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7"/>
  </p:notesMasterIdLst>
  <p:sldIdLst>
    <p:sldId id="287" r:id="rId2"/>
    <p:sldId id="289" r:id="rId3"/>
    <p:sldId id="373" r:id="rId4"/>
    <p:sldId id="419" r:id="rId5"/>
    <p:sldId id="424" r:id="rId6"/>
    <p:sldId id="427" r:id="rId7"/>
    <p:sldId id="411" r:id="rId8"/>
    <p:sldId id="420" r:id="rId9"/>
    <p:sldId id="363" r:id="rId10"/>
    <p:sldId id="417" r:id="rId11"/>
    <p:sldId id="418" r:id="rId12"/>
    <p:sldId id="428" r:id="rId13"/>
    <p:sldId id="425" r:id="rId14"/>
    <p:sldId id="375" r:id="rId15"/>
    <p:sldId id="374" r:id="rId16"/>
    <p:sldId id="421" r:id="rId17"/>
    <p:sldId id="379" r:id="rId18"/>
    <p:sldId id="422" r:id="rId19"/>
    <p:sldId id="412" r:id="rId20"/>
    <p:sldId id="357" r:id="rId21"/>
    <p:sldId id="423" r:id="rId22"/>
    <p:sldId id="413" r:id="rId23"/>
    <p:sldId id="414" r:id="rId24"/>
    <p:sldId id="415" r:id="rId25"/>
    <p:sldId id="416" r:id="rId26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modifyVerifier cryptProviderType="rsaAES" cryptAlgorithmClass="hash" cryptAlgorithmType="typeAny" cryptAlgorithmSid="14" spinCount="100000" saltData="HE7Z2VZgPXDDuXNdPNsCZg==" hashData="K1u7UE7nGrw4LtiigHoy2GO0ZKu9mvB2vbTAi85cblQg56zDprkuU8qx4J2gug11Cu3VQ8UpCTlCtmwqDg9tyQ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8600"/>
    <a:srgbClr val="FFCCFF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4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39097A7D-94E6-4C37-A307-87F6D77F8AC6}" type="datetimeFigureOut">
              <a:rPr lang="th-TH"/>
              <a:pPr>
                <a:defRPr/>
              </a:pPr>
              <a:t>06/08/63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9F0C750F-C253-4C44-861C-00272E4A0088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321811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52272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10393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1886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string </a:t>
            </a:r>
            <a:r>
              <a:rPr lang="th-TH"/>
              <a:t>เป็น</a:t>
            </a:r>
            <a:r>
              <a:rPr lang="th-TH" baseline="0"/>
              <a:t> </a:t>
            </a:r>
            <a:r>
              <a:rPr lang="en-US" baseline="0"/>
              <a:t>immutable </a:t>
            </a:r>
            <a:r>
              <a:rPr lang="th-TH" baseline="0"/>
              <a:t>ห้ามเปลี่ยนค่าภายใน</a:t>
            </a:r>
            <a:endParaRPr lang="en-US" baseline="0"/>
          </a:p>
          <a:p>
            <a:r>
              <a:rPr lang="th-TH" baseline="0"/>
              <a:t>ไม่ต้องสอน  </a:t>
            </a:r>
            <a:r>
              <a:rPr lang="en-US" baseline="0"/>
              <a:t>s[a:b:c]  </a:t>
            </a:r>
            <a:r>
              <a:rPr lang="th-TH" baseline="0"/>
              <a:t>คือ </a:t>
            </a:r>
            <a:r>
              <a:rPr lang="en-US" baseline="0"/>
              <a:t>slicing </a:t>
            </a:r>
            <a:r>
              <a:rPr lang="th-TH" baseline="0"/>
              <a:t>ของ </a:t>
            </a:r>
            <a:r>
              <a:rPr lang="en-US" baseline="0"/>
              <a:t>s </a:t>
            </a:r>
            <a:r>
              <a:rPr lang="th-TH" baseline="0"/>
              <a:t>ที่ประกอบด้วยที่ </a:t>
            </a:r>
            <a:r>
              <a:rPr lang="en-US" baseline="0"/>
              <a:t>a </a:t>
            </a:r>
            <a:r>
              <a:rPr lang="th-TH" baseline="0"/>
              <a:t>ถึงก่อน </a:t>
            </a:r>
            <a:r>
              <a:rPr lang="en-US" baseline="0"/>
              <a:t>b </a:t>
            </a:r>
            <a:r>
              <a:rPr lang="th-TH" baseline="0"/>
              <a:t>กระโดดทีละ </a:t>
            </a:r>
            <a:r>
              <a:rPr lang="en-US" baseline="0"/>
              <a:t>c</a:t>
            </a:r>
          </a:p>
          <a:p>
            <a:r>
              <a:rPr lang="en-US" baseline="0"/>
              <a:t>s[::1] </a:t>
            </a:r>
            <a:r>
              <a:rPr lang="th-TH" baseline="0"/>
              <a:t>ก็คือ </a:t>
            </a:r>
            <a:r>
              <a:rPr lang="en-US" baseline="0"/>
              <a:t>s      s[::-1] </a:t>
            </a:r>
            <a:r>
              <a:rPr lang="th-TH" baseline="0"/>
              <a:t>คือ </a:t>
            </a:r>
            <a:r>
              <a:rPr lang="en-US" baseline="0"/>
              <a:t>reverse </a:t>
            </a:r>
            <a:r>
              <a:rPr lang="th-TH" baseline="0"/>
              <a:t>ของ </a:t>
            </a:r>
            <a:r>
              <a:rPr lang="en-US" baseline="0"/>
              <a:t>s </a:t>
            </a:r>
            <a:r>
              <a:rPr lang="th-TH" baseline="0"/>
              <a:t>แปลกไหม</a:t>
            </a:r>
            <a:r>
              <a:rPr lang="en-US" baseline="0"/>
              <a:t>?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36344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string </a:t>
            </a:r>
            <a:r>
              <a:rPr lang="th-TH"/>
              <a:t>เป็น</a:t>
            </a:r>
            <a:r>
              <a:rPr lang="th-TH" baseline="0"/>
              <a:t> </a:t>
            </a:r>
            <a:r>
              <a:rPr lang="en-US" baseline="0"/>
              <a:t>immutable </a:t>
            </a:r>
            <a:r>
              <a:rPr lang="th-TH" baseline="0"/>
              <a:t>ห้ามเปลี่ยนค่าภายใน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9148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string </a:t>
            </a:r>
            <a:r>
              <a:rPr lang="th-TH"/>
              <a:t>เป็น</a:t>
            </a:r>
            <a:r>
              <a:rPr lang="th-TH" baseline="0"/>
              <a:t> </a:t>
            </a:r>
            <a:r>
              <a:rPr lang="en-US" baseline="0"/>
              <a:t>immutable </a:t>
            </a:r>
            <a:r>
              <a:rPr lang="th-TH" baseline="0"/>
              <a:t>ห้ามเปลี่ยนค่าภายใน</a:t>
            </a:r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217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17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4601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0C750F-C253-4C44-861C-00272E4A0088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488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1572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238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5628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890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9203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6604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6560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256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125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09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78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6258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DB1E911B-09F4-44E6-A8D3-85D58E381A8D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  <a:defRPr/>
              </a:pPr>
              <a:t>06/08/63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131245A0-0C59-477A-A630-B8DE85E0D43F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sz="4400" dirty="0"/>
              <a:t>String and File Processing</a:t>
            </a:r>
            <a:endParaRPr lang="th-TH" sz="4400" dirty="0"/>
          </a:p>
        </p:txBody>
      </p:sp>
      <p:sp>
        <p:nvSpPr>
          <p:cNvPr id="7171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D354-8AD4-4ACC-A0F8-69552B01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การใช้งาน</a:t>
            </a: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AFC63B-A83F-49D3-87DC-1D6E15D8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129" y="882888"/>
            <a:ext cx="8732566" cy="40866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t = input().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strip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()    # </a:t>
            </a:r>
            <a:r>
              <a:rPr lang="th-TH" sz="2400" dirty="0">
                <a:latin typeface="Courier New" pitchFamily="49" charset="0"/>
                <a:cs typeface="Microsoft Sans Serif" pitchFamily="34" charset="0"/>
              </a:rPr>
              <a:t>ป้องกันกรณีผู้ใช้เผลอกด </a:t>
            </a:r>
            <a:r>
              <a:rPr lang="en-US" sz="2400" dirty="0">
                <a:latin typeface="Courier New" pitchFamily="49" charset="0"/>
                <a:cs typeface="Microsoft Sans Serif" pitchFamily="34" charset="0"/>
              </a:rPr>
              <a:t>space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if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t.</a:t>
            </a:r>
            <a:r>
              <a:rPr lang="en-US" sz="2400" b="1" dirty="0" err="1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upper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() != "YES": # </a:t>
            </a:r>
            <a:r>
              <a:rPr lang="th-TH" sz="2400" dirty="0">
                <a:latin typeface="Courier New" pitchFamily="49" charset="0"/>
                <a:cs typeface="Microsoft Sans Serif" pitchFamily="34" charset="0"/>
              </a:rPr>
              <a:t>ตรวจได้ทั้ง </a:t>
            </a:r>
            <a:r>
              <a:rPr lang="en-US" sz="2400" dirty="0">
                <a:latin typeface="Courier New" pitchFamily="49" charset="0"/>
                <a:cs typeface="Microsoft Sans Serif" pitchFamily="34" charset="0"/>
              </a:rPr>
              <a:t>Yes, yes,...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j =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t.</a:t>
            </a:r>
            <a:r>
              <a:rPr lang="en-US" sz="24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find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("mailto:")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if j &gt;= 0: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j +=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("mailto:")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k =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t.</a:t>
            </a:r>
            <a:r>
              <a:rPr lang="en-US" sz="24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find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("@", j)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if k &gt;= 0: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username = t[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j:k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...</a:t>
            </a:r>
            <a:endParaRPr lang="en-US" sz="2400" dirty="0">
              <a:latin typeface="Courier New" pitchFamily="49" charset="0"/>
              <a:cs typeface="Microsoft Sans Serif" pitchFamily="34" charset="0"/>
            </a:endParaRPr>
          </a:p>
          <a:p>
            <a:pPr>
              <a:lnSpc>
                <a:spcPct val="120000"/>
              </a:lnSpc>
            </a:pPr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968CF-7FE9-417C-BDB1-8F26886FC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5659" y="5598343"/>
            <a:ext cx="7261575" cy="5350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&lt;a 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href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="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mailto: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somchai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@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gmail.com"&gt;...</a:t>
            </a:r>
            <a:endParaRPr lang="en-US" sz="2400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C837B-4565-4AF1-988A-1752463D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676" y="5063248"/>
            <a:ext cx="359089" cy="5350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j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EA05BF-8300-462C-ACB0-A3B823236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885" y="5063248"/>
            <a:ext cx="359089" cy="5350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j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DC1AFC-2C6B-4B81-8F24-6313888F0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598" y="5063248"/>
            <a:ext cx="359089" cy="53509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k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3F578E-AA21-4B7E-9C10-BD726F2B7A3C}"/>
              </a:ext>
            </a:extLst>
          </p:cNvPr>
          <p:cNvSpPr/>
          <p:nvPr/>
        </p:nvSpPr>
        <p:spPr bwMode="auto">
          <a:xfrm>
            <a:off x="4625007" y="5165143"/>
            <a:ext cx="1033670" cy="159026"/>
          </a:xfrm>
          <a:custGeom>
            <a:avLst/>
            <a:gdLst>
              <a:gd name="connsiteX0" fmla="*/ 0 w 1033670"/>
              <a:gd name="connsiteY0" fmla="*/ 159026 h 159026"/>
              <a:gd name="connsiteX1" fmla="*/ 172278 w 1033670"/>
              <a:gd name="connsiteY1" fmla="*/ 39757 h 159026"/>
              <a:gd name="connsiteX2" fmla="*/ 503583 w 1033670"/>
              <a:gd name="connsiteY2" fmla="*/ 0 h 159026"/>
              <a:gd name="connsiteX3" fmla="*/ 755374 w 1033670"/>
              <a:gd name="connsiteY3" fmla="*/ 39757 h 159026"/>
              <a:gd name="connsiteX4" fmla="*/ 1033670 w 1033670"/>
              <a:gd name="connsiteY4" fmla="*/ 159026 h 159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670" h="159026">
                <a:moveTo>
                  <a:pt x="0" y="159026"/>
                </a:moveTo>
                <a:cubicBezTo>
                  <a:pt x="44174" y="112643"/>
                  <a:pt x="88348" y="66261"/>
                  <a:pt x="172278" y="39757"/>
                </a:cubicBezTo>
                <a:cubicBezTo>
                  <a:pt x="256208" y="13253"/>
                  <a:pt x="406400" y="0"/>
                  <a:pt x="503583" y="0"/>
                </a:cubicBezTo>
                <a:cubicBezTo>
                  <a:pt x="600766" y="0"/>
                  <a:pt x="667026" y="13253"/>
                  <a:pt x="755374" y="39757"/>
                </a:cubicBezTo>
                <a:cubicBezTo>
                  <a:pt x="843722" y="66261"/>
                  <a:pt x="938696" y="112643"/>
                  <a:pt x="1033670" y="159026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D2D092B-4D0D-4FBD-BDA1-59A4EA5C24FA}"/>
              </a:ext>
            </a:extLst>
          </p:cNvPr>
          <p:cNvCxnSpPr/>
          <p:nvPr/>
        </p:nvCxnSpPr>
        <p:spPr bwMode="auto">
          <a:xfrm>
            <a:off x="2835965" y="5426065"/>
            <a:ext cx="14697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CAE8A9-EAA7-4B52-B396-2446A440D86B}"/>
              </a:ext>
            </a:extLst>
          </p:cNvPr>
          <p:cNvCxnSpPr>
            <a:cxnSpLocks/>
          </p:cNvCxnSpPr>
          <p:nvPr/>
        </p:nvCxnSpPr>
        <p:spPr bwMode="auto">
          <a:xfrm>
            <a:off x="5936973" y="5426065"/>
            <a:ext cx="9396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218777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1EB0-37E4-44CB-8FA6-F3C37255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camelCase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161D3-D610-42DB-8C98-818CEFC8B63D}"/>
              </a:ext>
            </a:extLst>
          </p:cNvPr>
          <p:cNvSpPr/>
          <p:nvPr/>
        </p:nvSpPr>
        <p:spPr>
          <a:xfrm>
            <a:off x="1896786" y="887634"/>
            <a:ext cx="86386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camelCase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เป็นรูปแบบการเขียนวลีที่ไม่มีเครื่องวรรคตอน โดยนำคำต่าง ๆ ในวลีมาเขียนติดกันหมด แต่เขียนให้แต่ละคำขึ้นต้นด้วยตัวใหญ่ ยกเว้นเฉพาะคำแรกสุดเป็นตัวเล็กหมด (ตัวเลขคงไว้เหมือนเดิม)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AFBC2AA-E8DF-4F2D-97B1-A6E5D2527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110" y="2730210"/>
            <a:ext cx="434789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An example of "camel case".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1AEAC12B-8CF1-4A27-991D-3642245F3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265" y="2764340"/>
            <a:ext cx="3389373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anExampleOfCamelCase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A545EE0-B624-4821-8E3B-A8C4BB1BE45D}"/>
              </a:ext>
            </a:extLst>
          </p:cNvPr>
          <p:cNvSpPr/>
          <p:nvPr/>
        </p:nvSpPr>
        <p:spPr bwMode="auto">
          <a:xfrm>
            <a:off x="6315151" y="2777308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B5CAFB8-AB06-479B-958F-323EAF6C6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459" y="2212007"/>
            <a:ext cx="7007990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58C6606-A040-48A7-B701-0809FA7C9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8110" y="3573602"/>
            <a:ext cx="434789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Emergency call 911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2122F2-B7AC-4AC9-9427-456FD682B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265" y="3607732"/>
            <a:ext cx="3389373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emergencyCall911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43C4D9-33C3-4B34-8E3A-ECBA13989A41}"/>
              </a:ext>
            </a:extLst>
          </p:cNvPr>
          <p:cNvSpPr/>
          <p:nvPr/>
        </p:nvSpPr>
        <p:spPr bwMode="auto">
          <a:xfrm>
            <a:off x="6315150" y="3607731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2645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C8CD27-9F8F-4C01-9FF6-0C7E0EFD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84" y="147562"/>
            <a:ext cx="4658375" cy="1076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37A01D-A863-4B65-BF11-AB393B4A3E6B}"/>
              </a:ext>
            </a:extLst>
          </p:cNvPr>
          <p:cNvSpPr/>
          <p:nvPr/>
        </p:nvSpPr>
        <p:spPr>
          <a:xfrm>
            <a:off x="348342" y="1358770"/>
            <a:ext cx="11495316" cy="3701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"http://air4thai.pcd.go.th/services/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getNewAQI_XML.php?stationID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=52t"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web: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line.decode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pattern = '&lt;PM25 value="'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(pattern)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(pattern)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line.find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('"',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print("PM 2.5 =", line[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362593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37A01D-A863-4B65-BF11-AB393B4A3E6B}"/>
              </a:ext>
            </a:extLst>
          </p:cNvPr>
          <p:cNvSpPr/>
          <p:nvPr/>
        </p:nvSpPr>
        <p:spPr>
          <a:xfrm>
            <a:off x="2844800" y="1175052"/>
            <a:ext cx="6502400" cy="3981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split(t, s):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[]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k0 = 0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(s,0)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k &gt;= 0: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(t[k0:k])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k0 = k+1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k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t.find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(s,k0)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(t[k0:])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</a:t>
            </a:r>
          </a:p>
        </p:txBody>
      </p:sp>
    </p:spTree>
    <p:extLst>
      <p:ext uri="{BB962C8B-B14F-4D97-AF65-F5344CB8AC3E}">
        <p14:creationId xmlns:p14="http://schemas.microsoft.com/office/powerpoint/2010/main" val="1954205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  vs  Function Composition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658622" y="3749260"/>
            <a:ext cx="4667322" cy="1734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line1 =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input()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line2 = line1.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Microsoft Sans Serif" pitchFamily="34" charset="0"/>
              </a:rPr>
              <a:t>strip()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line3 = line2.</a:t>
            </a:r>
            <a:r>
              <a:rPr lang="en-US" sz="2400" b="1" dirty="0">
                <a:solidFill>
                  <a:srgbClr val="B08600"/>
                </a:solidFill>
                <a:latin typeface="Courier New" pitchFamily="49" charset="0"/>
                <a:cs typeface="Microsoft Sans Serif" pitchFamily="34" charset="0"/>
              </a:rPr>
              <a:t>upper()</a:t>
            </a:r>
          </a:p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= line3.find("OK")</a:t>
            </a:r>
          </a:p>
          <a:p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655" y="5645870"/>
            <a:ext cx="7197256" cy="5705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input()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.</a:t>
            </a: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  <a:cs typeface="Microsoft Sans Serif" pitchFamily="34" charset="0"/>
              </a:rPr>
              <a:t>strip()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.</a:t>
            </a:r>
            <a:r>
              <a:rPr lang="en-US" sz="2400" b="1" dirty="0">
                <a:solidFill>
                  <a:srgbClr val="B08600"/>
                </a:solidFill>
                <a:latin typeface="Courier New" pitchFamily="49" charset="0"/>
                <a:cs typeface="Microsoft Sans Serif" pitchFamily="34" charset="0"/>
              </a:rPr>
              <a:t>upper()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.find("OK")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89484F4-5293-43E2-B613-4A84AB982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622" y="866647"/>
            <a:ext cx="4667322" cy="17349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 = 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math.radians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 =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math.sin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y = </a:t>
            </a:r>
            <a:r>
              <a:rPr lang="en-US" sz="2400" b="1" dirty="0">
                <a:solidFill>
                  <a:srgbClr val="B08600"/>
                </a:solidFill>
                <a:latin typeface="Courier New" pitchFamily="49" charset="0"/>
                <a:cs typeface="Microsoft Sans Serif" pitchFamily="34" charset="0"/>
              </a:rPr>
              <a:t>abs(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s</a:t>
            </a:r>
            <a:r>
              <a:rPr lang="en-US" sz="2400" b="1" dirty="0">
                <a:solidFill>
                  <a:srgbClr val="B08600"/>
                </a:solidFill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r = round(y, 2)</a:t>
            </a:r>
          </a:p>
          <a:p>
            <a:endParaRPr lang="th-TH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44D547F-D531-4EE1-BCA2-E4BC471DB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023" y="2778745"/>
            <a:ext cx="8422520" cy="5705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r = round(</a:t>
            </a:r>
            <a:r>
              <a:rPr lang="en-US" sz="2400" b="1" dirty="0">
                <a:solidFill>
                  <a:srgbClr val="B08600"/>
                </a:solidFill>
                <a:latin typeface="Courier New" pitchFamily="49" charset="0"/>
                <a:cs typeface="Microsoft Sans Serif" pitchFamily="34" charset="0"/>
              </a:rPr>
              <a:t>abs(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math.sin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math.radians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)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Microsoft Sans Serif" pitchFamily="34" charset="0"/>
              </a:rPr>
              <a:t>)</a:t>
            </a:r>
            <a:r>
              <a:rPr lang="en-US" sz="2400" b="1" dirty="0">
                <a:solidFill>
                  <a:srgbClr val="B08600"/>
                </a:solidFill>
                <a:latin typeface="Courier New" pitchFamily="49" charset="0"/>
                <a:cs typeface="Microsoft Sans Serif" pitchFamily="34" charset="0"/>
              </a:rPr>
              <a:t>)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, 2)</a:t>
            </a:r>
          </a:p>
        </p:txBody>
      </p:sp>
    </p:spTree>
    <p:extLst>
      <p:ext uri="{BB962C8B-B14F-4D97-AF65-F5344CB8AC3E}">
        <p14:creationId xmlns:p14="http://schemas.microsoft.com/office/powerpoint/2010/main" val="13103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ข้อควรระวัง</a:t>
            </a:r>
            <a:endParaRPr 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454389" y="962835"/>
            <a:ext cx="8208962" cy="45010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ห้ามเปลี่ยนค่าภายในสตริง</a:t>
            </a:r>
          </a:p>
          <a:p>
            <a:pPr lvl="1"/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s[2] = "a"</a:t>
            </a:r>
          </a:p>
          <a:p>
            <a:pPr lvl="1"/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s[3:7] = "-^o^-"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</a:rPr>
              <a:t>string methods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ไม่เปลี่ยนตัวสตริง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 = 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HellO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</a:t>
            </a:r>
          </a:p>
          <a:p>
            <a:pPr lvl="1"/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s.lower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ได้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'hello'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แต่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เก็บค่าเดิม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HellO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'</a:t>
            </a:r>
            <a:endParaRPr lang="th-TH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แต่เปลี่ยนค่าซึ่งเก็บในตัวแปรได้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 = "Hello"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</a:rPr>
              <a:t>s.lower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()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แบบนี้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s </a:t>
            </a:r>
            <a:r>
              <a:rPr lang="th-TH" dirty="0">
                <a:solidFill>
                  <a:srgbClr val="000000"/>
                </a:solidFill>
                <a:latin typeface="Courier New" pitchFamily="49" charset="0"/>
              </a:rPr>
              <a:t>เก็บค่าใหม่</a:t>
            </a:r>
            <a:r>
              <a:rPr lang="th-TH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</a:rPr>
              <a:t>"hello"</a:t>
            </a:r>
            <a:endParaRPr lang="th-TH" dirty="0">
              <a:solidFill>
                <a:srgbClr val="000000"/>
              </a:solidFill>
              <a:latin typeface="Courier New" pitchFamily="49" charset="0"/>
            </a:endParaRPr>
          </a:p>
          <a:p>
            <a:endParaRPr lang="en-US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6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ตัวอย่าง </a:t>
            </a:r>
            <a:r>
              <a:rPr lang="en-US"/>
              <a:t>: rot-13</a:t>
            </a:r>
            <a:endParaRPr lang="th-TH"/>
          </a:p>
        </p:txBody>
      </p:sp>
      <p:sp>
        <p:nvSpPr>
          <p:cNvPr id="311311" name="Text Box 15"/>
          <p:cNvSpPr txBox="1">
            <a:spLocks noChangeArrowheads="1"/>
          </p:cNvSpPr>
          <p:nvPr/>
        </p:nvSpPr>
        <p:spPr bwMode="auto">
          <a:xfrm>
            <a:off x="6421438" y="1027114"/>
            <a:ext cx="3643312" cy="3018391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V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frr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gerrf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bs terra</a:t>
            </a:r>
            <a:endParaRPr lang="th-TH" sz="2000" cap="all" dirty="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erq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ebfrf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gbb</a:t>
            </a:r>
            <a:endParaRPr lang="th-TH" sz="2000" cap="all" dirty="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V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frr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rz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oybbz</a:t>
            </a:r>
            <a:endParaRPr lang="th-TH" sz="2000" cap="all" dirty="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sbe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zr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naq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sbe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lbh</a:t>
            </a:r>
            <a:endParaRPr lang="th-TH" sz="2000" cap="all" dirty="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Naq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V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guvax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gb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zlfrys</a:t>
            </a:r>
            <a:endParaRPr lang="th-TH" sz="2000" cap="all" dirty="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jung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n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jbaqreshy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jbeyq</a:t>
            </a:r>
            <a:endParaRPr lang="th-TH" sz="2400" cap="all" dirty="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311312" name="Text Box 16"/>
          <p:cNvSpPr txBox="1">
            <a:spLocks noChangeArrowheads="1"/>
          </p:cNvSpPr>
          <p:nvPr/>
        </p:nvSpPr>
        <p:spPr bwMode="auto">
          <a:xfrm>
            <a:off x="2171700" y="1027113"/>
            <a:ext cx="3390900" cy="3018391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I see trees of green</a:t>
            </a:r>
          </a:p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red roses too</a:t>
            </a:r>
          </a:p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I see </a:t>
            </a:r>
            <a:r>
              <a:rPr lang="en-US" sz="2000" cap="all" dirty="0" err="1">
                <a:latin typeface="Arial Rounded MT Bold" pitchFamily="34" charset="0"/>
                <a:cs typeface="Tahoma" pitchFamily="34" charset="0"/>
              </a:rPr>
              <a:t>em</a:t>
            </a: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 bloom</a:t>
            </a:r>
          </a:p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for me and for you</a:t>
            </a:r>
          </a:p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And I think to myself</a:t>
            </a:r>
          </a:p>
          <a:p>
            <a:pPr>
              <a:spcBef>
                <a:spcPct val="50000"/>
              </a:spcBef>
            </a:pPr>
            <a:r>
              <a:rPr lang="en-US" sz="2000" cap="all" dirty="0">
                <a:latin typeface="Arial Rounded MT Bold" pitchFamily="34" charset="0"/>
                <a:cs typeface="Tahoma" pitchFamily="34" charset="0"/>
              </a:rPr>
              <a:t>what a wonderful world</a:t>
            </a:r>
          </a:p>
        </p:txBody>
      </p:sp>
      <p:sp>
        <p:nvSpPr>
          <p:cNvPr id="311313" name="AutoShape 17"/>
          <p:cNvSpPr>
            <a:spLocks noChangeArrowheads="1"/>
          </p:cNvSpPr>
          <p:nvPr/>
        </p:nvSpPr>
        <p:spPr bwMode="auto">
          <a:xfrm>
            <a:off x="5564188" y="2074864"/>
            <a:ext cx="855662" cy="630237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524001" y="2795589"/>
            <a:ext cx="182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11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16050"/>
              </p:ext>
            </p:extLst>
          </p:nvPr>
        </p:nvGraphicFramePr>
        <p:xfrm>
          <a:off x="3921919" y="4537870"/>
          <a:ext cx="4348162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Picture" r:id="rId4" imgW="2370222" imgH="743745" progId="Word.Picture.8">
                  <p:embed/>
                </p:oleObj>
              </mc:Choice>
              <mc:Fallback>
                <p:oleObj name="Picture" r:id="rId4" imgW="2370222" imgH="743745" progId="Word.Picture.8">
                  <p:embed/>
                  <p:pic>
                    <p:nvPicPr>
                      <p:cNvPr id="311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919" y="4537870"/>
                        <a:ext cx="4348162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16" name="Oval 20"/>
          <p:cNvSpPr>
            <a:spLocks noChangeArrowheads="1"/>
          </p:cNvSpPr>
          <p:nvPr/>
        </p:nvSpPr>
        <p:spPr bwMode="auto">
          <a:xfrm>
            <a:off x="6585744" y="4441032"/>
            <a:ext cx="315912" cy="157321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317" name="Oval 21"/>
          <p:cNvSpPr>
            <a:spLocks noChangeArrowheads="1"/>
          </p:cNvSpPr>
          <p:nvPr/>
        </p:nvSpPr>
        <p:spPr bwMode="auto">
          <a:xfrm>
            <a:off x="2124697" y="842166"/>
            <a:ext cx="355116" cy="73881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318" name="Oval 22"/>
          <p:cNvSpPr>
            <a:spLocks noChangeArrowheads="1"/>
          </p:cNvSpPr>
          <p:nvPr/>
        </p:nvSpPr>
        <p:spPr bwMode="auto">
          <a:xfrm>
            <a:off x="6403493" y="843755"/>
            <a:ext cx="355116" cy="738814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1319" name="AutoShape 23"/>
          <p:cNvSpPr>
            <a:spLocks noChangeArrowheads="1"/>
          </p:cNvSpPr>
          <p:nvPr/>
        </p:nvSpPr>
        <p:spPr bwMode="auto">
          <a:xfrm flipH="1">
            <a:off x="5564188" y="2638425"/>
            <a:ext cx="855662" cy="630238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11" grpId="0" animBg="1"/>
      <p:bldP spid="311312" grpId="0" animBg="1"/>
      <p:bldP spid="311313" grpId="0" animBg="1"/>
      <p:bldP spid="311316" grpId="0" animBg="1"/>
      <p:bldP spid="311317" grpId="0" animBg="1"/>
      <p:bldP spid="311318" grpId="0" animBg="1"/>
      <p:bldP spid="3113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ตัวอย่าง </a:t>
            </a:r>
            <a:r>
              <a:rPr lang="en-US"/>
              <a:t>: rot-13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10678" y="748348"/>
            <a:ext cx="6964294" cy="50870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def rot13(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txt_in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):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upper = "ABCDEFGHIJKLMNOPQRSTUVWXYZ"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alphabets = 2*upper 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txt_out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= ""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for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in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txt_in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: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alphabets.find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ch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)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if j != -1: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txt_out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+= alphabets[j + 13]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else: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       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txt_out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+=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ch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return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txt_out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line = input()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while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line.strip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().upper() != "END":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print(rot13(line))</a:t>
            </a: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  line = input()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D2C7B4-9A90-4312-A9E3-EC46EC20A215}"/>
              </a:ext>
            </a:extLst>
          </p:cNvPr>
          <p:cNvGrpSpPr/>
          <p:nvPr/>
        </p:nvGrpSpPr>
        <p:grpSpPr>
          <a:xfrm>
            <a:off x="2610679" y="5970448"/>
            <a:ext cx="7389673" cy="611715"/>
            <a:chOff x="985699" y="5682603"/>
            <a:chExt cx="7389673" cy="6117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4CEFB3-F991-4B57-A313-77557E884DD5}"/>
                </a:ext>
              </a:extLst>
            </p:cNvPr>
            <p:cNvSpPr/>
            <p:nvPr/>
          </p:nvSpPr>
          <p:spPr>
            <a:xfrm>
              <a:off x="985699" y="5924986"/>
              <a:ext cx="73896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latin typeface="Courier New" pitchFamily="49" charset="0"/>
                  <a:cs typeface="Microsoft Sans Serif" pitchFamily="34" charset="0"/>
                </a:rPr>
                <a:t>ABCDEFGH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00FFFF"/>
                  </a:highlight>
                  <a:latin typeface="Courier New" pitchFamily="49" charset="0"/>
                  <a:cs typeface="Microsoft Sans Serif" pitchFamily="34" charset="0"/>
                </a:rPr>
                <a:t>I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49" charset="0"/>
                  <a:cs typeface="Microsoft Sans Serif" pitchFamily="34" charset="0"/>
                </a:rPr>
                <a:t>JKLMNOPQRSTU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00FFFF"/>
                  </a:highlight>
                  <a:latin typeface="Courier New" pitchFamily="49" charset="0"/>
                  <a:cs typeface="Microsoft Sans Serif" pitchFamily="34" charset="0"/>
                </a:rPr>
                <a:t>V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49" charset="0"/>
                  <a:cs typeface="Microsoft Sans Serif" pitchFamily="34" charset="0"/>
                </a:rPr>
                <a:t>WXYZABCDEFGH</a:t>
              </a:r>
              <a:r>
                <a:rPr lang="en-US" sz="1800" b="1" dirty="0">
                  <a:solidFill>
                    <a:srgbClr val="000000"/>
                  </a:solidFill>
                  <a:highlight>
                    <a:srgbClr val="00FFFF"/>
                  </a:highlight>
                  <a:latin typeface="Courier New" pitchFamily="49" charset="0"/>
                  <a:cs typeface="Microsoft Sans Serif" pitchFamily="34" charset="0"/>
                </a:rPr>
                <a:t>I</a:t>
              </a:r>
              <a:r>
                <a:rPr lang="en-US" sz="1800" b="1" dirty="0">
                  <a:solidFill>
                    <a:srgbClr val="000000"/>
                  </a:solidFill>
                  <a:latin typeface="Courier New" pitchFamily="49" charset="0"/>
                  <a:cs typeface="Microsoft Sans Serif" pitchFamily="34" charset="0"/>
                </a:rPr>
                <a:t>JKLMNOPQRSTUVWXYZ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2BDBA9-7363-465A-8448-B263418CA59E}"/>
                </a:ext>
              </a:extLst>
            </p:cNvPr>
            <p:cNvCxnSpPr/>
            <p:nvPr/>
          </p:nvCxnSpPr>
          <p:spPr bwMode="auto">
            <a:xfrm>
              <a:off x="2230015" y="5686072"/>
              <a:ext cx="0" cy="2602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0C90AD-85B5-4B11-AD55-D7EBE65A8C98}"/>
                </a:ext>
              </a:extLst>
            </p:cNvPr>
            <p:cNvCxnSpPr/>
            <p:nvPr/>
          </p:nvCxnSpPr>
          <p:spPr bwMode="auto">
            <a:xfrm>
              <a:off x="4013095" y="5682603"/>
              <a:ext cx="0" cy="2602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ABE803-DF08-458A-9311-023FF8407C09}"/>
                </a:ext>
              </a:extLst>
            </p:cNvPr>
            <p:cNvSpPr/>
            <p:nvPr/>
          </p:nvSpPr>
          <p:spPr bwMode="auto">
            <a:xfrm>
              <a:off x="2256529" y="5755622"/>
              <a:ext cx="1700213" cy="191427"/>
            </a:xfrm>
            <a:custGeom>
              <a:avLst/>
              <a:gdLst>
                <a:gd name="connsiteX0" fmla="*/ 0 w 1700213"/>
                <a:gd name="connsiteY0" fmla="*/ 191427 h 191427"/>
                <a:gd name="connsiteX1" fmla="*/ 219075 w 1700213"/>
                <a:gd name="connsiteY1" fmla="*/ 58077 h 191427"/>
                <a:gd name="connsiteX2" fmla="*/ 652463 w 1700213"/>
                <a:gd name="connsiteY2" fmla="*/ 5690 h 191427"/>
                <a:gd name="connsiteX3" fmla="*/ 1100138 w 1700213"/>
                <a:gd name="connsiteY3" fmla="*/ 5690 h 191427"/>
                <a:gd name="connsiteX4" fmla="*/ 1395413 w 1700213"/>
                <a:gd name="connsiteY4" fmla="*/ 43790 h 191427"/>
                <a:gd name="connsiteX5" fmla="*/ 1700213 w 1700213"/>
                <a:gd name="connsiteY5" fmla="*/ 186665 h 19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0213" h="191427">
                  <a:moveTo>
                    <a:pt x="0" y="191427"/>
                  </a:moveTo>
                  <a:cubicBezTo>
                    <a:pt x="55165" y="140230"/>
                    <a:pt x="110331" y="89033"/>
                    <a:pt x="219075" y="58077"/>
                  </a:cubicBezTo>
                  <a:cubicBezTo>
                    <a:pt x="327819" y="27121"/>
                    <a:pt x="505619" y="14421"/>
                    <a:pt x="652463" y="5690"/>
                  </a:cubicBezTo>
                  <a:cubicBezTo>
                    <a:pt x="799307" y="-3041"/>
                    <a:pt x="976313" y="-660"/>
                    <a:pt x="1100138" y="5690"/>
                  </a:cubicBezTo>
                  <a:cubicBezTo>
                    <a:pt x="1223963" y="12040"/>
                    <a:pt x="1295401" y="13627"/>
                    <a:pt x="1395413" y="43790"/>
                  </a:cubicBezTo>
                  <a:cubicBezTo>
                    <a:pt x="1495426" y="73952"/>
                    <a:pt x="1597819" y="130308"/>
                    <a:pt x="1700213" y="18666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12AF85-6D13-456D-A085-D94B72BB4AED}"/>
                </a:ext>
              </a:extLst>
            </p:cNvPr>
            <p:cNvCxnSpPr/>
            <p:nvPr/>
          </p:nvCxnSpPr>
          <p:spPr bwMode="auto">
            <a:xfrm>
              <a:off x="5786268" y="5684824"/>
              <a:ext cx="0" cy="26029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4ADE4DE-5196-4486-A68D-56A14650E835}"/>
                </a:ext>
              </a:extLst>
            </p:cNvPr>
            <p:cNvSpPr/>
            <p:nvPr/>
          </p:nvSpPr>
          <p:spPr bwMode="auto">
            <a:xfrm>
              <a:off x="4029702" y="5757843"/>
              <a:ext cx="1700213" cy="191427"/>
            </a:xfrm>
            <a:custGeom>
              <a:avLst/>
              <a:gdLst>
                <a:gd name="connsiteX0" fmla="*/ 0 w 1700213"/>
                <a:gd name="connsiteY0" fmla="*/ 191427 h 191427"/>
                <a:gd name="connsiteX1" fmla="*/ 219075 w 1700213"/>
                <a:gd name="connsiteY1" fmla="*/ 58077 h 191427"/>
                <a:gd name="connsiteX2" fmla="*/ 652463 w 1700213"/>
                <a:gd name="connsiteY2" fmla="*/ 5690 h 191427"/>
                <a:gd name="connsiteX3" fmla="*/ 1100138 w 1700213"/>
                <a:gd name="connsiteY3" fmla="*/ 5690 h 191427"/>
                <a:gd name="connsiteX4" fmla="*/ 1395413 w 1700213"/>
                <a:gd name="connsiteY4" fmla="*/ 43790 h 191427"/>
                <a:gd name="connsiteX5" fmla="*/ 1700213 w 1700213"/>
                <a:gd name="connsiteY5" fmla="*/ 186665 h 19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0213" h="191427">
                  <a:moveTo>
                    <a:pt x="0" y="191427"/>
                  </a:moveTo>
                  <a:cubicBezTo>
                    <a:pt x="55165" y="140230"/>
                    <a:pt x="110331" y="89033"/>
                    <a:pt x="219075" y="58077"/>
                  </a:cubicBezTo>
                  <a:cubicBezTo>
                    <a:pt x="327819" y="27121"/>
                    <a:pt x="505619" y="14421"/>
                    <a:pt x="652463" y="5690"/>
                  </a:cubicBezTo>
                  <a:cubicBezTo>
                    <a:pt x="799307" y="-3041"/>
                    <a:pt x="976313" y="-660"/>
                    <a:pt x="1100138" y="5690"/>
                  </a:cubicBezTo>
                  <a:cubicBezTo>
                    <a:pt x="1223963" y="12040"/>
                    <a:pt x="1295401" y="13627"/>
                    <a:pt x="1395413" y="43790"/>
                  </a:cubicBezTo>
                  <a:cubicBezTo>
                    <a:pt x="1495426" y="73952"/>
                    <a:pt x="1597819" y="130308"/>
                    <a:pt x="1700213" y="18666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821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8625-400D-47ED-A74D-1A10E36B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rot-13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2822A-6081-4170-B764-894E12BE41CE}"/>
              </a:ext>
            </a:extLst>
          </p:cNvPr>
          <p:cNvSpPr txBox="1"/>
          <p:nvPr/>
        </p:nvSpPr>
        <p:spPr>
          <a:xfrm>
            <a:off x="2344828" y="993914"/>
            <a:ext cx="7499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ปรับโปรแกรมให้ เข้า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ถอดรหัสได้ทั้งตัวอังกฤษเล็กและใหญ่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1B4AC86B-DD85-4EF8-BB70-1305361A1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456" y="1812132"/>
            <a:ext cx="3316541" cy="2710615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V frr gerrf bs terra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erq ebfrf gbb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V frr rz oybbz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sbe zr naq sbe lbh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Naq V guvax gb zlfrys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jung n jbaqreshy jbeyq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E7AC3902-2B53-4BEB-B029-5EE885F67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904" y="1812131"/>
            <a:ext cx="3211099" cy="3172280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I see trees of green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red roses too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I see </a:t>
            </a:r>
            <a:r>
              <a:rPr lang="en-US" sz="2000" dirty="0" err="1">
                <a:latin typeface="Arial Rounded MT Bold" pitchFamily="34" charset="0"/>
                <a:cs typeface="Tahoma" pitchFamily="34" charset="0"/>
              </a:rPr>
              <a:t>em</a:t>
            </a:r>
            <a:r>
              <a:rPr lang="en-US" sz="2000" dirty="0">
                <a:latin typeface="Arial Rounded MT Bold" pitchFamily="34" charset="0"/>
                <a:cs typeface="Tahoma" pitchFamily="34" charset="0"/>
              </a:rPr>
              <a:t> bloom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for me and for you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And I think to myself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what a wonderful world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end</a:t>
            </a:r>
            <a:endParaRPr lang="th-TH" sz="2000" dirty="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6" name="AutoShape 17">
            <a:extLst>
              <a:ext uri="{FF2B5EF4-FFF2-40B4-BE49-F238E27FC236}">
                <a16:creationId xmlns:a16="http://schemas.microsoft.com/office/drawing/2014/main" id="{76B01639-E77B-4B50-BFCE-247DD3C2B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205" y="2502073"/>
            <a:ext cx="855662" cy="630237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8AF3C5ED-F0B5-446C-90F0-35804453BD3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670205" y="3065634"/>
            <a:ext cx="855662" cy="630238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 sz="240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31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1F36-0A14-4F1F-9849-CD023812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การอ่านข้อมูลจากแฟ้มข้อความ</a:t>
            </a: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9FC6C0-69A3-4BD1-810F-1E557367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124" y="990707"/>
            <a:ext cx="6006905" cy="3496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fin = open( filename, "r" )</a:t>
            </a: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line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fin.readline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()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...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for line in fin: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 ...</a:t>
            </a:r>
          </a:p>
          <a:p>
            <a:endParaRPr lang="th-TH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fin.close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()</a:t>
            </a:r>
          </a:p>
        </p:txBody>
      </p:sp>
      <p:sp>
        <p:nvSpPr>
          <p:cNvPr id="4" name="Rounded Rectangular Callout 6">
            <a:extLst>
              <a:ext uri="{FF2B5EF4-FFF2-40B4-BE49-F238E27FC236}">
                <a16:creationId xmlns:a16="http://schemas.microsoft.com/office/drawing/2014/main" id="{D29AE800-803C-4613-988E-BEFEB72DA2D0}"/>
              </a:ext>
            </a:extLst>
          </p:cNvPr>
          <p:cNvSpPr/>
          <p:nvPr/>
        </p:nvSpPr>
        <p:spPr bwMode="auto">
          <a:xfrm>
            <a:off x="8519914" y="1244656"/>
            <a:ext cx="1871297" cy="733342"/>
          </a:xfrm>
          <a:prstGeom prst="wedgeRoundRectCallout">
            <a:avLst>
              <a:gd name="adj1" fmla="val -63174"/>
              <a:gd name="adj2" fmla="val -495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"r"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บอกว่าเปิดแฟ้มเพื่อ </a:t>
            </a:r>
            <a:r>
              <a:rPr lang="th-TH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</a:t>
            </a:r>
          </a:p>
        </p:txBody>
      </p:sp>
      <p:sp>
        <p:nvSpPr>
          <p:cNvPr id="5" name="Rounded Rectangular Callout 3">
            <a:extLst>
              <a:ext uri="{FF2B5EF4-FFF2-40B4-BE49-F238E27FC236}">
                <a16:creationId xmlns:a16="http://schemas.microsoft.com/office/drawing/2014/main" id="{CA78ADA2-B803-4037-9CEF-B718EEF6BC6F}"/>
              </a:ext>
            </a:extLst>
          </p:cNvPr>
          <p:cNvSpPr/>
          <p:nvPr/>
        </p:nvSpPr>
        <p:spPr bwMode="auto">
          <a:xfrm>
            <a:off x="7361138" y="2148308"/>
            <a:ext cx="3086345" cy="793033"/>
          </a:xfrm>
          <a:prstGeom prst="wedgeRoundRectCallout">
            <a:avLst>
              <a:gd name="adj1" fmla="val -62213"/>
              <a:gd name="adj2" fmla="val -5447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readline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อ่านหนึ่งบรรทัด </a:t>
            </a:r>
            <a:b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ถัดไปเข้ามาเป็นสตริง</a:t>
            </a:r>
          </a:p>
        </p:txBody>
      </p:sp>
      <p:sp>
        <p:nvSpPr>
          <p:cNvPr id="6" name="Rounded Rectangular Callout 3">
            <a:extLst>
              <a:ext uri="{FF2B5EF4-FFF2-40B4-BE49-F238E27FC236}">
                <a16:creationId xmlns:a16="http://schemas.microsoft.com/office/drawing/2014/main" id="{07338BE8-2170-4C28-86C0-5C16A7A9FA3C}"/>
              </a:ext>
            </a:extLst>
          </p:cNvPr>
          <p:cNvSpPr/>
          <p:nvPr/>
        </p:nvSpPr>
        <p:spPr bwMode="auto">
          <a:xfrm>
            <a:off x="5946856" y="3065676"/>
            <a:ext cx="3607961" cy="1076334"/>
          </a:xfrm>
          <a:prstGeom prst="wedgeRoundRectCallout">
            <a:avLst>
              <a:gd name="adj1" fmla="val -62213"/>
              <a:gd name="adj2" fmla="val -5447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แบบนี้ อ่านทีละบรรทัด</a:t>
            </a:r>
            <a:b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ถัดไปเป็นสตริงใส่ตัวแปร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 </a:t>
            </a:r>
            <a:b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รอบละหนึ่งบรรทัด จนหมดแฟ้ม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5C4F2DE-578C-4769-B9CB-D961B8CB6043}"/>
              </a:ext>
            </a:extLst>
          </p:cNvPr>
          <p:cNvSpPr/>
          <p:nvPr/>
        </p:nvSpPr>
        <p:spPr bwMode="auto">
          <a:xfrm>
            <a:off x="4918586" y="4369128"/>
            <a:ext cx="1871297" cy="733342"/>
          </a:xfrm>
          <a:prstGeom prst="wedgeRoundRectCallout">
            <a:avLst>
              <a:gd name="adj1" fmla="val -63174"/>
              <a:gd name="adj2" fmla="val -495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เลิกอ่านแฟ้มแล้วก็ปิดแฟ้ม</a:t>
            </a:r>
          </a:p>
        </p:txBody>
      </p:sp>
    </p:spTree>
    <p:extLst>
      <p:ext uri="{BB962C8B-B14F-4D97-AF65-F5344CB8AC3E}">
        <p14:creationId xmlns:p14="http://schemas.microsoft.com/office/powerpoint/2010/main" val="262639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Topics </a:t>
            </a:r>
            <a:endParaRPr lang="th-TH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908050"/>
            <a:ext cx="7920037" cy="2520951"/>
          </a:xfrm>
        </p:spPr>
        <p:txBody>
          <a:bodyPr/>
          <a:lstStyle/>
          <a:p>
            <a:r>
              <a:rPr lang="th-TH" dirty="0"/>
              <a:t>ทบทวนเรื่องสตริง</a:t>
            </a:r>
          </a:p>
          <a:p>
            <a:r>
              <a:rPr lang="th-TH" dirty="0"/>
              <a:t>อักขระพิเศษ</a:t>
            </a:r>
          </a:p>
          <a:p>
            <a:r>
              <a:rPr lang="th-TH" dirty="0"/>
              <a:t>บริการพื้นฐานของสตริง</a:t>
            </a:r>
          </a:p>
          <a:p>
            <a:r>
              <a:rPr lang="th-TH" dirty="0"/>
              <a:t>การอ่านและบันทึกข้อความจากแฟ้ม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th-TH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หาคะแนนเฉลี่ยนิสิต </a:t>
            </a:r>
            <a:r>
              <a:rPr lang="en-US" dirty="0"/>
              <a:t>3 </a:t>
            </a:r>
            <a:r>
              <a:rPr lang="th-TH" dirty="0"/>
              <a:t>คนแรกในแฟ้ม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2395466" y="856353"/>
            <a:ext cx="7397892" cy="348005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sum_points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0; n = 3</a:t>
            </a:r>
          </a:p>
          <a:p>
            <a:pPr>
              <a:spcBef>
                <a:spcPts val="0"/>
              </a:spcBef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("data.txt",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line =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infile.readline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อ่านบรรทัดถัดไป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line.split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sum_points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+= float(x[1])</a:t>
            </a:r>
          </a:p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infile.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close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print("Average =",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sum_points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/n)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40B8455-DA2D-4AA3-9A1F-6E3D5FBBB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206" y="4814173"/>
            <a:ext cx="2475914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6230012121 90</a:t>
            </a:r>
            <a:endParaRPr lang="en-US" sz="2200" b="1" dirty="0">
              <a:highlight>
                <a:srgbClr val="FFFF00"/>
              </a:highlight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6230351221 80</a:t>
            </a:r>
            <a:endParaRPr lang="en-US" sz="2200" b="1" dirty="0">
              <a:highlight>
                <a:srgbClr val="FFFF00"/>
              </a:highlight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6231027921 79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6230548121 70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50A4E480-045D-4F2C-A5E0-882101DB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307" y="4814172"/>
            <a:ext cx="1647509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data.txt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BD4DABB-5368-4C4C-8E15-7CA31D6A1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466" y="4814171"/>
            <a:ext cx="2599346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Average = 83.0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8D8A760-17C7-4FB2-8935-B477CED83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619" y="4434588"/>
            <a:ext cx="2062813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x[0]   x[1]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53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55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uiExpand="1" build="p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อ่านแฟ้มคะแนนมาแสดงเรียงจากมากมาน้อย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2342458" y="896111"/>
            <a:ext cx="7503908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students = []</a:t>
            </a:r>
          </a:p>
          <a:p>
            <a:pPr>
              <a:spcBef>
                <a:spcPts val="0"/>
              </a:spcBef>
            </a:pPr>
            <a:endParaRPr lang="th-TH" sz="2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infile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open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("data.txt",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"r"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for line in 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infile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อ่านรอบละบรรทัดจนหมดแฟ้ม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sid,point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line.strip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().split()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point = float(point)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students.append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([point,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])</a:t>
            </a:r>
          </a:p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infile.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close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</a:t>
            </a:r>
          </a:p>
          <a:p>
            <a:pPr>
              <a:spcBef>
                <a:spcPts val="0"/>
              </a:spcBef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students.sort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เรียงจากน้อยไปมากตามคะแนน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for [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point,sid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] in students[::-1]: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 point)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A70B11E-65E9-4759-8094-41F5EEDA7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0748" y="4988345"/>
            <a:ext cx="2475914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6230012121 90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6230351221 80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6231027921 79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6230548121 70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0608461-6EE7-4551-9D74-6F9E9ACA9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63" y="6004008"/>
            <a:ext cx="1647509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data.txt</a:t>
            </a:r>
          </a:p>
        </p:txBody>
      </p:sp>
    </p:spTree>
    <p:extLst>
      <p:ext uri="{BB962C8B-B14F-4D97-AF65-F5344CB8AC3E}">
        <p14:creationId xmlns:p14="http://schemas.microsoft.com/office/powerpoint/2010/main" val="225135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55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55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55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55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53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8D2B-75FE-4EDE-898A-4D14D0A9C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หาคะแนนเฉลี่ยของนิสิตบางกลุ่มในแฟ้ม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3B476089-C8DB-4247-B42C-DCAB01BED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807" y="2818912"/>
            <a:ext cx="2475914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6230012121 90</a:t>
            </a:r>
            <a:endParaRPr lang="en-US" sz="2200" b="1" dirty="0">
              <a:highlight>
                <a:srgbClr val="FFFF00"/>
              </a:highlight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6130351221 80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6231027921 79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5830548121 65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6031087221 70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6230550321 72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6230432721 87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6230215221 95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6130518321 72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4CAB49D-152E-4F9C-93AA-9BB24DE79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908" y="2818912"/>
            <a:ext cx="1647509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data.txt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74A9426-D5B2-42F7-9DE4-3816A8CED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994" y="1229105"/>
            <a:ext cx="2541937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data.txt 2562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1A1D960-D935-4533-8341-623CE2FF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95" y="1263235"/>
            <a:ext cx="2718344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Average = 84.6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43346BE-672C-4360-A7FD-8BC96B3A423F}"/>
              </a:ext>
            </a:extLst>
          </p:cNvPr>
          <p:cNvSpPr/>
          <p:nvPr/>
        </p:nvSpPr>
        <p:spPr bwMode="auto">
          <a:xfrm>
            <a:off x="5891081" y="1276203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EB8C74E-9381-41C0-B90F-A75A320CD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0267" y="775004"/>
            <a:ext cx="5065924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Output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32CA59C-562B-45A5-A7CB-C0D65AF7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994" y="1811303"/>
            <a:ext cx="2541937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data.txt 2559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E72D379-8A3A-4F69-96B4-F56A66B0D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95" y="1845433"/>
            <a:ext cx="2718344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No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5DE97DC-0B33-4F8A-8A37-EF4B48D9B155}"/>
              </a:ext>
            </a:extLst>
          </p:cNvPr>
          <p:cNvSpPr/>
          <p:nvPr/>
        </p:nvSpPr>
        <p:spPr bwMode="auto">
          <a:xfrm>
            <a:off x="5891081" y="1858401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31913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1F36-0A14-4F1F-9849-CD023812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การบันทึกข้อมูลลงแฟ้มข้อความ</a:t>
            </a: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9FC6C0-69A3-4BD1-810F-1E557367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2124" y="990707"/>
            <a:ext cx="6006905" cy="3496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none"/>
          <a:lstStyle/>
          <a:p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fout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 = open( filename, "w" )</a:t>
            </a: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en-US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fout.write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("First line")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fout.write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("Text\n")</a:t>
            </a:r>
            <a:endParaRPr lang="th-TH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endParaRPr lang="th-TH" sz="2400" b="1" dirty="0">
              <a:solidFill>
                <a:srgbClr val="000000"/>
              </a:solidFill>
              <a:latin typeface="Courier New" pitchFamily="49" charset="0"/>
              <a:cs typeface="Microsoft Sans Serif" pitchFamily="34" charset="0"/>
            </a:endParaRPr>
          </a:p>
          <a:p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fout.close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Microsoft Sans Serif" pitchFamily="34" charset="0"/>
              </a:rPr>
              <a:t>()</a:t>
            </a:r>
          </a:p>
        </p:txBody>
      </p:sp>
      <p:sp>
        <p:nvSpPr>
          <p:cNvPr id="4" name="Rounded Rectangular Callout 6">
            <a:extLst>
              <a:ext uri="{FF2B5EF4-FFF2-40B4-BE49-F238E27FC236}">
                <a16:creationId xmlns:a16="http://schemas.microsoft.com/office/drawing/2014/main" id="{D29AE800-803C-4613-988E-BEFEB72DA2D0}"/>
              </a:ext>
            </a:extLst>
          </p:cNvPr>
          <p:cNvSpPr/>
          <p:nvPr/>
        </p:nvSpPr>
        <p:spPr bwMode="auto">
          <a:xfrm>
            <a:off x="8168225" y="1416848"/>
            <a:ext cx="1871297" cy="733342"/>
          </a:xfrm>
          <a:prstGeom prst="wedgeRoundRectCallout">
            <a:avLst>
              <a:gd name="adj1" fmla="val -63174"/>
              <a:gd name="adj2" fmla="val -495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"w"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บอกว่าเปิดแฟ้มเพื่อ </a:t>
            </a:r>
            <a:r>
              <a:rPr lang="th-TH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เขียน</a:t>
            </a:r>
          </a:p>
        </p:txBody>
      </p:sp>
      <p:sp>
        <p:nvSpPr>
          <p:cNvPr id="5" name="Rounded Rectangular Callout 3">
            <a:extLst>
              <a:ext uri="{FF2B5EF4-FFF2-40B4-BE49-F238E27FC236}">
                <a16:creationId xmlns:a16="http://schemas.microsoft.com/office/drawing/2014/main" id="{CA78ADA2-B803-4037-9CEF-B718EEF6BC6F}"/>
              </a:ext>
            </a:extLst>
          </p:cNvPr>
          <p:cNvSpPr/>
          <p:nvPr/>
        </p:nvSpPr>
        <p:spPr bwMode="auto">
          <a:xfrm>
            <a:off x="7553517" y="2576333"/>
            <a:ext cx="2242288" cy="793033"/>
          </a:xfrm>
          <a:prstGeom prst="wedgeRoundRectCallout">
            <a:avLst>
              <a:gd name="adj1" fmla="val -62213"/>
              <a:gd name="adj2" fmla="val -5447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บรรทัดสตริงต่อท้ายในแฟ้ม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5C4F2DE-578C-4769-B9CB-D961B8CB6043}"/>
              </a:ext>
            </a:extLst>
          </p:cNvPr>
          <p:cNvSpPr/>
          <p:nvPr/>
        </p:nvSpPr>
        <p:spPr bwMode="auto">
          <a:xfrm>
            <a:off x="4918586" y="4369128"/>
            <a:ext cx="1871297" cy="733342"/>
          </a:xfrm>
          <a:prstGeom prst="wedgeRoundRectCallout">
            <a:avLst>
              <a:gd name="adj1" fmla="val -63174"/>
              <a:gd name="adj2" fmla="val -49525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บันทึกเสร็จแล้วก็ปิดแฟ้ม</a:t>
            </a:r>
          </a:p>
        </p:txBody>
      </p:sp>
      <p:sp>
        <p:nvSpPr>
          <p:cNvPr id="8" name="Rounded Rectangular Callout 3">
            <a:extLst>
              <a:ext uri="{FF2B5EF4-FFF2-40B4-BE49-F238E27FC236}">
                <a16:creationId xmlns:a16="http://schemas.microsoft.com/office/drawing/2014/main" id="{D5D604E5-2D40-43AE-8EF6-289B74CDC03F}"/>
              </a:ext>
            </a:extLst>
          </p:cNvPr>
          <p:cNvSpPr/>
          <p:nvPr/>
        </p:nvSpPr>
        <p:spPr bwMode="auto">
          <a:xfrm>
            <a:off x="6976740" y="3605483"/>
            <a:ext cx="2242288" cy="793033"/>
          </a:xfrm>
          <a:prstGeom prst="wedgeRoundRectCallout">
            <a:avLst>
              <a:gd name="adj1" fmla="val -62213"/>
              <a:gd name="adj2" fmla="val -54470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ต้องการขึ้นบรรทัดใหม่ต้องใส่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\n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เอง</a:t>
            </a:r>
          </a:p>
        </p:txBody>
      </p:sp>
    </p:spTree>
    <p:extLst>
      <p:ext uri="{BB962C8B-B14F-4D97-AF65-F5344CB8AC3E}">
        <p14:creationId xmlns:p14="http://schemas.microsoft.com/office/powerpoint/2010/main" val="22338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FF27-D06C-4CD3-A698-F99C4103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</a:t>
            </a:r>
            <a:r>
              <a:rPr lang="th-TH" dirty="0"/>
              <a:t> บันทึก </a:t>
            </a:r>
            <a:r>
              <a:rPr lang="en-US" dirty="0"/>
              <a:t>Triangular Number</a:t>
            </a:r>
            <a:r>
              <a:rPr lang="th-TH" dirty="0"/>
              <a:t> ร้อยตัวลงแฟ้ม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00B61B1F-F9A7-4EBC-8ACB-C646CF6BE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0478" y="894268"/>
            <a:ext cx="7627868" cy="29214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fout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open("tri_numbers.txt", "w")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for k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in range(1,101):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n = k*(k+1)//2</a:t>
            </a:r>
            <a:r>
              <a:rPr lang="th-TH" sz="22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 triangular number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fout.write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(str(n)+" ")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if k%10 == 0:    #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ครบ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 ขึ้นบรรทัดใหม่</a:t>
            </a:r>
            <a:endParaRPr lang="en-US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fout.write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("\n")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fout.close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F3B62-C832-4AA4-A7A7-6353239EF2D5}"/>
              </a:ext>
            </a:extLst>
          </p:cNvPr>
          <p:cNvSpPr txBox="1"/>
          <p:nvPr/>
        </p:nvSpPr>
        <p:spPr>
          <a:xfrm>
            <a:off x="2971384" y="3986259"/>
            <a:ext cx="624605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1 3 6 10 15 21 28 36 45 55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66 78 91 105 120 136 153 171 190 210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231 253 276 300 325 351 378 406 435 465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496 528 561 595 630 666 703 741 780 820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861 903 946 990 1035 1081 1128 1176 1225 1275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1326 1378 1431 1485 1540 1596 1653 1711 1770 1830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1891 1953 2016 2080 2145 2211 2278 2346 2415 2485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2556 2628 2701 2775 2850 2926 3003 3081 3160 3240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3321 3403 3486 3570 3655 3741 3828 3916 4005 4095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4186 4278 4371 4465 4560 4656 4753 4851 4950 5050 </a:t>
            </a:r>
          </a:p>
        </p:txBody>
      </p:sp>
    </p:spTree>
    <p:extLst>
      <p:ext uri="{BB962C8B-B14F-4D97-AF65-F5344CB8AC3E}">
        <p14:creationId xmlns:p14="http://schemas.microsoft.com/office/powerpoint/2010/main" val="224750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D291-850E-45F8-8E02-5414EE31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สร้างแฟ้มที่เป็น </a:t>
            </a:r>
            <a:r>
              <a:rPr lang="en-US" dirty="0"/>
              <a:t>rot-13 </a:t>
            </a:r>
            <a:r>
              <a:rPr lang="th-TH" dirty="0"/>
              <a:t>ของอีกแฟ้ม</a:t>
            </a:r>
            <a:endParaRPr lang="en-US" dirty="0"/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1CB5BDD6-B82C-45F9-B8F1-572A58B0F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476" y="1027114"/>
            <a:ext cx="3261824" cy="2710615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V frr gerrf bs terra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erq ebfrf gbb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V frr rz oybbz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sbe zr naq sbe lbh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Naq V guvax gb zlfrys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000">
                <a:latin typeface="Arial Rounded MT Bold" pitchFamily="34" charset="0"/>
                <a:cs typeface="Tahoma" pitchFamily="34" charset="0"/>
              </a:rPr>
              <a:t>jung n jbaqreshy jbeyq</a:t>
            </a:r>
            <a:endParaRPr lang="th-TH" sz="200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4" name="Text Box 16">
            <a:extLst>
              <a:ext uri="{FF2B5EF4-FFF2-40B4-BE49-F238E27FC236}">
                <a16:creationId xmlns:a16="http://schemas.microsoft.com/office/drawing/2014/main" id="{0421685E-987B-4B89-AD96-9BACF119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3904" y="1027114"/>
            <a:ext cx="3136509" cy="2710615"/>
          </a:xfrm>
          <a:prstGeom prst="rect">
            <a:avLst/>
          </a:prstGeom>
          <a:solidFill>
            <a:srgbClr val="FAEBD7"/>
          </a:solidFill>
          <a:ln w="9525">
            <a:solidFill>
              <a:schemeClr val="tx2"/>
            </a:solidFill>
            <a:miter lim="800000"/>
            <a:headEnd/>
            <a:tailEnd type="none" w="lg" len="lg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I see trees of green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red roses too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I see </a:t>
            </a:r>
            <a:r>
              <a:rPr lang="en-US" sz="2000" dirty="0" err="1">
                <a:latin typeface="Arial Rounded MT Bold" pitchFamily="34" charset="0"/>
                <a:cs typeface="Tahoma" pitchFamily="34" charset="0"/>
              </a:rPr>
              <a:t>em</a:t>
            </a:r>
            <a:r>
              <a:rPr lang="en-US" sz="2000" dirty="0">
                <a:latin typeface="Arial Rounded MT Bold" pitchFamily="34" charset="0"/>
                <a:cs typeface="Tahoma" pitchFamily="34" charset="0"/>
              </a:rPr>
              <a:t> bloom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for me and for you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And I think to myself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Arial Rounded MT Bold" pitchFamily="34" charset="0"/>
                <a:cs typeface="Tahoma" pitchFamily="34" charset="0"/>
              </a:rPr>
              <a:t>what a wonderful world</a:t>
            </a:r>
            <a:endParaRPr lang="th-TH" sz="2000" dirty="0">
              <a:latin typeface="Arial Rounded MT Bold" pitchFamily="34" charset="0"/>
              <a:cs typeface="Tahoma" pitchFamily="34" charset="0"/>
            </a:endParaRPr>
          </a:p>
        </p:txBody>
      </p:sp>
      <p:sp>
        <p:nvSpPr>
          <p:cNvPr id="5" name="AutoShape 17">
            <a:extLst>
              <a:ext uri="{FF2B5EF4-FFF2-40B4-BE49-F238E27FC236}">
                <a16:creationId xmlns:a16="http://schemas.microsoft.com/office/drawing/2014/main" id="{79AFEE62-9865-4456-B85F-402736E85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581" y="2067302"/>
            <a:ext cx="855662" cy="630237"/>
          </a:xfrm>
          <a:prstGeom prst="rightArrow">
            <a:avLst>
              <a:gd name="adj1" fmla="val 50000"/>
              <a:gd name="adj2" fmla="val 40224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 type="none" w="lg" len="lg"/>
          </a:ln>
          <a:effectLst/>
        </p:spPr>
        <p:txBody>
          <a:bodyPr wrap="none" lIns="90000" tIns="46800" rIns="90000" bIns="46800" anchor="ctr"/>
          <a:lstStyle/>
          <a:p>
            <a:pPr>
              <a:defRPr/>
            </a:pPr>
            <a:endParaRPr lang="th-TH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6DA9-132B-4C1D-A40F-DC0B98ADED8B}"/>
              </a:ext>
            </a:extLst>
          </p:cNvPr>
          <p:cNvSpPr txBox="1"/>
          <p:nvPr/>
        </p:nvSpPr>
        <p:spPr>
          <a:xfrm>
            <a:off x="2788412" y="4001253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3D5FA-ED14-4829-8DB0-2F552E247474}"/>
              </a:ext>
            </a:extLst>
          </p:cNvPr>
          <p:cNvSpPr txBox="1"/>
          <p:nvPr/>
        </p:nvSpPr>
        <p:spPr>
          <a:xfrm>
            <a:off x="7219736" y="4001253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rot13.txt</a:t>
            </a:r>
          </a:p>
        </p:txBody>
      </p:sp>
    </p:spTree>
    <p:extLst>
      <p:ext uri="{BB962C8B-B14F-4D97-AF65-F5344CB8AC3E}">
        <p14:creationId xmlns:p14="http://schemas.microsoft.com/office/powerpoint/2010/main" val="2046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ทบทวนเรื่องสตริง</a:t>
            </a:r>
            <a:endParaRPr lang="th-TH" dirty="0">
              <a:latin typeface="+mj-lt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3CB77D7-6AD7-4428-B944-D947A1CA9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916" y="796420"/>
            <a:ext cx="6412992" cy="5265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 = "I'm a string"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t = 'I said "This is a string".'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chars = input()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c = 0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ch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in chars: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if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ch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in s: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c += 1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in range(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(t)):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if t[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] in s: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c += 1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r = ""</a:t>
            </a:r>
          </a:p>
          <a:p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in range(2,10,2):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r += str(k)    # 2468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r = 2*r            # 24682468</a:t>
            </a:r>
          </a:p>
        </p:txBody>
      </p:sp>
    </p:spTree>
    <p:extLst>
      <p:ext uri="{BB962C8B-B14F-4D97-AF65-F5344CB8AC3E}">
        <p14:creationId xmlns:p14="http://schemas.microsoft.com/office/powerpoint/2010/main" val="218117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04DC-715C-435F-B8D8-98A6C410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เอกพจน์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th-TH" dirty="0">
                <a:sym typeface="Wingdings" panose="05000000000000000000" pitchFamily="2" charset="2"/>
              </a:rPr>
              <a:t>พหูพจน์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2C1DD5-F34E-473A-A715-FBCC818A23D2}"/>
              </a:ext>
            </a:extLst>
          </p:cNvPr>
          <p:cNvSpPr/>
          <p:nvPr/>
        </p:nvSpPr>
        <p:spPr>
          <a:xfrm>
            <a:off x="2524538" y="965684"/>
            <a:ext cx="74410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แบบง่าย ๆ</a:t>
            </a:r>
            <a:endParaRPr lang="en-US" sz="2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ลงท้าย 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s, x,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sz="24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เติม </a:t>
            </a:r>
            <a:r>
              <a:rPr lang="en-US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 </a:t>
            </a:r>
            <a:r>
              <a:rPr lang="th-TH" sz="2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ต่อท้าย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ลงท้าย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แต่ตัวก่อน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ไม่ใช่สระ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เปลี่ยน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ies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ถ้าไม่ตรงกับกฎสองข้อข้างบนนี้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เติม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s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ต่อท้าย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800C5E4-A871-4F9E-B174-FF4D090CA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643" y="3202957"/>
            <a:ext cx="182880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fox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4429880-A57A-4C94-AE1F-631DA9886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8" y="3237087"/>
            <a:ext cx="182880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foxes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7C5100D-BB9D-466A-8E0A-1A5A8338A802}"/>
              </a:ext>
            </a:extLst>
          </p:cNvPr>
          <p:cNvSpPr/>
          <p:nvPr/>
        </p:nvSpPr>
        <p:spPr bwMode="auto">
          <a:xfrm>
            <a:off x="5970594" y="3250055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A7A061B-198A-4FCF-88CE-90815DB05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412" y="2737440"/>
            <a:ext cx="4748289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169F4B2-DA48-4E85-9815-61F3ECC2C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643" y="3839061"/>
            <a:ext cx="182880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memory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592DBB0-7B95-4DF0-889A-FB3CF9C1D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8" y="3873191"/>
            <a:ext cx="182880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memories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835352-FBE1-4C89-A10B-9393EA19FC29}"/>
              </a:ext>
            </a:extLst>
          </p:cNvPr>
          <p:cNvSpPr/>
          <p:nvPr/>
        </p:nvSpPr>
        <p:spPr bwMode="auto">
          <a:xfrm>
            <a:off x="5970594" y="3886159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18A7855-42BB-4E84-80F2-ABB7293F1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643" y="4522264"/>
            <a:ext cx="182880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mouse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64F261B-FDFE-424A-8133-F55941FD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8" y="4556394"/>
            <a:ext cx="182880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mouse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E10B46B-E69B-456C-BE7A-378B5CA88152}"/>
              </a:ext>
            </a:extLst>
          </p:cNvPr>
          <p:cNvSpPr/>
          <p:nvPr/>
        </p:nvSpPr>
        <p:spPr bwMode="auto">
          <a:xfrm>
            <a:off x="5970594" y="4569362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93958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8661FC-04C2-47B3-BC0B-259F44FD19D6}"/>
              </a:ext>
            </a:extLst>
          </p:cNvPr>
          <p:cNvSpPr/>
          <p:nvPr/>
        </p:nvSpPr>
        <p:spPr>
          <a:xfrm>
            <a:off x="101600" y="237776"/>
            <a:ext cx="1198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Espresso, Macchiato, Ristretto, Americano, Latte, Cappuccino, Mocha, Affogato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B8429B-B9E6-4BAF-998E-B217A02770E0}"/>
              </a:ext>
            </a:extLst>
          </p:cNvPr>
          <p:cNvSpPr/>
          <p:nvPr/>
        </p:nvSpPr>
        <p:spPr>
          <a:xfrm>
            <a:off x="2090056" y="4550790"/>
            <a:ext cx="80118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Affogato    Americano   Cappuccino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Espresso    Latte       Macchiato   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Mocha       Ristretto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F0293-B7A3-4F7B-BA40-28699EB79C2F}"/>
              </a:ext>
            </a:extLst>
          </p:cNvPr>
          <p:cNvSpPr/>
          <p:nvPr/>
        </p:nvSpPr>
        <p:spPr>
          <a:xfrm>
            <a:off x="3664856" y="1358770"/>
            <a:ext cx="4862287" cy="28700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input().split(", ")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[]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 = 0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e in x: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out.append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((e+" "*12)[:12]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k += 1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k % 3 == 0: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print("".join(out))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out = []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print("".join(out))</a:t>
            </a:r>
          </a:p>
        </p:txBody>
      </p:sp>
    </p:spTree>
    <p:extLst>
      <p:ext uri="{BB962C8B-B14F-4D97-AF65-F5344CB8AC3E}">
        <p14:creationId xmlns:p14="http://schemas.microsoft.com/office/powerpoint/2010/main" val="161829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CD735A-972D-47E0-B6B7-4A4A37BF4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98" y="197628"/>
            <a:ext cx="4658375" cy="10764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8B1E96-2E24-4578-961C-311F7DA6C694}"/>
              </a:ext>
            </a:extLst>
          </p:cNvPr>
          <p:cNvSpPr/>
          <p:nvPr/>
        </p:nvSpPr>
        <p:spPr>
          <a:xfrm>
            <a:off x="348342" y="1358770"/>
            <a:ext cx="11495316" cy="4532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find(s, start, c):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range(start,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(s)):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s[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c: 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-1</a:t>
            </a:r>
          </a:p>
          <a:p>
            <a:pPr>
              <a:lnSpc>
                <a:spcPct val="90000"/>
              </a:lnSpc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"http://air4thai.pcd.go.th/services/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getNewAQI_XML.php?stationID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=52t"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web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web: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line.decode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"&lt;PM25 value=" in line: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find(line, 0, '"')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j = find(line, i+1, '"')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print("PM 2.5 =", line[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</p:txBody>
      </p:sp>
    </p:spTree>
    <p:extLst>
      <p:ext uri="{BB962C8B-B14F-4D97-AF65-F5344CB8AC3E}">
        <p14:creationId xmlns:p14="http://schemas.microsoft.com/office/powerpoint/2010/main" val="4368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AAF3-0E6C-4603-A0FA-0A840E55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อักขระพิเศษ</a:t>
            </a:r>
            <a:r>
              <a:rPr lang="en-US" dirty="0"/>
              <a:t> (Escape Characters)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E8B7AB1B-81EF-4350-9A01-C4B381BA5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916" y="796421"/>
            <a:ext cx="6412992" cy="37878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 = "Hello"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print(s)              # Hello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 = "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\"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\"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print(s)              #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"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 = "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\'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\'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print(s)              #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'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'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 = "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\"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\'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\\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\\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print(s)              #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"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'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\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Hello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\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 = "Hello</a:t>
            </a:r>
            <a:r>
              <a:rPr lang="en-US" sz="2400" b="1" dirty="0">
                <a:highlight>
                  <a:srgbClr val="FFCCFF"/>
                </a:highlight>
                <a:latin typeface="Courier New" pitchFamily="49" charset="0"/>
                <a:cs typeface="Tahoma" pitchFamily="34" charset="0"/>
              </a:rPr>
              <a:t>\</a:t>
            </a:r>
            <a:r>
              <a:rPr lang="en-US" sz="2400" b="1" dirty="0" err="1">
                <a:highlight>
                  <a:srgbClr val="FFCCFF"/>
                </a:highlight>
                <a:latin typeface="Courier New" pitchFamily="49" charset="0"/>
                <a:cs typeface="Tahoma" pitchFamily="34" charset="0"/>
              </a:rPr>
              <a:t>n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Python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   # Hello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          #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C3FD6-2E9B-4E6D-B5D6-C6F1D7E04C9D}"/>
              </a:ext>
            </a:extLst>
          </p:cNvPr>
          <p:cNvSpPr txBox="1"/>
          <p:nvPr/>
        </p:nvSpPr>
        <p:spPr>
          <a:xfrm>
            <a:off x="2776023" y="4947438"/>
            <a:ext cx="16898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</a:t>
            </a:r>
            <a:r>
              <a:rPr lang="en-US" dirty="0">
                <a:latin typeface="Courier New" panose="02070309020205020404" pitchFamily="49" charset="0"/>
              </a:rPr>
              <a:t> </a:t>
            </a:r>
            <a:r>
              <a:rPr lang="th-TH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b="1" dirty="0">
                <a:latin typeface="Courier New" panose="02070309020205020404" pitchFamily="49" charset="0"/>
              </a:rPr>
              <a:t>'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b="1" dirty="0">
                <a:latin typeface="Courier New" panose="02070309020205020404" pitchFamily="49" charset="0"/>
              </a:rPr>
              <a:t>\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A5BAE5-E94F-4FC4-BE81-45962783DAA9}"/>
              </a:ext>
            </a:extLst>
          </p:cNvPr>
          <p:cNvSpPr txBox="1"/>
          <p:nvPr/>
        </p:nvSpPr>
        <p:spPr>
          <a:xfrm>
            <a:off x="5491090" y="4932159"/>
            <a:ext cx="4031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CC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 รหัสให้ขึ้นบรรทัดใหม่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1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30D0-110A-47A1-8666-60062720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แทน </a:t>
            </a:r>
            <a:r>
              <a:rPr lang="en-US" dirty="0"/>
              <a:t>" ' / \ ( ) , . : ; </a:t>
            </a:r>
            <a:r>
              <a:rPr lang="th-TH" dirty="0"/>
              <a:t>ด้วยช่องว่าง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C3BC0A32-21AB-4C6F-BFE1-D508F0E5D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916" y="928943"/>
            <a:ext cx="6412992" cy="30491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def blank(t):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result = ""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for c in t: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if c in "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\"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\'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/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\\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,.:;":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result += " 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else: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   result += c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    return result</a:t>
            </a:r>
          </a:p>
        </p:txBody>
      </p:sp>
    </p:spTree>
    <p:extLst>
      <p:ext uri="{BB962C8B-B14F-4D97-AF65-F5344CB8AC3E}">
        <p14:creationId xmlns:p14="http://schemas.microsoft.com/office/powerpoint/2010/main" val="275763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บริการของสตริง </a:t>
            </a:r>
            <a:r>
              <a:rPr lang="en-US"/>
              <a:t>: String Methods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2240815" y="943033"/>
            <a:ext cx="8292147" cy="372520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01234567890123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Hello World "</a:t>
            </a:r>
          </a:p>
          <a:p>
            <a:pPr lvl="1"/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kern="0" dirty="0"/>
              <a:t> </a:t>
            </a:r>
            <a:r>
              <a:rPr lang="en-US" kern="0" dirty="0">
                <a:sym typeface="Wingdings" panose="05000000000000000000" pitchFamily="2" charset="2"/>
              </a:rPr>
              <a:t>  </a:t>
            </a:r>
            <a:r>
              <a:rPr lang="th-TH" kern="0" dirty="0">
                <a:sym typeface="Wingdings" panose="05000000000000000000" pitchFamily="2" charset="2"/>
              </a:rPr>
              <a:t>		ได้ </a:t>
            </a:r>
            <a:r>
              <a:rPr lang="en-US" kern="0" dirty="0">
                <a:sym typeface="Wingdings" panose="05000000000000000000" pitchFamily="2" charset="2"/>
              </a:rPr>
              <a:t> 14 ,        </a:t>
            </a:r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("")</a:t>
            </a:r>
            <a:r>
              <a:rPr lang="th-TH" kern="0" dirty="0">
                <a:sym typeface="Wingdings" panose="05000000000000000000" pitchFamily="2" charset="2"/>
              </a:rPr>
              <a:t>ได้ </a:t>
            </a:r>
            <a:r>
              <a:rPr lang="en-US" kern="0" dirty="0">
                <a:sym typeface="Wingdings" panose="05000000000000000000" pitchFamily="2" charset="2"/>
              </a:rPr>
              <a:t>0 </a:t>
            </a:r>
          </a:p>
          <a:p>
            <a:pPr lvl="1"/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s.lower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th-TH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th-TH" kern="0" dirty="0">
                <a:sym typeface="Wingdings" panose="05000000000000000000" pitchFamily="2" charset="2"/>
              </a:rPr>
              <a:t>ได้ </a:t>
            </a:r>
            <a:r>
              <a:rPr lang="en-US" kern="0" dirty="0">
                <a:sym typeface="Wingdings" panose="05000000000000000000" pitchFamily="2" charset="2"/>
              </a:rPr>
              <a:t> </a:t>
            </a:r>
            <a:r>
              <a:rPr lang="en-US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hello world "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s.upper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th-TH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th-TH" kern="0" dirty="0">
                <a:sym typeface="Wingdings" panose="05000000000000000000" pitchFamily="2" charset="2"/>
              </a:rPr>
              <a:t>ได้ </a:t>
            </a:r>
            <a:r>
              <a:rPr lang="en-US" kern="0" dirty="0">
                <a:sym typeface="Wingdings" panose="05000000000000000000" pitchFamily="2" charset="2"/>
              </a:rPr>
              <a:t> </a:t>
            </a:r>
            <a:r>
              <a:rPr lang="en-US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HELLO WORLD "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s.strip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()</a:t>
            </a: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th-TH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</a:t>
            </a:r>
            <a:r>
              <a:rPr lang="th-TH" kern="0" dirty="0">
                <a:sym typeface="Wingdings" panose="05000000000000000000" pitchFamily="2" charset="2"/>
              </a:rPr>
              <a:t>ได้ </a:t>
            </a:r>
            <a:r>
              <a:rPr lang="en-US" kern="0" dirty="0">
                <a:sym typeface="Wingdings" panose="05000000000000000000" pitchFamily="2" charset="2"/>
              </a:rPr>
              <a:t> </a:t>
            </a:r>
            <a:r>
              <a:rPr lang="en-US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World"</a:t>
            </a:r>
          </a:p>
          <a:p>
            <a:pPr lvl="1"/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s.find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("o") </a:t>
            </a:r>
            <a:r>
              <a:rPr lang="th-TH" b="1" kern="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th-TH" kern="0" dirty="0">
                <a:sym typeface="Wingdings" panose="05000000000000000000" pitchFamily="2" charset="2"/>
              </a:rPr>
              <a:t>ได้ </a:t>
            </a:r>
            <a:r>
              <a:rPr lang="en-US" kern="0" dirty="0">
                <a:sym typeface="Wingdings" panose="05000000000000000000" pitchFamily="2" charset="2"/>
              </a:rPr>
              <a:t> 6          </a:t>
            </a:r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s.find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("ex") </a:t>
            </a:r>
            <a:r>
              <a:rPr lang="th-TH" kern="0" dirty="0">
                <a:sym typeface="Wingdings" panose="05000000000000000000" pitchFamily="2" charset="2"/>
              </a:rPr>
              <a:t>ได้ </a:t>
            </a:r>
            <a:r>
              <a:rPr lang="en-US" kern="0" dirty="0">
                <a:sym typeface="Wingdings" panose="05000000000000000000" pitchFamily="2" charset="2"/>
              </a:rPr>
              <a:t>-1</a:t>
            </a:r>
          </a:p>
          <a:p>
            <a:pPr lvl="1"/>
            <a:r>
              <a:rPr lang="en-US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s.find</a:t>
            </a:r>
            <a:r>
              <a:rPr lang="en-US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("o",7)</a:t>
            </a:r>
            <a:r>
              <a:rPr lang="th-TH" kern="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th-TH" kern="0" dirty="0">
                <a:sym typeface="Wingdings" panose="05000000000000000000" pitchFamily="2" charset="2"/>
              </a:rPr>
              <a:t>	ได้ </a:t>
            </a:r>
            <a:r>
              <a:rPr lang="en-US" kern="0" dirty="0">
                <a:sym typeface="Wingdings" panose="05000000000000000000" pitchFamily="2" charset="2"/>
              </a:rPr>
              <a:t> 9 </a:t>
            </a:r>
            <a:endParaRPr lang="en-US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74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17416</TotalTime>
  <Words>2078</Words>
  <Application>Microsoft Office PowerPoint</Application>
  <PresentationFormat>Widescreen</PresentationFormat>
  <Paragraphs>337</Paragraphs>
  <Slides>25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Angsana New</vt:lpstr>
      <vt:lpstr>Arial Rounded MT Bold</vt:lpstr>
      <vt:lpstr>Calibri</vt:lpstr>
      <vt:lpstr>Cambria</vt:lpstr>
      <vt:lpstr>Consolas</vt:lpstr>
      <vt:lpstr>Courier New</vt:lpstr>
      <vt:lpstr>Tahoma</vt:lpstr>
      <vt:lpstr>somchai</vt:lpstr>
      <vt:lpstr>Picture</vt:lpstr>
      <vt:lpstr>String and File Processing</vt:lpstr>
      <vt:lpstr>Topics </vt:lpstr>
      <vt:lpstr>ทบทวนเรื่องสตริง</vt:lpstr>
      <vt:lpstr>แบบฝึกหัด: เอกพจน์  พหูพจน์</vt:lpstr>
      <vt:lpstr>PowerPoint Presentation</vt:lpstr>
      <vt:lpstr>PowerPoint Presentation</vt:lpstr>
      <vt:lpstr>อักขระพิเศษ (Escape Characters)</vt:lpstr>
      <vt:lpstr>ตัวอย่าง: แทน " ' / \ ( ) , . : ; ด้วยช่องว่าง</vt:lpstr>
      <vt:lpstr>บริการของสตริง : String Methods</vt:lpstr>
      <vt:lpstr>ตัวอย่าง: การใช้งาน</vt:lpstr>
      <vt:lpstr>แบบฝึกหัด: camelCase</vt:lpstr>
      <vt:lpstr>PowerPoint Presentation</vt:lpstr>
      <vt:lpstr>PowerPoint Presentation</vt:lpstr>
      <vt:lpstr>Method Chaining  vs  Function Composition</vt:lpstr>
      <vt:lpstr>ข้อควรระวัง</vt:lpstr>
      <vt:lpstr>ตัวอย่าง : rot-13</vt:lpstr>
      <vt:lpstr>ตัวอย่าง : rot-13</vt:lpstr>
      <vt:lpstr>แบบฝึกหัด: rot-13</vt:lpstr>
      <vt:lpstr>การอ่านข้อมูลจากแฟ้มข้อความ</vt:lpstr>
      <vt:lpstr>ตัวอย่าง: หาคะแนนเฉลี่ยนิสิต 3 คนแรกในแฟ้ม</vt:lpstr>
      <vt:lpstr>ตัวอย่าง: อ่านแฟ้มคะแนนมาแสดงเรียงจากมากมาน้อย</vt:lpstr>
      <vt:lpstr>แบบฝึกหัด: หาคะแนนเฉลี่ยของนิสิตบางกลุ่มในแฟ้ม</vt:lpstr>
      <vt:lpstr>การบันทึกข้อมูลลงแฟ้มข้อความ</vt:lpstr>
      <vt:lpstr>ตัวอย่าง: บันทึก Triangular Number ร้อยตัวลงแฟ้ม</vt:lpstr>
      <vt:lpstr>แบบฝึกหัด: สร้างแฟ้มที่เป็น rot-13 ของอีกแฟ้ม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382</cp:revision>
  <dcterms:created xsi:type="dcterms:W3CDTF">2002-04-12T09:05:11Z</dcterms:created>
  <dcterms:modified xsi:type="dcterms:W3CDTF">2020-08-06T15:53:45Z</dcterms:modified>
</cp:coreProperties>
</file>