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3"/>
  </p:notesMasterIdLst>
  <p:sldIdLst>
    <p:sldId id="287" r:id="rId2"/>
    <p:sldId id="432" r:id="rId3"/>
    <p:sldId id="440" r:id="rId4"/>
    <p:sldId id="442" r:id="rId5"/>
    <p:sldId id="443" r:id="rId6"/>
    <p:sldId id="441" r:id="rId7"/>
    <p:sldId id="444" r:id="rId8"/>
    <p:sldId id="436" r:id="rId9"/>
    <p:sldId id="461" r:id="rId10"/>
    <p:sldId id="439" r:id="rId11"/>
    <p:sldId id="451" r:id="rId12"/>
    <p:sldId id="449" r:id="rId13"/>
    <p:sldId id="445" r:id="rId14"/>
    <p:sldId id="454" r:id="rId15"/>
    <p:sldId id="458" r:id="rId16"/>
    <p:sldId id="455" r:id="rId17"/>
    <p:sldId id="446" r:id="rId18"/>
    <p:sldId id="447" r:id="rId19"/>
    <p:sldId id="453" r:id="rId20"/>
    <p:sldId id="459" r:id="rId21"/>
    <p:sldId id="410" r:id="rId22"/>
  </p:sldIdLst>
  <p:sldSz cx="12192000" cy="6858000"/>
  <p:notesSz cx="7053263" cy="93091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1uRARlQ7OL+AwG2gMsQR+w==" hashData="XuKhZnMGSlIy6ZuLEtma3+7fYlwPuPUuR3mLY/NC9HUYcdp8SZr0rCVYsMIYX1//6u3jotpaapQH9dn7W3kn0g=="/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32"/>
            <p14:sldId id="440"/>
            <p14:sldId id="442"/>
            <p14:sldId id="443"/>
            <p14:sldId id="441"/>
            <p14:sldId id="444"/>
            <p14:sldId id="436"/>
            <p14:sldId id="461"/>
            <p14:sldId id="439"/>
            <p14:sldId id="451"/>
            <p14:sldId id="449"/>
            <p14:sldId id="445"/>
            <p14:sldId id="454"/>
            <p14:sldId id="458"/>
            <p14:sldId id="455"/>
            <p14:sldId id="446"/>
            <p14:sldId id="447"/>
            <p14:sldId id="453"/>
            <p14:sldId id="45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00"/>
    <a:srgbClr val="FFCCFF"/>
    <a:srgbClr val="FFFFCC"/>
    <a:srgbClr val="FFDB69"/>
    <a:srgbClr val="FFC000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l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02" y="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/>
          <a:lstStyle>
            <a:lvl1pPr algn="r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29" tIns="43215" rIns="86429" bIns="43215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695" y="4421823"/>
            <a:ext cx="5643874" cy="4189095"/>
          </a:xfrm>
          <a:prstGeom prst="rect">
            <a:avLst/>
          </a:prstGeom>
        </p:spPr>
        <p:txBody>
          <a:bodyPr vert="horz" lIns="86429" tIns="43215" rIns="86429" bIns="432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20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l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02" y="8842200"/>
            <a:ext cx="3055782" cy="465455"/>
          </a:xfrm>
          <a:prstGeom prst="rect">
            <a:avLst/>
          </a:prstGeom>
        </p:spPr>
        <p:txBody>
          <a:bodyPr vert="horz" lIns="86429" tIns="43215" rIns="86429" bIns="43215" rtlCol="0" anchor="b"/>
          <a:lstStyle>
            <a:lvl1pPr algn="r">
              <a:defRPr sz="11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3863" y="698500"/>
            <a:ext cx="6205537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reverse(d):</a:t>
            </a:r>
          </a:p>
          <a:p>
            <a:r>
              <a:rPr lang="en-US" dirty="0"/>
              <a:t>    r = { }</a:t>
            </a:r>
          </a:p>
          <a:p>
            <a:r>
              <a:rPr lang="en-US" dirty="0"/>
              <a:t>    </a:t>
            </a:r>
            <a:r>
              <a:rPr lang="en-US" dirty="0" err="1"/>
              <a:t>for k</a:t>
            </a:r>
            <a:r>
              <a:rPr lang="en-US" dirty="0"/>
              <a:t> in d:</a:t>
            </a:r>
          </a:p>
          <a:p>
            <a:r>
              <a:rPr lang="en-US" dirty="0"/>
              <a:t>        r[d[k]] = k</a:t>
            </a:r>
          </a:p>
          <a:p>
            <a:r>
              <a:rPr lang="en-US" dirty="0"/>
              <a:t>    return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126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reverse(d):</a:t>
            </a:r>
          </a:p>
          <a:p>
            <a:r>
              <a:rPr lang="en-US" dirty="0"/>
              <a:t>    r = { }</a:t>
            </a:r>
          </a:p>
          <a:p>
            <a:r>
              <a:rPr lang="en-US" dirty="0"/>
              <a:t>    </a:t>
            </a:r>
            <a:r>
              <a:rPr lang="en-US" dirty="0" err="1"/>
              <a:t>for k</a:t>
            </a:r>
            <a:r>
              <a:rPr lang="en-US" dirty="0"/>
              <a:t> in d:</a:t>
            </a:r>
          </a:p>
          <a:p>
            <a:r>
              <a:rPr lang="en-US" dirty="0"/>
              <a:t>        r[d[k]] = k</a:t>
            </a:r>
          </a:p>
          <a:p>
            <a:r>
              <a:rPr lang="en-US" dirty="0"/>
              <a:t>    return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251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698500"/>
            <a:ext cx="6205537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price = {}</a:t>
            </a:r>
          </a:p>
          <a:p>
            <a:r>
              <a:rPr lang="en-US" dirty="0"/>
              <a:t>n = int(input())</a:t>
            </a:r>
          </a:p>
          <a:p>
            <a:endParaRPr lang="en-US" dirty="0"/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name, p = input().split()</a:t>
            </a:r>
          </a:p>
          <a:p>
            <a:r>
              <a:rPr lang="en-US" dirty="0"/>
              <a:t>    price[name] = float(p)</a:t>
            </a:r>
          </a:p>
          <a:p>
            <a:endParaRPr lang="en-US" dirty="0"/>
          </a:p>
          <a:p>
            <a:r>
              <a:rPr lang="en-US" dirty="0"/>
              <a:t>n = int(input())</a:t>
            </a:r>
          </a:p>
          <a:p>
            <a:r>
              <a:rPr lang="en-US" dirty="0"/>
              <a:t>total = 0</a:t>
            </a:r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name, amt = input().split()</a:t>
            </a:r>
          </a:p>
          <a:p>
            <a:r>
              <a:rPr lang="en-US" dirty="0"/>
              <a:t>    amt = int(amt)</a:t>
            </a:r>
          </a:p>
          <a:p>
            <a:r>
              <a:rPr lang="en-US" dirty="0"/>
              <a:t>    if name in price:</a:t>
            </a:r>
          </a:p>
          <a:p>
            <a:r>
              <a:rPr lang="en-US" dirty="0"/>
              <a:t>        total += amt * price[name]</a:t>
            </a:r>
          </a:p>
          <a:p>
            <a:r>
              <a:rPr lang="en-US" dirty="0"/>
              <a:t>print("Total ice cream sales =", total)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393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kyoto-su.ac.jp/~trobb/nicklist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Lee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 err="1"/>
              <a:t>Dict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each_key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a_dict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9A5D-85EE-4709-8C33-BB7DC6ED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เมื่อต้องการหยิบ </a:t>
            </a:r>
            <a:r>
              <a:rPr lang="en-US" dirty="0"/>
              <a:t>key </a:t>
            </a:r>
            <a:r>
              <a:rPr lang="th-TH" dirty="0"/>
              <a:t>แต่ละตัวออกมาใช้งาน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649" y="1529593"/>
            <a:ext cx="8521165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ordinal = {"first":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1, "second":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2, "third":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3,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"fourth":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4, "fifth":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5, "sixth":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6,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"seventh":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7, "eighth":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8,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"ninth":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9, "tenth":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10 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for key in ordinal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print(key, "--&gt;", ordinal[key] 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D2AA24-CD46-4413-8A74-C1F550A3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055" y="3429000"/>
            <a:ext cx="2322758" cy="3172280"/>
          </a:xfrm>
          <a:prstGeom prst="rect">
            <a:avLst/>
          </a:prstGeom>
          <a:solidFill>
            <a:srgbClr val="FFDB69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tenth --&gt; 10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second --&gt; 2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fourth --&gt; 4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third --&gt; 3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sixth --&gt; 6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ninth --&gt; 9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seventh --&gt; 7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eighth --&gt; 8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fifth --&gt; 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first --&gt;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BDCA0-2AB9-4341-B620-CEA177BA5184}"/>
              </a:ext>
            </a:extLst>
          </p:cNvPr>
          <p:cNvSpPr txBox="1"/>
          <p:nvPr/>
        </p:nvSpPr>
        <p:spPr>
          <a:xfrm>
            <a:off x="5270614" y="4715387"/>
            <a:ext cx="2690980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ข้อสังเกต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ที่ได้จาก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for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มีลำดับไม่แน่นอน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27A83-A846-4413-8AC1-F61BDFFCDBBF}"/>
              </a:ext>
            </a:extLst>
          </p:cNvPr>
          <p:cNvSpPr txBox="1"/>
          <p:nvPr/>
        </p:nvSpPr>
        <p:spPr>
          <a:xfrm>
            <a:off x="1805910" y="5694121"/>
            <a:ext cx="615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i="1" dirty="0">
                <a:latin typeface="Tahoma" pitchFamily="34" charset="0"/>
                <a:cs typeface="Tahoma" pitchFamily="34" charset="0"/>
              </a:rPr>
              <a:t>ถ้า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run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โปรแกรมนี้ด้วย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Python 3.7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จะได้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เรียงตามตอนสร้าง แต่ไม่รับประกันว่าพฤติกรรมจะเป็นแบบนี้ในรุ่นถัด ๆ ไป</a:t>
            </a:r>
          </a:p>
          <a:p>
            <a:r>
              <a:rPr lang="th-TH" sz="180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Python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1800" i="1" dirty="0">
                <a:latin typeface="Tahoma" pitchFamily="34" charset="0"/>
                <a:cs typeface="Tahoma" pitchFamily="34" charset="0"/>
              </a:rPr>
              <a:t>Grader </a:t>
            </a:r>
            <a:r>
              <a:rPr lang="th-TH" sz="1800" i="1" dirty="0">
                <a:latin typeface="Tahoma" pitchFamily="34" charset="0"/>
                <a:cs typeface="Tahoma" pitchFamily="34" charset="0"/>
              </a:rPr>
              <a:t>ก็เป็นแบบที่ได้ลำดับไม่แน่นอน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)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E696B27-9E6B-4559-9D0B-8452262E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73" y="2014900"/>
            <a:ext cx="2716022" cy="10778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k == t: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v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[k]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A12F58-A70B-42BB-AE5B-7A84E3538836}"/>
              </a:ext>
            </a:extLst>
          </p:cNvPr>
          <p:cNvGrpSpPr/>
          <p:nvPr/>
        </p:nvGrpSpPr>
        <p:grpSpPr>
          <a:xfrm>
            <a:off x="552992" y="1841326"/>
            <a:ext cx="1640909" cy="1587674"/>
            <a:chOff x="552992" y="1841326"/>
            <a:chExt cx="1640909" cy="158767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CDBC7B-57DD-4100-B77A-249D4F40D727}"/>
                </a:ext>
              </a:extLst>
            </p:cNvPr>
            <p:cNvCxnSpPr/>
            <p:nvPr/>
          </p:nvCxnSpPr>
          <p:spPr bwMode="auto">
            <a:xfrm>
              <a:off x="552992" y="1841326"/>
              <a:ext cx="1640909" cy="15876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35BD06-B552-4CB5-85BC-709BEC704C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2992" y="1841326"/>
              <a:ext cx="1640909" cy="15876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277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ฟังก์ชันหาค่าเฉลี่ยของ </a:t>
            </a:r>
            <a:r>
              <a:rPr lang="en-US" dirty="0"/>
              <a:t>value </a:t>
            </a:r>
            <a:r>
              <a:rPr lang="th-TH" dirty="0"/>
              <a:t>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7" y="867706"/>
            <a:ext cx="8220246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average( d ):   # d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เป็นจำนวน</a:t>
            </a:r>
            <a:endParaRPr lang="th-TH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total = 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key in d: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ลุยหยิบทุก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มาใช้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total += d[key]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total /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(d)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D557625-0AE9-4202-A973-351F6D62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8" y="3429001"/>
            <a:ext cx="8220247" cy="21062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gpa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= {"6130186221": 3.15, "6230221221": 2.85,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"6231009821": 2.90, "6230543921": 3.20,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"6230431521": 3.35, "6230276821": 3.42}</a:t>
            </a:r>
          </a:p>
          <a:p>
            <a:pPr>
              <a:lnSpc>
                <a:spcPct val="120000"/>
              </a:lnSpc>
            </a:pPr>
            <a:endParaRPr lang="it-IT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print( average(gpa) )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3.145</a:t>
            </a:r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81CE9ED-EB53-4446-B2EF-C27367F4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943" y="2387393"/>
            <a:ext cx="2437658" cy="81541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(d)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 คือจำนวนคู่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key:value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ใน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0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d</a:t>
            </a:r>
            <a:endParaRPr lang="it-IT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3235F2-A988-4BAF-B7AB-14FAB28E43BF}"/>
              </a:ext>
            </a:extLst>
          </p:cNvPr>
          <p:cNvSpPr/>
          <p:nvPr/>
        </p:nvSpPr>
        <p:spPr bwMode="auto">
          <a:xfrm>
            <a:off x="2579077" y="1740324"/>
            <a:ext cx="3516924" cy="815417"/>
          </a:xfrm>
          <a:prstGeom prst="roundRect">
            <a:avLst>
              <a:gd name="adj" fmla="val 7738"/>
            </a:avLst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6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สองฟังก์ชัน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30" y="811436"/>
            <a:ext cx="8521165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reverse( d ): # d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ที่ประกันว่า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ไม่</a:t>
            </a:r>
            <a:r>
              <a:rPr lang="th-TH" sz="2200" dirty="0" err="1">
                <a:latin typeface="Courier New" pitchFamily="49" charset="0"/>
                <a:cs typeface="Tahoma" pitchFamily="34" charset="0"/>
              </a:rPr>
              <a:t>ซ่ำ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กัน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r = { }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5AC312-C44E-4194-92C5-FED6D30D543E}"/>
              </a:ext>
            </a:extLst>
          </p:cNvPr>
          <p:cNvGrpSpPr/>
          <p:nvPr/>
        </p:nvGrpSpPr>
        <p:grpSpPr>
          <a:xfrm>
            <a:off x="4077827" y="1720668"/>
            <a:ext cx="6087227" cy="1014826"/>
            <a:chOff x="1396787" y="4161938"/>
            <a:chExt cx="6087227" cy="1014826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56F92C6-302D-41F8-983E-4C36680B3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430" y="4209415"/>
              <a:ext cx="5403584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"A":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เอ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", "B":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บี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", "C":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ซี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 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9289F-852C-430F-9707-35499DC2FBC7}"/>
                </a:ext>
              </a:extLst>
            </p:cNvPr>
            <p:cNvSpPr txBox="1"/>
            <p:nvPr/>
          </p:nvSpPr>
          <p:spPr>
            <a:xfrm>
              <a:off x="1448083" y="4161938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รับ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BD932A-6A90-4A4C-B411-B41E6818DC35}"/>
                </a:ext>
              </a:extLst>
            </p:cNvPr>
            <p:cNvSpPr txBox="1"/>
            <p:nvPr/>
          </p:nvSpPr>
          <p:spPr>
            <a:xfrm>
              <a:off x="1396787" y="4715099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คืน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B530A90C-35FA-4117-A681-3BA9E5F61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430" y="4774473"/>
              <a:ext cx="5403584" cy="402291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เอ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"A",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บี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"B", "</a:t>
              </a:r>
              <a:r>
                <a:rPr lang="th-TH" sz="2000" b="1" dirty="0">
                  <a:latin typeface="Courier New" pitchFamily="49" charset="0"/>
                  <a:cs typeface="Tahoma" pitchFamily="34" charset="0"/>
                </a:rPr>
                <a:t>ซี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": "C" }</a:t>
              </a: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24D710CE-5E30-4616-ABD3-FB74B68A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30" y="3607589"/>
            <a:ext cx="8521165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def keys( d, v ): #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คืนลิสต์ของ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เท่ากับ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 = []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return 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AE0AA4-2F6E-45C4-A6AB-B8FD398479C9}"/>
              </a:ext>
            </a:extLst>
          </p:cNvPr>
          <p:cNvGrpSpPr/>
          <p:nvPr/>
        </p:nvGrpSpPr>
        <p:grpSpPr>
          <a:xfrm>
            <a:off x="3983351" y="4419675"/>
            <a:ext cx="6181702" cy="1275119"/>
            <a:chOff x="1448083" y="4161938"/>
            <a:chExt cx="6181702" cy="127511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4020B3B4-BC7E-44EB-A276-D734B6A7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910" y="4209415"/>
              <a:ext cx="5111875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{ 2:33, 4:55, 9:33, 7:33, 8:55 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03D19-0835-40F1-A899-DD68BEFF62D2}"/>
                </a:ext>
              </a:extLst>
            </p:cNvPr>
            <p:cNvSpPr txBox="1"/>
            <p:nvPr/>
          </p:nvSpPr>
          <p:spPr>
            <a:xfrm>
              <a:off x="1448083" y="4161938"/>
              <a:ext cx="1646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รับ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=</a:t>
              </a:r>
            </a:p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 = 33 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99F2CC-306B-4F20-B222-CF54CA7E40C5}"/>
                </a:ext>
              </a:extLst>
            </p:cNvPr>
            <p:cNvSpPr txBox="1"/>
            <p:nvPr/>
          </p:nvSpPr>
          <p:spPr>
            <a:xfrm>
              <a:off x="1448083" y="4975392"/>
              <a:ext cx="622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คืน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B79903EE-101B-4B0F-B160-5D57805FD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910" y="5005080"/>
              <a:ext cx="1948073" cy="402291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[ 2, 7, 9 ]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02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  </a:t>
            </a:r>
            <a:r>
              <a:rPr lang="en-US" i="1" dirty="0"/>
              <a:t>key  </a:t>
            </a:r>
            <a:r>
              <a:rPr lang="en-US" dirty="0"/>
              <a:t>in  </a:t>
            </a:r>
            <a:r>
              <a:rPr lang="en-US" i="1" dirty="0" err="1"/>
              <a:t>dict</a:t>
            </a:r>
            <a:r>
              <a:rPr lang="th-TH" i="1" dirty="0"/>
              <a:t>  </a:t>
            </a:r>
            <a:r>
              <a:rPr lang="th-TH" dirty="0"/>
              <a:t>หรือ  </a:t>
            </a:r>
            <a:r>
              <a:rPr lang="en-US" dirty="0"/>
              <a:t>if   </a:t>
            </a:r>
            <a:r>
              <a:rPr lang="en-US" i="1" dirty="0"/>
              <a:t>key  </a:t>
            </a:r>
            <a:r>
              <a:rPr lang="en-US" dirty="0"/>
              <a:t>not in</a:t>
            </a:r>
            <a:r>
              <a:rPr lang="en-US" i="1" dirty="0"/>
              <a:t>  </a:t>
            </a:r>
            <a:r>
              <a:rPr lang="en-US" i="1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FCE-C90A-4748-9DCB-95B204C6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1"/>
            <a:ext cx="7920037" cy="597193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เมื่ออยากรู้ว่ามี </a:t>
            </a:r>
            <a:r>
              <a:rPr lang="en-US" i="1" dirty="0"/>
              <a:t>key</a:t>
            </a:r>
            <a:r>
              <a:rPr lang="th-TH" dirty="0"/>
              <a:t> หรือไม่มี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i="1" dirty="0" err="1"/>
              <a:t>dict</a:t>
            </a:r>
            <a:r>
              <a:rPr lang="en-US" dirty="0"/>
              <a:t> </a:t>
            </a:r>
            <a:r>
              <a:rPr lang="th-TH" dirty="0"/>
              <a:t>ไหม</a:t>
            </a:r>
            <a:r>
              <a:rPr lang="en-US" dirty="0"/>
              <a:t> ?  </a:t>
            </a:r>
          </a:p>
          <a:p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9" y="1649705"/>
            <a:ext cx="8220247" cy="4546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grade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  <a:p>
            <a:pPr>
              <a:lnSpc>
                <a:spcPct val="120000"/>
              </a:lnSpc>
            </a:pPr>
            <a:endParaRPr lang="it-IT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while ID != "q":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it-IT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if ID in grade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print(ID, "--&gt;", grade[ ID ])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print("Not found")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ID = input()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7C83F-DC72-4BE8-A3B4-AD6724733F31}"/>
              </a:ext>
            </a:extLst>
          </p:cNvPr>
          <p:cNvSpPr txBox="1"/>
          <p:nvPr/>
        </p:nvSpPr>
        <p:spPr>
          <a:xfrm>
            <a:off x="5604990" y="3272325"/>
            <a:ext cx="4373694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ถ้าไปหยิบ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ของ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ที่ไม่มีใน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จะทำงานผิดพลาด จึงต้องทดสอบก่อน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i="1" dirty="0"/>
              <a:t>  </a:t>
            </a:r>
            <a:r>
              <a:rPr lang="en-US" i="1" dirty="0"/>
              <a:t>key  </a:t>
            </a:r>
            <a:r>
              <a:rPr lang="en-US" dirty="0"/>
              <a:t>in  </a:t>
            </a:r>
            <a:r>
              <a:rPr lang="en-US" i="1" dirty="0" err="1"/>
              <a:t>dict</a:t>
            </a:r>
            <a:r>
              <a:rPr lang="th-TH" i="1" dirty="0"/>
              <a:t>  </a:t>
            </a:r>
            <a:r>
              <a:rPr lang="th-TH" dirty="0"/>
              <a:t>ทำงานเร็วกว่า  </a:t>
            </a:r>
            <a:r>
              <a:rPr lang="en-US" dirty="0"/>
              <a:t>if   </a:t>
            </a:r>
            <a:r>
              <a:rPr lang="en-US" i="1" dirty="0" err="1"/>
              <a:t>elem</a:t>
            </a:r>
            <a:r>
              <a:rPr lang="en-US" i="1" dirty="0"/>
              <a:t>  </a:t>
            </a:r>
            <a:r>
              <a:rPr lang="en-US" dirty="0"/>
              <a:t>in</a:t>
            </a:r>
            <a:r>
              <a:rPr lang="en-US" i="1" dirty="0"/>
              <a:t>  list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236" y="867827"/>
            <a:ext cx="52779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import time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b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    # 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(n+1)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# 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– b)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7746CB-F23E-43CB-BA9F-DD5C02AB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22" y="867827"/>
            <a:ext cx="3382843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50000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L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D[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(L)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(D)</a:t>
            </a:r>
          </a:p>
          <a:p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85396-AB75-47FB-B339-157084DC74CC}"/>
              </a:ext>
            </a:extLst>
          </p:cNvPr>
          <p:cNvSpPr/>
          <p:nvPr/>
        </p:nvSpPr>
        <p:spPr>
          <a:xfrm>
            <a:off x="3808413" y="5036067"/>
            <a:ext cx="4076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40.90408134460449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0.0156097412109375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5E22D-13FC-4C3A-B4F5-E5C9E454009F}"/>
              </a:ext>
            </a:extLst>
          </p:cNvPr>
          <p:cNvSpPr txBox="1"/>
          <p:nvPr/>
        </p:nvSpPr>
        <p:spPr>
          <a:xfrm>
            <a:off x="5046690" y="5990174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หน่วยเป็นวินาที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F9A85A-4702-4BCD-92FB-D99B9B1DC154}"/>
              </a:ext>
            </a:extLst>
          </p:cNvPr>
          <p:cNvSpPr/>
          <p:nvPr/>
        </p:nvSpPr>
        <p:spPr bwMode="auto">
          <a:xfrm>
            <a:off x="7673009" y="3750365"/>
            <a:ext cx="2131118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E2BC26-B4FF-4041-B682-0DCFE067741A}"/>
              </a:ext>
            </a:extLst>
          </p:cNvPr>
          <p:cNvSpPr/>
          <p:nvPr/>
        </p:nvSpPr>
        <p:spPr bwMode="auto">
          <a:xfrm>
            <a:off x="7765774" y="4148644"/>
            <a:ext cx="1972092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CD4A-C670-4738-A787-6873048DDE5C}"/>
              </a:ext>
            </a:extLst>
          </p:cNvPr>
          <p:cNvSpPr txBox="1"/>
          <p:nvPr/>
        </p:nvSpPr>
        <p:spPr>
          <a:xfrm>
            <a:off x="1782605" y="4790676"/>
            <a:ext cx="1959546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การค้นใน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เร็วกว่า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6000" dirty="0">
                <a:latin typeface="Tahoma" pitchFamily="34" charset="0"/>
                <a:cs typeface="Tahoma" pitchFamily="34" charset="0"/>
              </a:rPr>
              <a:t>มาก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1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008E-9DA6-4907-AAD1-4A76B06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ชื่อเล่นอะไร</a:t>
            </a:r>
            <a:r>
              <a:rPr lang="en-US" dirty="0"/>
              <a:t> </a:t>
            </a:r>
            <a:r>
              <a:rPr lang="th-TH" dirty="0"/>
              <a:t>ชื่อจริงอะไร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ECAD-07A6-4B8A-B8FB-F4DA5F817D4D}"/>
              </a:ext>
            </a:extLst>
          </p:cNvPr>
          <p:cNvSpPr txBox="1"/>
          <p:nvPr/>
        </p:nvSpPr>
        <p:spPr>
          <a:xfrm>
            <a:off x="3763618" y="763588"/>
            <a:ext cx="57116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เขียนโปรแกรม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รับชื่อจริงแสดงชื่อเล่น 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รับชื่อเล่นแสดงชื่อจริง </a:t>
            </a:r>
            <a:r>
              <a:rPr lang="th-TH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โดยใช้ </a:t>
            </a:r>
            <a:r>
              <a:rPr lang="en-US" sz="2400" dirty="0" err="1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dict</a:t>
            </a:r>
            <a:endParaRPr lang="en-US" sz="2400" dirty="0">
              <a:highlight>
                <a:srgbClr val="00FFFF"/>
              </a:highlight>
              <a:latin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Robert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Dick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William	</a:t>
            </a:r>
            <a:r>
              <a:rPr lang="en-US" dirty="0"/>
              <a:t> ⇔ 	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Bill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James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Jim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John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Jack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Margaret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Peggy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Edward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Ed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Sarah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Sally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Andrew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Andy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Anthony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Tony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Deborah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Debbie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4637-79E2-451A-8B53-F0313F22B344}"/>
              </a:ext>
            </a:extLst>
          </p:cNvPr>
          <p:cNvSpPr/>
          <p:nvPr/>
        </p:nvSpPr>
        <p:spPr>
          <a:xfrm>
            <a:off x="5847521" y="6272788"/>
            <a:ext cx="516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http://www.cc.kyoto-su.ac.jp/~trobb/nicklist.html</a:t>
            </a:r>
            <a:endParaRPr lang="en-US" sz="18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6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8"/>
            <a:ext cx="8809552" cy="45438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"Jennie", "Rosé", "Lisa"]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={"Jisoo":0, "Jennie":0, "Rosé":0, "Lisa":0}</a:t>
            </a:r>
          </a:p>
          <a:p>
            <a:pPr>
              <a:lnSpc>
                <a:spcPct val="120000"/>
              </a:lnSpc>
            </a:pP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if name in BLACKPINK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for name in BLACKPINK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0EDE0-29C0-44E9-9088-7CC7E814C522}"/>
              </a:ext>
            </a:extLst>
          </p:cNvPr>
          <p:cNvSpPr txBox="1"/>
          <p:nvPr/>
        </p:nvSpPr>
        <p:spPr>
          <a:xfrm>
            <a:off x="2751971" y="5398694"/>
            <a:ext cx="3649461" cy="1123384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200" dirty="0">
                <a:latin typeface="Tahoma" pitchFamily="34" charset="0"/>
                <a:cs typeface="Tahoma" pitchFamily="34" charset="0"/>
              </a:rPr>
              <a:t>ตรวจจาก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votes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ก็ได้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หยิบจาก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votes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ก็ได้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1800" dirty="0">
                <a:latin typeface="Tahoma" pitchFamily="34" charset="0"/>
                <a:cs typeface="Tahoma" pitchFamily="34" charset="0"/>
              </a:rPr>
              <a:t>(ดูหน้าถัดไป)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2C6E93-8CD7-403E-BE79-D7BC53A70A6F}"/>
              </a:ext>
            </a:extLst>
          </p:cNvPr>
          <p:cNvSpPr/>
          <p:nvPr/>
        </p:nvSpPr>
        <p:spPr bwMode="auto">
          <a:xfrm>
            <a:off x="5963479" y="3114262"/>
            <a:ext cx="940989" cy="2557669"/>
          </a:xfrm>
          <a:custGeom>
            <a:avLst/>
            <a:gdLst>
              <a:gd name="connsiteX0" fmla="*/ 503583 w 940989"/>
              <a:gd name="connsiteY0" fmla="*/ 2557669 h 2557669"/>
              <a:gd name="connsiteX1" fmla="*/ 702365 w 940989"/>
              <a:gd name="connsiteY1" fmla="*/ 2199861 h 2557669"/>
              <a:gd name="connsiteX2" fmla="*/ 940905 w 940989"/>
              <a:gd name="connsiteY2" fmla="*/ 1139687 h 2557669"/>
              <a:gd name="connsiteX3" fmla="*/ 675861 w 940989"/>
              <a:gd name="connsiteY3" fmla="*/ 437322 h 2557669"/>
              <a:gd name="connsiteX4" fmla="*/ 0 w 940989"/>
              <a:gd name="connsiteY4" fmla="*/ 0 h 2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89" h="2557669">
                <a:moveTo>
                  <a:pt x="503583" y="2557669"/>
                </a:moveTo>
                <a:cubicBezTo>
                  <a:pt x="566530" y="2496930"/>
                  <a:pt x="629478" y="2436191"/>
                  <a:pt x="702365" y="2199861"/>
                </a:cubicBezTo>
                <a:cubicBezTo>
                  <a:pt x="775252" y="1963531"/>
                  <a:pt x="945322" y="1433443"/>
                  <a:pt x="940905" y="1139687"/>
                </a:cubicBezTo>
                <a:cubicBezTo>
                  <a:pt x="936488" y="845931"/>
                  <a:pt x="832678" y="627270"/>
                  <a:pt x="675861" y="437322"/>
                </a:cubicBezTo>
                <a:cubicBezTo>
                  <a:pt x="519044" y="247374"/>
                  <a:pt x="259522" y="12368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358862-6724-4C9F-A4F8-73C786EC1059}"/>
              </a:ext>
            </a:extLst>
          </p:cNvPr>
          <p:cNvSpPr/>
          <p:nvPr/>
        </p:nvSpPr>
        <p:spPr bwMode="auto">
          <a:xfrm>
            <a:off x="5714202" y="4620748"/>
            <a:ext cx="1259041" cy="1448714"/>
          </a:xfrm>
          <a:custGeom>
            <a:avLst/>
            <a:gdLst>
              <a:gd name="connsiteX0" fmla="*/ 503583 w 940989"/>
              <a:gd name="connsiteY0" fmla="*/ 2557669 h 2557669"/>
              <a:gd name="connsiteX1" fmla="*/ 702365 w 940989"/>
              <a:gd name="connsiteY1" fmla="*/ 2199861 h 2557669"/>
              <a:gd name="connsiteX2" fmla="*/ 940905 w 940989"/>
              <a:gd name="connsiteY2" fmla="*/ 1139687 h 2557669"/>
              <a:gd name="connsiteX3" fmla="*/ 675861 w 940989"/>
              <a:gd name="connsiteY3" fmla="*/ 437322 h 2557669"/>
              <a:gd name="connsiteX4" fmla="*/ 0 w 940989"/>
              <a:gd name="connsiteY4" fmla="*/ 0 h 2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89" h="2557669">
                <a:moveTo>
                  <a:pt x="503583" y="2557669"/>
                </a:moveTo>
                <a:cubicBezTo>
                  <a:pt x="566530" y="2496930"/>
                  <a:pt x="629478" y="2436191"/>
                  <a:pt x="702365" y="2199861"/>
                </a:cubicBezTo>
                <a:cubicBezTo>
                  <a:pt x="775252" y="1963531"/>
                  <a:pt x="945322" y="1433443"/>
                  <a:pt x="940905" y="1139687"/>
                </a:cubicBezTo>
                <a:cubicBezTo>
                  <a:pt x="936488" y="845931"/>
                  <a:pt x="832678" y="627270"/>
                  <a:pt x="675861" y="437322"/>
                </a:cubicBezTo>
                <a:cubicBezTo>
                  <a:pt x="519044" y="247374"/>
                  <a:pt x="259522" y="123687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448346F-52D7-43D7-AE00-8AB6CDC5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32" y="3429001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4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 (เขียนอีกแบบ)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41376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{"Jisoo":0, "Jennie":0, "Rosé":0, "Lisa":0}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B3E28-780F-4CC3-8FCD-2EF97C00C85F}"/>
              </a:ext>
            </a:extLst>
          </p:cNvPr>
          <p:cNvSpPr txBox="1"/>
          <p:nvPr/>
        </p:nvSpPr>
        <p:spPr>
          <a:xfrm>
            <a:off x="6094413" y="2478449"/>
            <a:ext cx="3121669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ตรวจก่อนว่าเป็นชื่อที่ถูกต้อง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แล้วค่อยเพิ่มคะแนน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48D3684-8B28-47A1-AB8D-9203EBFC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632" y="3429001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5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 (แบบนับทุกชื่อ)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4952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{}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เป็นชื่อที่มีอยู่แล้ว เพิ่ม 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คะแนน</a:t>
            </a:r>
          </a:p>
          <a:p>
            <a:pPr>
              <a:lnSpc>
                <a:spcPct val="120000"/>
              </a:lnSpc>
            </a:pP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= 1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เป็นชื่อใหม่ ให้ 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1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คะแนน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votes: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BDAD7-736E-4157-8DC7-8AEF93988976}"/>
              </a:ext>
            </a:extLst>
          </p:cNvPr>
          <p:cNvSpPr/>
          <p:nvPr/>
        </p:nvSpPr>
        <p:spPr bwMode="auto">
          <a:xfrm>
            <a:off x="2325859" y="2461846"/>
            <a:ext cx="3643533" cy="1575582"/>
          </a:xfrm>
          <a:prstGeom prst="roundRect">
            <a:avLst>
              <a:gd name="adj" fmla="val 7738"/>
            </a:avLst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C94ABCB-0750-4B48-980C-DFC4C5BC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381" y="3991910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5FBE0-5240-4907-9590-CB8FC3EFAF8E}"/>
              </a:ext>
            </a:extLst>
          </p:cNvPr>
          <p:cNvSpPr txBox="1"/>
          <p:nvPr/>
        </p:nvSpPr>
        <p:spPr>
          <a:xfrm>
            <a:off x="5774075" y="1096058"/>
            <a:ext cx="3374642" cy="769441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เราไม่รู้ว่า จะมีชื่อใครบ้าง </a:t>
            </a: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ก็ต้องอ่านไป สร้างไป นับไป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2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9CDA-0025-41A3-A1B4-E384647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ยอดขายไอศกรีม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61608D1-D059-4654-8E07-BA82DD73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11" y="1152035"/>
            <a:ext cx="2630658" cy="50189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Magnum 50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Cornetto 25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PaddlePop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15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AsianDelight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20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15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9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Magnum 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Cookie 4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MamaTomYum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3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Cornetto 5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AsianDelight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Cornetto 6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MangoSheet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4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Calippo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FDD7-42A8-4834-9759-BD962A6C60FD}"/>
              </a:ext>
            </a:extLst>
          </p:cNvPr>
          <p:cNvSpPr txBox="1"/>
          <p:nvPr/>
        </p:nvSpPr>
        <p:spPr>
          <a:xfrm>
            <a:off x="5523006" y="2985510"/>
            <a:ext cx="17921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ยอดขาย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= </a:t>
            </a:r>
            <a:endParaRPr lang="th-TH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5x50 +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5x25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4x20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4x15 +</a:t>
            </a: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6x25 +</a:t>
            </a:r>
          </a:p>
          <a:p>
            <a:endParaRPr lang="th-TH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4x15 = 725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9F68F-F8A2-452E-976C-E44F8893214F}"/>
              </a:ext>
            </a:extLst>
          </p:cNvPr>
          <p:cNvSpPr txBox="1"/>
          <p:nvPr/>
        </p:nvSpPr>
        <p:spPr>
          <a:xfrm>
            <a:off x="2840312" y="763654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ahoma" pitchFamily="34" charset="0"/>
                <a:cs typeface="Tahoma" pitchFamily="34" charset="0"/>
              </a:rPr>
              <a:t>Input</a:t>
            </a:r>
            <a:endParaRPr lang="en-US" sz="24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7A196-9777-44F2-B19E-1A8838BCF839}"/>
              </a:ext>
            </a:extLst>
          </p:cNvPr>
          <p:cNvSpPr/>
          <p:nvPr/>
        </p:nvSpPr>
        <p:spPr>
          <a:xfrm>
            <a:off x="5627077" y="1140304"/>
            <a:ext cx="4647426" cy="400110"/>
          </a:xfrm>
          <a:prstGeom prst="rect">
            <a:avLst/>
          </a:prstGeom>
          <a:solidFill>
            <a:srgbClr val="FFDB69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Total ice cream sales = 725.0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FD9C8-5930-4695-9EAB-05D13DC68C41}"/>
              </a:ext>
            </a:extLst>
          </p:cNvPr>
          <p:cNvSpPr txBox="1"/>
          <p:nvPr/>
        </p:nvSpPr>
        <p:spPr>
          <a:xfrm>
            <a:off x="5523006" y="75192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ahoma" pitchFamily="34" charset="0"/>
                <a:cs typeface="Tahoma" pitchFamily="34" charset="0"/>
              </a:rPr>
              <a:t>Output</a:t>
            </a:r>
            <a:endParaRPr lang="en-US" sz="24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564120-43B8-4E7C-93C5-855FDCCC972C}"/>
              </a:ext>
            </a:extLst>
          </p:cNvPr>
          <p:cNvSpPr/>
          <p:nvPr/>
        </p:nvSpPr>
        <p:spPr>
          <a:xfrm>
            <a:off x="1841981" y="1868273"/>
            <a:ext cx="702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ราคา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97021-BAFB-4EE8-BDC0-79C6E1DB7F9A}"/>
              </a:ext>
            </a:extLst>
          </p:cNvPr>
          <p:cNvSpPr/>
          <p:nvPr/>
        </p:nvSpPr>
        <p:spPr>
          <a:xfrm>
            <a:off x="1732722" y="4154238"/>
            <a:ext cx="886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CD2EBB8-C2EA-4F4D-84DF-5B85038614C9}"/>
              </a:ext>
            </a:extLst>
          </p:cNvPr>
          <p:cNvSpPr/>
          <p:nvPr/>
        </p:nvSpPr>
        <p:spPr bwMode="auto">
          <a:xfrm>
            <a:off x="2544418" y="1163765"/>
            <a:ext cx="185531" cy="1821745"/>
          </a:xfrm>
          <a:prstGeom prst="leftBrace">
            <a:avLst>
              <a:gd name="adj1" fmla="val 5582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FCD1602-B5F3-47E6-A288-23B7F8922666}"/>
              </a:ext>
            </a:extLst>
          </p:cNvPr>
          <p:cNvSpPr/>
          <p:nvPr/>
        </p:nvSpPr>
        <p:spPr bwMode="auto">
          <a:xfrm>
            <a:off x="2544418" y="3026379"/>
            <a:ext cx="185531" cy="2963604"/>
          </a:xfrm>
          <a:prstGeom prst="leftBrace">
            <a:avLst>
              <a:gd name="adj1" fmla="val 5582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F41A-BDD8-46C5-BE4B-944A7C97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th-TH" dirty="0"/>
              <a:t>กับ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AC84-4434-4AF3-BA11-78437C16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83" y="763589"/>
            <a:ext cx="8649699" cy="3815628"/>
          </a:xfrm>
        </p:spPr>
        <p:txBody>
          <a:bodyPr/>
          <a:lstStyle/>
          <a:p>
            <a:r>
              <a:rPr lang="en-US" sz="3600" dirty="0"/>
              <a:t>list: </a:t>
            </a:r>
            <a:r>
              <a:rPr lang="th-TH" dirty="0"/>
              <a:t>เก็บข้อมูลเป็นรายการเรียงจากซ้ายไปขวา</a:t>
            </a:r>
            <a:endParaRPr lang="th-TH" sz="3200" dirty="0"/>
          </a:p>
          <a:p>
            <a:pPr lvl="2"/>
            <a:r>
              <a:rPr lang="th-TH" sz="2400" dirty="0"/>
              <a:t>ใช้จำนวนเต็มเป็นตัวระบุตำแหน่ง</a:t>
            </a:r>
            <a:r>
              <a:rPr lang="en-US" sz="2400" dirty="0"/>
              <a:t> </a:t>
            </a:r>
            <a:r>
              <a:rPr lang="th-TH" sz="2400" dirty="0"/>
              <a:t>ในการใช้ข้อมูลใน</a:t>
            </a:r>
            <a:r>
              <a:rPr lang="en-US" sz="2400" dirty="0"/>
              <a:t> list</a:t>
            </a:r>
            <a:endParaRPr lang="th-TH" sz="2400" dirty="0"/>
          </a:p>
          <a:p>
            <a:pPr marL="914400" lvl="2" indent="0">
              <a:buNone/>
            </a:pPr>
            <a:br>
              <a:rPr lang="th-TH" sz="2400" dirty="0"/>
            </a:br>
            <a:br>
              <a:rPr lang="th-TH" sz="2400" dirty="0"/>
            </a:br>
            <a:endParaRPr lang="th-TH" sz="2400" dirty="0"/>
          </a:p>
          <a:p>
            <a:r>
              <a:rPr lang="en-US" sz="3600" dirty="0" err="1"/>
              <a:t>dict</a:t>
            </a:r>
            <a:r>
              <a:rPr lang="en-US" sz="3600" dirty="0"/>
              <a:t>: </a:t>
            </a:r>
            <a:r>
              <a:rPr lang="th-TH" dirty="0"/>
              <a:t>เก็บข้อมูลเป็นคู่ ๆ  </a:t>
            </a:r>
            <a:r>
              <a:rPr lang="en-US" i="1" dirty="0">
                <a:highlight>
                  <a:srgbClr val="FFFF00"/>
                </a:highlight>
              </a:rPr>
              <a:t>key</a:t>
            </a:r>
            <a:r>
              <a:rPr lang="en-US" dirty="0"/>
              <a:t>: </a:t>
            </a:r>
            <a:r>
              <a:rPr lang="en-US" i="1" dirty="0">
                <a:solidFill>
                  <a:schemeClr val="accent2"/>
                </a:solidFill>
                <a:highlight>
                  <a:srgbClr val="00FFFF"/>
                </a:highlight>
              </a:rPr>
              <a:t>value</a:t>
            </a:r>
            <a:endParaRPr lang="th-TH" sz="3200" i="1" dirty="0">
              <a:solidFill>
                <a:schemeClr val="accent2"/>
              </a:solidFill>
              <a:highlight>
                <a:srgbClr val="00FFFF"/>
              </a:highlight>
            </a:endParaRPr>
          </a:p>
          <a:p>
            <a:pPr lvl="2"/>
            <a:r>
              <a:rPr lang="th-TH" sz="2400" dirty="0"/>
              <a:t>ใช้ </a:t>
            </a:r>
            <a:r>
              <a:rPr lang="en-US" sz="2400" i="1" dirty="0">
                <a:highlight>
                  <a:srgbClr val="FFFF00"/>
                </a:highlight>
              </a:rPr>
              <a:t>key</a:t>
            </a:r>
            <a:r>
              <a:rPr lang="en-US" sz="2400" dirty="0"/>
              <a:t>  </a:t>
            </a:r>
            <a:r>
              <a:rPr lang="th-TH" sz="2400" dirty="0"/>
              <a:t>เป็นตัวระบุ</a:t>
            </a:r>
            <a:r>
              <a:rPr lang="en-US" sz="2400" dirty="0"/>
              <a:t> </a:t>
            </a:r>
            <a:r>
              <a:rPr lang="en-US" sz="2400" i="1" dirty="0"/>
              <a:t>value</a:t>
            </a:r>
            <a:r>
              <a:rPr lang="en-US" sz="2400" dirty="0"/>
              <a:t> </a:t>
            </a:r>
            <a:r>
              <a:rPr lang="th-TH" sz="2400" dirty="0"/>
              <a:t>ที่ต้องการใน </a:t>
            </a:r>
            <a:r>
              <a:rPr lang="en-US" sz="2400" dirty="0" err="1"/>
              <a:t>dict</a:t>
            </a:r>
            <a:r>
              <a:rPr lang="en-US" sz="2400" dirty="0"/>
              <a:t> </a:t>
            </a:r>
            <a:br>
              <a:rPr lang="th-TH" sz="2400" dirty="0"/>
            </a:br>
            <a:r>
              <a:rPr lang="th-TH" sz="2400" dirty="0"/>
              <a:t>(</a:t>
            </a:r>
            <a:r>
              <a:rPr lang="en-US" sz="2400" i="1" dirty="0"/>
              <a:t>key</a:t>
            </a:r>
            <a:r>
              <a:rPr lang="en-US" sz="2400" dirty="0"/>
              <a:t> </a:t>
            </a:r>
            <a:r>
              <a:rPr lang="th-TH" sz="2400" dirty="0"/>
              <a:t>เป็นได้ทั้ง </a:t>
            </a:r>
            <a:r>
              <a:rPr lang="en-US" sz="2400" dirty="0"/>
              <a:t>int, float, str, ...</a:t>
            </a:r>
            <a:r>
              <a:rPr lang="th-TH" sz="2400" dirty="0"/>
              <a:t>)</a:t>
            </a:r>
          </a:p>
          <a:p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A678A5B-90DC-4994-B5E5-94F35A04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835" y="4982672"/>
            <a:ext cx="7934946" cy="887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d = {"MO":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จ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TU":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อ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WE":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พ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br>
              <a:rPr lang="th-TH" sz="2200" b="1" dirty="0">
                <a:latin typeface="Courier New" pitchFamily="49" charset="0"/>
                <a:cs typeface="Tahoma" pitchFamily="34" charset="0"/>
              </a:rPr>
            </a:br>
            <a:r>
              <a:rPr lang="th-TH" sz="22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TH":"</a:t>
            </a:r>
            <a:r>
              <a:rPr lang="th-TH" sz="2200" dirty="0" err="1">
                <a:latin typeface="Courier New" pitchFamily="49" charset="0"/>
                <a:cs typeface="Tahoma" pitchFamily="34" charset="0"/>
              </a:rPr>
              <a:t>พฤ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FR":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ศ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SA":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ส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SU":</a:t>
            </a:r>
            <a:r>
              <a:rPr lang="it-IT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อา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88FA38-0382-48E6-80A6-2F4700CA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834" y="1907529"/>
            <a:ext cx="7934946" cy="4838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it-IT" sz="2200" b="1" dirty="0">
                <a:latin typeface="Courier New" pitchFamily="49" charset="0"/>
                <a:cs typeface="Tahoma" pitchFamily="34" charset="0"/>
              </a:rPr>
              <a:t>["MO", "TU", "WE", "TH", "FR", "SA", "SU"]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2E129-34F4-472A-8880-CFCD2F89C2AB}"/>
              </a:ext>
            </a:extLst>
          </p:cNvPr>
          <p:cNvGrpSpPr/>
          <p:nvPr/>
        </p:nvGrpSpPr>
        <p:grpSpPr>
          <a:xfrm>
            <a:off x="5135304" y="2391379"/>
            <a:ext cx="854679" cy="643259"/>
            <a:chOff x="5135304" y="2391379"/>
            <a:chExt cx="854679" cy="643259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334B3FE-4751-4B17-A14E-4B043B06A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304" y="2550787"/>
              <a:ext cx="854679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x[2]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55B705CA-A4C5-4071-B2CC-AB3FDE8948DA}"/>
                </a:ext>
              </a:extLst>
            </p:cNvPr>
            <p:cNvSpPr/>
            <p:nvPr/>
          </p:nvSpPr>
          <p:spPr bwMode="auto">
            <a:xfrm>
              <a:off x="5430120" y="2391379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D018F3-F472-4F70-B328-F6DC6141DA79}"/>
              </a:ext>
            </a:extLst>
          </p:cNvPr>
          <p:cNvGrpSpPr/>
          <p:nvPr/>
        </p:nvGrpSpPr>
        <p:grpSpPr>
          <a:xfrm>
            <a:off x="7227817" y="2389465"/>
            <a:ext cx="854679" cy="645930"/>
            <a:chOff x="7227817" y="2389465"/>
            <a:chExt cx="854679" cy="645930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9190E69-D726-45B6-93BE-506407018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817" y="2551544"/>
              <a:ext cx="854679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x[4]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2200B429-F1BA-445A-9FFC-6122BB5D06DA}"/>
                </a:ext>
              </a:extLst>
            </p:cNvPr>
            <p:cNvSpPr/>
            <p:nvPr/>
          </p:nvSpPr>
          <p:spPr bwMode="auto">
            <a:xfrm>
              <a:off x="7522633" y="2389465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9E2C62-CCC5-4649-8FEC-4DD2ADCF6BB0}"/>
              </a:ext>
            </a:extLst>
          </p:cNvPr>
          <p:cNvGrpSpPr/>
          <p:nvPr/>
        </p:nvGrpSpPr>
        <p:grpSpPr>
          <a:xfrm>
            <a:off x="9088058" y="2397076"/>
            <a:ext cx="1119723" cy="637562"/>
            <a:chOff x="9088058" y="2397076"/>
            <a:chExt cx="1119723" cy="63756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C7BE32A-B4B3-48C4-A4B2-DAB63951C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8058" y="2550787"/>
              <a:ext cx="1119723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x[-1]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2729BCE-2B97-4035-87AB-5716D8F66F30}"/>
                </a:ext>
              </a:extLst>
            </p:cNvPr>
            <p:cNvSpPr/>
            <p:nvPr/>
          </p:nvSpPr>
          <p:spPr bwMode="auto">
            <a:xfrm>
              <a:off x="9482624" y="2397076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062346-B98C-4D7B-80C5-772C8539266C}"/>
              </a:ext>
            </a:extLst>
          </p:cNvPr>
          <p:cNvGrpSpPr/>
          <p:nvPr/>
        </p:nvGrpSpPr>
        <p:grpSpPr>
          <a:xfrm>
            <a:off x="3550955" y="5796481"/>
            <a:ext cx="1384768" cy="697739"/>
            <a:chOff x="3550955" y="5796481"/>
            <a:chExt cx="1384768" cy="697739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9396CB5-54F5-4A34-AC11-D6895D14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955" y="6010369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d["TH"]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AC4AAF8A-D173-42DF-8F12-19992B8D3759}"/>
                </a:ext>
              </a:extLst>
            </p:cNvPr>
            <p:cNvSpPr/>
            <p:nvPr/>
          </p:nvSpPr>
          <p:spPr bwMode="auto">
            <a:xfrm>
              <a:off x="4243339" y="5796481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92C063-07C8-4ADC-88AA-4A17B205A896}"/>
              </a:ext>
            </a:extLst>
          </p:cNvPr>
          <p:cNvGrpSpPr/>
          <p:nvPr/>
        </p:nvGrpSpPr>
        <p:grpSpPr>
          <a:xfrm>
            <a:off x="7036905" y="5811322"/>
            <a:ext cx="1384768" cy="704219"/>
            <a:chOff x="7036905" y="5811322"/>
            <a:chExt cx="1384768" cy="704219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A79FAED9-2DC9-4F11-9F43-73F291284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6905" y="6031690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d["SA"]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38B781AB-BCA2-4267-8842-7152435CFB47}"/>
                </a:ext>
              </a:extLst>
            </p:cNvPr>
            <p:cNvSpPr/>
            <p:nvPr/>
          </p:nvSpPr>
          <p:spPr bwMode="auto">
            <a:xfrm>
              <a:off x="7729289" y="5811322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7452F-B739-4FAB-A707-531D8E52617B}"/>
              </a:ext>
            </a:extLst>
          </p:cNvPr>
          <p:cNvGrpSpPr/>
          <p:nvPr/>
        </p:nvGrpSpPr>
        <p:grpSpPr>
          <a:xfrm>
            <a:off x="7036905" y="4396864"/>
            <a:ext cx="1384768" cy="692213"/>
            <a:chOff x="7036905" y="4396864"/>
            <a:chExt cx="1384768" cy="692213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4DAC66D8-B1CD-4021-B372-B3A5DB342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6905" y="4396864"/>
              <a:ext cx="1384768" cy="48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200" b="1" dirty="0">
                  <a:latin typeface="Courier New" pitchFamily="49" charset="0"/>
                  <a:cs typeface="Tahoma" pitchFamily="34" charset="0"/>
                </a:rPr>
                <a:t>d["WE"]</a:t>
              </a: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1E6440F8-32B9-471C-8008-D7EE4F5092AB}"/>
                </a:ext>
              </a:extLst>
            </p:cNvPr>
            <p:cNvSpPr/>
            <p:nvPr/>
          </p:nvSpPr>
          <p:spPr bwMode="auto">
            <a:xfrm rot="10800000">
              <a:off x="7655155" y="4830349"/>
              <a:ext cx="265044" cy="25872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EF384-CA5B-4AE7-9E54-FFFBA1F2E7AB}"/>
              </a:ext>
            </a:extLst>
          </p:cNvPr>
          <p:cNvSpPr txBox="1"/>
          <p:nvPr/>
        </p:nvSpPr>
        <p:spPr>
          <a:xfrm>
            <a:off x="2815671" y="1770372"/>
            <a:ext cx="208058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 in d 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th-TH" sz="2000" b="1" dirty="0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1B922-AB14-4D41-B8F7-5F8324EB263F}"/>
              </a:ext>
            </a:extLst>
          </p:cNvPr>
          <p:cNvSpPr txBox="1"/>
          <p:nvPr/>
        </p:nvSpPr>
        <p:spPr>
          <a:xfrm>
            <a:off x="6472723" y="1748754"/>
            <a:ext cx="290360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 in x 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th-TH" sz="2000" b="1" dirty="0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9479D-6BA9-46A3-A81E-A9A957D06B8F}"/>
              </a:ext>
            </a:extLst>
          </p:cNvPr>
          <p:cNvSpPr txBox="1"/>
          <p:nvPr/>
        </p:nvSpPr>
        <p:spPr>
          <a:xfrm>
            <a:off x="2815670" y="3919462"/>
            <a:ext cx="2080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d[e] = 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A215E-3F2E-4A43-8EC1-394D361346B9}"/>
              </a:ext>
            </a:extLst>
          </p:cNvPr>
          <p:cNvSpPr txBox="1"/>
          <p:nvPr/>
        </p:nvSpPr>
        <p:spPr>
          <a:xfrm>
            <a:off x="6472722" y="2669895"/>
            <a:ext cx="29036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7A6F21-F0FF-49DF-AE19-C1914804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ย้ำอีกครั้ง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68665-EF47-4EA6-B970-78CD900E7094}"/>
              </a:ext>
            </a:extLst>
          </p:cNvPr>
          <p:cNvSpPr txBox="1"/>
          <p:nvPr/>
        </p:nvSpPr>
        <p:spPr>
          <a:xfrm>
            <a:off x="6472723" y="3925181"/>
            <a:ext cx="290360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x[k] =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057CD-1B9F-45C9-9DC2-7F85F830A415}"/>
              </a:ext>
            </a:extLst>
          </p:cNvPr>
          <p:cNvSpPr txBox="1"/>
          <p:nvPr/>
        </p:nvSpPr>
        <p:spPr>
          <a:xfrm>
            <a:off x="2548560" y="1168971"/>
            <a:ext cx="301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e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4CC35-45CA-4F7C-A384-D5BA8309F061}"/>
              </a:ext>
            </a:extLst>
          </p:cNvPr>
          <p:cNvSpPr txBox="1"/>
          <p:nvPr/>
        </p:nvSpPr>
        <p:spPr>
          <a:xfrm>
            <a:off x="6472723" y="1203832"/>
            <a:ext cx="307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list, e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เป็นข้อมูล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E5B62-9767-40F0-A650-38C23315D06A}"/>
              </a:ext>
            </a:extLst>
          </p:cNvPr>
          <p:cNvSpPr txBox="1"/>
          <p:nvPr/>
        </p:nvSpPr>
        <p:spPr>
          <a:xfrm>
            <a:off x="2815670" y="4763535"/>
            <a:ext cx="20805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d[e]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0A037-C803-4A41-9850-2D1F790D0383}"/>
              </a:ext>
            </a:extLst>
          </p:cNvPr>
          <p:cNvSpPr txBox="1"/>
          <p:nvPr/>
        </p:nvSpPr>
        <p:spPr>
          <a:xfrm>
            <a:off x="6472723" y="4738601"/>
            <a:ext cx="290360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x[k]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93C2-0D6C-41B8-88E2-096EA4A5D039}"/>
              </a:ext>
            </a:extLst>
          </p:cNvPr>
          <p:cNvSpPr txBox="1"/>
          <p:nvPr/>
        </p:nvSpPr>
        <p:spPr>
          <a:xfrm>
            <a:off x="6453260" y="3405879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k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เป็นจำนวนเต็ม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A0CBD-25D6-4597-9950-2F95A09CBB17}"/>
              </a:ext>
            </a:extLst>
          </p:cNvPr>
          <p:cNvSpPr txBox="1"/>
          <p:nvPr/>
        </p:nvSpPr>
        <p:spPr>
          <a:xfrm>
            <a:off x="4896258" y="181814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CACA8-F88C-4BB4-8056-659347B1E3AA}"/>
              </a:ext>
            </a:extLst>
          </p:cNvPr>
          <p:cNvSpPr txBox="1"/>
          <p:nvPr/>
        </p:nvSpPr>
        <p:spPr>
          <a:xfrm>
            <a:off x="4896258" y="38618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7BBF1-D173-4F58-A82C-0EFFD5A44F4C}"/>
              </a:ext>
            </a:extLst>
          </p:cNvPr>
          <p:cNvSpPr txBox="1"/>
          <p:nvPr/>
        </p:nvSpPr>
        <p:spPr>
          <a:xfrm>
            <a:off x="4896258" y="4711461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6DC65-31C4-404B-9D99-08E1D52CC956}"/>
              </a:ext>
            </a:extLst>
          </p:cNvPr>
          <p:cNvSpPr txBox="1"/>
          <p:nvPr/>
        </p:nvSpPr>
        <p:spPr>
          <a:xfrm>
            <a:off x="9376329" y="38636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14087-1D3F-4CC2-A5EA-18C0CF5EA706}"/>
              </a:ext>
            </a:extLst>
          </p:cNvPr>
          <p:cNvSpPr txBox="1"/>
          <p:nvPr/>
        </p:nvSpPr>
        <p:spPr>
          <a:xfrm>
            <a:off x="9376329" y="473275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rPr>
              <a:t>เร็ว</a:t>
            </a:r>
            <a:endParaRPr lang="en-US" sz="2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C39A8-A419-453D-BC3D-5CCF723FC350}"/>
              </a:ext>
            </a:extLst>
          </p:cNvPr>
          <p:cNvSpPr txBox="1"/>
          <p:nvPr/>
        </p:nvSpPr>
        <p:spPr>
          <a:xfrm>
            <a:off x="9427563" y="2608341"/>
            <a:ext cx="7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highlight>
                  <a:srgbClr val="FF3300"/>
                </a:highlight>
                <a:latin typeface="Tahoma" pitchFamily="34" charset="0"/>
                <a:cs typeface="Tahoma" pitchFamily="34" charset="0"/>
              </a:rPr>
              <a:t>ช้า</a:t>
            </a:r>
            <a:endParaRPr lang="en-US" sz="2400" dirty="0">
              <a:highlight>
                <a:srgbClr val="FF33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75420-BA45-4AD6-8775-E7495567C745}"/>
              </a:ext>
            </a:extLst>
          </p:cNvPr>
          <p:cNvSpPr txBox="1"/>
          <p:nvPr/>
        </p:nvSpPr>
        <p:spPr>
          <a:xfrm>
            <a:off x="9382824" y="1706433"/>
            <a:ext cx="7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highlight>
                  <a:srgbClr val="FF3300"/>
                </a:highlight>
                <a:latin typeface="Tahoma" pitchFamily="34" charset="0"/>
                <a:cs typeface="Tahoma" pitchFamily="34" charset="0"/>
              </a:rPr>
              <a:t>ช้า</a:t>
            </a:r>
            <a:endParaRPr lang="en-US" sz="2400" dirty="0">
              <a:highlight>
                <a:srgbClr val="FF3300"/>
              </a:highligh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BA5C-A413-468F-BF68-44FB8406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en-US" dirty="0" err="1"/>
              <a:t>Leet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A8851-B982-4279-B2A2-2C4836A5C228}"/>
              </a:ext>
            </a:extLst>
          </p:cNvPr>
          <p:cNvSpPr/>
          <p:nvPr/>
        </p:nvSpPr>
        <p:spPr>
          <a:xfrm>
            <a:off x="6590637" y="6433256"/>
            <a:ext cx="3821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https://simple.wikipedia.org/wiki/Leet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19B6AF-9B7C-4D46-9037-57E1619B094E}"/>
              </a:ext>
            </a:extLst>
          </p:cNvPr>
          <p:cNvGraphicFramePr>
            <a:graphicFrameLocks noGrp="1"/>
          </p:cNvGraphicFramePr>
          <p:nvPr/>
        </p:nvGraphicFramePr>
        <p:xfrm>
          <a:off x="3693140" y="2727928"/>
          <a:ext cx="4774907" cy="3612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706">
                  <a:extLst>
                    <a:ext uri="{9D8B030D-6E8A-4147-A177-3AD203B41FA5}">
                      <a16:colId xmlns:a16="http://schemas.microsoft.com/office/drawing/2014/main" val="3996398559"/>
                    </a:ext>
                  </a:extLst>
                </a:gridCol>
                <a:gridCol w="708706">
                  <a:extLst>
                    <a:ext uri="{9D8B030D-6E8A-4147-A177-3AD203B41FA5}">
                      <a16:colId xmlns:a16="http://schemas.microsoft.com/office/drawing/2014/main" val="2246635664"/>
                    </a:ext>
                  </a:extLst>
                </a:gridCol>
                <a:gridCol w="248047">
                  <a:extLst>
                    <a:ext uri="{9D8B030D-6E8A-4147-A177-3AD203B41FA5}">
                      <a16:colId xmlns:a16="http://schemas.microsoft.com/office/drawing/2014/main" val="1179319790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2780480994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203567534"/>
                    </a:ext>
                  </a:extLst>
                </a:gridCol>
                <a:gridCol w="265766">
                  <a:extLst>
                    <a:ext uri="{9D8B030D-6E8A-4147-A177-3AD203B41FA5}">
                      <a16:colId xmlns:a16="http://schemas.microsoft.com/office/drawing/2014/main" val="1448927948"/>
                    </a:ext>
                  </a:extLst>
                </a:gridCol>
                <a:gridCol w="690988">
                  <a:extLst>
                    <a:ext uri="{9D8B030D-6E8A-4147-A177-3AD203B41FA5}">
                      <a16:colId xmlns:a16="http://schemas.microsoft.com/office/drawing/2014/main" val="4193101888"/>
                    </a:ext>
                  </a:extLst>
                </a:gridCol>
                <a:gridCol w="690988">
                  <a:extLst>
                    <a:ext uri="{9D8B030D-6E8A-4147-A177-3AD203B41FA5}">
                      <a16:colId xmlns:a16="http://schemas.microsoft.com/office/drawing/2014/main" val="3839685432"/>
                    </a:ext>
                  </a:extLst>
                </a:gridCol>
              </a:tblGrid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_|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87595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|3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|&lt;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20156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|_|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564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|)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|\/|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\/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0117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|\|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\/\/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6714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62339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|D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'/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0474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|-|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(,)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469069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|2 </a:t>
                      </a:r>
                      <a:endParaRPr lang="en-US" sz="2000" b="1" i="0" u="none" strike="noStrike" dirty="0">
                        <a:solidFill>
                          <a:srgbClr val="EEEEEE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9905055"/>
                  </a:ext>
                </a:extLst>
              </a:tr>
            </a:tbl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8A0495F2-DF1C-4510-A5A1-8628576A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636" y="1247687"/>
            <a:ext cx="1996441" cy="436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LEET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C865250-344D-4114-82C9-01B2FED7E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38" y="1247687"/>
            <a:ext cx="2487101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1337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CEAD4A-F895-495C-9E1B-A2F124BDE03F}"/>
              </a:ext>
            </a:extLst>
          </p:cNvPr>
          <p:cNvSpPr/>
          <p:nvPr/>
        </p:nvSpPr>
        <p:spPr bwMode="auto">
          <a:xfrm>
            <a:off x="5803613" y="128816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ABBBA5-BC08-437B-8A4E-DC77F8C95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65" y="763588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188374D-7168-4A01-B635-E42318FF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38" y="1887767"/>
            <a:ext cx="2487102" cy="4361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&gt;&lt;|\/|3|\|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77D728-C77F-4E1B-A137-755ADEF15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636" y="1860067"/>
            <a:ext cx="1996440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E03569-3992-4076-9951-FC2BB36FCD04}"/>
              </a:ext>
            </a:extLst>
          </p:cNvPr>
          <p:cNvSpPr/>
          <p:nvPr/>
        </p:nvSpPr>
        <p:spPr bwMode="auto">
          <a:xfrm>
            <a:off x="5803613" y="192824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73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09B-7694-44DC-9C2C-FE6A42B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เหมือน </a:t>
            </a:r>
            <a:r>
              <a:rPr lang="en-US" dirty="0"/>
              <a:t>mapping function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C6819A8-059F-4559-8BDC-5F1122C5D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89" y="858297"/>
            <a:ext cx="8220247" cy="1296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grade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2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BCF31-09AC-4A6D-A1DB-A1EA897989F2}"/>
              </a:ext>
            </a:extLst>
          </p:cNvPr>
          <p:cNvGrpSpPr/>
          <p:nvPr/>
        </p:nvGrpSpPr>
        <p:grpSpPr>
          <a:xfrm>
            <a:off x="2923838" y="2249388"/>
            <a:ext cx="5345725" cy="4111500"/>
            <a:chOff x="1688123" y="2489982"/>
            <a:chExt cx="5345725" cy="41115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759733-E6D6-4077-882A-6CD59A919E41}"/>
                </a:ext>
              </a:extLst>
            </p:cNvPr>
            <p:cNvSpPr/>
            <p:nvPr/>
          </p:nvSpPr>
          <p:spPr bwMode="auto">
            <a:xfrm>
              <a:off x="5321411" y="2958557"/>
              <a:ext cx="1712437" cy="241096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E5D84C-8752-4AFE-89EE-FF9EA4BA4E39}"/>
                </a:ext>
              </a:extLst>
            </p:cNvPr>
            <p:cNvSpPr/>
            <p:nvPr/>
          </p:nvSpPr>
          <p:spPr bwMode="auto">
            <a:xfrm>
              <a:off x="1688123" y="2489982"/>
              <a:ext cx="2729132" cy="3348110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240401FE-02B7-4272-B921-5C7FBD05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325" y="2958557"/>
              <a:ext cx="2268845" cy="2515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"6130186221"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"6230221221"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"6231009821"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"6230543921"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"6230431521"</a:t>
              </a: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"6230276821"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75A4F94-D314-44BD-B05C-5A827358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130" y="3189825"/>
              <a:ext cx="1326310" cy="210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"A"</a:t>
              </a:r>
            </a:p>
            <a:p>
              <a:pPr algn="ctr">
                <a:lnSpc>
                  <a:spcPct val="120000"/>
                </a:lnSpc>
              </a:pP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"B"</a:t>
              </a:r>
            </a:p>
            <a:p>
              <a:pPr algn="ctr">
                <a:lnSpc>
                  <a:spcPct val="120000"/>
                </a:lnSpc>
              </a:pPr>
              <a:endParaRPr lang="it-IT" sz="2200" b="1" dirty="0">
                <a:latin typeface="Courier New" pitchFamily="49" charset="0"/>
                <a:cs typeface="Tahoma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it-IT" sz="2200" b="1" dirty="0">
                  <a:latin typeface="Courier New" pitchFamily="49" charset="0"/>
                  <a:cs typeface="Tahoma" pitchFamily="34" charset="0"/>
                </a:rPr>
                <a:t>"C"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BD25D4-4A5C-4486-A2AC-5DF885FF0207}"/>
                </a:ext>
              </a:extLst>
            </p:cNvPr>
            <p:cNvSpPr txBox="1"/>
            <p:nvPr/>
          </p:nvSpPr>
          <p:spPr>
            <a:xfrm>
              <a:off x="2259036" y="5770485"/>
              <a:ext cx="1653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key</a:t>
              </a:r>
            </a:p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(domain)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B0548A-0062-4885-B715-1CB813573E2D}"/>
                </a:ext>
              </a:extLst>
            </p:cNvPr>
            <p:cNvSpPr txBox="1"/>
            <p:nvPr/>
          </p:nvSpPr>
          <p:spPr>
            <a:xfrm>
              <a:off x="5566858" y="5770484"/>
              <a:ext cx="11925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value</a:t>
              </a:r>
            </a:p>
            <a:p>
              <a:pPr algn="ctr"/>
              <a:r>
                <a:rPr lang="en-US" sz="2400" dirty="0">
                  <a:latin typeface="Tahoma" pitchFamily="34" charset="0"/>
                  <a:cs typeface="Tahoma" pitchFamily="34" charset="0"/>
                </a:rPr>
                <a:t>(range)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97F30-9880-4989-8DFB-4497EADEC5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0866" y="3257240"/>
              <a:ext cx="2037903" cy="171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221416-3DF8-40A1-8CF7-A3BD86234E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5905" y="3521290"/>
              <a:ext cx="1842864" cy="1108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CDD10F-EB97-4590-BE5D-C5CB21D0C3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35905" y="3966264"/>
              <a:ext cx="1842864" cy="248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979862-7640-4C5F-B72D-150192DA82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21834" y="4424582"/>
              <a:ext cx="1856935" cy="5756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1DD885-BDDA-415D-9B49-414C895736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21834" y="4300395"/>
              <a:ext cx="1856935" cy="4765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2E1031-C24F-4E31-B160-91C04625E4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40866" y="3576712"/>
              <a:ext cx="2037903" cy="15344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4211D2A-21E5-4769-A76B-4E27903B503B}"/>
              </a:ext>
            </a:extLst>
          </p:cNvPr>
          <p:cNvSpPr txBox="1"/>
          <p:nvPr/>
        </p:nvSpPr>
        <p:spPr>
          <a:xfrm>
            <a:off x="8127067" y="2210989"/>
            <a:ext cx="2209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keys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ห้ามซ้ำกัน</a:t>
            </a:r>
          </a:p>
          <a:p>
            <a:pPr algn="ctr"/>
            <a:r>
              <a:rPr lang="en-US" sz="2400" dirty="0">
                <a:latin typeface="Tahoma" pitchFamily="34" charset="0"/>
                <a:cs typeface="Tahoma" pitchFamily="34" charset="0"/>
              </a:rPr>
              <a:t>values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ซ้ำกันได้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73A095-A26A-4B39-B9E7-FB5411B0596C}"/>
              </a:ext>
            </a:extLst>
          </p:cNvPr>
          <p:cNvGrpSpPr/>
          <p:nvPr/>
        </p:nvGrpSpPr>
        <p:grpSpPr>
          <a:xfrm>
            <a:off x="4807979" y="917478"/>
            <a:ext cx="4359356" cy="974714"/>
            <a:chOff x="4807979" y="917478"/>
            <a:chExt cx="4359356" cy="97471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AD7AC27-2829-420A-AF4E-444E206D3CDD}"/>
                </a:ext>
              </a:extLst>
            </p:cNvPr>
            <p:cNvSpPr/>
            <p:nvPr/>
          </p:nvSpPr>
          <p:spPr bwMode="auto">
            <a:xfrm>
              <a:off x="4807979" y="917478"/>
              <a:ext cx="3630631" cy="76200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830E8-A936-4B06-A3D0-AB003272F792}"/>
                </a:ext>
              </a:extLst>
            </p:cNvPr>
            <p:cNvSpPr txBox="1"/>
            <p:nvPr/>
          </p:nvSpPr>
          <p:spPr>
            <a:xfrm>
              <a:off x="8275803" y="1430527"/>
              <a:ext cx="89153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ahoma" pitchFamily="34" charset="0"/>
                  <a:cs typeface="Tahoma" pitchFamily="34" charset="0"/>
                </a:rPr>
                <a:t>value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FA407A-5DB7-4F62-A820-57F419C82BD7}"/>
              </a:ext>
            </a:extLst>
          </p:cNvPr>
          <p:cNvGrpSpPr/>
          <p:nvPr/>
        </p:nvGrpSpPr>
        <p:grpSpPr>
          <a:xfrm>
            <a:off x="6095999" y="1008381"/>
            <a:ext cx="2136791" cy="855418"/>
            <a:chOff x="6095999" y="1008381"/>
            <a:chExt cx="2136791" cy="8554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48CC9-AD6B-4211-A2C3-8F6E1DF69010}"/>
                </a:ext>
              </a:extLst>
            </p:cNvPr>
            <p:cNvSpPr/>
            <p:nvPr/>
          </p:nvSpPr>
          <p:spPr bwMode="auto">
            <a:xfrm>
              <a:off x="6095999" y="1008381"/>
              <a:ext cx="2136791" cy="461666"/>
            </a:xfrm>
            <a:prstGeom prst="roundRect">
              <a:avLst/>
            </a:prstGeom>
            <a:solidFill>
              <a:srgbClr val="66FF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9D2677-AFE7-48D4-924E-BC7D0283AB71}"/>
                </a:ext>
              </a:extLst>
            </p:cNvPr>
            <p:cNvSpPr txBox="1"/>
            <p:nvPr/>
          </p:nvSpPr>
          <p:spPr>
            <a:xfrm>
              <a:off x="6946605" y="1402134"/>
              <a:ext cx="655025" cy="461665"/>
            </a:xfrm>
            <a:prstGeom prst="rect">
              <a:avLst/>
            </a:prstGeom>
            <a:solidFill>
              <a:srgbClr val="66FF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ahoma" pitchFamily="34" charset="0"/>
                  <a:cs typeface="Tahoma" pitchFamily="34" charset="0"/>
                </a:rPr>
                <a:t>key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763671-642B-4E50-A54A-B3178509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ให้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dirty="0" err="1"/>
              <a:t>dict</a:t>
            </a:r>
            <a:r>
              <a:rPr lang="en-US" dirty="0"/>
              <a:t>  </a:t>
            </a:r>
            <a:r>
              <a:rPr lang="th-TH" dirty="0"/>
              <a:t> แล้วได้ </a:t>
            </a:r>
            <a:r>
              <a:rPr lang="en-US" i="1" dirty="0"/>
              <a:t>value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A4D22FB-12A3-4175-9B37-A9EBEE57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286" y="1954702"/>
            <a:ext cx="7489428" cy="2664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 = {"6130186221": "A", "6230221221": "A",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     "6231009821": "B", "6230543921": "C",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     "6230431521": "B", "6230276821": "A"}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while ID != "q":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print(ID, "--&gt;", </a:t>
            </a:r>
            <a:r>
              <a:rPr lang="it-IT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grade[ ID ]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000" b="1" dirty="0">
                <a:latin typeface="Courier New" pitchFamily="49" charset="0"/>
                <a:cs typeface="Tahoma" pitchFamily="34" charset="0"/>
              </a:rPr>
              <a:t>    ID = input()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EB1A6-E724-4CD4-B031-CA3E1DB01230}"/>
              </a:ext>
            </a:extLst>
          </p:cNvPr>
          <p:cNvGrpSpPr/>
          <p:nvPr/>
        </p:nvGrpSpPr>
        <p:grpSpPr>
          <a:xfrm>
            <a:off x="3150282" y="4600247"/>
            <a:ext cx="2216642" cy="1727911"/>
            <a:chOff x="3150282" y="4600247"/>
            <a:chExt cx="2216642" cy="1727911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18D22251-EF7F-4370-AE4A-9579939D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86" y="5002538"/>
              <a:ext cx="2174438" cy="1325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q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C2DE217-D3EE-4A2A-969E-023279332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282" y="4600247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Input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D3758E-16FE-4CDB-B911-8AB28604F671}"/>
              </a:ext>
            </a:extLst>
          </p:cNvPr>
          <p:cNvGrpSpPr/>
          <p:nvPr/>
        </p:nvGrpSpPr>
        <p:grpSpPr>
          <a:xfrm>
            <a:off x="6329580" y="4600247"/>
            <a:ext cx="2976294" cy="1420135"/>
            <a:chOff x="6329580" y="4600247"/>
            <a:chExt cx="2976294" cy="1420135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EA9DB22-4083-4D1B-A089-86110909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783" y="5002538"/>
              <a:ext cx="2934091" cy="1017844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6231009821 --&gt; B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 </a:t>
              </a:r>
              <a:r>
                <a:rPr lang="pt-BR" sz="2000" b="1" dirty="0">
                  <a:latin typeface="Courier New" pitchFamily="49" charset="0"/>
                  <a:cs typeface="Tahoma" pitchFamily="34" charset="0"/>
                  <a:sym typeface="Wingdings" panose="05000000000000000000" pitchFamily="2" charset="2"/>
                </a:rPr>
                <a:t>--&gt; A</a:t>
              </a:r>
              <a:endParaRPr lang="pt-BR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6230221221 --&gt; A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1B2D96F2-3959-4B2F-9510-2B5573DC9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580" y="4600247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output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1386FC-D293-4484-A523-32BD522F0B56}"/>
              </a:ext>
            </a:extLst>
          </p:cNvPr>
          <p:cNvSpPr txBox="1"/>
          <p:nvPr/>
        </p:nvSpPr>
        <p:spPr>
          <a:xfrm>
            <a:off x="6371784" y="6080989"/>
            <a:ext cx="2934091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มีแต่ให้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ไม่มีแบบให้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value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ได้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key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F4151D-10C2-48BA-8ECC-1CEF82CD5387}"/>
              </a:ext>
            </a:extLst>
          </p:cNvPr>
          <p:cNvSpPr/>
          <p:nvPr/>
        </p:nvSpPr>
        <p:spPr bwMode="auto">
          <a:xfrm>
            <a:off x="4880676" y="1017410"/>
            <a:ext cx="995699" cy="461666"/>
          </a:xfrm>
          <a:prstGeom prst="round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3119B-A6E1-438E-B9F5-38DA7703B371}"/>
              </a:ext>
            </a:extLst>
          </p:cNvPr>
          <p:cNvSpPr txBox="1"/>
          <p:nvPr/>
        </p:nvSpPr>
        <p:spPr>
          <a:xfrm>
            <a:off x="3784826" y="1017411"/>
            <a:ext cx="488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 =  grade["6231010621"]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EAED0-C101-4C4D-8603-403770CF6913}"/>
              </a:ext>
            </a:extLst>
          </p:cNvPr>
          <p:cNvSpPr txBox="1"/>
          <p:nvPr/>
        </p:nvSpPr>
        <p:spPr>
          <a:xfrm>
            <a:off x="8438610" y="3479641"/>
            <a:ext cx="2804207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ถ้าใช้คีย์ที่ไม่มีอยู่ใน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dict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จะเกิดความผิดพลาด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6D14-D75A-4E8B-9CAB-E3A9FA3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en-US" dirty="0"/>
              <a:t>/</a:t>
            </a:r>
            <a:r>
              <a:rPr lang="th-TH" dirty="0"/>
              <a:t>การเปลี่ยน</a:t>
            </a:r>
            <a:r>
              <a:rPr lang="en-US" dirty="0"/>
              <a:t> value</a:t>
            </a:r>
            <a:r>
              <a:rPr lang="th-TH" dirty="0"/>
              <a:t> 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D79B6E-544C-4A9C-BD11-10080443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628" y="1779412"/>
            <a:ext cx="8160204" cy="3033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 = { }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grade["6231010621"] = "A"      # {"6231010621": "A"}</a:t>
            </a:r>
            <a:br>
              <a:rPr lang="en-US" sz="2000" b="1" dirty="0">
                <a:latin typeface="Courier New" pitchFamily="49" charset="0"/>
                <a:cs typeface="Tahoma" pitchFamily="34" charset="0"/>
              </a:rPr>
            </a:b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"] = "B"      # {"6231010621": "A",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                       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6231009821": "B"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}</a:t>
            </a:r>
            <a:br>
              <a:rPr lang="en-US" sz="2000" b="1" dirty="0">
                <a:latin typeface="Courier New" pitchFamily="49" charset="0"/>
                <a:cs typeface="Tahoma" pitchFamily="34" charset="0"/>
              </a:rPr>
            </a:b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grade["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"] = "C"      # {"6231010621": "A",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                       "</a:t>
            </a:r>
            <a:r>
              <a:rPr lang="it-IT" sz="2000" b="1" dirty="0">
                <a:latin typeface="Courier New" pitchFamily="49" charset="0"/>
                <a:cs typeface="Tahoma" pitchFamily="34" charset="0"/>
              </a:rPr>
              <a:t>6231009821": "C"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5C0E2F-8075-48BF-8072-2D257FCA87BB}"/>
              </a:ext>
            </a:extLst>
          </p:cNvPr>
          <p:cNvGrpSpPr/>
          <p:nvPr/>
        </p:nvGrpSpPr>
        <p:grpSpPr>
          <a:xfrm>
            <a:off x="3516964" y="848921"/>
            <a:ext cx="5154896" cy="762000"/>
            <a:chOff x="1083213" y="2011680"/>
            <a:chExt cx="5154896" cy="8600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E23E3-3CEB-4E8A-950B-0F32114918BC}"/>
                </a:ext>
              </a:extLst>
            </p:cNvPr>
            <p:cNvSpPr/>
            <p:nvPr/>
          </p:nvSpPr>
          <p:spPr bwMode="auto">
            <a:xfrm>
              <a:off x="1083213" y="2011680"/>
              <a:ext cx="5154896" cy="860080"/>
            </a:xfrm>
            <a:prstGeom prst="round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1593E9-0108-4D56-B049-4479BFEE8A21}"/>
                </a:ext>
              </a:extLst>
            </p:cNvPr>
            <p:cNvSpPr txBox="1"/>
            <p:nvPr/>
          </p:nvSpPr>
          <p:spPr>
            <a:xfrm>
              <a:off x="1223849" y="2201858"/>
              <a:ext cx="5014260" cy="52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grade["6231010621"] =  "A"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6D14-D75A-4E8B-9CAB-E3A9FA3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en-US" dirty="0"/>
              <a:t>/</a:t>
            </a:r>
            <a:r>
              <a:rPr lang="th-TH" dirty="0"/>
              <a:t>การเปลี่ยน</a:t>
            </a:r>
            <a:r>
              <a:rPr lang="en-US" dirty="0"/>
              <a:t> value</a:t>
            </a:r>
            <a:r>
              <a:rPr lang="th-TH" dirty="0"/>
              <a:t> 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D79B6E-544C-4A9C-BD11-100804432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15" y="1144627"/>
            <a:ext cx="4864210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grade = { }   #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ว่าง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 = int(input())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ID, g = input().split()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grade[ ID ] = g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print(grade)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629E5-B5E3-4A12-B658-4C94594C6112}"/>
              </a:ext>
            </a:extLst>
          </p:cNvPr>
          <p:cNvGrpSpPr/>
          <p:nvPr/>
        </p:nvGrpSpPr>
        <p:grpSpPr>
          <a:xfrm>
            <a:off x="7470683" y="763588"/>
            <a:ext cx="2216642" cy="2035688"/>
            <a:chOff x="5653622" y="3338348"/>
            <a:chExt cx="2216642" cy="2035688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5E43340-3FF1-4E48-AA92-DF0B92AA1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826" y="3740639"/>
              <a:ext cx="2174438" cy="1633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4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6130186221 A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6230221221 A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F</a:t>
              </a:r>
            </a:p>
            <a:p>
              <a:r>
                <a:rPr lang="pt-BR" sz="2000" b="1" dirty="0">
                  <a:latin typeface="Courier New" pitchFamily="49" charset="0"/>
                  <a:cs typeface="Tahoma" pitchFamily="34" charset="0"/>
                </a:rPr>
                <a:t>6231009821 B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35A48566-CCEB-448A-84E7-1245A3BCB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622" y="3338348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Input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6AA920-78B2-4857-AEF8-5647FD8F6AB0}"/>
              </a:ext>
            </a:extLst>
          </p:cNvPr>
          <p:cNvSpPr txBox="1"/>
          <p:nvPr/>
        </p:nvSpPr>
        <p:spPr>
          <a:xfrm>
            <a:off x="9702672" y="1389158"/>
            <a:ext cx="9653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เพิ่ม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r>
              <a:rPr lang="th-TH" sz="2200" dirty="0">
                <a:latin typeface="Tahoma" pitchFamily="34" charset="0"/>
                <a:cs typeface="Tahoma" pitchFamily="34" charset="0"/>
              </a:rPr>
              <a:t>เปลี่ยน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FCEDB6-726D-42A0-B0D2-5EEBFFC10B38}"/>
              </a:ext>
            </a:extLst>
          </p:cNvPr>
          <p:cNvGrpSpPr/>
          <p:nvPr/>
        </p:nvGrpSpPr>
        <p:grpSpPr>
          <a:xfrm>
            <a:off x="1608771" y="3888762"/>
            <a:ext cx="8923710" cy="842887"/>
            <a:chOff x="1608771" y="3888762"/>
            <a:chExt cx="8923710" cy="8428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4D02E-EA4C-45DD-A151-24654D3AEF64}"/>
                </a:ext>
              </a:extLst>
            </p:cNvPr>
            <p:cNvSpPr/>
            <p:nvPr/>
          </p:nvSpPr>
          <p:spPr>
            <a:xfrm>
              <a:off x="1656343" y="4285373"/>
              <a:ext cx="8876138" cy="446276"/>
            </a:xfrm>
            <a:prstGeom prst="rect">
              <a:avLst/>
            </a:prstGeom>
            <a:solidFill>
              <a:srgbClr val="FFDB69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t-IT" sz="2000" b="1" dirty="0">
                  <a:latin typeface="Courier New" pitchFamily="49" charset="0"/>
                  <a:cs typeface="Tahoma" pitchFamily="34" charset="0"/>
                </a:rPr>
                <a:t>{'6130186221': 'A', '6230221221': 'A', '6231009821': 'B'}</a:t>
              </a:r>
              <a:endParaRPr lang="en-US" sz="2000" dirty="0"/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17704334-011F-4E88-AF83-A89FFE8EF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771" y="3888762"/>
              <a:ext cx="1553349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5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F34-26E0-45F8-A4D4-96613D7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นับโหวต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7981562-553A-4888-B9C2-50DAA193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636" y="763589"/>
            <a:ext cx="8809552" cy="57626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"Jennie", "Rosé", "Lisa"]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votes = {}              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สร้าง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ว่าง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votes[name] = 0     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เพิ่ม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value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ใหม่ใน </a:t>
            </a:r>
            <a:r>
              <a:rPr lang="en-US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endParaRPr lang="en-US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{"</a:t>
            </a:r>
            <a:r>
              <a:rPr lang="en-US" sz="2200" b="1" i="1" dirty="0" err="1">
                <a:latin typeface="Courier New" pitchFamily="49" charset="0"/>
                <a:cs typeface="Tahoma" pitchFamily="34" charset="0"/>
              </a:rPr>
              <a:t>Jisoo</a:t>
            </a:r>
            <a:r>
              <a:rPr lang="en-US" sz="2200" b="1" i="1" dirty="0">
                <a:latin typeface="Courier New" pitchFamily="49" charset="0"/>
                <a:cs typeface="Tahoma" pitchFamily="34" charset="0"/>
              </a:rPr>
              <a:t>": 0, "Jennie": 0, "Rosé": 0, "Lisa": 0}</a:t>
            </a:r>
          </a:p>
          <a:p>
            <a:pPr>
              <a:lnSpc>
                <a:spcPct val="120000"/>
              </a:lnSpc>
            </a:pP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while name != 'q':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votes[name] += 1 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เพิ่ม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  <a:endParaRPr lang="en-US" sz="2200" b="1" i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name = input()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name in BLACKPINK: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print(name, "--&gt;", votes[name]) # 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หยิบ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th-TH" sz="2200" i="1" dirty="0">
                <a:latin typeface="Courier New" pitchFamily="49" charset="0"/>
                <a:cs typeface="Tahoma" pitchFamily="34" charset="0"/>
              </a:rPr>
              <a:t> มาใช้</a:t>
            </a:r>
            <a:endParaRPr lang="en-US" sz="2200" i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51BF34-00F8-428A-9F7C-3368922A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173" y="2950029"/>
            <a:ext cx="1571272" cy="2864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Jennie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Aum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Jisoo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Lisa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q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582-400A-4BED-A882-3F857C33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นับจำนวนของตัวอักษรแต่ละตัว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E36D232-B99D-4136-9C3F-347226A4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764" y="904763"/>
            <a:ext cx="7671297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alphabets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abcdefghijklmnopqrstuvwxyz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DA9B3-DF25-4F4F-BFB9-145C8D306C9E}"/>
              </a:ext>
            </a:extLst>
          </p:cNvPr>
          <p:cNvGrpSpPr/>
          <p:nvPr/>
        </p:nvGrpSpPr>
        <p:grpSpPr>
          <a:xfrm>
            <a:off x="7213890" y="4864549"/>
            <a:ext cx="2716170" cy="1800213"/>
            <a:chOff x="5924289" y="4308267"/>
            <a:chExt cx="2716170" cy="180021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E040D60A-1E6A-437A-8D66-9FE7EA6CA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79" y="4381383"/>
              <a:ext cx="1748880" cy="402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Tahoma" pitchFamily="34" charset="0"/>
                </a:rPr>
                <a:t>ABCabcABZ</a:t>
              </a:r>
              <a:endParaRPr lang="en-US" sz="20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15082FD5-68D2-43C5-831A-E40DEFB4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79" y="4782860"/>
              <a:ext cx="1748880" cy="1325620"/>
            </a:xfrm>
            <a:prstGeom prst="rect">
              <a:avLst/>
            </a:prstGeom>
            <a:solidFill>
              <a:srgbClr val="FFDB69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a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b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c -&gt; 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3</a:t>
              </a:r>
              <a:endParaRPr lang="pl-PL" sz="2000" b="1" dirty="0">
                <a:latin typeface="Courier New" pitchFamily="49" charset="0"/>
                <a:cs typeface="Tahoma" pitchFamily="34" charset="0"/>
              </a:endParaRPr>
            </a:p>
            <a:p>
              <a:r>
                <a:rPr lang="pl-PL" sz="2000" b="1" dirty="0">
                  <a:latin typeface="Courier New" pitchFamily="49" charset="0"/>
                  <a:cs typeface="Tahoma" pitchFamily="34" charset="0"/>
                </a:rPr>
                <a:t>z -&gt; 1</a:t>
              </a:r>
              <a:endParaRPr lang="en-US" sz="2000" b="1" dirty="0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6657FC-7484-412B-B0B1-2026BE518A1E}"/>
                </a:ext>
              </a:extLst>
            </p:cNvPr>
            <p:cNvSpPr txBox="1"/>
            <p:nvPr/>
          </p:nvSpPr>
          <p:spPr>
            <a:xfrm>
              <a:off x="6075894" y="4308267"/>
              <a:ext cx="792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ahoma" pitchFamily="34" charset="0"/>
                  <a:cs typeface="Tahoma" pitchFamily="34" charset="0"/>
                </a:rPr>
                <a:t>Input</a:t>
              </a:r>
              <a:endParaRPr lang="en-US" sz="2400" i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940A40-8CAF-4405-A0A5-8C9F1685E943}"/>
                </a:ext>
              </a:extLst>
            </p:cNvPr>
            <p:cNvSpPr txBox="1"/>
            <p:nvPr/>
          </p:nvSpPr>
          <p:spPr>
            <a:xfrm>
              <a:off x="5924289" y="482228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ahoma" pitchFamily="34" charset="0"/>
                  <a:cs typeface="Tahoma" pitchFamily="34" charset="0"/>
                </a:rPr>
                <a:t>Output</a:t>
              </a:r>
              <a:endParaRPr lang="en-US" sz="2400" i="1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each_key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a_dict</a:t>
            </a:r>
            <a:endParaRPr lang="en-US" i="1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E696B27-9E6B-4559-9D0B-8452262E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01" y="1725234"/>
            <a:ext cx="3284952" cy="1296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k == t: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v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[k]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74CCACA-B5C7-4FC0-A83E-1661BF93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47" y="2131499"/>
            <a:ext cx="3284952" cy="4838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v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dic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[t]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1AB44A-1AA3-4B12-A9C2-9B4F01A9FDBD}"/>
              </a:ext>
            </a:extLst>
          </p:cNvPr>
          <p:cNvSpPr/>
          <p:nvPr/>
        </p:nvSpPr>
        <p:spPr bwMode="auto">
          <a:xfrm>
            <a:off x="5624186" y="2131499"/>
            <a:ext cx="739036" cy="483851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0956"/>
      </p:ext>
    </p:extLst>
  </p:cSld>
  <p:clrMapOvr>
    <a:masterClrMapping/>
  </p:clrMapOvr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17006</TotalTime>
  <Words>2190</Words>
  <Application>Microsoft Office PowerPoint</Application>
  <PresentationFormat>Widescreen</PresentationFormat>
  <Paragraphs>458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Calibri</vt:lpstr>
      <vt:lpstr>Cambria</vt:lpstr>
      <vt:lpstr>Courier New</vt:lpstr>
      <vt:lpstr>Tahoma</vt:lpstr>
      <vt:lpstr>somchai</vt:lpstr>
      <vt:lpstr>Dict</vt:lpstr>
      <vt:lpstr>list กับ dict</vt:lpstr>
      <vt:lpstr>dict เหมือน mapping function</vt:lpstr>
      <vt:lpstr>ให้ key กับ dict   แล้วได้ value</vt:lpstr>
      <vt:lpstr>การเพิ่ม/การเปลี่ยน value ใน dict</vt:lpstr>
      <vt:lpstr>การเพิ่ม/การเปลี่ยน value ใน dict</vt:lpstr>
      <vt:lpstr>ตัวอย่าง: นับโหวต</vt:lpstr>
      <vt:lpstr>แบบฝึกหัด: นับจำนวนของตัวอักษรแต่ละตัว</vt:lpstr>
      <vt:lpstr>for   each_key   in   a_dict</vt:lpstr>
      <vt:lpstr>for   each_key   in   a_dict</vt:lpstr>
      <vt:lpstr>ตัวอย่าง: ฟังก์ชันหาค่าเฉลี่ยของ value ใน dict</vt:lpstr>
      <vt:lpstr>แบบฝึกหัด: สองฟังก์ชัน</vt:lpstr>
      <vt:lpstr>if   key  in  dict  หรือ  if   key  not in  dict</vt:lpstr>
      <vt:lpstr>if  key  in  dict  ทำงานเร็วกว่า  if   elem  in  list</vt:lpstr>
      <vt:lpstr>แบบฝึกหัด: ชื่อเล่นอะไร ชื่อจริงอะไร</vt:lpstr>
      <vt:lpstr>ตัวอย่าง: นับโหวต</vt:lpstr>
      <vt:lpstr>ตัวอย่าง: นับโหวต (เขียนอีกแบบ)</vt:lpstr>
      <vt:lpstr>ตัวอย่าง: นับโหวต (แบบนับทุกชื่อ)</vt:lpstr>
      <vt:lpstr>แบบฝึกหัด: ยอดขายไอศกรีม</vt:lpstr>
      <vt:lpstr>ย้ำอีกครั้ง</vt:lpstr>
      <vt:lpstr>แบบฝึกหัด: Leet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461</cp:revision>
  <cp:lastPrinted>2019-06-16T11:21:42Z</cp:lastPrinted>
  <dcterms:created xsi:type="dcterms:W3CDTF">2002-04-12T09:05:11Z</dcterms:created>
  <dcterms:modified xsi:type="dcterms:W3CDTF">2020-08-06T15:54:09Z</dcterms:modified>
</cp:coreProperties>
</file>