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7"/>
  </p:notesMasterIdLst>
  <p:sldIdLst>
    <p:sldId id="287" r:id="rId2"/>
    <p:sldId id="426" r:id="rId3"/>
    <p:sldId id="427" r:id="rId4"/>
    <p:sldId id="429" r:id="rId5"/>
    <p:sldId id="428" r:id="rId6"/>
    <p:sldId id="298" r:id="rId7"/>
    <p:sldId id="430" r:id="rId8"/>
    <p:sldId id="445" r:id="rId9"/>
    <p:sldId id="448" r:id="rId10"/>
    <p:sldId id="431" r:id="rId11"/>
    <p:sldId id="432" r:id="rId12"/>
    <p:sldId id="433" r:id="rId13"/>
    <p:sldId id="434" r:id="rId14"/>
    <p:sldId id="436" r:id="rId15"/>
    <p:sldId id="439" r:id="rId16"/>
    <p:sldId id="466" r:id="rId17"/>
    <p:sldId id="455" r:id="rId18"/>
    <p:sldId id="440" r:id="rId19"/>
    <p:sldId id="450" r:id="rId20"/>
    <p:sldId id="435" r:id="rId21"/>
    <p:sldId id="456" r:id="rId22"/>
    <p:sldId id="460" r:id="rId23"/>
    <p:sldId id="438" r:id="rId24"/>
    <p:sldId id="442" r:id="rId25"/>
    <p:sldId id="459" r:id="rId26"/>
    <p:sldId id="443" r:id="rId27"/>
    <p:sldId id="404" r:id="rId28"/>
    <p:sldId id="461" r:id="rId29"/>
    <p:sldId id="462" r:id="rId30"/>
    <p:sldId id="463" r:id="rId31"/>
    <p:sldId id="444" r:id="rId32"/>
    <p:sldId id="464" r:id="rId33"/>
    <p:sldId id="465" r:id="rId34"/>
    <p:sldId id="446" r:id="rId35"/>
    <p:sldId id="447" r:id="rId36"/>
    <p:sldId id="451" r:id="rId37"/>
    <p:sldId id="452" r:id="rId38"/>
    <p:sldId id="453" r:id="rId39"/>
    <p:sldId id="454" r:id="rId40"/>
    <p:sldId id="414" r:id="rId41"/>
    <p:sldId id="315" r:id="rId42"/>
    <p:sldId id="316" r:id="rId43"/>
    <p:sldId id="457" r:id="rId44"/>
    <p:sldId id="317" r:id="rId45"/>
    <p:sldId id="458" r:id="rId46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Ck4Dz9wAWzGwpNEeqALpvA==" hashData="akPyrUErHzpt3kpVy7FTi4PinwqkpBCgIGQUBBcVhGCGlYsrG2nfXP9Waxt2FjjHmeekC2pjRUT97XylwMuyeg=="/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426"/>
            <p14:sldId id="427"/>
            <p14:sldId id="429"/>
            <p14:sldId id="428"/>
            <p14:sldId id="298"/>
            <p14:sldId id="430"/>
            <p14:sldId id="445"/>
            <p14:sldId id="448"/>
            <p14:sldId id="431"/>
            <p14:sldId id="432"/>
            <p14:sldId id="433"/>
            <p14:sldId id="434"/>
            <p14:sldId id="436"/>
            <p14:sldId id="439"/>
            <p14:sldId id="466"/>
            <p14:sldId id="455"/>
            <p14:sldId id="440"/>
            <p14:sldId id="450"/>
            <p14:sldId id="435"/>
            <p14:sldId id="456"/>
            <p14:sldId id="460"/>
            <p14:sldId id="438"/>
            <p14:sldId id="442"/>
            <p14:sldId id="459"/>
            <p14:sldId id="443"/>
            <p14:sldId id="404"/>
            <p14:sldId id="461"/>
            <p14:sldId id="462"/>
            <p14:sldId id="463"/>
            <p14:sldId id="444"/>
            <p14:sldId id="464"/>
            <p14:sldId id="465"/>
            <p14:sldId id="446"/>
            <p14:sldId id="447"/>
            <p14:sldId id="451"/>
            <p14:sldId id="452"/>
            <p14:sldId id="453"/>
            <p14:sldId id="454"/>
            <p14:sldId id="414"/>
            <p14:sldId id="315"/>
            <p14:sldId id="316"/>
            <p14:sldId id="457"/>
            <p14:sldId id="317"/>
            <p14:sldId id="458"/>
          </p14:sldIdLst>
        </p14:section>
        <p14:section name="Untitled Section" id="{22DB99CC-DD49-47BF-A06C-6C84775733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FF0000"/>
    <a:srgbClr val="FFC000"/>
    <a:srgbClr val="00FF00"/>
    <a:srgbClr val="0000FF"/>
    <a:srgbClr val="CC3300"/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5852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1pPr>
            <a:lvl2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2pPr>
            <a:lvl3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3pPr>
            <a:lvl4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4pPr>
            <a:lvl5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anose="020B0604030504040204" pitchFamily="34" charset="0"/>
                <a:ea typeface="Tahoma" panose="020B0604030504040204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anose="020B0604030504040204" pitchFamily="34" charset="0"/>
          <a:ea typeface="Tahoma" panose="020B0604030504040204" pitchFamily="34" charset="0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ump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cs231n.github.io/python-numpy-tutorial/#numpy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41490"/>
            <a:ext cx="7772400" cy="1832020"/>
          </a:xfrm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/>
              <a:t>NumPy</a:t>
            </a:r>
            <a:endParaRPr lang="th-TH" sz="40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B098-80CD-4D91-A92C-70519605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52D2-849B-42F3-BA99-DA92DAA2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970" y="763588"/>
            <a:ext cx="7920037" cy="762000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ระบุตำแหน่งในอา</a:t>
            </a:r>
            <a:r>
              <a:rPr lang="th-TH" dirty="0" err="1"/>
              <a:t>เรย์</a:t>
            </a:r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057A228-C1DD-4DFF-9A59-22B716A53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181" y="1391278"/>
            <a:ext cx="7225612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import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as np</a:t>
            </a:r>
          </a:p>
          <a:p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count_ones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A 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c = 0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range(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A.shape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[0] 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for j in range(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A.shape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[1] 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if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A[</a:t>
            </a: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i,j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]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== 1: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c += 1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return c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8FB2D-A747-42F0-9E53-DD780B6A5B5B}"/>
              </a:ext>
            </a:extLst>
          </p:cNvPr>
          <p:cNvSpPr txBox="1"/>
          <p:nvPr/>
        </p:nvSpPr>
        <p:spPr>
          <a:xfrm>
            <a:off x="3384858" y="5231187"/>
            <a:ext cx="549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เขียน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A[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,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j]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เหมือนกับ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A[(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, j)]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4136B-CAAC-4ECF-A866-BDAF2DA80473}"/>
              </a:ext>
            </a:extLst>
          </p:cNvPr>
          <p:cNvSpPr txBox="1"/>
          <p:nvPr/>
        </p:nvSpPr>
        <p:spPr>
          <a:xfrm>
            <a:off x="2112154" y="5951262"/>
            <a:ext cx="819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เดี๋ยวจะรู้ว่าการนับจำนวน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1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ใน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เขียน 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np.sum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(A==1)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ก็พอ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D18-8318-4FAE-9A94-6B0BD371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Slicing:   start : stop :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2C31-AFD4-4B11-B9F6-A8D2CBE5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802035"/>
            <a:ext cx="7920037" cy="1159289"/>
          </a:xfrm>
        </p:spPr>
        <p:txBody>
          <a:bodyPr/>
          <a:lstStyle/>
          <a:p>
            <a:r>
              <a:rPr lang="th-TH" dirty="0"/>
              <a:t>รูปแบบ</a:t>
            </a:r>
            <a:r>
              <a:rPr lang="en-US" dirty="0"/>
              <a:t>:  A[ </a:t>
            </a:r>
            <a:r>
              <a:rPr lang="th-TH" dirty="0"/>
              <a:t>เลือกแถว </a:t>
            </a:r>
            <a:r>
              <a:rPr lang="en-US" dirty="0"/>
              <a:t>, </a:t>
            </a:r>
            <a:r>
              <a:rPr lang="th-TH" dirty="0"/>
              <a:t>เลือกคอลัมน์ </a:t>
            </a:r>
            <a:r>
              <a:rPr lang="en-US" dirty="0"/>
              <a:t>]  </a:t>
            </a:r>
          </a:p>
          <a:p>
            <a:r>
              <a:rPr lang="th-TH" dirty="0"/>
              <a:t>ระวัง</a:t>
            </a:r>
            <a:r>
              <a:rPr lang="en-US" dirty="0"/>
              <a:t>:  A[</a:t>
            </a:r>
            <a:r>
              <a:rPr lang="th-TH" dirty="0"/>
              <a:t> เลือกแถว</a:t>
            </a:r>
            <a:r>
              <a:rPr lang="en-US" dirty="0"/>
              <a:t> ][</a:t>
            </a:r>
            <a:r>
              <a:rPr lang="th-TH" dirty="0"/>
              <a:t> ตรงนี้ไม่ใช่เลือกคอลัมน์</a:t>
            </a:r>
            <a:r>
              <a:rPr lang="en-US" dirty="0"/>
              <a:t> ]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7228684-6E56-4958-A8F5-623E46365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222" y="1902163"/>
            <a:ext cx="7512640" cy="4878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a = [[1,2,3],[4,5,6],[7,8,9],[10,11,12]]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print( a[::2] )         # [[1,2,3], [7,8,9]]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print( a[::2][::2] )    # [[1,2,3]]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 A[::2] )	      # [[1 2 3]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              #  [7 8 9]]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 A[::2][::2] )    # [[1 2 3]]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 A[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::2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::2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 )    # [[1 3]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      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เลือก</a:t>
            </a:r>
            <a:r>
              <a:rPr lang="th-TH" sz="20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แถวคู่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 </a:t>
            </a:r>
            <a:r>
              <a:rPr lang="th-TH" sz="20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คอลัมน์คู่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     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[7 9]]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 A[::-1, ::-1] )  # [[12 11 10]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                 [ 9  8  7]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                 [ 6  5  4]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                 [ 3  2  1]]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D65C-A0B2-4777-8CE9-963551F5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13E3239-1D1C-492E-A6B7-C30FA1CAA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3588"/>
            <a:ext cx="8839200" cy="45080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# a = [0,10,20,30,40,50,60,70,80,90]</a:t>
            </a:r>
            <a:endParaRPr lang="th-TH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np.arange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(0, 100, 10)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b = a[0::2]            # b = [0 20 40 60 80]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c = a[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[8,1,9,0]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]     # c = [80 10 90 0]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 = c[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True,False,False,True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] # d=[80 0]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([[1,2,3],[4,5,6],[7,8,9],[0,1,0]])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[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3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], [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0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 ] 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     A[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1,2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], A[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3,0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], A[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2,1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    B = [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6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0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8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917A88-039D-4C99-B41F-73B4B82109C8}"/>
              </a:ext>
            </a:extLst>
          </p:cNvPr>
          <p:cNvGrpSpPr/>
          <p:nvPr/>
        </p:nvGrpSpPr>
        <p:grpSpPr>
          <a:xfrm>
            <a:off x="3314631" y="4290179"/>
            <a:ext cx="3286543" cy="583096"/>
            <a:chOff x="3314631" y="4290179"/>
            <a:chExt cx="3286543" cy="58309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DD36BD-F6C9-4C93-B690-F95C8B6063BA}"/>
                </a:ext>
              </a:extLst>
            </p:cNvPr>
            <p:cNvGrpSpPr/>
            <p:nvPr/>
          </p:nvGrpSpPr>
          <p:grpSpPr>
            <a:xfrm>
              <a:off x="3314631" y="4290179"/>
              <a:ext cx="1616766" cy="583096"/>
              <a:chOff x="1789043" y="4505739"/>
              <a:chExt cx="1616766" cy="58309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7999CCB-EE73-4070-B266-E9BB03EEE2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89043" y="4505739"/>
                <a:ext cx="0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5C697AA-558A-4A60-9283-E5E00F290F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73357" y="4505739"/>
                <a:ext cx="1232452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9EA2254-FFEC-4030-A9AD-9018560AB619}"/>
                </a:ext>
              </a:extLst>
            </p:cNvPr>
            <p:cNvGrpSpPr/>
            <p:nvPr/>
          </p:nvGrpSpPr>
          <p:grpSpPr>
            <a:xfrm>
              <a:off x="3698946" y="4290179"/>
              <a:ext cx="1616765" cy="583096"/>
              <a:chOff x="2173357" y="4505739"/>
              <a:chExt cx="1616765" cy="583096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873701-E961-4721-85AB-AB5E9D428E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3357" y="4505739"/>
                <a:ext cx="1113182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D232CCC-78DA-401A-933C-3252B005C9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604593" y="4505739"/>
                <a:ext cx="185529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A78378F-E595-46F7-86A9-2B9FDB4EBCA2}"/>
                </a:ext>
              </a:extLst>
            </p:cNvPr>
            <p:cNvGrpSpPr/>
            <p:nvPr/>
          </p:nvGrpSpPr>
          <p:grpSpPr>
            <a:xfrm>
              <a:off x="4083259" y="4290179"/>
              <a:ext cx="2517915" cy="583096"/>
              <a:chOff x="2557670" y="4505739"/>
              <a:chExt cx="2517915" cy="58309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EC22C41-B67E-489B-9409-C6E06529F9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57670" y="4505739"/>
                <a:ext cx="2213113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2ACE504-0638-45C2-B929-FC815A90A6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187688" y="4505739"/>
                <a:ext cx="887897" cy="58309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28102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B0EA-95AC-40DA-B601-163ACBF0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677E5A7-9DD4-4396-808C-C53FCFDAC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885" y="763588"/>
            <a:ext cx="8405054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# A is a 2-d array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get_column_from_bottom_to_top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 A, c ):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บรรทัดเดียว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get_odd_rows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บรรทัดเดียว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get_even_rows_last_column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บรรทัดเดียว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get_diagonal1( A ): # A is a square matrix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_______________________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สองบรรทัด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get_diagonal2( A ): # A is a square matrix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_______________________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________________  #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สองบรรทัด</a:t>
            </a:r>
            <a:r>
              <a:rPr lang="en-US" sz="22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0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D51EDC-145F-4930-8E54-1103D8FB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การนำค่า</a:t>
            </a:r>
            <a:r>
              <a:rPr lang="th-TH" dirty="0" err="1"/>
              <a:t>สเ</a:t>
            </a:r>
            <a:r>
              <a:rPr lang="th-TH" dirty="0"/>
              <a:t>กล่า</a:t>
            </a:r>
            <a:r>
              <a:rPr lang="th-TH" dirty="0" err="1"/>
              <a:t>ร์</a:t>
            </a:r>
            <a:r>
              <a:rPr lang="th-TH" dirty="0"/>
              <a:t>ใส่ในอา</a:t>
            </a:r>
            <a:r>
              <a:rPr lang="th-TH" dirty="0" err="1"/>
              <a:t>เรย์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669AD0A-E395-49BD-B606-C57213BB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64" y="2748627"/>
            <a:ext cx="4261491" cy="817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np.ndarray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((4,4), int)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A[:, :] =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FEEDEB-4485-46A5-A695-622BCB576F74}"/>
                  </a:ext>
                </a:extLst>
              </p:cNvPr>
              <p:cNvSpPr txBox="1"/>
              <p:nvPr/>
            </p:nvSpPr>
            <p:spPr>
              <a:xfrm>
                <a:off x="7248077" y="2644125"/>
                <a:ext cx="1821140" cy="1226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FEEDEB-4485-46A5-A695-622BCB57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77" y="2644125"/>
                <a:ext cx="1821140" cy="122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5">
            <a:extLst>
              <a:ext uri="{FF2B5EF4-FFF2-40B4-BE49-F238E27FC236}">
                <a16:creationId xmlns:a16="http://schemas.microsoft.com/office/drawing/2014/main" id="{19B25BB2-C959-44C1-8CD7-B24E66B8D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64" y="4448351"/>
            <a:ext cx="4261491" cy="11871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np.zeros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((4,4), int)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B[:, 0::2] = 1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B[1::2, :]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630AE3-D243-4039-BE15-8D72166329CD}"/>
                  </a:ext>
                </a:extLst>
              </p:cNvPr>
              <p:cNvSpPr txBox="1"/>
              <p:nvPr/>
            </p:nvSpPr>
            <p:spPr>
              <a:xfrm>
                <a:off x="2716558" y="3571470"/>
                <a:ext cx="31481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dirty="0">
                    <a:cs typeface="Tahoma" pitchFamily="34" charset="0"/>
                  </a:rPr>
                  <a:t>นำ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9 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ใ</a:t>
                </a:r>
                <a:r>
                  <a:rPr lang="th-TH" sz="2000" dirty="0">
                    <a:cs typeface="Tahoma" pitchFamily="34" charset="0"/>
                  </a:rPr>
                  <a:t>ส่</a:t>
                </a:r>
                <a14:m>
                  <m:oMath xmlns:m="http://schemas.openxmlformats.org/officeDocument/2006/math">
                    <m:r>
                      <a:rPr lang="th-TH" sz="2000" i="1">
                        <a:latin typeface="Cambria Math" panose="02040503050406030204" pitchFamily="18" charset="0"/>
                        <a:cs typeface="Tahoma" pitchFamily="34" charset="0"/>
                      </a:rPr>
                      <m:t>ทุกแถว</m:t>
                    </m:r>
                    <m:r>
                      <a:rPr lang="en-US" sz="2000" i="1">
                        <a:latin typeface="Cambria Math" panose="02040503050406030204" pitchFamily="18" charset="0"/>
                        <a:cs typeface="Tahoma" pitchFamily="34" charset="0"/>
                      </a:rPr>
                      <m:t>, </m:t>
                    </m:r>
                    <m:r>
                      <a:rPr lang="th-TH" sz="2000" i="1">
                        <a:latin typeface="Cambria Math" panose="02040503050406030204" pitchFamily="18" charset="0"/>
                        <a:cs typeface="Tahoma" pitchFamily="34" charset="0"/>
                      </a:rPr>
                      <m:t>ทุกคอลัมน์</m:t>
                    </m:r>
                    <m:r>
                      <a:rPr lang="en-US" sz="2000" i="1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</m:oMath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630AE3-D243-4039-BE15-8D7216632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558" y="3571470"/>
                <a:ext cx="3148106" cy="400110"/>
              </a:xfrm>
              <a:prstGeom prst="rect">
                <a:avLst/>
              </a:prstGeom>
              <a:blipFill>
                <a:blip r:embed="rId4"/>
                <a:stretch>
                  <a:fillRect l="-2132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ABCF6D-627D-4D6E-834D-3667108979F8}"/>
                  </a:ext>
                </a:extLst>
              </p:cNvPr>
              <p:cNvSpPr txBox="1"/>
              <p:nvPr/>
            </p:nvSpPr>
            <p:spPr>
              <a:xfrm>
                <a:off x="2754392" y="5635472"/>
                <a:ext cx="3161443" cy="75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dirty="0">
                    <a:cs typeface="Tahoma" pitchFamily="34" charset="0"/>
                  </a:rPr>
                  <a:t>ใส่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 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ใ</a:t>
                </a:r>
                <a:r>
                  <a:rPr lang="th-TH" sz="2000" dirty="0">
                    <a:cs typeface="Tahoma" pitchFamily="34" charset="0"/>
                  </a:rPr>
                  <a:t>น</a:t>
                </a:r>
                <a14:m>
                  <m:oMath xmlns:m="http://schemas.openxmlformats.org/officeDocument/2006/math">
                    <m:r>
                      <a:rPr lang="th-TH" sz="2000">
                        <a:latin typeface="Cambria Math" panose="02040503050406030204" pitchFamily="18" charset="0"/>
                        <a:cs typeface="Tahoma" pitchFamily="34" charset="0"/>
                      </a:rPr>
                      <m:t>คอลัมน์คู่ของ</m:t>
                    </m:r>
                    <m:r>
                      <a:rPr lang="th-TH" sz="2000" i="1">
                        <a:latin typeface="Cambria Math" panose="02040503050406030204" pitchFamily="18" charset="0"/>
                        <a:cs typeface="Tahoma" pitchFamily="34" charset="0"/>
                      </a:rPr>
                      <m:t>ทุกแถว</m:t>
                    </m:r>
                  </m:oMath>
                </a14:m>
                <a:endParaRPr lang="th-TH" sz="2000" dirty="0">
                  <a:latin typeface="Tahoma" pitchFamily="34" charset="0"/>
                  <a:cs typeface="Tahoma" pitchFamily="34" charset="0"/>
                </a:endParaRPr>
              </a:p>
              <a:p>
                <a:r>
                  <a:rPr lang="th-TH" sz="2000" dirty="0">
                    <a:cs typeface="Tahoma" pitchFamily="34" charset="0"/>
                  </a:rPr>
                  <a:t>ใส่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 </a:t>
                </a:r>
                <a:r>
                  <a:rPr lang="th-TH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ใ</a:t>
                </a:r>
                <a:r>
                  <a:rPr lang="th-TH" sz="2000" dirty="0">
                    <a:cs typeface="Tahoma" pitchFamily="34" charset="0"/>
                  </a:rPr>
                  <a:t>น</a:t>
                </a:r>
                <a14:m>
                  <m:oMath xmlns:m="http://schemas.openxmlformats.org/officeDocument/2006/math">
                    <m:r>
                      <a:rPr lang="th-TH" sz="2000">
                        <a:latin typeface="Cambria Math" panose="02040503050406030204" pitchFamily="18" charset="0"/>
                        <a:cs typeface="Tahoma" pitchFamily="34" charset="0"/>
                      </a:rPr>
                      <m:t>แถวคี่ของ</m:t>
                    </m:r>
                    <m:r>
                      <a:rPr lang="th-TH" sz="2000" i="1">
                        <a:latin typeface="Cambria Math" panose="02040503050406030204" pitchFamily="18" charset="0"/>
                        <a:cs typeface="Tahoma" pitchFamily="34" charset="0"/>
                      </a:rPr>
                      <m:t>ทุกคอลัมน์</m:t>
                    </m:r>
                  </m:oMath>
                </a14:m>
                <a:endParaRPr lang="th-TH" sz="2000" i="1" dirty="0">
                  <a:latin typeface="Cambria Math" panose="02040503050406030204" pitchFamily="18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ABCF6D-627D-4D6E-834D-366710897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392" y="5635472"/>
                <a:ext cx="3161443" cy="750655"/>
              </a:xfrm>
              <a:prstGeom prst="rect">
                <a:avLst/>
              </a:prstGeom>
              <a:blipFill>
                <a:blip r:embed="rId5"/>
                <a:stretch>
                  <a:fillRect l="-2124" t="-4032" r="-77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5">
            <a:extLst>
              <a:ext uri="{FF2B5EF4-FFF2-40B4-BE49-F238E27FC236}">
                <a16:creationId xmlns:a16="http://schemas.microsoft.com/office/drawing/2014/main" id="{1D4EB1B7-F461-443D-8E59-736EE553E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65" y="1352845"/>
            <a:ext cx="4261491" cy="8177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np.zeros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(8)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A[2:5] =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2A781-1203-4B3E-8B48-EF2F20CD98B1}"/>
              </a:ext>
            </a:extLst>
          </p:cNvPr>
          <p:cNvSpPr txBox="1"/>
          <p:nvPr/>
        </p:nvSpPr>
        <p:spPr>
          <a:xfrm>
            <a:off x="7236751" y="1721704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[0  0  9  9  9  0  0  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95C7F-1A2A-49C4-80BC-A9DF78B4D01B}"/>
              </a:ext>
            </a:extLst>
          </p:cNvPr>
          <p:cNvSpPr txBox="1"/>
          <p:nvPr/>
        </p:nvSpPr>
        <p:spPr>
          <a:xfrm>
            <a:off x="2130206" y="840804"/>
            <a:ext cx="792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ใส่ค่า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สเ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กล่า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ร์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ให้กับทุกช่องทางซ้ายของ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=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FEF0B-3634-4462-B9E6-C46D68DD55FE}"/>
                  </a:ext>
                </a:extLst>
              </p:cNvPr>
              <p:cNvSpPr txBox="1"/>
              <p:nvPr/>
            </p:nvSpPr>
            <p:spPr>
              <a:xfrm>
                <a:off x="7248077" y="4428794"/>
                <a:ext cx="1821140" cy="1226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FEF0B-3634-4462-B9E6-C46D68DD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77" y="4428794"/>
                <a:ext cx="1821140" cy="1226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1FC4F0-08A1-48AA-B213-4C0839AFE8C6}"/>
                  </a:ext>
                </a:extLst>
              </p:cNvPr>
              <p:cNvSpPr txBox="1"/>
              <p:nvPr/>
            </p:nvSpPr>
            <p:spPr>
              <a:xfrm>
                <a:off x="7248077" y="4415693"/>
                <a:ext cx="1821140" cy="1226233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1FC4F0-08A1-48AA-B213-4C0839AFE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77" y="4415693"/>
                <a:ext cx="1821140" cy="122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build="p"/>
      <p:bldP spid="7" grpId="0" uiExpand="1" build="p" animBg="1"/>
      <p:bldP spid="15" grpId="0" build="p"/>
      <p:bldP spid="16" grpId="0" uiExpand="1" build="p"/>
      <p:bldP spid="17" grpId="0" uiExpand="1" build="p" animBg="1"/>
      <p:bldP spid="18" grpId="0" build="p"/>
      <p:bldP spid="12" grpId="0" build="p"/>
      <p:bldP spid="8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112C-9836-4023-98F4-BB1EBD84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การคำนวณแต่ละค่าในอา</a:t>
            </a:r>
            <a:r>
              <a:rPr lang="th-TH" dirty="0" err="1"/>
              <a:t>เรย์</a:t>
            </a:r>
            <a:r>
              <a:rPr lang="th-TH" dirty="0"/>
              <a:t>กับค่า</a:t>
            </a:r>
            <a:r>
              <a:rPr lang="th-TH" dirty="0" err="1"/>
              <a:t>สเ</a:t>
            </a:r>
            <a:r>
              <a:rPr lang="th-TH" dirty="0"/>
              <a:t>กล่า</a:t>
            </a:r>
            <a:r>
              <a:rPr lang="th-TH" dirty="0" err="1"/>
              <a:t>ร์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DCC15FD-B3A9-4A23-AB72-975C0958C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39" y="1522022"/>
            <a:ext cx="8044204" cy="18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   [1, 2, 3, 4, 5]   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+ 1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# [2  3  4  5  6]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 = a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**2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+ 1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# [2  5  10  17  26]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 = a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/2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# [0.5  1.0  1.5  2.0  2.5]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16CB60B-385B-4F82-83D7-9A5113E86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39" y="3592462"/>
            <a:ext cx="8044204" cy="22920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toCM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inches ):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inches * 2.54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([0, 10, 12, 100])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toCM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(d))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ECF83DC-336A-4C3C-9F2F-6DDB1DF49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40" y="5884500"/>
            <a:ext cx="5645561" cy="5192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  0.   25.4   30.48   254.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CED59-5E88-4646-89D5-E5F5AD4A3D3A}"/>
              </a:ext>
            </a:extLst>
          </p:cNvPr>
          <p:cNvSpPr txBox="1"/>
          <p:nvPr/>
        </p:nvSpPr>
        <p:spPr>
          <a:xfrm>
            <a:off x="2279240" y="911973"/>
            <a:ext cx="792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คำนวณให้ตัวต่อตัว และคืนผลเป็นอา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C65D-C2BB-42B2-B715-6E872A62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หลายฟังก์ชันที่มีใน </a:t>
            </a:r>
            <a:r>
              <a:rPr lang="en-US" dirty="0"/>
              <a:t>math </a:t>
            </a:r>
            <a:r>
              <a:rPr lang="th-TH" dirty="0"/>
              <a:t>มีใน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th-TH" dirty="0"/>
              <a:t>ด้วย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FB9F083-4316-4BDD-8F52-200CB528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624" y="1241802"/>
            <a:ext cx="9490402" cy="2735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[10, 100, 1000, 10000] )</a:t>
            </a:r>
            <a:endParaRPr lang="th-TH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np.log10(a)   # [1., 2., 3., 4.]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[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np.pi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 2*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np.pi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, 3*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np.pi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] 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np.sin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(c/2)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 [ 1.0000000e+00,  1.2246468e-16, -1.0000000e+00]</a:t>
            </a:r>
          </a:p>
        </p:txBody>
      </p:sp>
    </p:spTree>
    <p:extLst>
      <p:ext uri="{BB962C8B-B14F-4D97-AF65-F5344CB8AC3E}">
        <p14:creationId xmlns:p14="http://schemas.microsoft.com/office/powerpoint/2010/main" val="38528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75C6-9024-483E-8889-652E535B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การเปรียบเทียบค่าในอา</a:t>
            </a:r>
            <a:r>
              <a:rPr lang="th-TH" dirty="0" err="1"/>
              <a:t>เรย์</a:t>
            </a:r>
            <a:r>
              <a:rPr lang="th-TH" dirty="0"/>
              <a:t>กับ</a:t>
            </a:r>
            <a:r>
              <a:rPr lang="th-TH" dirty="0" err="1"/>
              <a:t>สเ</a:t>
            </a:r>
            <a:r>
              <a:rPr lang="th-TH" dirty="0"/>
              <a:t>กล่า</a:t>
            </a:r>
            <a:r>
              <a:rPr lang="th-TH" dirty="0" err="1"/>
              <a:t>ร์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E611F4C-2DF5-4AB0-801D-2722F0039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0" y="1306010"/>
            <a:ext cx="7916653" cy="12937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[1, 2, 3, 4]</a:t>
            </a:r>
            <a:r>
              <a:rPr lang="th-TH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&gt; 3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# </a:t>
            </a:r>
            <a:r>
              <a:rPr lang="th-TH" sz="20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[False 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False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False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True]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 =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a%2 == 1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# </a:t>
            </a:r>
            <a:r>
              <a:rPr lang="th-TH" sz="20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[True   False  True   False]</a:t>
            </a:r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AD8823A-A108-46EF-92C4-5DB348B8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59" y="3062225"/>
            <a:ext cx="7916653" cy="3229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count_odds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sum( a%2 == 1 ) </a:t>
            </a:r>
            <a:endParaRPr lang="th-TH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get_odds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a[ a%2 == 1 ]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 </a:t>
            </a:r>
            <a:r>
              <a:rPr lang="th-TH" sz="20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เลือกเฉพาะช่องที่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True</a:t>
            </a:r>
            <a:endParaRPr lang="th-TH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get_odd_positions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a 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pos =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np.arange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a.shape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[0])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return pos[ a%2 == 1 ]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EE6A5-F559-48E3-8C2C-FE8F43B7A96E}"/>
              </a:ext>
            </a:extLst>
          </p:cNvPr>
          <p:cNvSpPr txBox="1"/>
          <p:nvPr/>
        </p:nvSpPr>
        <p:spPr>
          <a:xfrm>
            <a:off x="3690703" y="2617126"/>
            <a:ext cx="480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ต้องการนับจำนวนเลขคี่ในอา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a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57CEA-B5F1-4C1D-88A8-2B2599BA80A0}"/>
              </a:ext>
            </a:extLst>
          </p:cNvPr>
          <p:cNvSpPr txBox="1"/>
          <p:nvPr/>
        </p:nvSpPr>
        <p:spPr>
          <a:xfrm>
            <a:off x="2189160" y="847296"/>
            <a:ext cx="792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เปรียบเทียบให้ตัวต่อตัว และคืนผลเป็นอา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True/False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8603F4-C8EC-4FB5-BD9F-1557F239BCA2}"/>
              </a:ext>
            </a:extLst>
          </p:cNvPr>
          <p:cNvGrpSpPr/>
          <p:nvPr/>
        </p:nvGrpSpPr>
        <p:grpSpPr>
          <a:xfrm>
            <a:off x="6029739" y="3192530"/>
            <a:ext cx="3130590" cy="1015663"/>
            <a:chOff x="4505739" y="3192529"/>
            <a:chExt cx="3130590" cy="10156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5D218-2D18-4F09-867B-E0EDFAF0AD69}"/>
                </a:ext>
              </a:extLst>
            </p:cNvPr>
            <p:cNvSpPr txBox="1"/>
            <p:nvPr/>
          </p:nvSpPr>
          <p:spPr>
            <a:xfrm>
              <a:off x="5671930" y="3192529"/>
              <a:ext cx="1964399" cy="1015663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latin typeface="Tahoma" panose="020B0604030504040204" pitchFamily="34" charset="0"/>
                  <a:cs typeface="Tahoma" pitchFamily="34" charset="0"/>
                </a:rPr>
                <a:t>ใน 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Python </a:t>
              </a:r>
              <a:r>
                <a:rPr lang="th-TH" sz="2000" dirty="0">
                  <a:latin typeface="Tahoma" panose="020B0604030504040204" pitchFamily="34" charset="0"/>
                  <a:cs typeface="Tahoma" pitchFamily="34" charset="0"/>
                </a:rPr>
                <a:t> </a:t>
              </a:r>
              <a:br>
                <a:rPr lang="th-TH" sz="2000" dirty="0">
                  <a:latin typeface="Tahoma" panose="020B0604030504040204" pitchFamily="34" charset="0"/>
                  <a:cs typeface="Tahoma" pitchFamily="34" charset="0"/>
                </a:rPr>
              </a:br>
              <a:r>
                <a:rPr lang="en-US" sz="2000" b="1" dirty="0">
                  <a:latin typeface="Courier New" pitchFamily="49" charset="0"/>
                  <a:ea typeface="Tahoma" panose="020B0604030504040204" pitchFamily="34" charset="0"/>
                  <a:cs typeface="Tahoma" pitchFamily="34" charset="0"/>
                </a:rPr>
                <a:t>True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   </a:t>
              </a:r>
              <a:r>
                <a:rPr lang="th-TH" sz="2000" dirty="0">
                  <a:latin typeface="Tahoma" panose="020B0604030504040204" pitchFamily="34" charset="0"/>
                  <a:cs typeface="Tahoma" pitchFamily="34" charset="0"/>
                </a:rPr>
                <a:t>มีค่า 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1 </a:t>
              </a:r>
              <a:br>
                <a:rPr lang="th-TH" sz="2000" dirty="0">
                  <a:latin typeface="Tahoma" panose="020B0604030504040204" pitchFamily="34" charset="0"/>
                  <a:cs typeface="Tahoma" pitchFamily="34" charset="0"/>
                </a:rPr>
              </a:br>
              <a:r>
                <a:rPr lang="en-US" sz="2000" b="1" dirty="0">
                  <a:latin typeface="Courier New" pitchFamily="49" charset="0"/>
                  <a:ea typeface="Tahoma" panose="020B0604030504040204" pitchFamily="34" charset="0"/>
                  <a:cs typeface="Tahoma" pitchFamily="34" charset="0"/>
                </a:rPr>
                <a:t>False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 </a:t>
              </a:r>
              <a:r>
                <a:rPr lang="th-TH" sz="2000" dirty="0">
                  <a:latin typeface="Tahoma" panose="020B0604030504040204" pitchFamily="34" charset="0"/>
                  <a:cs typeface="Tahoma" pitchFamily="34" charset="0"/>
                </a:rPr>
                <a:t>มีค่า </a:t>
              </a:r>
              <a:r>
                <a:rPr lang="en-US" sz="2000" dirty="0">
                  <a:latin typeface="Tahoma" panose="020B0604030504040204" pitchFamily="34" charset="0"/>
                  <a:cs typeface="Tahoma" pitchFamily="34" charset="0"/>
                </a:rPr>
                <a:t>0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DD3B64-EEC1-4E29-970D-E2290672BEE4}"/>
                </a:ext>
              </a:extLst>
            </p:cNvPr>
            <p:cNvSpPr/>
            <p:nvPr/>
          </p:nvSpPr>
          <p:spPr bwMode="auto">
            <a:xfrm>
              <a:off x="4505739" y="3273287"/>
              <a:ext cx="1152939" cy="251791"/>
            </a:xfrm>
            <a:custGeom>
              <a:avLst/>
              <a:gdLst>
                <a:gd name="connsiteX0" fmla="*/ 1152939 w 1152939"/>
                <a:gd name="connsiteY0" fmla="*/ 79513 h 251791"/>
                <a:gd name="connsiteX1" fmla="*/ 662609 w 1152939"/>
                <a:gd name="connsiteY1" fmla="*/ 0 h 251791"/>
                <a:gd name="connsiteX2" fmla="*/ 265044 w 1152939"/>
                <a:gd name="connsiteY2" fmla="*/ 79513 h 251791"/>
                <a:gd name="connsiteX3" fmla="*/ 0 w 1152939"/>
                <a:gd name="connsiteY3" fmla="*/ 251791 h 25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2939" h="251791">
                  <a:moveTo>
                    <a:pt x="1152939" y="79513"/>
                  </a:moveTo>
                  <a:cubicBezTo>
                    <a:pt x="981765" y="39756"/>
                    <a:pt x="810591" y="0"/>
                    <a:pt x="662609" y="0"/>
                  </a:cubicBezTo>
                  <a:cubicBezTo>
                    <a:pt x="514627" y="0"/>
                    <a:pt x="375479" y="37548"/>
                    <a:pt x="265044" y="79513"/>
                  </a:cubicBezTo>
                  <a:cubicBezTo>
                    <a:pt x="154609" y="121478"/>
                    <a:pt x="77304" y="186634"/>
                    <a:pt x="0" y="25179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22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780-31E3-4AAC-9032-98F7E7C8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CBB82AD-69A0-421A-82B7-5B28B7A0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885" y="763589"/>
            <a:ext cx="8405054" cy="51728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toCelsius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 f ): 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# f = [ temperature in Fahrenheit, ...]</a:t>
            </a: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th-TH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BMI(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wh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):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# [[w1,h1], [w2,h2], ...]</a:t>
            </a: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distanceTo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P, p 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# distance from p to all points in P</a:t>
            </a: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th-TH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3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06A8-FF22-4CCC-82B0-708B8AB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A8CAA3-3A23-4E69-BFAC-ECD45AD3FD96}"/>
              </a:ext>
            </a:extLst>
          </p:cNvPr>
          <p:cNvSpPr txBox="1">
            <a:spLocks/>
          </p:cNvSpPr>
          <p:nvPr/>
        </p:nvSpPr>
        <p:spPr>
          <a:xfrm>
            <a:off x="2208214" y="908050"/>
            <a:ext cx="7920037" cy="9737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kern="0" dirty="0"/>
              <a:t>สูตรทำนายโอกาส</a:t>
            </a:r>
            <a:r>
              <a:rPr lang="en-US" kern="0" dirty="0"/>
              <a:t> </a:t>
            </a:r>
            <a:r>
              <a:rPr lang="en-US" i="1" kern="0" dirty="0"/>
              <a:t>p</a:t>
            </a:r>
            <a:r>
              <a:rPr lang="en-US" kern="0" dirty="0"/>
              <a:t>(</a:t>
            </a:r>
            <a:r>
              <a:rPr lang="en-US" i="1" kern="0" dirty="0"/>
              <a:t>x</a:t>
            </a:r>
            <a:r>
              <a:rPr lang="en-US" kern="0" dirty="0"/>
              <a:t>) </a:t>
            </a:r>
            <a:r>
              <a:rPr lang="th-TH" kern="0" dirty="0"/>
              <a:t>ที่นักเรียน </a:t>
            </a:r>
            <a:r>
              <a:rPr lang="en-US" i="1" kern="0" dirty="0"/>
              <a:t>x</a:t>
            </a:r>
            <a:r>
              <a:rPr lang="en-US" kern="0" dirty="0"/>
              <a:t> </a:t>
            </a:r>
            <a:r>
              <a:rPr lang="th-TH" kern="0" dirty="0"/>
              <a:t>เรียนผ่านวิชาหนึ่งจากจำนวนโจทย์ที่ทำ</a:t>
            </a:r>
            <a:r>
              <a:rPr lang="en-US" kern="0" dirty="0"/>
              <a:t> (</a:t>
            </a:r>
            <a:r>
              <a:rPr lang="en-US" i="1" kern="0" dirty="0"/>
              <a:t>x</a:t>
            </a:r>
            <a:r>
              <a:rPr lang="en-US" kern="0" baseline="-25000" dirty="0"/>
              <a:t>0</a:t>
            </a:r>
            <a:r>
              <a:rPr lang="en-US" kern="0" dirty="0"/>
              <a:t>) </a:t>
            </a:r>
            <a:r>
              <a:rPr lang="th-TH" kern="0" dirty="0"/>
              <a:t>กับเกรดเฉลี่ยที่มี</a:t>
            </a:r>
            <a:r>
              <a:rPr lang="en-US" kern="0" dirty="0"/>
              <a:t> (</a:t>
            </a:r>
            <a:r>
              <a:rPr lang="en-US" i="1" kern="0" dirty="0"/>
              <a:t>x</a:t>
            </a:r>
            <a:r>
              <a:rPr lang="en-US" kern="0" baseline="-25000" dirty="0"/>
              <a:t>1</a:t>
            </a:r>
            <a:r>
              <a:rPr lang="en-US" kern="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5A742-3B67-4363-BB33-E74B16B6D856}"/>
                  </a:ext>
                </a:extLst>
              </p:cNvPr>
              <p:cNvSpPr txBox="1"/>
              <p:nvPr/>
            </p:nvSpPr>
            <p:spPr>
              <a:xfrm>
                <a:off x="3586343" y="3043289"/>
                <a:ext cx="4803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𝑙𝑜𝑔𝑖𝑡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)=−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98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5A742-3B67-4363-BB33-E74B16B6D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43" y="3043289"/>
                <a:ext cx="4803623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54E8A4-146A-47D6-9BA1-EBC05D93C840}"/>
                  </a:ext>
                </a:extLst>
              </p:cNvPr>
              <p:cNvSpPr txBox="1"/>
              <p:nvPr/>
            </p:nvSpPr>
            <p:spPr>
              <a:xfrm>
                <a:off x="4395964" y="2026269"/>
                <a:ext cx="3102580" cy="798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cs typeface="Tahoma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𝑙𝑜𝑔𝑖𝑡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54E8A4-146A-47D6-9BA1-EBC05D93C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64" y="2026269"/>
                <a:ext cx="3102580" cy="798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20D934-E0DF-4FC0-8BA3-D5E0EE08B7FE}"/>
              </a:ext>
            </a:extLst>
          </p:cNvPr>
          <p:cNvSpPr txBox="1">
            <a:spLocks/>
          </p:cNvSpPr>
          <p:nvPr/>
        </p:nvSpPr>
        <p:spPr>
          <a:xfrm>
            <a:off x="2208214" y="4327566"/>
            <a:ext cx="7920037" cy="9737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kern="0" dirty="0"/>
              <a:t>จงเขียนโปรแกรมอ่านจำนวนโจทย์และเกรดเฉลี่ยของนักเรียนกลุ่มหนึ่ง เพื่อคำนวณผล</a:t>
            </a:r>
            <a:r>
              <a:rPr lang="th-TH" kern="0" dirty="0" err="1"/>
              <a:t>การทำ</a:t>
            </a:r>
            <a:r>
              <a:rPr lang="th-TH" kern="0" dirty="0"/>
              <a:t>นาย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621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D497-C483-4F91-A5B8-03E85924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E0AA-1765-4198-B986-7EEF54C1C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908050"/>
            <a:ext cx="8261004" cy="1808646"/>
          </a:xfrm>
        </p:spPr>
        <p:txBody>
          <a:bodyPr/>
          <a:lstStyle/>
          <a:p>
            <a:r>
              <a:rPr lang="th-TH" dirty="0"/>
              <a:t>ชุดคำสั่งเพื่อการประมวลผลในงานทางวิทยาศาสตร์</a:t>
            </a:r>
          </a:p>
          <a:p>
            <a:r>
              <a:rPr lang="th-TH" dirty="0"/>
              <a:t>เขียนง่าย สั้น และทำงานเร็วมาก</a:t>
            </a:r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https://www.numpy.org/</a:t>
            </a:r>
            <a:endParaRPr lang="th-TH" dirty="0"/>
          </a:p>
          <a:p>
            <a:r>
              <a:rPr lang="th-TH" dirty="0"/>
              <a:t>ไม่ได้มากับ </a:t>
            </a:r>
            <a:r>
              <a:rPr lang="en-US" dirty="0"/>
              <a:t>Python </a:t>
            </a:r>
            <a:r>
              <a:rPr lang="th-TH" dirty="0"/>
              <a:t>ต้องติดตั้งเพิ่ม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7E88A-12D9-4FF4-97EB-257F5E8C3BEC}"/>
              </a:ext>
            </a:extLst>
          </p:cNvPr>
          <p:cNvSpPr txBox="1"/>
          <p:nvPr/>
        </p:nvSpPr>
        <p:spPr>
          <a:xfrm>
            <a:off x="1614648" y="3190631"/>
            <a:ext cx="447923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C:\&gt;pip install </a:t>
            </a:r>
            <a:r>
              <a:rPr lang="en-US" sz="2400" dirty="0" err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numpy</a:t>
            </a:r>
            <a:endParaRPr lang="en-US" sz="2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45F63-8D0A-4A47-B36F-9922E5DA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43" y="3190631"/>
            <a:ext cx="5386011" cy="287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2784-C4A0-4AE7-828D-61FD2FD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Operations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FCD8E70-F053-48C9-BABD-B5189D92A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680" y="2147605"/>
            <a:ext cx="7512640" cy="30337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u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[1,2,3]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v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([4,5,6])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w = u + v    # element-wise addition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             # [1+4  2+5  3+6] = [5 7 9]</a:t>
            </a:r>
          </a:p>
          <a:p>
            <a:pPr>
              <a:lnSpc>
                <a:spcPct val="120000"/>
              </a:lnSpc>
            </a:pPr>
            <a:endParaRPr lang="en-US" sz="2000" b="1" dirty="0">
              <a:latin typeface="Courier New" pitchFamily="49" charset="0"/>
              <a:ea typeface="Tahoma" panose="020B0604030504040204" pitchFamily="34" charset="0"/>
              <a:cs typeface="Tahoma" pitchFamily="34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A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np.array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([[1,2,3], [4,5,6], [7,8,9]])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I = 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np.identity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(</a:t>
            </a:r>
            <a:r>
              <a:rPr lang="en-US" sz="20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A.shape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[0],int)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B = I*A      # element-wise multiplication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8EED70F-E164-418C-B044-01F270D26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680" y="863223"/>
            <a:ext cx="7512640" cy="11847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x = [1,2,3]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y = [4,5,6]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z = x + y    # concatenation </a:t>
            </a:r>
            <a:r>
              <a:rPr lang="en-US" sz="20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  <a:sym typeface="Wingdings" panose="05000000000000000000" pitchFamily="2" charset="2"/>
              </a:rPr>
              <a:t> [1,2,3,4,5,6]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2B1BE-61E4-4592-B37A-9BB928E0F711}"/>
                  </a:ext>
                </a:extLst>
              </p:cNvPr>
              <p:cNvSpPr txBox="1"/>
              <p:nvPr/>
            </p:nvSpPr>
            <p:spPr>
              <a:xfrm>
                <a:off x="3763619" y="5281020"/>
                <a:ext cx="5029903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 =</a:t>
                </a:r>
                <a:r>
                  <a:rPr lang="en-US" sz="2400" dirty="0"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2B1BE-61E4-4592-B37A-9BB928E0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19" y="5281020"/>
                <a:ext cx="5029903" cy="1068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6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ABC35D-DE98-4D92-B7FC-E067CA994448}"/>
              </a:ext>
            </a:extLst>
          </p:cNvPr>
          <p:cNvSpPr/>
          <p:nvPr/>
        </p:nvSpPr>
        <p:spPr bwMode="auto">
          <a:xfrm>
            <a:off x="1450859" y="2890684"/>
            <a:ext cx="9359211" cy="22687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3AE20-E6B6-42ED-A532-89E9EF68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Logical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0C3C0-35E0-4CEC-80E3-D3692E95D9EA}"/>
              </a:ext>
            </a:extLst>
          </p:cNvPr>
          <p:cNvSpPr txBox="1"/>
          <p:nvPr/>
        </p:nvSpPr>
        <p:spPr>
          <a:xfrm>
            <a:off x="1454034" y="3094891"/>
            <a:ext cx="92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[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 False  ] 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itchFamily="34" charset="0"/>
              </a:rPr>
              <a:t>&amp;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[ False  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CE4C0-8EB7-4E04-A443-80772A062DB1}"/>
              </a:ext>
            </a:extLst>
          </p:cNvPr>
          <p:cNvSpPr txBox="1"/>
          <p:nvPr/>
        </p:nvSpPr>
        <p:spPr>
          <a:xfrm>
            <a:off x="1450859" y="3895415"/>
            <a:ext cx="92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[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 False  ] 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itchFamily="34" charset="0"/>
              </a:rPr>
              <a:t>|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[ False  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55213-8A1A-472E-A4B6-11F514E4A937}"/>
              </a:ext>
            </a:extLst>
          </p:cNvPr>
          <p:cNvSpPr txBox="1"/>
          <p:nvPr/>
        </p:nvSpPr>
        <p:spPr>
          <a:xfrm>
            <a:off x="2739495" y="4553051"/>
            <a:ext cx="673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itchFamily="34" charset="0"/>
              </a:rPr>
              <a:t>~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[ False   True   </a:t>
            </a:r>
            <a:r>
              <a:rPr lang="en-US" sz="2400" dirty="0" err="1">
                <a:latin typeface="Tahoma" panose="020B0604030504040204" pitchFamily="34" charset="0"/>
                <a:cs typeface="Tahoma" pitchFamily="34" charset="0"/>
              </a:rPr>
              <a:t>True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   False  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6B7CF3-D5B4-4B1A-935C-37C0CB57CBB1}"/>
              </a:ext>
            </a:extLst>
          </p:cNvPr>
          <p:cNvGrpSpPr/>
          <p:nvPr/>
        </p:nvGrpSpPr>
        <p:grpSpPr>
          <a:xfrm>
            <a:off x="1450859" y="810119"/>
            <a:ext cx="9359211" cy="1823612"/>
            <a:chOff x="1456151" y="957829"/>
            <a:chExt cx="9359211" cy="18236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B88166-66B2-47DC-ABC6-5CB9B43B80C4}"/>
                </a:ext>
              </a:extLst>
            </p:cNvPr>
            <p:cNvSpPr txBox="1"/>
            <p:nvPr/>
          </p:nvSpPr>
          <p:spPr>
            <a:xfrm>
              <a:off x="1456151" y="957829"/>
              <a:ext cx="9279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True,  True,  False,  False  ]</a:t>
              </a:r>
              <a:r>
                <a:rPr lang="th-TH" sz="2400" dirty="0">
                  <a:latin typeface="Tahoma" panose="020B0604030504040204" pitchFamily="34" charset="0"/>
                  <a:cs typeface="Tahoma" pitchFamily="34" charset="0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and</a:t>
              </a:r>
              <a:r>
                <a:rPr lang="th-TH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  </a:t>
              </a:r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False,  True,  True,  False  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A04B08-ACEE-46D5-9E61-15292D891EEC}"/>
                </a:ext>
              </a:extLst>
            </p:cNvPr>
            <p:cNvSpPr txBox="1"/>
            <p:nvPr/>
          </p:nvSpPr>
          <p:spPr>
            <a:xfrm>
              <a:off x="1456151" y="1615465"/>
              <a:ext cx="9279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True,  True,  False,  False  ]</a:t>
              </a:r>
              <a:r>
                <a:rPr lang="th-TH" sz="2400" dirty="0">
                  <a:latin typeface="Tahoma" panose="020B0604030504040204" pitchFamily="34" charset="0"/>
                  <a:cs typeface="Tahoma" pitchFamily="34" charset="0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 or </a:t>
              </a:r>
              <a:r>
                <a:rPr lang="th-TH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  </a:t>
              </a:r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False,  True,  True,  False  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A66B5C-09DE-4E20-BC88-844C47EE1AB5}"/>
                </a:ext>
              </a:extLst>
            </p:cNvPr>
            <p:cNvSpPr txBox="1"/>
            <p:nvPr/>
          </p:nvSpPr>
          <p:spPr>
            <a:xfrm>
              <a:off x="1535664" y="2319776"/>
              <a:ext cx="9279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not </a:t>
              </a:r>
              <a:r>
                <a:rPr lang="th-TH" sz="2400" dirty="0">
                  <a:solidFill>
                    <a:srgbClr val="FF0000"/>
                  </a:solidFill>
                  <a:latin typeface="Tahoma" panose="020B0604030504040204" pitchFamily="34" charset="0"/>
                  <a:cs typeface="Tahoma" pitchFamily="34" charset="0"/>
                </a:rPr>
                <a:t>  </a:t>
              </a:r>
              <a:r>
                <a:rPr lang="en-US" sz="2400" dirty="0">
                  <a:latin typeface="Tahoma" panose="020B0604030504040204" pitchFamily="34" charset="0"/>
                  <a:cs typeface="Tahoma" pitchFamily="34" charset="0"/>
                </a:rPr>
                <a:t>[ False,  True,  True,  False  ]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12E212B-7515-4F41-AF26-63BB7DC7EB63}"/>
              </a:ext>
            </a:extLst>
          </p:cNvPr>
          <p:cNvGrpSpPr/>
          <p:nvPr/>
        </p:nvGrpSpPr>
        <p:grpSpPr>
          <a:xfrm>
            <a:off x="1613060" y="1040950"/>
            <a:ext cx="8984974" cy="1361947"/>
            <a:chOff x="1618352" y="1188660"/>
            <a:chExt cx="8984974" cy="13619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A9BA83-1FB7-45EF-8715-FA6FE1DA45C9}"/>
                </a:ext>
              </a:extLst>
            </p:cNvPr>
            <p:cNvCxnSpPr/>
            <p:nvPr/>
          </p:nvCxnSpPr>
          <p:spPr bwMode="auto">
            <a:xfrm>
              <a:off x="1618352" y="1188660"/>
              <a:ext cx="898497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BE40B-F4D6-4BC4-95C3-3615451CD7AA}"/>
                </a:ext>
              </a:extLst>
            </p:cNvPr>
            <p:cNvCxnSpPr/>
            <p:nvPr/>
          </p:nvCxnSpPr>
          <p:spPr bwMode="auto">
            <a:xfrm>
              <a:off x="1618352" y="1846296"/>
              <a:ext cx="898497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563D3F-623F-45C0-AB1E-BD9AD96D88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38330" y="2550607"/>
              <a:ext cx="528761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02CB04-3803-43AF-B7AF-61EC93BD6F5F}"/>
              </a:ext>
            </a:extLst>
          </p:cNvPr>
          <p:cNvSpPr txBox="1"/>
          <p:nvPr/>
        </p:nvSpPr>
        <p:spPr>
          <a:xfrm>
            <a:off x="1601395" y="5375665"/>
            <a:ext cx="89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ต้องใช้เครื่องหมาย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&amp;, |, ~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สำหรับ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การทำ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and, or, not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แบบตัวต่อตัว</a:t>
            </a:r>
          </a:p>
        </p:txBody>
      </p:sp>
    </p:spTree>
    <p:extLst>
      <p:ext uri="{BB962C8B-B14F-4D97-AF65-F5344CB8AC3E}">
        <p14:creationId xmlns:p14="http://schemas.microsoft.com/office/powerpoint/2010/main" val="146608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C5A8-A23E-4E2A-B162-C80096F4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Element-Wise Logical Operators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447D108-3B88-45E7-9A59-90FA663B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239" y="1035325"/>
            <a:ext cx="8044204" cy="53944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 [9, 3, 0, 2, 6] 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a &lt; 5 ]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[False, True, True, True, False] 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#[           3,    0,    2          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a[ 2 &lt; a &lt; 5 ]  </a:t>
            </a:r>
            <a:r>
              <a:rPr lang="th-TH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       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# </a:t>
            </a:r>
            <a:r>
              <a:rPr lang="th-TH" sz="24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ผิด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a[ 2 &lt; a and a &lt; 5 ]   # </a:t>
            </a:r>
            <a:r>
              <a:rPr lang="th-TH" sz="24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ผิด</a:t>
            </a:r>
            <a:endParaRPr lang="en-US" sz="2400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a[ 2 &lt; a  &amp;  a &lt; 5 ]  </a:t>
            </a:r>
            <a:r>
              <a:rPr lang="th-TH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# </a:t>
            </a:r>
            <a:r>
              <a:rPr lang="th-TH" sz="2400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ผิด</a:t>
            </a:r>
            <a:endParaRPr lang="en-US" sz="2400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a[(2 &lt; a) &amp; (a &lt; 5)]   # Ok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#a[[T,T,F,F,T] &amp; [F,T,T,T,F]]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#a[  [F,T,F,F,F] 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   # [3]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2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8781-F7AC-464E-8B94-96A8B636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: </a:t>
            </a:r>
            <a:r>
              <a:rPr lang="en-US" dirty="0"/>
              <a:t>Matrix Translation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F3173-1FC4-4AE8-8A08-1C5A3ABFD89D}"/>
              </a:ext>
            </a:extLst>
          </p:cNvPr>
          <p:cNvSpPr txBox="1"/>
          <p:nvPr/>
        </p:nvSpPr>
        <p:spPr>
          <a:xfrm>
            <a:off x="7144003" y="6457890"/>
            <a:ext cx="3275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มีวิธีง่ายกว่านี้  โปรดติดตาม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...</a:t>
            </a:r>
            <a:endParaRPr lang="th-TH" sz="2000" dirty="0">
              <a:latin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22" name="Shape 93">
            <a:extLst>
              <a:ext uri="{FF2B5EF4-FFF2-40B4-BE49-F238E27FC236}">
                <a16:creationId xmlns:a16="http://schemas.microsoft.com/office/drawing/2014/main" id="{A2902AA8-3EE6-44F1-B360-00843BC19B5E}"/>
              </a:ext>
            </a:extLst>
          </p:cNvPr>
          <p:cNvSpPr/>
          <p:nvPr/>
        </p:nvSpPr>
        <p:spPr>
          <a:xfrm>
            <a:off x="3206916" y="3651493"/>
            <a:ext cx="6168671" cy="1017842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M1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 [-7,2],[-5,7],[-1,0] 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T 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[ [7,-3],[7,-3],[7,-3] ]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M2 = </a:t>
            </a:r>
            <a:r>
              <a:rPr lang="en-US" sz="20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M1 + T</a:t>
            </a:r>
          </a:p>
        </p:txBody>
      </p:sp>
      <p:sp>
        <p:nvSpPr>
          <p:cNvPr id="23" name="Shape 93">
            <a:extLst>
              <a:ext uri="{FF2B5EF4-FFF2-40B4-BE49-F238E27FC236}">
                <a16:creationId xmlns:a16="http://schemas.microsoft.com/office/drawing/2014/main" id="{CF017219-A749-4178-AF50-5C3B12045BA2}"/>
              </a:ext>
            </a:extLst>
          </p:cNvPr>
          <p:cNvSpPr/>
          <p:nvPr/>
        </p:nvSpPr>
        <p:spPr>
          <a:xfrm>
            <a:off x="7465555" y="1807584"/>
            <a:ext cx="1704974" cy="1017842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[[ 0 -1]</a:t>
            </a:r>
          </a:p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[ 2  4]</a:t>
            </a:r>
          </a:p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[ 6 -3]]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408BCC-B85E-4E92-9E81-A42ED44FAE74}"/>
              </a:ext>
            </a:extLst>
          </p:cNvPr>
          <p:cNvGrpSpPr/>
          <p:nvPr/>
        </p:nvGrpSpPr>
        <p:grpSpPr>
          <a:xfrm>
            <a:off x="4740903" y="877917"/>
            <a:ext cx="2632599" cy="2295939"/>
            <a:chOff x="4740903" y="877917"/>
            <a:chExt cx="2632599" cy="229593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0BAFFFD-736D-43C0-9027-184D7F218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40903" y="877917"/>
              <a:ext cx="2632599" cy="22959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Freeform 2">
              <a:extLst>
                <a:ext uri="{FF2B5EF4-FFF2-40B4-BE49-F238E27FC236}">
                  <a16:creationId xmlns:a16="http://schemas.microsoft.com/office/drawing/2014/main" id="{38C154C9-8597-466F-A4B3-6C112A63708A}"/>
                </a:ext>
              </a:extLst>
            </p:cNvPr>
            <p:cNvSpPr/>
            <p:nvPr/>
          </p:nvSpPr>
          <p:spPr bwMode="auto">
            <a:xfrm>
              <a:off x="4911572" y="1212116"/>
              <a:ext cx="971788" cy="1144348"/>
            </a:xfrm>
            <a:custGeom>
              <a:avLst/>
              <a:gdLst>
                <a:gd name="connsiteX0" fmla="*/ 421105 w 1287379"/>
                <a:gd name="connsiteY0" fmla="*/ 0 h 1515979"/>
                <a:gd name="connsiteX1" fmla="*/ 0 w 1287379"/>
                <a:gd name="connsiteY1" fmla="*/ 1082842 h 1515979"/>
                <a:gd name="connsiteX2" fmla="*/ 1287379 w 1287379"/>
                <a:gd name="connsiteY2" fmla="*/ 1515979 h 1515979"/>
                <a:gd name="connsiteX3" fmla="*/ 421105 w 1287379"/>
                <a:gd name="connsiteY3" fmla="*/ 0 h 151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379" h="1515979">
                  <a:moveTo>
                    <a:pt x="421105" y="0"/>
                  </a:moveTo>
                  <a:lnTo>
                    <a:pt x="0" y="1082842"/>
                  </a:lnTo>
                  <a:lnTo>
                    <a:pt x="1287379" y="1515979"/>
                  </a:lnTo>
                  <a:lnTo>
                    <a:pt x="421105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1800" dirty="0">
                  <a:latin typeface="Tahoma" pitchFamily="34" charset="0"/>
                  <a:cs typeface="Tahoma" pitchFamily="34" charset="0"/>
                </a:rPr>
                <a:t>  M1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2DAEA7C-FBC2-4CFE-82AB-EA4646E3A127}"/>
              </a:ext>
            </a:extLst>
          </p:cNvPr>
          <p:cNvSpPr/>
          <p:nvPr/>
        </p:nvSpPr>
        <p:spPr bwMode="auto">
          <a:xfrm>
            <a:off x="5207057" y="1183356"/>
            <a:ext cx="57520" cy="575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1D3C99-271A-4791-A0D9-CAAEA8F4902F}"/>
              </a:ext>
            </a:extLst>
          </p:cNvPr>
          <p:cNvSpPr/>
          <p:nvPr/>
        </p:nvSpPr>
        <p:spPr bwMode="auto">
          <a:xfrm>
            <a:off x="4882812" y="1997126"/>
            <a:ext cx="57520" cy="575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85FFE5-299C-4CBE-B7FE-E330D87D7B28}"/>
              </a:ext>
            </a:extLst>
          </p:cNvPr>
          <p:cNvGrpSpPr/>
          <p:nvPr/>
        </p:nvGrpSpPr>
        <p:grpSpPr>
          <a:xfrm>
            <a:off x="5856113" y="1673791"/>
            <a:ext cx="1201302" cy="1209156"/>
            <a:chOff x="5856113" y="1673791"/>
            <a:chExt cx="1201302" cy="1209156"/>
          </a:xfrm>
        </p:grpSpPr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B206C06-36E6-4867-88A7-657A8DB21AE9}"/>
                </a:ext>
              </a:extLst>
            </p:cNvPr>
            <p:cNvSpPr/>
            <p:nvPr/>
          </p:nvSpPr>
          <p:spPr bwMode="auto">
            <a:xfrm>
              <a:off x="6050174" y="1702551"/>
              <a:ext cx="971788" cy="1144348"/>
            </a:xfrm>
            <a:custGeom>
              <a:avLst/>
              <a:gdLst>
                <a:gd name="connsiteX0" fmla="*/ 421105 w 1287379"/>
                <a:gd name="connsiteY0" fmla="*/ 0 h 1515979"/>
                <a:gd name="connsiteX1" fmla="*/ 0 w 1287379"/>
                <a:gd name="connsiteY1" fmla="*/ 1082842 h 1515979"/>
                <a:gd name="connsiteX2" fmla="*/ 1287379 w 1287379"/>
                <a:gd name="connsiteY2" fmla="*/ 1515979 h 1515979"/>
                <a:gd name="connsiteX3" fmla="*/ 421105 w 1287379"/>
                <a:gd name="connsiteY3" fmla="*/ 0 h 151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379" h="1515979">
                  <a:moveTo>
                    <a:pt x="421105" y="0"/>
                  </a:moveTo>
                  <a:lnTo>
                    <a:pt x="0" y="1082842"/>
                  </a:lnTo>
                  <a:lnTo>
                    <a:pt x="1287379" y="1515979"/>
                  </a:lnTo>
                  <a:lnTo>
                    <a:pt x="421105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1800" dirty="0">
                  <a:latin typeface="Tahoma" pitchFamily="34" charset="0"/>
                  <a:cs typeface="Tahoma" pitchFamily="34" charset="0"/>
                </a:rPr>
                <a:t>   M2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462E38B-22E7-4015-84AC-ACDAB46919C6}"/>
                </a:ext>
              </a:extLst>
            </p:cNvPr>
            <p:cNvSpPr/>
            <p:nvPr/>
          </p:nvSpPr>
          <p:spPr bwMode="auto">
            <a:xfrm>
              <a:off x="5856113" y="2334992"/>
              <a:ext cx="57520" cy="5752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4381A-EF49-4D0D-BC51-1BA5B5DC1B65}"/>
                </a:ext>
              </a:extLst>
            </p:cNvPr>
            <p:cNvSpPr/>
            <p:nvPr/>
          </p:nvSpPr>
          <p:spPr bwMode="auto">
            <a:xfrm>
              <a:off x="6346045" y="1673791"/>
              <a:ext cx="57520" cy="5752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8F32D6-874C-4038-8817-88A5C29FF4E3}"/>
                </a:ext>
              </a:extLst>
            </p:cNvPr>
            <p:cNvSpPr/>
            <p:nvPr/>
          </p:nvSpPr>
          <p:spPr bwMode="auto">
            <a:xfrm>
              <a:off x="6021800" y="2487561"/>
              <a:ext cx="57520" cy="5752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608208-997B-437D-A069-E4AE75A09020}"/>
                </a:ext>
              </a:extLst>
            </p:cNvPr>
            <p:cNvSpPr/>
            <p:nvPr/>
          </p:nvSpPr>
          <p:spPr bwMode="auto">
            <a:xfrm>
              <a:off x="6999895" y="2825427"/>
              <a:ext cx="57520" cy="5752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4" name="Shape 93">
            <a:extLst>
              <a:ext uri="{FF2B5EF4-FFF2-40B4-BE49-F238E27FC236}">
                <a16:creationId xmlns:a16="http://schemas.microsoft.com/office/drawing/2014/main" id="{925EF906-7AC4-402F-B3EF-0B9EC575A39E}"/>
              </a:ext>
            </a:extLst>
          </p:cNvPr>
          <p:cNvSpPr/>
          <p:nvPr/>
        </p:nvSpPr>
        <p:spPr>
          <a:xfrm>
            <a:off x="3206915" y="949106"/>
            <a:ext cx="1583842" cy="1325618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x  y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[[-7  2]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[-5  7]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[-1  0]]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AA54B0-365F-45E1-8B40-C9F315E4243C}"/>
              </a:ext>
            </a:extLst>
          </p:cNvPr>
          <p:cNvSpPr txBox="1"/>
          <p:nvPr/>
        </p:nvSpPr>
        <p:spPr>
          <a:xfrm>
            <a:off x="2756382" y="3205392"/>
            <a:ext cx="719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ต้องการย้ายทุกจุดไปทางขวา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7, 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ลงล่าง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3 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คือบวกทุดจุดด้วย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[7, -3]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 </a:t>
            </a:r>
            <a:endParaRPr lang="th-TH" sz="2000" i="1" dirty="0">
              <a:latin typeface="Tahoma" panose="020B0604030504040204" pitchFamily="34" charset="0"/>
              <a:cs typeface="Tahoma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C9C3DB-3FD4-4323-A373-5E63D68A1A5C}"/>
              </a:ext>
            </a:extLst>
          </p:cNvPr>
          <p:cNvGrpSpPr/>
          <p:nvPr/>
        </p:nvGrpSpPr>
        <p:grpSpPr>
          <a:xfrm>
            <a:off x="3611659" y="4750816"/>
            <a:ext cx="5526291" cy="1017842"/>
            <a:chOff x="1682915" y="5361674"/>
            <a:chExt cx="5526291" cy="1017842"/>
          </a:xfrm>
        </p:grpSpPr>
        <p:sp>
          <p:nvSpPr>
            <p:cNvPr id="36" name="Shape 93">
              <a:extLst>
                <a:ext uri="{FF2B5EF4-FFF2-40B4-BE49-F238E27FC236}">
                  <a16:creationId xmlns:a16="http://schemas.microsoft.com/office/drawing/2014/main" id="{0EE5E169-C01C-4A5B-A207-693F446A1123}"/>
                </a:ext>
              </a:extLst>
            </p:cNvPr>
            <p:cNvSpPr/>
            <p:nvPr/>
          </p:nvSpPr>
          <p:spPr>
            <a:xfrm>
              <a:off x="3216902" y="5615659"/>
              <a:ext cx="2418223" cy="482311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1800" b="1" dirty="0">
                  <a:latin typeface="Courier New"/>
                  <a:ea typeface="Courier New"/>
                  <a:cs typeface="Courier New"/>
                  <a:sym typeface="Courier New"/>
                </a:rPr>
                <a:t>+             </a:t>
              </a:r>
              <a:r>
                <a:rPr lang="th-TH" sz="1800" b="1" dirty="0">
                  <a:latin typeface="Courier New"/>
                  <a:ea typeface="Courier New"/>
                  <a:cs typeface="Courier New"/>
                  <a:sym typeface="Courier New"/>
                </a:rPr>
                <a:t>ได้</a:t>
              </a:r>
              <a:endParaRPr sz="18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" name="Shape 93">
              <a:extLst>
                <a:ext uri="{FF2B5EF4-FFF2-40B4-BE49-F238E27FC236}">
                  <a16:creationId xmlns:a16="http://schemas.microsoft.com/office/drawing/2014/main" id="{7B0F1587-3684-4B99-83FC-D67B403B2351}"/>
                </a:ext>
              </a:extLst>
            </p:cNvPr>
            <p:cNvSpPr/>
            <p:nvPr/>
          </p:nvSpPr>
          <p:spPr>
            <a:xfrm>
              <a:off x="1682915" y="5361674"/>
              <a:ext cx="1583842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[[-7  2]</a:t>
              </a:r>
            </a:p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 [-5  7]</a:t>
              </a:r>
            </a:p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 [-1  0]]</a:t>
              </a:r>
              <a:endParaRPr sz="20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" name="Shape 93">
              <a:extLst>
                <a:ext uri="{FF2B5EF4-FFF2-40B4-BE49-F238E27FC236}">
                  <a16:creationId xmlns:a16="http://schemas.microsoft.com/office/drawing/2014/main" id="{4090C65F-80D2-46FE-8A4E-5D527B027AAA}"/>
                </a:ext>
              </a:extLst>
            </p:cNvPr>
            <p:cNvSpPr/>
            <p:nvPr/>
          </p:nvSpPr>
          <p:spPr>
            <a:xfrm>
              <a:off x="3597711" y="5361674"/>
              <a:ext cx="1583842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[[7  -3]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[7  -3]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[7  -3]]</a:t>
              </a:r>
              <a:endParaRPr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" name="Shape 93">
              <a:extLst>
                <a:ext uri="{FF2B5EF4-FFF2-40B4-BE49-F238E27FC236}">
                  <a16:creationId xmlns:a16="http://schemas.microsoft.com/office/drawing/2014/main" id="{E87E01EB-F873-4605-85F7-D2350EA028A4}"/>
                </a:ext>
              </a:extLst>
            </p:cNvPr>
            <p:cNvSpPr/>
            <p:nvPr/>
          </p:nvSpPr>
          <p:spPr>
            <a:xfrm>
              <a:off x="5504232" y="5361674"/>
              <a:ext cx="1704974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[[ 0 -1]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[ 2  4]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[ 6 -3]]</a:t>
              </a:r>
              <a:endParaRPr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780-31E3-4AAC-9032-98F7E7C8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CBB82AD-69A0-421A-82B7-5B28B7A0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028" y="763588"/>
            <a:ext cx="4548672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sum_2_rows( M 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sum_left_right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 M ):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sum_upper_lower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 M ):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sum_4_quadrants( M ):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sum_4_cells( M ):</a:t>
            </a: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ea typeface="Tahoma" panose="020B0604030504040204" pitchFamily="34" charset="0"/>
              <a:cs typeface="Tahoma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6040F3-1615-489A-B0FB-C905806B3B7F}"/>
              </a:ext>
            </a:extLst>
          </p:cNvPr>
          <p:cNvGrpSpPr/>
          <p:nvPr/>
        </p:nvGrpSpPr>
        <p:grpSpPr>
          <a:xfrm>
            <a:off x="7734759" y="763588"/>
            <a:ext cx="1139998" cy="948542"/>
            <a:chOff x="5936974" y="901148"/>
            <a:chExt cx="1484243" cy="1184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2E3E81-25FE-44AB-9A35-07D9A482C157}"/>
                </a:ext>
              </a:extLst>
            </p:cNvPr>
            <p:cNvSpPr/>
            <p:nvPr/>
          </p:nvSpPr>
          <p:spPr bwMode="auto">
            <a:xfrm>
              <a:off x="5936974" y="901148"/>
              <a:ext cx="1484243" cy="11844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D7469E-7CF7-4B32-B6A9-39F9088AFA71}"/>
                </a:ext>
              </a:extLst>
            </p:cNvPr>
            <p:cNvCxnSpPr/>
            <p:nvPr/>
          </p:nvCxnSpPr>
          <p:spPr bwMode="auto">
            <a:xfrm>
              <a:off x="6069496" y="1086678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3836B1-9641-4200-9B85-BBF036D4F51E}"/>
                </a:ext>
              </a:extLst>
            </p:cNvPr>
            <p:cNvCxnSpPr/>
            <p:nvPr/>
          </p:nvCxnSpPr>
          <p:spPr bwMode="auto">
            <a:xfrm>
              <a:off x="6069496" y="1249017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223EB76-93F2-4BED-8E46-6BE129DA1445}"/>
                </a:ext>
              </a:extLst>
            </p:cNvPr>
            <p:cNvCxnSpPr/>
            <p:nvPr/>
          </p:nvCxnSpPr>
          <p:spPr bwMode="auto">
            <a:xfrm>
              <a:off x="6069496" y="1411356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88E5C5-5036-4A72-9991-A0AA0363D387}"/>
                </a:ext>
              </a:extLst>
            </p:cNvPr>
            <p:cNvCxnSpPr/>
            <p:nvPr/>
          </p:nvCxnSpPr>
          <p:spPr bwMode="auto">
            <a:xfrm>
              <a:off x="6069496" y="1573695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E82D11-D7FB-46A6-ABE5-9E7B2B55E3A8}"/>
                </a:ext>
              </a:extLst>
            </p:cNvPr>
            <p:cNvCxnSpPr/>
            <p:nvPr/>
          </p:nvCxnSpPr>
          <p:spPr bwMode="auto">
            <a:xfrm>
              <a:off x="6069496" y="1736034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8627B4-7159-46CF-B76D-C044DCE7FC0D}"/>
                </a:ext>
              </a:extLst>
            </p:cNvPr>
            <p:cNvSpPr/>
            <p:nvPr/>
          </p:nvSpPr>
          <p:spPr bwMode="auto">
            <a:xfrm>
              <a:off x="6009860" y="1019557"/>
              <a:ext cx="1338469" cy="26921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DF94F5-FAB2-414A-BBF1-B956083474DA}"/>
                </a:ext>
              </a:extLst>
            </p:cNvPr>
            <p:cNvSpPr/>
            <p:nvPr/>
          </p:nvSpPr>
          <p:spPr bwMode="auto">
            <a:xfrm>
              <a:off x="6016486" y="1362457"/>
              <a:ext cx="1338469" cy="26921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DCF4D6-8F37-4ED5-AE26-3E791DDFEE26}"/>
                </a:ext>
              </a:extLst>
            </p:cNvPr>
            <p:cNvCxnSpPr/>
            <p:nvPr/>
          </p:nvCxnSpPr>
          <p:spPr bwMode="auto">
            <a:xfrm>
              <a:off x="6069496" y="1895060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3C0569-CB7B-4AAA-BC74-9C55D2638F28}"/>
                </a:ext>
              </a:extLst>
            </p:cNvPr>
            <p:cNvSpPr/>
            <p:nvPr/>
          </p:nvSpPr>
          <p:spPr bwMode="auto">
            <a:xfrm>
              <a:off x="6016486" y="1689650"/>
              <a:ext cx="1338469" cy="26921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8B23B8-813C-4A64-B31E-4CDA3B2429D3}"/>
              </a:ext>
            </a:extLst>
          </p:cNvPr>
          <p:cNvGrpSpPr/>
          <p:nvPr/>
        </p:nvGrpSpPr>
        <p:grpSpPr>
          <a:xfrm rot="5400000">
            <a:off x="7831158" y="1732821"/>
            <a:ext cx="948540" cy="1138657"/>
            <a:chOff x="5936974" y="901148"/>
            <a:chExt cx="1484243" cy="118448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85D31C-66E4-4AC3-AFE5-C4CA3DF85F02}"/>
                </a:ext>
              </a:extLst>
            </p:cNvPr>
            <p:cNvSpPr/>
            <p:nvPr/>
          </p:nvSpPr>
          <p:spPr bwMode="auto">
            <a:xfrm>
              <a:off x="5936974" y="901148"/>
              <a:ext cx="1484243" cy="11844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11C356-47EF-4248-B29A-CAE66D43B5B8}"/>
                </a:ext>
              </a:extLst>
            </p:cNvPr>
            <p:cNvCxnSpPr/>
            <p:nvPr/>
          </p:nvCxnSpPr>
          <p:spPr bwMode="auto">
            <a:xfrm>
              <a:off x="6069496" y="1086678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BF5D30-4689-4476-A6AE-E9BB5687B049}"/>
                </a:ext>
              </a:extLst>
            </p:cNvPr>
            <p:cNvCxnSpPr/>
            <p:nvPr/>
          </p:nvCxnSpPr>
          <p:spPr bwMode="auto">
            <a:xfrm>
              <a:off x="6069496" y="1249017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76C2F1-0D28-41B8-98C9-28CC1FCF6984}"/>
                </a:ext>
              </a:extLst>
            </p:cNvPr>
            <p:cNvCxnSpPr/>
            <p:nvPr/>
          </p:nvCxnSpPr>
          <p:spPr bwMode="auto">
            <a:xfrm>
              <a:off x="6069496" y="1411356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CE762F-C9D2-4AD9-927F-43288C484347}"/>
                </a:ext>
              </a:extLst>
            </p:cNvPr>
            <p:cNvCxnSpPr/>
            <p:nvPr/>
          </p:nvCxnSpPr>
          <p:spPr bwMode="auto">
            <a:xfrm>
              <a:off x="6069496" y="1573695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579C82-0ABF-4004-989B-C280EA54427A}"/>
                </a:ext>
              </a:extLst>
            </p:cNvPr>
            <p:cNvCxnSpPr/>
            <p:nvPr/>
          </p:nvCxnSpPr>
          <p:spPr bwMode="auto">
            <a:xfrm>
              <a:off x="6069496" y="1736034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54C098-AA37-4241-87A0-6B8A3A6AFEAC}"/>
                </a:ext>
              </a:extLst>
            </p:cNvPr>
            <p:cNvSpPr/>
            <p:nvPr/>
          </p:nvSpPr>
          <p:spPr bwMode="auto">
            <a:xfrm>
              <a:off x="6009860" y="1017514"/>
              <a:ext cx="1338470" cy="45197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0FEBB2-F925-408B-8FFD-89FF8533BB12}"/>
                </a:ext>
              </a:extLst>
            </p:cNvPr>
            <p:cNvCxnSpPr/>
            <p:nvPr/>
          </p:nvCxnSpPr>
          <p:spPr bwMode="auto">
            <a:xfrm>
              <a:off x="6069496" y="1895060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D3AA60-0504-47A6-929B-61BE7A3F33E3}"/>
                </a:ext>
              </a:extLst>
            </p:cNvPr>
            <p:cNvSpPr/>
            <p:nvPr/>
          </p:nvSpPr>
          <p:spPr bwMode="auto">
            <a:xfrm>
              <a:off x="6016485" y="1527197"/>
              <a:ext cx="1338470" cy="43069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292473-B39F-460B-A206-4B64DDDBC388}"/>
              </a:ext>
            </a:extLst>
          </p:cNvPr>
          <p:cNvGrpSpPr/>
          <p:nvPr/>
        </p:nvGrpSpPr>
        <p:grpSpPr>
          <a:xfrm>
            <a:off x="7728437" y="2958424"/>
            <a:ext cx="1173434" cy="1045612"/>
            <a:chOff x="5936974" y="901148"/>
            <a:chExt cx="1484243" cy="1184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6E75ACA-FC5E-4E13-A61F-583842E9328B}"/>
                </a:ext>
              </a:extLst>
            </p:cNvPr>
            <p:cNvSpPr/>
            <p:nvPr/>
          </p:nvSpPr>
          <p:spPr bwMode="auto">
            <a:xfrm>
              <a:off x="5936974" y="901148"/>
              <a:ext cx="1484243" cy="11844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1CA8E5-B784-40AA-9F8B-DCF361C2D45E}"/>
                </a:ext>
              </a:extLst>
            </p:cNvPr>
            <p:cNvCxnSpPr/>
            <p:nvPr/>
          </p:nvCxnSpPr>
          <p:spPr bwMode="auto">
            <a:xfrm>
              <a:off x="6069496" y="1086678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6F83E9-B030-44A9-9155-FE0BAC526DB3}"/>
                </a:ext>
              </a:extLst>
            </p:cNvPr>
            <p:cNvCxnSpPr/>
            <p:nvPr/>
          </p:nvCxnSpPr>
          <p:spPr bwMode="auto">
            <a:xfrm>
              <a:off x="6069496" y="1249017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F1B210-ACFB-471D-9BDA-D649BB92A1CF}"/>
                </a:ext>
              </a:extLst>
            </p:cNvPr>
            <p:cNvCxnSpPr/>
            <p:nvPr/>
          </p:nvCxnSpPr>
          <p:spPr bwMode="auto">
            <a:xfrm>
              <a:off x="6069496" y="1411356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2BB44F-0EBC-41D0-964B-67B4F9E11532}"/>
                </a:ext>
              </a:extLst>
            </p:cNvPr>
            <p:cNvCxnSpPr/>
            <p:nvPr/>
          </p:nvCxnSpPr>
          <p:spPr bwMode="auto">
            <a:xfrm>
              <a:off x="6069496" y="1573695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D84DA75-2E8E-40AB-9AC0-B9253D699018}"/>
                </a:ext>
              </a:extLst>
            </p:cNvPr>
            <p:cNvCxnSpPr/>
            <p:nvPr/>
          </p:nvCxnSpPr>
          <p:spPr bwMode="auto">
            <a:xfrm>
              <a:off x="6069496" y="1736034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2C503C-2558-4988-B3BC-CCA5FCAD51AE}"/>
                </a:ext>
              </a:extLst>
            </p:cNvPr>
            <p:cNvSpPr/>
            <p:nvPr/>
          </p:nvSpPr>
          <p:spPr bwMode="auto">
            <a:xfrm>
              <a:off x="6009860" y="1017514"/>
              <a:ext cx="1338470" cy="45197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DBDCCF-8BC6-4BA8-9A2C-CB080DF8619F}"/>
                </a:ext>
              </a:extLst>
            </p:cNvPr>
            <p:cNvCxnSpPr/>
            <p:nvPr/>
          </p:nvCxnSpPr>
          <p:spPr bwMode="auto">
            <a:xfrm>
              <a:off x="6069496" y="1895060"/>
              <a:ext cx="120594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3E93C0-7381-4459-AB86-D43E307BCA7C}"/>
                </a:ext>
              </a:extLst>
            </p:cNvPr>
            <p:cNvSpPr/>
            <p:nvPr/>
          </p:nvSpPr>
          <p:spPr bwMode="auto">
            <a:xfrm>
              <a:off x="6016485" y="1527197"/>
              <a:ext cx="1338470" cy="43069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A9EA84-3070-45A7-807A-85377860B222}"/>
              </a:ext>
            </a:extLst>
          </p:cNvPr>
          <p:cNvGrpSpPr/>
          <p:nvPr/>
        </p:nvGrpSpPr>
        <p:grpSpPr>
          <a:xfrm>
            <a:off x="7728437" y="4121033"/>
            <a:ext cx="1173434" cy="1045612"/>
            <a:chOff x="5851140" y="4492095"/>
            <a:chExt cx="1173434" cy="1045612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AFA6A4-B782-4645-8338-4A3EBCA9F3CE}"/>
                </a:ext>
              </a:extLst>
            </p:cNvPr>
            <p:cNvSpPr/>
            <p:nvPr/>
          </p:nvSpPr>
          <p:spPr bwMode="auto">
            <a:xfrm>
              <a:off x="5851140" y="4492095"/>
              <a:ext cx="1173434" cy="10456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B80886-AAA2-4F5A-83D4-6490D548E177}"/>
                </a:ext>
              </a:extLst>
            </p:cNvPr>
            <p:cNvCxnSpPr/>
            <p:nvPr/>
          </p:nvCxnSpPr>
          <p:spPr bwMode="auto">
            <a:xfrm>
              <a:off x="5955911" y="4655873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AA2879-C370-42F9-B69D-6BED15475D62}"/>
                </a:ext>
              </a:extLst>
            </p:cNvPr>
            <p:cNvCxnSpPr/>
            <p:nvPr/>
          </p:nvCxnSpPr>
          <p:spPr bwMode="auto">
            <a:xfrm>
              <a:off x="5955911" y="4799179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033F07-658A-41A2-9909-463C6532E9D5}"/>
                </a:ext>
              </a:extLst>
            </p:cNvPr>
            <p:cNvCxnSpPr/>
            <p:nvPr/>
          </p:nvCxnSpPr>
          <p:spPr bwMode="auto">
            <a:xfrm>
              <a:off x="5955911" y="4942486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FB2B98-A619-4A75-93E8-05BBCEF010E0}"/>
                </a:ext>
              </a:extLst>
            </p:cNvPr>
            <p:cNvCxnSpPr/>
            <p:nvPr/>
          </p:nvCxnSpPr>
          <p:spPr bwMode="auto">
            <a:xfrm>
              <a:off x="5955911" y="5085792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B976D2-3911-479C-9A0C-AC953FFE23A2}"/>
                </a:ext>
              </a:extLst>
            </p:cNvPr>
            <p:cNvCxnSpPr/>
            <p:nvPr/>
          </p:nvCxnSpPr>
          <p:spPr bwMode="auto">
            <a:xfrm>
              <a:off x="5955911" y="5229098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93144B-19BC-4295-8AF4-AFB8898AE37C}"/>
                </a:ext>
              </a:extLst>
            </p:cNvPr>
            <p:cNvSpPr/>
            <p:nvPr/>
          </p:nvSpPr>
          <p:spPr bwMode="auto">
            <a:xfrm>
              <a:off x="5908763" y="4594818"/>
              <a:ext cx="473617" cy="39898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0F227F-5147-4139-B926-0D7945F5E0A9}"/>
                </a:ext>
              </a:extLst>
            </p:cNvPr>
            <p:cNvCxnSpPr/>
            <p:nvPr/>
          </p:nvCxnSpPr>
          <p:spPr bwMode="auto">
            <a:xfrm>
              <a:off x="5955911" y="5369480"/>
              <a:ext cx="95341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938C6F7-6D20-40E9-B137-B4C713DC245F}"/>
                </a:ext>
              </a:extLst>
            </p:cNvPr>
            <p:cNvSpPr/>
            <p:nvPr/>
          </p:nvSpPr>
          <p:spPr bwMode="auto">
            <a:xfrm>
              <a:off x="5914001" y="5044745"/>
              <a:ext cx="468379" cy="38019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7CAC305-609A-4C5C-B7B5-43BE4AAC9DCE}"/>
                </a:ext>
              </a:extLst>
            </p:cNvPr>
            <p:cNvSpPr/>
            <p:nvPr/>
          </p:nvSpPr>
          <p:spPr bwMode="auto">
            <a:xfrm>
              <a:off x="6467860" y="4596858"/>
              <a:ext cx="473617" cy="39898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66F880-6714-4A67-94C2-DC85DDFCD969}"/>
                </a:ext>
              </a:extLst>
            </p:cNvPr>
            <p:cNvSpPr/>
            <p:nvPr/>
          </p:nvSpPr>
          <p:spPr bwMode="auto">
            <a:xfrm>
              <a:off x="6472841" y="5045631"/>
              <a:ext cx="468379" cy="38019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EDA2F1-CEE0-41BB-B644-B1A2897C65DA}"/>
              </a:ext>
            </a:extLst>
          </p:cNvPr>
          <p:cNvGrpSpPr/>
          <p:nvPr/>
        </p:nvGrpSpPr>
        <p:grpSpPr>
          <a:xfrm>
            <a:off x="7686903" y="5396523"/>
            <a:ext cx="1639038" cy="1322818"/>
            <a:chOff x="6162903" y="5396523"/>
            <a:chExt cx="1639038" cy="132281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04F8A8-47B7-42AE-A23F-E757174A9EA8}"/>
                </a:ext>
              </a:extLst>
            </p:cNvPr>
            <p:cNvSpPr/>
            <p:nvPr/>
          </p:nvSpPr>
          <p:spPr bwMode="auto">
            <a:xfrm>
              <a:off x="6177323" y="5396523"/>
              <a:ext cx="1504426" cy="13228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42A3CD0-4300-482D-AD34-787DED7334FA}"/>
                </a:ext>
              </a:extLst>
            </p:cNvPr>
            <p:cNvSpPr/>
            <p:nvPr/>
          </p:nvSpPr>
          <p:spPr bwMode="auto">
            <a:xfrm>
              <a:off x="6162903" y="5396524"/>
              <a:ext cx="1639038" cy="132281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60000"/>
                </a:lnSpc>
              </a:pP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........................</a:t>
              </a:r>
            </a:p>
            <a:p>
              <a:pPr>
                <a:lnSpc>
                  <a:spcPct val="60000"/>
                </a:lnSpc>
              </a:pP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........</a:t>
              </a:r>
            </a:p>
            <a:p>
              <a:pPr>
                <a:lnSpc>
                  <a:spcPct val="60000"/>
                </a:lnSpc>
              </a:pP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........</a:t>
              </a:r>
            </a:p>
            <a:p>
              <a:pPr>
                <a:lnSpc>
                  <a:spcPct val="60000"/>
                </a:lnSpc>
              </a:pPr>
              <a:r>
                <a:rPr lang="en-US" sz="2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........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62CEFB3-1F03-4ACD-BC8A-C73E155D25D6}"/>
                </a:ext>
              </a:extLst>
            </p:cNvPr>
            <p:cNvSpPr/>
            <p:nvPr/>
          </p:nvSpPr>
          <p:spPr bwMode="auto">
            <a:xfrm>
              <a:off x="6302053" y="5520348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DE8F2E-3C43-45F3-8306-C6D3D5735A3C}"/>
                </a:ext>
              </a:extLst>
            </p:cNvPr>
            <p:cNvSpPr/>
            <p:nvPr/>
          </p:nvSpPr>
          <p:spPr bwMode="auto">
            <a:xfrm>
              <a:off x="6632220" y="5520348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309E73C-903B-404B-91B5-80E493DFFB98}"/>
                </a:ext>
              </a:extLst>
            </p:cNvPr>
            <p:cNvSpPr/>
            <p:nvPr/>
          </p:nvSpPr>
          <p:spPr bwMode="auto">
            <a:xfrm>
              <a:off x="6976072" y="5520347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BC96E27-38DB-4C2B-86BA-3ADDAAC2EE2C}"/>
                </a:ext>
              </a:extLst>
            </p:cNvPr>
            <p:cNvSpPr/>
            <p:nvPr/>
          </p:nvSpPr>
          <p:spPr bwMode="auto">
            <a:xfrm>
              <a:off x="7306239" y="5520347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FD049A0-56FA-4DB0-B253-B4F90E109C7B}"/>
                </a:ext>
              </a:extLst>
            </p:cNvPr>
            <p:cNvSpPr/>
            <p:nvPr/>
          </p:nvSpPr>
          <p:spPr bwMode="auto">
            <a:xfrm>
              <a:off x="6295796" y="5919330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F5FA2A9-7FBD-4D64-A306-0D0BDCD13538}"/>
                </a:ext>
              </a:extLst>
            </p:cNvPr>
            <p:cNvSpPr/>
            <p:nvPr/>
          </p:nvSpPr>
          <p:spPr bwMode="auto">
            <a:xfrm>
              <a:off x="6632220" y="5919330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64D08C9-00CF-4F72-ADF5-F6E94BC0E49A}"/>
                </a:ext>
              </a:extLst>
            </p:cNvPr>
            <p:cNvSpPr/>
            <p:nvPr/>
          </p:nvSpPr>
          <p:spPr bwMode="auto">
            <a:xfrm>
              <a:off x="6968644" y="5914117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F654D21-73B5-4ED8-9A1E-1CCEB7D79D7F}"/>
                </a:ext>
              </a:extLst>
            </p:cNvPr>
            <p:cNvSpPr/>
            <p:nvPr/>
          </p:nvSpPr>
          <p:spPr bwMode="auto">
            <a:xfrm>
              <a:off x="7313072" y="5918899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33EB93C-1F03-4415-AAC8-C1CCD8689441}"/>
                </a:ext>
              </a:extLst>
            </p:cNvPr>
            <p:cNvSpPr/>
            <p:nvPr/>
          </p:nvSpPr>
          <p:spPr bwMode="auto">
            <a:xfrm>
              <a:off x="6295796" y="6335949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6771D3-457D-4881-AF4E-C71CEE29C820}"/>
                </a:ext>
              </a:extLst>
            </p:cNvPr>
            <p:cNvSpPr/>
            <p:nvPr/>
          </p:nvSpPr>
          <p:spPr bwMode="auto">
            <a:xfrm>
              <a:off x="6632220" y="6335949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6619FF4-73A5-4285-9E8C-A81FDBB15801}"/>
                </a:ext>
              </a:extLst>
            </p:cNvPr>
            <p:cNvSpPr/>
            <p:nvPr/>
          </p:nvSpPr>
          <p:spPr bwMode="auto">
            <a:xfrm>
              <a:off x="6968644" y="6330736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33DC41E-2823-4E92-AF66-BA50AA28FC26}"/>
                </a:ext>
              </a:extLst>
            </p:cNvPr>
            <p:cNvSpPr/>
            <p:nvPr/>
          </p:nvSpPr>
          <p:spPr bwMode="auto">
            <a:xfrm>
              <a:off x="7313072" y="6335518"/>
              <a:ext cx="246118" cy="298009"/>
            </a:xfrm>
            <a:prstGeom prst="rect">
              <a:avLst/>
            </a:prstGeom>
            <a:solidFill>
              <a:srgbClr val="002060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90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D355-C448-4507-A96C-043FB88E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A8640-0DF7-47A7-877B-7A18E0BF92F5}"/>
              </a:ext>
            </a:extLst>
          </p:cNvPr>
          <p:cNvSpPr txBox="1"/>
          <p:nvPr/>
        </p:nvSpPr>
        <p:spPr>
          <a:xfrm>
            <a:off x="2138603" y="965775"/>
            <a:ext cx="7911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เมื่อนำอา</a:t>
            </a:r>
            <a:r>
              <a:rPr lang="th-TH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cs typeface="Tahoma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ตัวมาคำนวณแบบ </a:t>
            </a:r>
            <a:r>
              <a:rPr lang="en-US" dirty="0">
                <a:latin typeface="Tahoma" panose="020B0604030504040204" pitchFamily="34" charset="0"/>
                <a:cs typeface="Tahoma" pitchFamily="34" charset="0"/>
              </a:rPr>
              <a:t>element-wise 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แต่อา</a:t>
            </a:r>
            <a:r>
              <a:rPr lang="th-TH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ทั้งสองมีขนาดไม่เท่ากัน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ระบบจะ</a:t>
            </a:r>
            <a:r>
              <a:rPr lang="en-US" dirty="0">
                <a:latin typeface="Tahoma" panose="020B0604030504040204" pitchFamily="34" charset="0"/>
                <a:cs typeface="Tahoma" pitchFamily="34" charset="0"/>
              </a:rPr>
              <a:t> broadcast 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อา</a:t>
            </a:r>
            <a:r>
              <a:rPr lang="th-TH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ตัวเล็ก (หรืออาจทำทั้งสองตัว) ให้มีขนาดเท่ากันก่อนทำงาน</a:t>
            </a: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cs typeface="Tahoma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แต่บางครั้งก็ </a:t>
            </a:r>
            <a:r>
              <a:rPr lang="en-US" dirty="0">
                <a:latin typeface="Tahoma" panose="020B0604030504040204" pitchFamily="34" charset="0"/>
                <a:cs typeface="Tahoma" pitchFamily="34" charset="0"/>
              </a:rPr>
              <a:t>broadcast </a:t>
            </a:r>
            <a:r>
              <a:rPr lang="th-TH" dirty="0">
                <a:latin typeface="Tahoma" panose="020B0604030504040204" pitchFamily="34" charset="0"/>
                <a:cs typeface="Tahoma" pitchFamily="34" charset="0"/>
              </a:rPr>
              <a:t>ไม่ได้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C0D938-6920-489D-A927-D0B7B0B64CF0}"/>
              </a:ext>
            </a:extLst>
          </p:cNvPr>
          <p:cNvGrpSpPr/>
          <p:nvPr/>
        </p:nvGrpSpPr>
        <p:grpSpPr>
          <a:xfrm>
            <a:off x="3221253" y="3054330"/>
            <a:ext cx="5746317" cy="976614"/>
            <a:chOff x="1697253" y="3372595"/>
            <a:chExt cx="5746317" cy="976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D9A56F-F6BE-4F10-A8AD-E30A8955A1E2}"/>
                    </a:ext>
                  </a:extLst>
                </p:cNvPr>
                <p:cNvSpPr txBox="1"/>
                <p:nvPr/>
              </p:nvSpPr>
              <p:spPr>
                <a:xfrm>
                  <a:off x="1697253" y="3372595"/>
                  <a:ext cx="5746317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th-TH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               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D9A56F-F6BE-4F10-A8AD-E30A8955A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253" y="3372595"/>
                  <a:ext cx="5746317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1EFD45B-C8D0-4ADC-BBC4-A176A6C527ED}"/>
                </a:ext>
              </a:extLst>
            </p:cNvPr>
            <p:cNvSpPr/>
            <p:nvPr/>
          </p:nvSpPr>
          <p:spPr bwMode="auto">
            <a:xfrm>
              <a:off x="4358376" y="3668745"/>
              <a:ext cx="424070" cy="38431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44A8E-D0BD-4365-A6F4-12460611B770}"/>
                  </a:ext>
                </a:extLst>
              </p:cNvPr>
              <p:cNvSpPr txBox="1"/>
              <p:nvPr/>
            </p:nvSpPr>
            <p:spPr>
              <a:xfrm>
                <a:off x="3221253" y="5151535"/>
                <a:ext cx="269618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44A8E-D0BD-4365-A6F4-12460611B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253" y="5151535"/>
                <a:ext cx="2696186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D4B39-3317-4E7E-94BC-0704E48AA591}"/>
                  </a:ext>
                </a:extLst>
              </p:cNvPr>
              <p:cNvSpPr txBox="1"/>
              <p:nvPr/>
            </p:nvSpPr>
            <p:spPr>
              <a:xfrm>
                <a:off x="6635737" y="5151536"/>
                <a:ext cx="2227854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1D4B39-3317-4E7E-94BC-0704E48A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37" y="5151536"/>
                <a:ext cx="2227854" cy="974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69E3D3-57E0-4024-B922-976CF9F1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ตัวอย่าง: </a:t>
            </a:r>
            <a:r>
              <a:rPr lang="en-US" dirty="0"/>
              <a:t>Matrix Translation</a:t>
            </a:r>
          </a:p>
        </p:txBody>
      </p:sp>
      <p:sp>
        <p:nvSpPr>
          <p:cNvPr id="93" name="Shape 93"/>
          <p:cNvSpPr/>
          <p:nvPr/>
        </p:nvSpPr>
        <p:spPr>
          <a:xfrm>
            <a:off x="3450157" y="3741467"/>
            <a:ext cx="6168671" cy="1017842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M1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 [-7,2],[-5,7],[-1,0] 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T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 [7,-3],[7,-3],[7,-3] 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M2 = M1 + T</a:t>
            </a:r>
          </a:p>
        </p:txBody>
      </p:sp>
      <p:sp>
        <p:nvSpPr>
          <p:cNvPr id="9" name="Shape 93"/>
          <p:cNvSpPr/>
          <p:nvPr/>
        </p:nvSpPr>
        <p:spPr>
          <a:xfrm>
            <a:off x="7465555" y="1807584"/>
            <a:ext cx="1704974" cy="1017842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[[ 0 -1]</a:t>
            </a:r>
          </a:p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[ 2  4]</a:t>
            </a:r>
          </a:p>
          <a:p>
            <a:pPr lvl="0">
              <a:defRPr sz="1800"/>
            </a:pPr>
            <a:r>
              <a:rPr lang="en-US" sz="2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[ 6 -3]]</a:t>
            </a:r>
            <a:endParaRPr sz="20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8E69F-EF38-41C3-9F4C-02D5FEBF008E}"/>
              </a:ext>
            </a:extLst>
          </p:cNvPr>
          <p:cNvGrpSpPr/>
          <p:nvPr/>
        </p:nvGrpSpPr>
        <p:grpSpPr>
          <a:xfrm>
            <a:off x="4740903" y="877917"/>
            <a:ext cx="2632599" cy="2295939"/>
            <a:chOff x="2828228" y="897835"/>
            <a:chExt cx="3487543" cy="304155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828228" y="897835"/>
              <a:ext cx="3487543" cy="30415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Freeform 2"/>
            <p:cNvSpPr/>
            <p:nvPr/>
          </p:nvSpPr>
          <p:spPr bwMode="auto">
            <a:xfrm>
              <a:off x="3054322" y="1340566"/>
              <a:ext cx="1287379" cy="1515979"/>
            </a:xfrm>
            <a:custGeom>
              <a:avLst/>
              <a:gdLst>
                <a:gd name="connsiteX0" fmla="*/ 421105 w 1287379"/>
                <a:gd name="connsiteY0" fmla="*/ 0 h 1515979"/>
                <a:gd name="connsiteX1" fmla="*/ 0 w 1287379"/>
                <a:gd name="connsiteY1" fmla="*/ 1082842 h 1515979"/>
                <a:gd name="connsiteX2" fmla="*/ 1287379 w 1287379"/>
                <a:gd name="connsiteY2" fmla="*/ 1515979 h 1515979"/>
                <a:gd name="connsiteX3" fmla="*/ 421105 w 1287379"/>
                <a:gd name="connsiteY3" fmla="*/ 0 h 151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379" h="1515979">
                  <a:moveTo>
                    <a:pt x="421105" y="0"/>
                  </a:moveTo>
                  <a:lnTo>
                    <a:pt x="0" y="1082842"/>
                  </a:lnTo>
                  <a:lnTo>
                    <a:pt x="1287379" y="1515979"/>
                  </a:lnTo>
                  <a:lnTo>
                    <a:pt x="421105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1800" dirty="0">
                  <a:latin typeface="Tahoma" pitchFamily="34" charset="0"/>
                  <a:cs typeface="Tahoma" pitchFamily="34" charset="0"/>
                </a:rPr>
                <a:t>  M1</a:t>
              </a: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562688" y="1990271"/>
              <a:ext cx="1287379" cy="1515979"/>
            </a:xfrm>
            <a:custGeom>
              <a:avLst/>
              <a:gdLst>
                <a:gd name="connsiteX0" fmla="*/ 421105 w 1287379"/>
                <a:gd name="connsiteY0" fmla="*/ 0 h 1515979"/>
                <a:gd name="connsiteX1" fmla="*/ 0 w 1287379"/>
                <a:gd name="connsiteY1" fmla="*/ 1082842 h 1515979"/>
                <a:gd name="connsiteX2" fmla="*/ 1287379 w 1287379"/>
                <a:gd name="connsiteY2" fmla="*/ 1515979 h 1515979"/>
                <a:gd name="connsiteX3" fmla="*/ 421105 w 1287379"/>
                <a:gd name="connsiteY3" fmla="*/ 0 h 151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379" h="1515979">
                  <a:moveTo>
                    <a:pt x="421105" y="0"/>
                  </a:moveTo>
                  <a:lnTo>
                    <a:pt x="0" y="1082842"/>
                  </a:lnTo>
                  <a:lnTo>
                    <a:pt x="1287379" y="1515979"/>
                  </a:lnTo>
                  <a:lnTo>
                    <a:pt x="421105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1800" dirty="0">
                  <a:latin typeface="Tahoma" pitchFamily="34" charset="0"/>
                  <a:cs typeface="Tahoma" pitchFamily="34" charset="0"/>
                </a:rPr>
                <a:t>   M2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445767" y="1302466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3016222" y="2380511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305606" y="2828099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954645" y="1952171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4525100" y="3030216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820834" y="3477804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" name="Shape 93">
            <a:extLst>
              <a:ext uri="{FF2B5EF4-FFF2-40B4-BE49-F238E27FC236}">
                <a16:creationId xmlns:a16="http://schemas.microsoft.com/office/drawing/2014/main" id="{EF24AA6A-24C7-4429-BC19-ADCF2B4A4C73}"/>
              </a:ext>
            </a:extLst>
          </p:cNvPr>
          <p:cNvSpPr/>
          <p:nvPr/>
        </p:nvSpPr>
        <p:spPr>
          <a:xfrm>
            <a:off x="3206915" y="949106"/>
            <a:ext cx="1583842" cy="1325618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x  y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[[-7  2]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[-5  7]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[-1  0]]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29701-F5E8-4A0C-B21B-3756AE8BD9EF}"/>
              </a:ext>
            </a:extLst>
          </p:cNvPr>
          <p:cNvSpPr txBox="1"/>
          <p:nvPr/>
        </p:nvSpPr>
        <p:spPr>
          <a:xfrm>
            <a:off x="2756382" y="3205392"/>
            <a:ext cx="7190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ต้องการย้ายทุกจุดไปทางขวา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7, 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ลงล่าง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3 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คือบวกทุดจุดด้วย </a:t>
            </a:r>
            <a:r>
              <a:rPr lang="en-US" sz="2000" dirty="0">
                <a:latin typeface="Tahoma" panose="020B0604030504040204" pitchFamily="34" charset="0"/>
                <a:cs typeface="Tahoma" pitchFamily="34" charset="0"/>
              </a:rPr>
              <a:t>[7, -3]</a:t>
            </a:r>
            <a:r>
              <a:rPr lang="th-TH" sz="2000" dirty="0">
                <a:latin typeface="Tahoma" panose="020B0604030504040204" pitchFamily="34" charset="0"/>
                <a:cs typeface="Tahoma" pitchFamily="34" charset="0"/>
              </a:rPr>
              <a:t> </a:t>
            </a:r>
            <a:endParaRPr lang="th-TH" sz="2000" i="1" dirty="0">
              <a:latin typeface="Tahoma" panose="020B0604030504040204" pitchFamily="34" charset="0"/>
              <a:cs typeface="Tahoma" pitchFamily="34" charset="0"/>
            </a:endParaRPr>
          </a:p>
        </p:txBody>
      </p:sp>
      <p:sp>
        <p:nvSpPr>
          <p:cNvPr id="21" name="Shape 93">
            <a:extLst>
              <a:ext uri="{FF2B5EF4-FFF2-40B4-BE49-F238E27FC236}">
                <a16:creationId xmlns:a16="http://schemas.microsoft.com/office/drawing/2014/main" id="{FCCF13E8-5698-46B7-8876-7B8E87CD638A}"/>
              </a:ext>
            </a:extLst>
          </p:cNvPr>
          <p:cNvSpPr/>
          <p:nvPr/>
        </p:nvSpPr>
        <p:spPr>
          <a:xfrm>
            <a:off x="1781252" y="3831183"/>
            <a:ext cx="1583842" cy="870109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M1 </a:t>
            </a:r>
            <a:r>
              <a:rPr lang="th-TH" sz="1800" b="1" dirty="0">
                <a:latin typeface="Courier New"/>
                <a:ea typeface="Courier New"/>
                <a:cs typeface="Courier New"/>
                <a:sym typeface="Courier New"/>
              </a:rPr>
              <a:t>กับ 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b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h-TH" sz="1800" b="1" dirty="0">
                <a:latin typeface="Courier New"/>
                <a:ea typeface="Courier New"/>
                <a:cs typeface="Courier New"/>
                <a:sym typeface="Courier New"/>
              </a:rPr>
              <a:t>มีขนาดเท่ากัน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" name="Shape 93">
            <a:extLst>
              <a:ext uri="{FF2B5EF4-FFF2-40B4-BE49-F238E27FC236}">
                <a16:creationId xmlns:a16="http://schemas.microsoft.com/office/drawing/2014/main" id="{5E5E3643-8A06-4478-A7CF-87EC655EF11F}"/>
              </a:ext>
            </a:extLst>
          </p:cNvPr>
          <p:cNvSpPr/>
          <p:nvPr/>
        </p:nvSpPr>
        <p:spPr>
          <a:xfrm>
            <a:off x="3365094" y="5631284"/>
            <a:ext cx="3021002" cy="1017842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[[-7  2]</a:t>
            </a:r>
          </a:p>
          <a:p>
            <a:pPr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[-5  7]  + </a:t>
            </a:r>
            <a:r>
              <a:rPr lang="en-US"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[7, -3]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[-1  0]]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A32B5B-5AA7-47B4-B7EA-473D93AAEACE}"/>
              </a:ext>
            </a:extLst>
          </p:cNvPr>
          <p:cNvGrpSpPr/>
          <p:nvPr/>
        </p:nvGrpSpPr>
        <p:grpSpPr>
          <a:xfrm>
            <a:off x="1781252" y="4994152"/>
            <a:ext cx="6837364" cy="514899"/>
            <a:chOff x="1781252" y="4994152"/>
            <a:chExt cx="6837364" cy="514899"/>
          </a:xfrm>
        </p:grpSpPr>
        <p:sp>
          <p:nvSpPr>
            <p:cNvPr id="19" name="Shape 93">
              <a:extLst>
                <a:ext uri="{FF2B5EF4-FFF2-40B4-BE49-F238E27FC236}">
                  <a16:creationId xmlns:a16="http://schemas.microsoft.com/office/drawing/2014/main" id="{638F58EF-9726-46D0-B916-94F88A5A564B}"/>
                </a:ext>
              </a:extLst>
            </p:cNvPr>
            <p:cNvSpPr/>
            <p:nvPr/>
          </p:nvSpPr>
          <p:spPr>
            <a:xfrm>
              <a:off x="3448898" y="4994152"/>
              <a:ext cx="5169718" cy="402289"/>
            </a:xfrm>
            <a:prstGeom prst="rect">
              <a:avLst/>
            </a:prstGeom>
            <a:solidFill>
              <a:srgbClr val="FFCCFF"/>
            </a:solidFill>
            <a:ln>
              <a:solid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M2 = M1 + </a:t>
              </a:r>
              <a:r>
                <a:rPr lang="en-US" sz="2000" b="1" dirty="0" err="1">
                  <a:latin typeface="Courier New"/>
                  <a:ea typeface="Courier New"/>
                  <a:cs typeface="Courier New"/>
                  <a:sym typeface="Courier New"/>
                </a:rPr>
                <a:t>np.array</a:t>
              </a: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( [7, -3] )</a:t>
              </a:r>
            </a:p>
          </p:txBody>
        </p:sp>
        <p:sp>
          <p:nvSpPr>
            <p:cNvPr id="24" name="Shape 93">
              <a:extLst>
                <a:ext uri="{FF2B5EF4-FFF2-40B4-BE49-F238E27FC236}">
                  <a16:creationId xmlns:a16="http://schemas.microsoft.com/office/drawing/2014/main" id="{DC388704-7410-4E2E-8739-C21AD339693C}"/>
                </a:ext>
              </a:extLst>
            </p:cNvPr>
            <p:cNvSpPr/>
            <p:nvPr/>
          </p:nvSpPr>
          <p:spPr>
            <a:xfrm>
              <a:off x="1781252" y="5026740"/>
              <a:ext cx="1583842" cy="482311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th-TH" sz="1800" b="1" dirty="0">
                  <a:latin typeface="Courier New"/>
                  <a:ea typeface="Courier New"/>
                  <a:cs typeface="Courier New"/>
                  <a:sym typeface="Courier New"/>
                </a:rPr>
                <a:t>เขียนแค่นี้ก็พอ</a:t>
              </a:r>
              <a:endParaRPr sz="18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FC48A2-22BE-4384-B3BE-B34860100B5B}"/>
              </a:ext>
            </a:extLst>
          </p:cNvPr>
          <p:cNvGrpSpPr/>
          <p:nvPr/>
        </p:nvGrpSpPr>
        <p:grpSpPr>
          <a:xfrm>
            <a:off x="7575083" y="5639038"/>
            <a:ext cx="3498638" cy="1017842"/>
            <a:chOff x="1682915" y="5361674"/>
            <a:chExt cx="3498638" cy="1017842"/>
          </a:xfrm>
        </p:grpSpPr>
        <p:sp>
          <p:nvSpPr>
            <p:cNvPr id="28" name="Shape 93">
              <a:extLst>
                <a:ext uri="{FF2B5EF4-FFF2-40B4-BE49-F238E27FC236}">
                  <a16:creationId xmlns:a16="http://schemas.microsoft.com/office/drawing/2014/main" id="{58342C23-ADAC-47A5-B9AB-086A3718BDE6}"/>
                </a:ext>
              </a:extLst>
            </p:cNvPr>
            <p:cNvSpPr/>
            <p:nvPr/>
          </p:nvSpPr>
          <p:spPr>
            <a:xfrm>
              <a:off x="3216903" y="5615659"/>
              <a:ext cx="372534" cy="371511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1800" b="1" dirty="0">
                  <a:latin typeface="Courier New"/>
                  <a:ea typeface="Courier New"/>
                  <a:cs typeface="Courier New"/>
                  <a:sym typeface="Courier New"/>
                </a:rPr>
                <a:t>+           </a:t>
              </a:r>
              <a:endParaRPr sz="18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" name="Shape 93">
              <a:extLst>
                <a:ext uri="{FF2B5EF4-FFF2-40B4-BE49-F238E27FC236}">
                  <a16:creationId xmlns:a16="http://schemas.microsoft.com/office/drawing/2014/main" id="{F8590395-CA5D-45B2-8270-DE76CAAF0D0E}"/>
                </a:ext>
              </a:extLst>
            </p:cNvPr>
            <p:cNvSpPr/>
            <p:nvPr/>
          </p:nvSpPr>
          <p:spPr>
            <a:xfrm>
              <a:off x="1682915" y="5361674"/>
              <a:ext cx="1583842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[[-7  2]</a:t>
              </a:r>
            </a:p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 [-5  7]</a:t>
              </a:r>
            </a:p>
            <a:p>
              <a:pPr lvl="0">
                <a:defRPr sz="1800"/>
              </a:pPr>
              <a:r>
                <a:rPr lang="en-US" sz="2000" b="1" dirty="0">
                  <a:latin typeface="Courier New"/>
                  <a:ea typeface="Courier New"/>
                  <a:cs typeface="Courier New"/>
                  <a:sym typeface="Courier New"/>
                </a:rPr>
                <a:t> [-1  0]]</a:t>
              </a:r>
              <a:endParaRPr sz="2000" b="1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" name="Shape 93">
              <a:extLst>
                <a:ext uri="{FF2B5EF4-FFF2-40B4-BE49-F238E27FC236}">
                  <a16:creationId xmlns:a16="http://schemas.microsoft.com/office/drawing/2014/main" id="{97E872D8-4A81-4175-8093-D912C7A17B65}"/>
                </a:ext>
              </a:extLst>
            </p:cNvPr>
            <p:cNvSpPr/>
            <p:nvPr/>
          </p:nvSpPr>
          <p:spPr>
            <a:xfrm>
              <a:off x="3597711" y="5361674"/>
              <a:ext cx="1583842" cy="1017842"/>
            </a:xfrm>
            <a:prstGeom prst="rect">
              <a:avLst/>
            </a:prstGeom>
            <a:noFill/>
            <a:ln>
              <a:noFill/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6799" tIns="46799" rIns="46799" bIns="46799">
              <a:spAutoFit/>
            </a:bodyPr>
            <a:lstStyle/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[[7  -3]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[7  -3]</a:t>
              </a:r>
            </a:p>
            <a:p>
              <a:pPr lvl="0">
                <a:defRPr sz="1800"/>
              </a:pPr>
              <a:r>
                <a:rPr lang="en-US" sz="2000" b="1" dirty="0">
                  <a:solidFill>
                    <a:srgbClr val="007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[7  -3]]</a:t>
              </a:r>
              <a:endParaRPr sz="2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D8C605A-2F62-4A37-BD57-D996FFB2A439}"/>
              </a:ext>
            </a:extLst>
          </p:cNvPr>
          <p:cNvSpPr/>
          <p:nvPr/>
        </p:nvSpPr>
        <p:spPr bwMode="auto">
          <a:xfrm>
            <a:off x="6639470" y="5766959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1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Right 18">
            <a:extLst>
              <a:ext uri="{FF2B5EF4-FFF2-40B4-BE49-F238E27FC236}">
                <a16:creationId xmlns:a16="http://schemas.microsoft.com/office/drawing/2014/main" id="{C57EA7E5-6144-4FEE-B64F-3F2075D2EBBA}"/>
              </a:ext>
            </a:extLst>
          </p:cNvPr>
          <p:cNvSpPr/>
          <p:nvPr/>
        </p:nvSpPr>
        <p:spPr bwMode="auto">
          <a:xfrm>
            <a:off x="4547242" y="5268284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097D7A-ADBA-4C4A-A176-F14D51A041EB}"/>
              </a:ext>
            </a:extLst>
          </p:cNvPr>
          <p:cNvSpPr/>
          <p:nvPr/>
        </p:nvSpPr>
        <p:spPr bwMode="auto">
          <a:xfrm rot="5400000">
            <a:off x="5057030" y="3454099"/>
            <a:ext cx="873058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ตัวเล็ก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41290" y="1589717"/>
                <a:ext cx="6499023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ahoma" pitchFamily="34" charset="0"/>
                          </a:rPr>
                          <m:t>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90" y="1589717"/>
                <a:ext cx="6499023" cy="9828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1290" y="5131868"/>
                <a:ext cx="7266541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290" y="5131868"/>
                <a:ext cx="7266541" cy="982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16606" y="3294191"/>
                <a:ext cx="7678128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606" y="3294191"/>
                <a:ext cx="7678128" cy="982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hape 93"/>
          <p:cNvSpPr/>
          <p:nvPr/>
        </p:nvSpPr>
        <p:spPr>
          <a:xfrm>
            <a:off x="2216607" y="4628785"/>
            <a:ext cx="7474211" cy="402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([[10],[20],[30]]) + x</a:t>
            </a:r>
          </a:p>
        </p:txBody>
      </p:sp>
      <p:sp>
        <p:nvSpPr>
          <p:cNvPr id="10" name="Shape 93"/>
          <p:cNvSpPr/>
          <p:nvPr/>
        </p:nvSpPr>
        <p:spPr>
          <a:xfrm>
            <a:off x="2216607" y="753598"/>
            <a:ext cx="7474211" cy="710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([[1,2],[3,4],[5,6]])</a:t>
            </a:r>
          </a:p>
          <a:p>
            <a:pPr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u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([2]) + x</a:t>
            </a:r>
          </a:p>
        </p:txBody>
      </p:sp>
      <p:sp>
        <p:nvSpPr>
          <p:cNvPr id="12" name="Shape 93"/>
          <p:cNvSpPr/>
          <p:nvPr/>
        </p:nvSpPr>
        <p:spPr>
          <a:xfrm>
            <a:off x="2315497" y="2819824"/>
            <a:ext cx="7400004" cy="4022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([10 20]) + 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EE311-4976-4735-A8E8-39A93DBBC049}"/>
              </a:ext>
            </a:extLst>
          </p:cNvPr>
          <p:cNvSpPr/>
          <p:nvPr/>
        </p:nvSpPr>
        <p:spPr bwMode="auto">
          <a:xfrm>
            <a:off x="2190103" y="1827191"/>
            <a:ext cx="473585" cy="518444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CAE0E-D915-4D54-818F-4DA40CA16F6A}"/>
              </a:ext>
            </a:extLst>
          </p:cNvPr>
          <p:cNvSpPr/>
          <p:nvPr/>
        </p:nvSpPr>
        <p:spPr bwMode="auto">
          <a:xfrm>
            <a:off x="4058658" y="1551147"/>
            <a:ext cx="977168" cy="1167882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0C8B3-957D-4222-97B5-968BA7032C2C}"/>
              </a:ext>
            </a:extLst>
          </p:cNvPr>
          <p:cNvSpPr/>
          <p:nvPr/>
        </p:nvSpPr>
        <p:spPr bwMode="auto">
          <a:xfrm>
            <a:off x="2190102" y="3519897"/>
            <a:ext cx="1281968" cy="518444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6C0590-827E-4D8B-8C03-BAFD10A89ED8}"/>
              </a:ext>
            </a:extLst>
          </p:cNvPr>
          <p:cNvSpPr/>
          <p:nvPr/>
        </p:nvSpPr>
        <p:spPr bwMode="auto">
          <a:xfrm>
            <a:off x="2216606" y="5103151"/>
            <a:ext cx="685620" cy="11518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20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ตัวเล็ก</a:t>
            </a:r>
            <a:r>
              <a:rPr lang="en-US" dirty="0"/>
              <a:t> </a:t>
            </a:r>
            <a:r>
              <a:rPr lang="th-TH" dirty="0"/>
              <a:t>ให้เท่าตัวใหญ่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31875" y="2324669"/>
                <a:ext cx="2863413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     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875" y="2324669"/>
                <a:ext cx="2863413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hape 93"/>
          <p:cNvSpPr/>
          <p:nvPr/>
        </p:nvSpPr>
        <p:spPr>
          <a:xfrm>
            <a:off x="2913592" y="974883"/>
            <a:ext cx="6451450" cy="83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([[1,2],[3,4],[5,6]])</a:t>
            </a:r>
          </a:p>
          <a:p>
            <a:pPr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u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([2]) +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8DEF1-6667-42B5-BB63-81126A70AF63}"/>
                  </a:ext>
                </a:extLst>
              </p:cNvPr>
              <p:cNvSpPr txBox="1"/>
              <p:nvPr/>
            </p:nvSpPr>
            <p:spPr>
              <a:xfrm>
                <a:off x="4592478" y="2324669"/>
                <a:ext cx="3002810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C8DEF1-6667-42B5-BB63-81126A70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478" y="2324669"/>
                <a:ext cx="3002810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097015-F3F9-405E-8DE2-4E7B46049302}"/>
                  </a:ext>
                </a:extLst>
              </p:cNvPr>
              <p:cNvSpPr txBox="1"/>
              <p:nvPr/>
            </p:nvSpPr>
            <p:spPr>
              <a:xfrm>
                <a:off x="4627327" y="2324669"/>
                <a:ext cx="2933111" cy="131048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097015-F3F9-405E-8DE2-4E7B4604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327" y="2324669"/>
                <a:ext cx="2933111" cy="1310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hape 93">
            <a:extLst>
              <a:ext uri="{FF2B5EF4-FFF2-40B4-BE49-F238E27FC236}">
                <a16:creationId xmlns:a16="http://schemas.microsoft.com/office/drawing/2014/main" id="{E002D957-2E2F-4A34-8D4F-0BCA0D451CDB}"/>
              </a:ext>
            </a:extLst>
          </p:cNvPr>
          <p:cNvSpPr/>
          <p:nvPr/>
        </p:nvSpPr>
        <p:spPr>
          <a:xfrm>
            <a:off x="4430112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(1)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404ACB-FD7E-42E6-8990-89C2B0F9150D}"/>
              </a:ext>
            </a:extLst>
          </p:cNvPr>
          <p:cNvSpPr/>
          <p:nvPr/>
        </p:nvSpPr>
        <p:spPr bwMode="auto">
          <a:xfrm>
            <a:off x="5168295" y="4216766"/>
            <a:ext cx="373205" cy="8331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C61CB2-AE9F-421A-A8BB-916162C9C163}"/>
              </a:ext>
            </a:extLst>
          </p:cNvPr>
          <p:cNvSpPr/>
          <p:nvPr/>
        </p:nvSpPr>
        <p:spPr bwMode="auto">
          <a:xfrm>
            <a:off x="4612601" y="4216766"/>
            <a:ext cx="373205" cy="8331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Shape 93">
            <a:extLst>
              <a:ext uri="{FF2B5EF4-FFF2-40B4-BE49-F238E27FC236}">
                <a16:creationId xmlns:a16="http://schemas.microsoft.com/office/drawing/2014/main" id="{4FCAEEBC-B0B5-457F-9371-C69017C1B67C}"/>
              </a:ext>
            </a:extLst>
          </p:cNvPr>
          <p:cNvSpPr/>
          <p:nvPr/>
        </p:nvSpPr>
        <p:spPr>
          <a:xfrm>
            <a:off x="6462748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999BC05-B74D-4845-A516-DE11F09BA9B7}"/>
              </a:ext>
            </a:extLst>
          </p:cNvPr>
          <p:cNvSpPr/>
          <p:nvPr/>
        </p:nvSpPr>
        <p:spPr bwMode="auto">
          <a:xfrm>
            <a:off x="5704697" y="4216766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4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ตัวเล็ก</a:t>
            </a:r>
            <a:r>
              <a:rPr lang="en-US" dirty="0"/>
              <a:t> </a:t>
            </a:r>
            <a:r>
              <a:rPr lang="th-TH" dirty="0"/>
              <a:t>ให้เท่าตัวใหญ่</a:t>
            </a:r>
            <a:endParaRPr lang="en-US" dirty="0"/>
          </a:p>
        </p:txBody>
      </p:sp>
      <p:sp>
        <p:nvSpPr>
          <p:cNvPr id="10" name="Shape 93"/>
          <p:cNvSpPr/>
          <p:nvPr/>
        </p:nvSpPr>
        <p:spPr>
          <a:xfrm>
            <a:off x="2913592" y="974883"/>
            <a:ext cx="6451450" cy="83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([[1,2],[3,4],[5,6]])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w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([10 20]) +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8D767-1118-4E89-95AE-4648C38C33CF}"/>
                  </a:ext>
                </a:extLst>
              </p:cNvPr>
              <p:cNvSpPr txBox="1"/>
              <p:nvPr/>
            </p:nvSpPr>
            <p:spPr>
              <a:xfrm>
                <a:off x="4502606" y="2314322"/>
                <a:ext cx="3418052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78D767-1118-4E89-95AE-4648C38C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606" y="2314322"/>
                <a:ext cx="3418052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E89ED0-4656-44DC-B620-4BCB032AF307}"/>
                  </a:ext>
                </a:extLst>
              </p:cNvPr>
              <p:cNvSpPr txBox="1"/>
              <p:nvPr/>
            </p:nvSpPr>
            <p:spPr>
              <a:xfrm>
                <a:off x="4467852" y="2314322"/>
                <a:ext cx="3458063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E89ED0-4656-44DC-B620-4BCB032A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852" y="2314322"/>
                <a:ext cx="3458063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913CB2-6E3D-4BFA-8CFF-0093F2FD9246}"/>
                  </a:ext>
                </a:extLst>
              </p:cNvPr>
              <p:cNvSpPr txBox="1"/>
              <p:nvPr/>
            </p:nvSpPr>
            <p:spPr>
              <a:xfrm>
                <a:off x="4458362" y="2314322"/>
                <a:ext cx="3478132" cy="131048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913CB2-6E3D-4BFA-8CFF-0093F2FD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362" y="2314322"/>
                <a:ext cx="3478132" cy="1310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93">
            <a:extLst>
              <a:ext uri="{FF2B5EF4-FFF2-40B4-BE49-F238E27FC236}">
                <a16:creationId xmlns:a16="http://schemas.microsoft.com/office/drawing/2014/main" id="{EC9BDEF1-E9DC-4798-9EDE-07252243DD44}"/>
              </a:ext>
            </a:extLst>
          </p:cNvPr>
          <p:cNvSpPr/>
          <p:nvPr/>
        </p:nvSpPr>
        <p:spPr>
          <a:xfrm>
            <a:off x="4430112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(2)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15FEF-63A3-421C-85A2-DBBC9FFD6C41}"/>
              </a:ext>
            </a:extLst>
          </p:cNvPr>
          <p:cNvSpPr/>
          <p:nvPr/>
        </p:nvSpPr>
        <p:spPr bwMode="auto">
          <a:xfrm>
            <a:off x="4612601" y="4216766"/>
            <a:ext cx="373205" cy="8331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Shape 93">
            <a:extLst>
              <a:ext uri="{FF2B5EF4-FFF2-40B4-BE49-F238E27FC236}">
                <a16:creationId xmlns:a16="http://schemas.microsoft.com/office/drawing/2014/main" id="{B26E44C1-E583-496C-B075-8A36ACEBD1C0}"/>
              </a:ext>
            </a:extLst>
          </p:cNvPr>
          <p:cNvSpPr/>
          <p:nvPr/>
        </p:nvSpPr>
        <p:spPr>
          <a:xfrm>
            <a:off x="6462748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5F7024-4992-496F-8A42-0095A3FB90B4}"/>
              </a:ext>
            </a:extLst>
          </p:cNvPr>
          <p:cNvSpPr/>
          <p:nvPr/>
        </p:nvSpPr>
        <p:spPr bwMode="auto">
          <a:xfrm>
            <a:off x="5704697" y="4216766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3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2741-6369-48A1-9590-18137C62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การเก็บข้อมูล: </a:t>
            </a:r>
            <a:r>
              <a:rPr lang="en-US" dirty="0"/>
              <a:t>NumPy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AACC-DF07-4B69-8E65-87071E8DB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246" y="876300"/>
            <a:ext cx="8131507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Array: </a:t>
            </a:r>
            <a:r>
              <a:rPr lang="th-TH" dirty="0"/>
              <a:t>คือการเก็บข้อมูลเป็นแถวลำดับเรียงกันไป</a:t>
            </a:r>
            <a:br>
              <a:rPr lang="th-TH" dirty="0"/>
            </a:br>
            <a:r>
              <a:rPr lang="th-TH" dirty="0"/>
              <a:t>คล้ายลิสต์ แต่มีข้อแตกต่าง เช่น</a:t>
            </a:r>
          </a:p>
          <a:p>
            <a:pPr lvl="1"/>
            <a:r>
              <a:rPr lang="th-TH" dirty="0"/>
              <a:t>ทุกช่องในอา</a:t>
            </a:r>
            <a:r>
              <a:rPr lang="th-TH" dirty="0" err="1"/>
              <a:t>เรย์</a:t>
            </a:r>
            <a:r>
              <a:rPr lang="th-TH" dirty="0"/>
              <a:t>เก็บข้อมูลเดียวกันหมด (มักเก็บจำนวน)</a:t>
            </a:r>
          </a:p>
          <a:p>
            <a:pPr lvl="1"/>
            <a:r>
              <a:rPr lang="th-TH" dirty="0"/>
              <a:t>เก็บข้อมูลได้หลายมิติ</a:t>
            </a:r>
          </a:p>
          <a:p>
            <a:pPr lvl="2">
              <a:spcAft>
                <a:spcPts val="800"/>
              </a:spcAft>
            </a:pPr>
            <a:r>
              <a:rPr lang="en-US" sz="2400" dirty="0"/>
              <a:t>1 </a:t>
            </a:r>
            <a:r>
              <a:rPr lang="th-TH" sz="2400" dirty="0"/>
              <a:t>มิติ		</a:t>
            </a:r>
            <a:r>
              <a:rPr lang="en-US" sz="2400" dirty="0"/>
              <a:t>:</a:t>
            </a:r>
            <a:r>
              <a:rPr lang="th-TH" sz="2400" dirty="0"/>
              <a:t> </a:t>
            </a:r>
            <a:r>
              <a:rPr lang="en-US" sz="2400" dirty="0"/>
              <a:t>vector     </a:t>
            </a:r>
            <a:r>
              <a:rPr lang="en-US" dirty="0"/>
              <a:t>[1, 2, 3, 4]</a:t>
            </a:r>
          </a:p>
          <a:p>
            <a:pPr lvl="2">
              <a:spcAft>
                <a:spcPts val="800"/>
              </a:spcAft>
            </a:pPr>
            <a:r>
              <a:rPr lang="en-US" sz="2400" dirty="0"/>
              <a:t>2 </a:t>
            </a:r>
            <a:r>
              <a:rPr lang="th-TH" sz="2400" dirty="0"/>
              <a:t>มิติ	</a:t>
            </a:r>
            <a:r>
              <a:rPr lang="en-US" sz="2400" dirty="0"/>
              <a:t>	: matrix</a:t>
            </a:r>
          </a:p>
          <a:p>
            <a:pPr lvl="2">
              <a:spcAft>
                <a:spcPts val="1800"/>
              </a:spcAft>
            </a:pPr>
            <a:r>
              <a:rPr lang="en-US" sz="2400" dirty="0"/>
              <a:t>n </a:t>
            </a:r>
            <a:r>
              <a:rPr lang="th-TH" sz="2400" dirty="0"/>
              <a:t>มิติ	</a:t>
            </a:r>
            <a:r>
              <a:rPr lang="en-US" sz="2400" dirty="0"/>
              <a:t>	: tensor</a:t>
            </a:r>
          </a:p>
          <a:p>
            <a:pPr lvl="1"/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เป็น </a:t>
            </a:r>
            <a:r>
              <a:rPr lang="en-US" dirty="0"/>
              <a:t>index </a:t>
            </a:r>
            <a:r>
              <a:rPr lang="th-TH" dirty="0"/>
              <a:t>เพื่อใช้ข้อมูลในอา</a:t>
            </a:r>
            <a:r>
              <a:rPr lang="th-TH" dirty="0" err="1"/>
              <a:t>เรย์</a:t>
            </a:r>
            <a:br>
              <a:rPr lang="en-US" dirty="0"/>
            </a:br>
            <a:r>
              <a:rPr lang="th-TH" dirty="0"/>
              <a:t>เช่น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th-TH" dirty="0"/>
              <a:t>เป็นอา</a:t>
            </a:r>
            <a:r>
              <a:rPr lang="th-TH" dirty="0" err="1"/>
              <a:t>เรย์</a:t>
            </a:r>
            <a:r>
              <a:rPr lang="th-TH" dirty="0"/>
              <a:t> </a:t>
            </a:r>
            <a:r>
              <a:rPr lang="en-US" dirty="0"/>
              <a:t>2 </a:t>
            </a:r>
            <a:r>
              <a:rPr lang="th-TH" dirty="0"/>
              <a:t>มิติ </a:t>
            </a:r>
            <a:r>
              <a:rPr lang="en-US" dirty="0"/>
              <a:t> </a:t>
            </a:r>
            <a:br>
              <a:rPr lang="th-TH" dirty="0"/>
            </a:br>
            <a:r>
              <a:rPr lang="th-TH" dirty="0"/>
              <a:t>เขียน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a[(1,2)] </a:t>
            </a:r>
            <a:r>
              <a:rPr lang="th-TH" dirty="0"/>
              <a:t>หรือจะเขียน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a[1,2] </a:t>
            </a:r>
            <a:r>
              <a:rPr lang="th-TH" dirty="0"/>
              <a:t>ก็ได้</a:t>
            </a:r>
            <a:endParaRPr lang="en-US" dirty="0"/>
          </a:p>
          <a:p>
            <a:pPr lvl="1"/>
            <a:r>
              <a:rPr lang="th-TH" sz="2800" dirty="0"/>
              <a:t>มี </a:t>
            </a:r>
            <a:r>
              <a:rPr lang="en-US" sz="2800" dirty="0"/>
              <a:t>operators </a:t>
            </a:r>
            <a:r>
              <a:rPr lang="th-TH" sz="2800" dirty="0"/>
              <a:t>และ </a:t>
            </a:r>
            <a:r>
              <a:rPr lang="en-US" sz="2800" dirty="0"/>
              <a:t>methods </a:t>
            </a:r>
            <a:r>
              <a:rPr lang="th-TH" sz="2800" dirty="0"/>
              <a:t>ให้ใช้งานมากมาย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8A0B1-FD61-4B47-90C1-25A44F7F6756}"/>
                  </a:ext>
                </a:extLst>
              </p:cNvPr>
              <p:cNvSpPr txBox="1"/>
              <p:nvPr/>
            </p:nvSpPr>
            <p:spPr>
              <a:xfrm>
                <a:off x="6070948" y="3721839"/>
                <a:ext cx="2447707" cy="684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>
                              <a:latin typeface="Tahoma" pitchFamily="34" charset="0"/>
                              <a:cs typeface="Tahoma" pitchFamily="34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cs typeface="Tahoma" pitchFamily="34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8A0B1-FD61-4B47-90C1-25A44F7F6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948" y="3721839"/>
                <a:ext cx="2447707" cy="684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08196" y="3143673"/>
                <a:ext cx="1046849" cy="513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96" y="3143673"/>
                <a:ext cx="1046849" cy="513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0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ตัวเล็ก</a:t>
            </a:r>
            <a:r>
              <a:rPr lang="en-US" dirty="0"/>
              <a:t> </a:t>
            </a:r>
            <a:r>
              <a:rPr lang="th-TH" dirty="0"/>
              <a:t>ให้เท่าตัวใหญ่</a:t>
            </a:r>
            <a:endParaRPr lang="en-US" dirty="0"/>
          </a:p>
        </p:txBody>
      </p:sp>
      <p:sp>
        <p:nvSpPr>
          <p:cNvPr id="10" name="Shape 93"/>
          <p:cNvSpPr/>
          <p:nvPr/>
        </p:nvSpPr>
        <p:spPr>
          <a:xfrm>
            <a:off x="2913592" y="974883"/>
            <a:ext cx="6451450" cy="833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([[1,2],[3,4],[5,6]])</a:t>
            </a:r>
          </a:p>
          <a:p>
            <a:pPr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v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([[10],[20],[30]]) +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39CA84-F4D9-4117-8395-4C87CD3864DF}"/>
                  </a:ext>
                </a:extLst>
              </p:cNvPr>
              <p:cNvSpPr txBox="1"/>
              <p:nvPr/>
            </p:nvSpPr>
            <p:spPr>
              <a:xfrm>
                <a:off x="4378319" y="2308519"/>
                <a:ext cx="3490122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r>
                        <a:rPr lang="th-TH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        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39CA84-F4D9-4117-8395-4C87CD38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19" y="2308519"/>
                <a:ext cx="3490122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58F1F-3D2A-4C29-A614-B52B60B8B1A9}"/>
                  </a:ext>
                </a:extLst>
              </p:cNvPr>
              <p:cNvSpPr txBox="1"/>
              <p:nvPr/>
            </p:nvSpPr>
            <p:spPr>
              <a:xfrm>
                <a:off x="4364852" y="2316082"/>
                <a:ext cx="3458063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58F1F-3D2A-4C29-A614-B52B60B8B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852" y="2316082"/>
                <a:ext cx="3458063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213657-0E15-4DF3-9D5D-07E7A0A8438E}"/>
                  </a:ext>
                </a:extLst>
              </p:cNvPr>
              <p:cNvSpPr txBox="1"/>
              <p:nvPr/>
            </p:nvSpPr>
            <p:spPr>
              <a:xfrm>
                <a:off x="4354817" y="2316082"/>
                <a:ext cx="3478132" cy="131048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</m:e>
                              <m:e>
                                <m:r>
                                  <a:rPr lang="th-TH" sz="3200" b="0" i="1" smtClean="0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  <a:sym typeface="Symbol" panose="05050102010706020507" pitchFamily="18" charset="2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213657-0E15-4DF3-9D5D-07E7A0A8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817" y="2316082"/>
                <a:ext cx="3478132" cy="13104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hape 93">
            <a:extLst>
              <a:ext uri="{FF2B5EF4-FFF2-40B4-BE49-F238E27FC236}">
                <a16:creationId xmlns:a16="http://schemas.microsoft.com/office/drawing/2014/main" id="{D126597C-AB9B-4145-92EC-042A38D780FD}"/>
              </a:ext>
            </a:extLst>
          </p:cNvPr>
          <p:cNvSpPr/>
          <p:nvPr/>
        </p:nvSpPr>
        <p:spPr>
          <a:xfrm>
            <a:off x="4430112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(3, 1)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6D83A-4301-4293-91BC-AEF219E9546E}"/>
              </a:ext>
            </a:extLst>
          </p:cNvPr>
          <p:cNvSpPr/>
          <p:nvPr/>
        </p:nvSpPr>
        <p:spPr bwMode="auto">
          <a:xfrm>
            <a:off x="5060316" y="4203291"/>
            <a:ext cx="373205" cy="846651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Shape 93">
            <a:extLst>
              <a:ext uri="{FF2B5EF4-FFF2-40B4-BE49-F238E27FC236}">
                <a16:creationId xmlns:a16="http://schemas.microsoft.com/office/drawing/2014/main" id="{F20D973D-D9B5-4CC1-9137-F04FDC0F5A07}"/>
              </a:ext>
            </a:extLst>
          </p:cNvPr>
          <p:cNvSpPr/>
          <p:nvPr/>
        </p:nvSpPr>
        <p:spPr>
          <a:xfrm>
            <a:off x="6462748" y="4216766"/>
            <a:ext cx="1260408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1B6C048-0ED7-4845-AE0A-7C0F39A0EB31}"/>
              </a:ext>
            </a:extLst>
          </p:cNvPr>
          <p:cNvSpPr/>
          <p:nvPr/>
        </p:nvSpPr>
        <p:spPr bwMode="auto">
          <a:xfrm>
            <a:off x="5704697" y="4216766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803A12F4-4536-46DE-AB73-A028C5B02A3D}"/>
              </a:ext>
            </a:extLst>
          </p:cNvPr>
          <p:cNvSpPr/>
          <p:nvPr/>
        </p:nvSpPr>
        <p:spPr bwMode="auto">
          <a:xfrm>
            <a:off x="6661303" y="3477902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FCA722-95D0-4E35-AE16-DCB160CEA471}"/>
              </a:ext>
            </a:extLst>
          </p:cNvPr>
          <p:cNvSpPr/>
          <p:nvPr/>
        </p:nvSpPr>
        <p:spPr bwMode="auto">
          <a:xfrm rot="5400000">
            <a:off x="4748551" y="3529680"/>
            <a:ext cx="873058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79E38B-7A56-42AA-9947-506331E850F5}"/>
              </a:ext>
            </a:extLst>
          </p:cNvPr>
          <p:cNvSpPr/>
          <p:nvPr/>
        </p:nvSpPr>
        <p:spPr bwMode="auto">
          <a:xfrm>
            <a:off x="5486566" y="998408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713E604-C464-4362-9286-64B2EE90222F}"/>
              </a:ext>
            </a:extLst>
          </p:cNvPr>
          <p:cNvSpPr/>
          <p:nvPr/>
        </p:nvSpPr>
        <p:spPr bwMode="auto">
          <a:xfrm rot="5400000">
            <a:off x="6676410" y="1053937"/>
            <a:ext cx="873058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8008-92A3-4764-891F-4D4BD1AC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ทั้ง </a:t>
            </a:r>
            <a:r>
              <a:rPr lang="en-US" dirty="0"/>
              <a:t>2 </a:t>
            </a:r>
            <a:r>
              <a:rPr lang="th-TH" dirty="0"/>
              <a:t>ตัว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566E9-A739-4399-B1AE-76BBF174F7E7}"/>
                  </a:ext>
                </a:extLst>
              </p:cNvPr>
              <p:cNvSpPr txBox="1"/>
              <p:nvPr/>
            </p:nvSpPr>
            <p:spPr>
              <a:xfrm>
                <a:off x="3259052" y="887350"/>
                <a:ext cx="5670720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566E9-A739-4399-B1AE-76BBF174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52" y="887350"/>
                <a:ext cx="567072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01027C-DDD4-444D-A130-B8FD4512B043}"/>
              </a:ext>
            </a:extLst>
          </p:cNvPr>
          <p:cNvSpPr txBox="1"/>
          <p:nvPr/>
        </p:nvSpPr>
        <p:spPr>
          <a:xfrm>
            <a:off x="3064375" y="2716252"/>
            <a:ext cx="6063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มีอา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ต้องการรู้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dx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ของทุก ๆ คู่ข้อมูลใน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x</a:t>
            </a:r>
            <a:endParaRPr lang="th-TH" sz="2400" dirty="0">
              <a:latin typeface="Tahoma" panose="020B0604030504040204" pitchFamily="34" charset="0"/>
              <a:cs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5B108-E7D9-428F-B7C0-7D1862203F53}"/>
                  </a:ext>
                </a:extLst>
              </p:cNvPr>
              <p:cNvSpPr txBox="1"/>
              <p:nvPr/>
            </p:nvSpPr>
            <p:spPr>
              <a:xfrm>
                <a:off x="2016920" y="3370595"/>
                <a:ext cx="812709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cs typeface="Tahoma" pitchFamily="34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ahoma" pitchFamily="34" charset="0"/>
                    <a:cs typeface="Tahoma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5B108-E7D9-428F-B7C0-7D186220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20" y="3370595"/>
                <a:ext cx="8127097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93">
            <a:extLst>
              <a:ext uri="{FF2B5EF4-FFF2-40B4-BE49-F238E27FC236}">
                <a16:creationId xmlns:a16="http://schemas.microsoft.com/office/drawing/2014/main" id="{9CBB26F8-BABD-4D09-94AC-14633238D795}"/>
              </a:ext>
            </a:extLst>
          </p:cNvPr>
          <p:cNvSpPr/>
          <p:nvPr/>
        </p:nvSpPr>
        <p:spPr>
          <a:xfrm>
            <a:off x="2946928" y="4539888"/>
            <a:ext cx="6636017" cy="120250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def dx( x ):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x.reshape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x.shape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[0],1))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return x -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xT</a:t>
            </a:r>
            <a:endParaRPr lang="en-US"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2852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8008-92A3-4764-891F-4D4BD1AC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broadcast </a:t>
            </a:r>
            <a:r>
              <a:rPr lang="th-TH" dirty="0"/>
              <a:t>ทั้ง </a:t>
            </a:r>
            <a:r>
              <a:rPr lang="en-US" dirty="0"/>
              <a:t>2 </a:t>
            </a:r>
            <a:r>
              <a:rPr lang="th-TH" dirty="0"/>
              <a:t>ตัว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566E9-A739-4399-B1AE-76BBF174F7E7}"/>
                  </a:ext>
                </a:extLst>
              </p:cNvPr>
              <p:cNvSpPr txBox="1"/>
              <p:nvPr/>
            </p:nvSpPr>
            <p:spPr>
              <a:xfrm>
                <a:off x="1133640" y="1343233"/>
                <a:ext cx="2324804" cy="130228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0566E9-A739-4399-B1AE-76BBF174F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40" y="1343233"/>
                <a:ext cx="2324804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hape 93">
            <a:extLst>
              <a:ext uri="{FF2B5EF4-FFF2-40B4-BE49-F238E27FC236}">
                <a16:creationId xmlns:a16="http://schemas.microsoft.com/office/drawing/2014/main" id="{6A6C6668-0EFF-45A3-B9C3-2C94C41C3504}"/>
              </a:ext>
            </a:extLst>
          </p:cNvPr>
          <p:cNvSpPr/>
          <p:nvPr/>
        </p:nvSpPr>
        <p:spPr>
          <a:xfrm>
            <a:off x="1374529" y="2978642"/>
            <a:ext cx="1201521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1)  </a:t>
            </a:r>
            <a:endParaRPr lang="th-TH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th-TH" sz="24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D312DC-E623-4F6B-8E9E-9AFE47EF407A}"/>
                  </a:ext>
                </a:extLst>
              </p:cNvPr>
              <p:cNvSpPr txBox="1"/>
              <p:nvPr/>
            </p:nvSpPr>
            <p:spPr>
              <a:xfrm>
                <a:off x="4299836" y="1343233"/>
                <a:ext cx="3002810" cy="131228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D312DC-E623-4F6B-8E9E-9AFE47EF4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36" y="1343233"/>
                <a:ext cx="3002810" cy="1312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EE15D-C420-49BE-B457-755C792D2A99}"/>
                  </a:ext>
                </a:extLst>
              </p:cNvPr>
              <p:cNvSpPr txBox="1"/>
              <p:nvPr/>
            </p:nvSpPr>
            <p:spPr>
              <a:xfrm>
                <a:off x="8055550" y="1343233"/>
                <a:ext cx="3002810" cy="1312282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EE15D-C420-49BE-B457-755C792D2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50" y="1343233"/>
                <a:ext cx="3002810" cy="1312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A1A07DC4-F95D-4598-AE33-4F2169D4BC13}"/>
              </a:ext>
            </a:extLst>
          </p:cNvPr>
          <p:cNvSpPr/>
          <p:nvPr/>
        </p:nvSpPr>
        <p:spPr bwMode="auto">
          <a:xfrm>
            <a:off x="3525033" y="1698409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9CBA626-BFDC-40A0-8CC9-9145BB68CE80}"/>
              </a:ext>
            </a:extLst>
          </p:cNvPr>
          <p:cNvSpPr/>
          <p:nvPr/>
        </p:nvSpPr>
        <p:spPr bwMode="auto">
          <a:xfrm>
            <a:off x="7344697" y="1698409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Shape 93">
            <a:extLst>
              <a:ext uri="{FF2B5EF4-FFF2-40B4-BE49-F238E27FC236}">
                <a16:creationId xmlns:a16="http://schemas.microsoft.com/office/drawing/2014/main" id="{A6530C17-3752-4331-B7B8-0A7D1ED983EB}"/>
              </a:ext>
            </a:extLst>
          </p:cNvPr>
          <p:cNvSpPr/>
          <p:nvPr/>
        </p:nvSpPr>
        <p:spPr>
          <a:xfrm>
            <a:off x="5237507" y="2978642"/>
            <a:ext cx="1319509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  <a:endParaRPr lang="th-TH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(2)</a:t>
            </a:r>
          </a:p>
        </p:txBody>
      </p:sp>
      <p:sp>
        <p:nvSpPr>
          <p:cNvPr id="23" name="Shape 93">
            <a:extLst>
              <a:ext uri="{FF2B5EF4-FFF2-40B4-BE49-F238E27FC236}">
                <a16:creationId xmlns:a16="http://schemas.microsoft.com/office/drawing/2014/main" id="{D493EEBD-E606-4546-BD99-3B5FB3CEA5B9}"/>
              </a:ext>
            </a:extLst>
          </p:cNvPr>
          <p:cNvSpPr/>
          <p:nvPr/>
        </p:nvSpPr>
        <p:spPr>
          <a:xfrm>
            <a:off x="8897200" y="2978642"/>
            <a:ext cx="1319510" cy="833176"/>
          </a:xfrm>
          <a:prstGeom prst="rect">
            <a:avLst/>
          </a:prstGeom>
          <a:noFill/>
          <a:ln>
            <a:no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 </a:t>
            </a:r>
            <a:endParaRPr lang="th-TH"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(3, 2)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6D2DD0-3FD3-4CBF-A962-500A5D5EA317}"/>
              </a:ext>
            </a:extLst>
          </p:cNvPr>
          <p:cNvSpPr/>
          <p:nvPr/>
        </p:nvSpPr>
        <p:spPr bwMode="auto">
          <a:xfrm>
            <a:off x="2016033" y="2978642"/>
            <a:ext cx="373205" cy="833175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93F2C0-FE3B-45A5-B8AC-2631FDA27544}"/>
              </a:ext>
            </a:extLst>
          </p:cNvPr>
          <p:cNvSpPr/>
          <p:nvPr/>
        </p:nvSpPr>
        <p:spPr bwMode="auto">
          <a:xfrm>
            <a:off x="5428036" y="2978642"/>
            <a:ext cx="373205" cy="782197"/>
          </a:xfrm>
          <a:prstGeom prst="rect">
            <a:avLst/>
          </a:prstGeom>
          <a:solidFill>
            <a:srgbClr val="FF0000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7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Right 9">
            <a:extLst>
              <a:ext uri="{FF2B5EF4-FFF2-40B4-BE49-F238E27FC236}">
                <a16:creationId xmlns:a16="http://schemas.microsoft.com/office/drawing/2014/main" id="{803A12F4-4536-46DE-AB73-A028C5B02A3D}"/>
              </a:ext>
            </a:extLst>
          </p:cNvPr>
          <p:cNvSpPr/>
          <p:nvPr/>
        </p:nvSpPr>
        <p:spPr bwMode="auto">
          <a:xfrm>
            <a:off x="3264518" y="2180995"/>
            <a:ext cx="778370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FCA722-95D0-4E35-AE16-DCB160CEA471}"/>
              </a:ext>
            </a:extLst>
          </p:cNvPr>
          <p:cNvSpPr/>
          <p:nvPr/>
        </p:nvSpPr>
        <p:spPr bwMode="auto">
          <a:xfrm rot="5400000">
            <a:off x="920968" y="2772281"/>
            <a:ext cx="873058" cy="762000"/>
          </a:xfrm>
          <a:prstGeom prst="rightArrow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C8008-92A3-4764-891F-4D4BD1AC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หาผลต่างของทุกคู่ใน </a:t>
            </a:r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5B108-E7D9-428F-B7C0-7D1862203F53}"/>
                  </a:ext>
                </a:extLst>
              </p:cNvPr>
              <p:cNvSpPr txBox="1"/>
              <p:nvPr/>
            </p:nvSpPr>
            <p:spPr>
              <a:xfrm>
                <a:off x="359955" y="1851001"/>
                <a:ext cx="2962798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  <a:cs typeface="Tahoma" pitchFamily="3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B5B108-E7D9-428F-B7C0-7D1862203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55" y="1851001"/>
                <a:ext cx="2962798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hape 93">
            <a:extLst>
              <a:ext uri="{FF2B5EF4-FFF2-40B4-BE49-F238E27FC236}">
                <a16:creationId xmlns:a16="http://schemas.microsoft.com/office/drawing/2014/main" id="{9CBB26F8-BABD-4D09-94AC-14633238D795}"/>
              </a:ext>
            </a:extLst>
          </p:cNvPr>
          <p:cNvSpPr/>
          <p:nvPr/>
        </p:nvSpPr>
        <p:spPr>
          <a:xfrm>
            <a:off x="3028714" y="3915006"/>
            <a:ext cx="6616731" cy="1202508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def dx( x ):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x.reshape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x.shape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[0],1))</a:t>
            </a:r>
          </a:p>
          <a:p>
            <a:pPr lvl="0">
              <a:defRPr sz="1800"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 return x -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xT</a:t>
            </a:r>
            <a:endParaRPr lang="en-US" sz="24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0935E-915C-490B-A044-2B095445CD9C}"/>
                  </a:ext>
                </a:extLst>
              </p:cNvPr>
              <p:cNvSpPr txBox="1"/>
              <p:nvPr/>
            </p:nvSpPr>
            <p:spPr>
              <a:xfrm>
                <a:off x="4042888" y="1878384"/>
                <a:ext cx="4788747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ahoma" pitchFamily="3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0935E-915C-490B-A044-2B095445C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88" y="1878384"/>
                <a:ext cx="4788747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1C5DEF-5F0A-47F7-8C0E-210281ECC917}"/>
                  </a:ext>
                </a:extLst>
              </p:cNvPr>
              <p:cNvSpPr txBox="1"/>
              <p:nvPr/>
            </p:nvSpPr>
            <p:spPr>
              <a:xfrm>
                <a:off x="8831635" y="1910855"/>
                <a:ext cx="299178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1C5DEF-5F0A-47F7-8C0E-210281ECC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635" y="1910855"/>
                <a:ext cx="2991781" cy="1302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5FF840-A4A7-4D75-A0D0-7EBA46F1D63D}"/>
                  </a:ext>
                </a:extLst>
              </p:cNvPr>
              <p:cNvSpPr txBox="1"/>
              <p:nvPr/>
            </p:nvSpPr>
            <p:spPr>
              <a:xfrm>
                <a:off x="4751944" y="968603"/>
                <a:ext cx="26838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5FF840-A4A7-4D75-A0D0-7EBA46F1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944" y="968603"/>
                <a:ext cx="268387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9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/>
      <p:bldP spid="12" grpId="0" animBg="1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8E98-9E84-4508-855C-A1AAF530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Outer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C56FB-5D14-4594-8FFF-A39765DFF65D}"/>
              </a:ext>
            </a:extLst>
          </p:cNvPr>
          <p:cNvSpPr/>
          <p:nvPr/>
        </p:nvSpPr>
        <p:spPr>
          <a:xfrm>
            <a:off x="2091462" y="1967061"/>
            <a:ext cx="8005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  1   2   3   4   5   6   7   8   9  10  11  12]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2   4   6   8  10  12  14  16  18  20  22  24]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3   6   9  12  15  18  21  24  27  30  33  36]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4   8  12  16  20  24  28  32  36  40  44  48]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5  10  15  20  25  30  35  40  45  50  55  60]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6  12  18  24  30  36  42  48  54  60  66  72]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7  14  21  28  35  42  49  56  63  70  77  84]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8  16  24  32  40  48  56  64  72  80  88  96]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 9  18  27  36  45  54  63  72  81  90  99 108]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[ 10  20  30  40  50  60  70  80  90 100 110 120]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[ 11  22  33  44  55  66  77  88  99 110 121 132]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[ 12  24  36  48  60  72  84  96 108 120 132 144]]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DADBC-6128-489F-9A95-739A3077112B}"/>
              </a:ext>
            </a:extLst>
          </p:cNvPr>
          <p:cNvSpPr txBox="1"/>
          <p:nvPr/>
        </p:nvSpPr>
        <p:spPr>
          <a:xfrm>
            <a:off x="1972986" y="949827"/>
            <a:ext cx="824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จงเขียนโปรแกรมสร้างอา</a:t>
            </a:r>
            <a:r>
              <a:rPr lang="th-TH" sz="2400" dirty="0" err="1">
                <a:latin typeface="Tahoma" panose="020B0604030504040204" pitchFamily="34" charset="0"/>
                <a:cs typeface="Tahoma" pitchFamily="34" charset="0"/>
              </a:rPr>
              <a:t>เรย์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ที่เก็บสูตรคูณแม่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1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ถึง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12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ข้างล่างนี้</a:t>
            </a:r>
            <a:br>
              <a:rPr lang="th-TH" sz="2400" dirty="0">
                <a:latin typeface="Tahoma" panose="020B0604030504040204" pitchFamily="34" charset="0"/>
                <a:cs typeface="Tahoma" pitchFamily="34" charset="0"/>
              </a:rPr>
            </a:b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ด้วยคำสั่ง </a:t>
            </a:r>
            <a:r>
              <a:rPr lang="en-US" sz="2400" dirty="0">
                <a:latin typeface="Tahoma" panose="020B0604030504040204" pitchFamily="34" charset="0"/>
                <a:cs typeface="Tahoma" pitchFamily="34" charset="0"/>
              </a:rPr>
              <a:t>NumPy </a:t>
            </a:r>
            <a:r>
              <a:rPr lang="th-TH" sz="2400" dirty="0">
                <a:latin typeface="Tahoma" panose="020B0604030504040204" pitchFamily="34" charset="0"/>
                <a:cs typeface="Tahoma" pitchFamily="34" charset="0"/>
              </a:rPr>
              <a:t>โดยไม่ต้องใช้วงวน</a:t>
            </a:r>
          </a:p>
        </p:txBody>
      </p:sp>
    </p:spTree>
    <p:extLst>
      <p:ext uri="{BB962C8B-B14F-4D97-AF65-F5344CB8AC3E}">
        <p14:creationId xmlns:p14="http://schemas.microsoft.com/office/powerpoint/2010/main" val="3447091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1F90-2F93-4B2F-B98C-57ED7549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ฟังก์ชันที่น่าสนใจของ </a:t>
            </a:r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707C-4E2C-4239-96EA-0FD06889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901" y="1001592"/>
            <a:ext cx="4625398" cy="5105400"/>
          </a:xfrm>
        </p:spPr>
        <p:txBody>
          <a:bodyPr/>
          <a:lstStyle/>
          <a:p>
            <a:r>
              <a:rPr lang="en-US" dirty="0" err="1"/>
              <a:t>np.sum</a:t>
            </a:r>
            <a:endParaRPr lang="en-US" dirty="0"/>
          </a:p>
          <a:p>
            <a:r>
              <a:rPr lang="en-US" dirty="0" err="1"/>
              <a:t>np.max</a:t>
            </a:r>
            <a:r>
              <a:rPr lang="en-US" dirty="0"/>
              <a:t>, </a:t>
            </a:r>
            <a:r>
              <a:rPr lang="en-US" dirty="0" err="1"/>
              <a:t>np.argmax</a:t>
            </a:r>
            <a:endParaRPr lang="en-US" dirty="0"/>
          </a:p>
          <a:p>
            <a:r>
              <a:rPr lang="en-US" dirty="0" err="1"/>
              <a:t>np.min</a:t>
            </a:r>
            <a:r>
              <a:rPr lang="en-US" dirty="0"/>
              <a:t>, </a:t>
            </a:r>
            <a:r>
              <a:rPr lang="en-US" dirty="0" err="1"/>
              <a:t>np.argmin</a:t>
            </a:r>
            <a:endParaRPr lang="en-US" dirty="0"/>
          </a:p>
          <a:p>
            <a:r>
              <a:rPr lang="en-US" dirty="0" err="1"/>
              <a:t>np.mean</a:t>
            </a:r>
            <a:r>
              <a:rPr lang="en-US" dirty="0"/>
              <a:t>, </a:t>
            </a:r>
            <a:r>
              <a:rPr lang="en-US" dirty="0" err="1"/>
              <a:t>np.std</a:t>
            </a:r>
            <a:endParaRPr lang="en-US" dirty="0"/>
          </a:p>
          <a:p>
            <a:r>
              <a:rPr lang="en-US" dirty="0"/>
              <a:t>np.dot</a:t>
            </a:r>
          </a:p>
        </p:txBody>
      </p:sp>
    </p:spTree>
    <p:extLst>
      <p:ext uri="{BB962C8B-B14F-4D97-AF65-F5344CB8AC3E}">
        <p14:creationId xmlns:p14="http://schemas.microsoft.com/office/powerpoint/2010/main" val="379493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9DA-4094-4E50-9362-BBAE330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np.sum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/>
              <p:nvPr/>
            </p:nvSpPr>
            <p:spPr>
              <a:xfrm>
                <a:off x="3391722" y="3306207"/>
                <a:ext cx="3426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22" y="3306207"/>
                <a:ext cx="3426579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/>
              <p:nvPr/>
            </p:nvSpPr>
            <p:spPr>
              <a:xfrm>
                <a:off x="7821055" y="1152939"/>
                <a:ext cx="880113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55" y="1152939"/>
                <a:ext cx="880113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5F21-968F-4A91-B1FB-0A93DE933C75}"/>
              </a:ext>
            </a:extLst>
          </p:cNvPr>
          <p:cNvGrpSpPr/>
          <p:nvPr/>
        </p:nvGrpSpPr>
        <p:grpSpPr>
          <a:xfrm>
            <a:off x="3730543" y="1115749"/>
            <a:ext cx="4300386" cy="1490152"/>
            <a:chOff x="2802890" y="1208514"/>
            <a:chExt cx="4300386" cy="14901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0DF0B-82D6-400B-8178-4014C6DA82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1477617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CF268F-9308-48B8-99CF-8E8FED712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2890" y="1808921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D84C1F-74D6-46A1-BDEF-5A2997401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572" y="2166730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D31F6-EE68-4940-A3F4-903661AF2B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2525184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CDBB7-8859-42DD-88CB-93AD8FB8F29B}"/>
                </a:ext>
              </a:extLst>
            </p:cNvPr>
            <p:cNvSpPr txBox="1"/>
            <p:nvPr/>
          </p:nvSpPr>
          <p:spPr>
            <a:xfrm>
              <a:off x="6109286" y="1208514"/>
              <a:ext cx="609462" cy="149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0246C-E0D0-4C46-A07F-995455129949}"/>
              </a:ext>
            </a:extLst>
          </p:cNvPr>
          <p:cNvGrpSpPr/>
          <p:nvPr/>
        </p:nvGrpSpPr>
        <p:grpSpPr>
          <a:xfrm>
            <a:off x="3569102" y="1280128"/>
            <a:ext cx="3253429" cy="2211821"/>
            <a:chOff x="2641448" y="1372892"/>
            <a:chExt cx="3253429" cy="22118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4EDA08-9F79-4B1B-A42B-03122A5F0E28}"/>
                </a:ext>
              </a:extLst>
            </p:cNvPr>
            <p:cNvCxnSpPr/>
            <p:nvPr/>
          </p:nvCxnSpPr>
          <p:spPr bwMode="auto">
            <a:xfrm>
              <a:off x="2915478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714096-A786-4799-872F-7012EB066978}"/>
                </a:ext>
              </a:extLst>
            </p:cNvPr>
            <p:cNvCxnSpPr/>
            <p:nvPr/>
          </p:nvCxnSpPr>
          <p:spPr bwMode="auto">
            <a:xfrm>
              <a:off x="353833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F3DC70-AD09-4A61-BBA1-F74DD72051DB}"/>
                </a:ext>
              </a:extLst>
            </p:cNvPr>
            <p:cNvCxnSpPr/>
            <p:nvPr/>
          </p:nvCxnSpPr>
          <p:spPr bwMode="auto">
            <a:xfrm>
              <a:off x="419935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63C55-3A93-4143-A351-50510491DB7B}"/>
                </a:ext>
              </a:extLst>
            </p:cNvPr>
            <p:cNvCxnSpPr/>
            <p:nvPr/>
          </p:nvCxnSpPr>
          <p:spPr bwMode="auto">
            <a:xfrm>
              <a:off x="48752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E6D7ED-028B-475A-83E1-B663AF6C5F85}"/>
                </a:ext>
              </a:extLst>
            </p:cNvPr>
            <p:cNvCxnSpPr/>
            <p:nvPr/>
          </p:nvCxnSpPr>
          <p:spPr bwMode="auto">
            <a:xfrm>
              <a:off x="54848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6DBCC-F69A-4ED4-B3DF-943108C3252D}"/>
                </a:ext>
              </a:extLst>
            </p:cNvPr>
            <p:cNvSpPr txBox="1"/>
            <p:nvPr/>
          </p:nvSpPr>
          <p:spPr>
            <a:xfrm>
              <a:off x="2641448" y="2798599"/>
              <a:ext cx="3253429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sum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sum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sum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sum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sum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89BCB7-1E10-4595-8381-7232C35410C9}"/>
              </a:ext>
            </a:extLst>
          </p:cNvPr>
          <p:cNvSpPr txBox="1"/>
          <p:nvPr/>
        </p:nvSpPr>
        <p:spPr>
          <a:xfrm>
            <a:off x="7273941" y="2654026"/>
            <a:ext cx="2687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np.sum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E497F-D340-4DD0-A534-A5A78C7B40B2}"/>
              </a:ext>
            </a:extLst>
          </p:cNvPr>
          <p:cNvSpPr txBox="1"/>
          <p:nvPr/>
        </p:nvSpPr>
        <p:spPr>
          <a:xfrm>
            <a:off x="3852082" y="3857674"/>
            <a:ext cx="2687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np.sum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2E1B2-B3E2-42BB-BF5D-6D6D655FD021}"/>
              </a:ext>
            </a:extLst>
          </p:cNvPr>
          <p:cNvGrpSpPr/>
          <p:nvPr/>
        </p:nvGrpSpPr>
        <p:grpSpPr>
          <a:xfrm>
            <a:off x="2808371" y="1152939"/>
            <a:ext cx="4053916" cy="1452962"/>
            <a:chOff x="2808371" y="1152939"/>
            <a:chExt cx="4053916" cy="1452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D9F2762-53F7-4D83-9087-960FC1A535B5}"/>
                    </a:ext>
                  </a:extLst>
                </p:cNvPr>
                <p:cNvSpPr txBox="1"/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D9F2762-53F7-4D83-9087-960FC1A53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B1769-1F5A-4D20-A6A1-6B8C0726EBA1}"/>
                </a:ext>
              </a:extLst>
            </p:cNvPr>
            <p:cNvSpPr txBox="1"/>
            <p:nvPr/>
          </p:nvSpPr>
          <p:spPr>
            <a:xfrm>
              <a:off x="2808371" y="11798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a =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15C3225-E692-4148-9549-78730F4CCDB0}"/>
              </a:ext>
            </a:extLst>
          </p:cNvPr>
          <p:cNvSpPr txBox="1"/>
          <p:nvPr/>
        </p:nvSpPr>
        <p:spPr>
          <a:xfrm>
            <a:off x="4284862" y="4920721"/>
            <a:ext cx="4255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np.sum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(a)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ของทั้งหมดได้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210</a:t>
            </a:r>
          </a:p>
        </p:txBody>
      </p:sp>
    </p:spTree>
    <p:extLst>
      <p:ext uri="{BB962C8B-B14F-4D97-AF65-F5344CB8AC3E}">
        <p14:creationId xmlns:p14="http://schemas.microsoft.com/office/powerpoint/2010/main" val="22922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9DA-4094-4E50-9362-BBAE330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np.min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/>
              <p:nvPr/>
            </p:nvSpPr>
            <p:spPr>
              <a:xfrm>
                <a:off x="3391722" y="3306207"/>
                <a:ext cx="3317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22" y="3306207"/>
                <a:ext cx="3317575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/>
              <p:nvPr/>
            </p:nvSpPr>
            <p:spPr>
              <a:xfrm>
                <a:off x="7821055" y="1152939"/>
                <a:ext cx="880113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55" y="1152939"/>
                <a:ext cx="880113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5F21-968F-4A91-B1FB-0A93DE933C75}"/>
              </a:ext>
            </a:extLst>
          </p:cNvPr>
          <p:cNvGrpSpPr/>
          <p:nvPr/>
        </p:nvGrpSpPr>
        <p:grpSpPr>
          <a:xfrm>
            <a:off x="3730543" y="1115749"/>
            <a:ext cx="4300386" cy="1490152"/>
            <a:chOff x="2802890" y="1208514"/>
            <a:chExt cx="4300386" cy="14901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0DF0B-82D6-400B-8178-4014C6DA82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1477617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CF268F-9308-48B8-99CF-8E8FED712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2890" y="1808921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D84C1F-74D6-46A1-BDEF-5A2997401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572" y="2166730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D31F6-EE68-4940-A3F4-903661AF2B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2525184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CDBB7-8859-42DD-88CB-93AD8FB8F29B}"/>
                </a:ext>
              </a:extLst>
            </p:cNvPr>
            <p:cNvSpPr txBox="1"/>
            <p:nvPr/>
          </p:nvSpPr>
          <p:spPr>
            <a:xfrm>
              <a:off x="6109286" y="1208514"/>
              <a:ext cx="559769" cy="149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0246C-E0D0-4C46-A07F-995455129949}"/>
              </a:ext>
            </a:extLst>
          </p:cNvPr>
          <p:cNvGrpSpPr/>
          <p:nvPr/>
        </p:nvGrpSpPr>
        <p:grpSpPr>
          <a:xfrm>
            <a:off x="3569102" y="1280128"/>
            <a:ext cx="3253429" cy="2211821"/>
            <a:chOff x="2641448" y="1372892"/>
            <a:chExt cx="3253429" cy="22118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4EDA08-9F79-4B1B-A42B-03122A5F0E28}"/>
                </a:ext>
              </a:extLst>
            </p:cNvPr>
            <p:cNvCxnSpPr/>
            <p:nvPr/>
          </p:nvCxnSpPr>
          <p:spPr bwMode="auto">
            <a:xfrm>
              <a:off x="2915478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714096-A786-4799-872F-7012EB066978}"/>
                </a:ext>
              </a:extLst>
            </p:cNvPr>
            <p:cNvCxnSpPr/>
            <p:nvPr/>
          </p:nvCxnSpPr>
          <p:spPr bwMode="auto">
            <a:xfrm>
              <a:off x="353833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F3DC70-AD09-4A61-BBA1-F74DD72051DB}"/>
                </a:ext>
              </a:extLst>
            </p:cNvPr>
            <p:cNvCxnSpPr/>
            <p:nvPr/>
          </p:nvCxnSpPr>
          <p:spPr bwMode="auto">
            <a:xfrm>
              <a:off x="419935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63C55-3A93-4143-A351-50510491DB7B}"/>
                </a:ext>
              </a:extLst>
            </p:cNvPr>
            <p:cNvCxnSpPr/>
            <p:nvPr/>
          </p:nvCxnSpPr>
          <p:spPr bwMode="auto">
            <a:xfrm>
              <a:off x="48752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E6D7ED-028B-475A-83E1-B663AF6C5F85}"/>
                </a:ext>
              </a:extLst>
            </p:cNvPr>
            <p:cNvCxnSpPr/>
            <p:nvPr/>
          </p:nvCxnSpPr>
          <p:spPr bwMode="auto">
            <a:xfrm>
              <a:off x="54848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6DBCC-F69A-4ED4-B3DF-943108C3252D}"/>
                </a:ext>
              </a:extLst>
            </p:cNvPr>
            <p:cNvSpPr txBox="1"/>
            <p:nvPr/>
          </p:nvSpPr>
          <p:spPr>
            <a:xfrm>
              <a:off x="2641448" y="2798599"/>
              <a:ext cx="3253429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89BCB7-1E10-4595-8381-7232C35410C9}"/>
              </a:ext>
            </a:extLst>
          </p:cNvPr>
          <p:cNvSpPr txBox="1"/>
          <p:nvPr/>
        </p:nvSpPr>
        <p:spPr>
          <a:xfrm>
            <a:off x="7273941" y="2654026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E497F-D340-4DD0-A534-A5A78C7B40B2}"/>
              </a:ext>
            </a:extLst>
          </p:cNvPr>
          <p:cNvSpPr txBox="1"/>
          <p:nvPr/>
        </p:nvSpPr>
        <p:spPr>
          <a:xfrm>
            <a:off x="3852082" y="3857674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C3225-E692-4148-9549-78730F4CCDB0}"/>
              </a:ext>
            </a:extLst>
          </p:cNvPr>
          <p:cNvSpPr txBox="1"/>
          <p:nvPr/>
        </p:nvSpPr>
        <p:spPr>
          <a:xfrm>
            <a:off x="4244932" y="4757966"/>
            <a:ext cx="36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(a)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ของทั้งหมดได้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4A5915-5EBB-477D-B483-E984F53C65FB}"/>
              </a:ext>
            </a:extLst>
          </p:cNvPr>
          <p:cNvGrpSpPr/>
          <p:nvPr/>
        </p:nvGrpSpPr>
        <p:grpSpPr>
          <a:xfrm>
            <a:off x="2808371" y="1152939"/>
            <a:ext cx="4053916" cy="1452962"/>
            <a:chOff x="2808371" y="1152939"/>
            <a:chExt cx="4053916" cy="14529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B1769-1F5A-4D20-A6A1-6B8C0726EBA1}"/>
                </a:ext>
              </a:extLst>
            </p:cNvPr>
            <p:cNvSpPr txBox="1"/>
            <p:nvPr/>
          </p:nvSpPr>
          <p:spPr>
            <a:xfrm>
              <a:off x="2808371" y="11798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a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A31536-0632-4341-A418-42EED2A0BDC1}"/>
                    </a:ext>
                  </a:extLst>
                </p:cNvPr>
                <p:cNvSpPr txBox="1"/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A31536-0632-4341-A418-42EED2A0B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9E24DF8-B7FE-4247-83FF-3D4D0A583087}"/>
              </a:ext>
            </a:extLst>
          </p:cNvPr>
          <p:cNvSpPr txBox="1"/>
          <p:nvPr/>
        </p:nvSpPr>
        <p:spPr>
          <a:xfrm>
            <a:off x="3505259" y="5705062"/>
            <a:ext cx="5342553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np.max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ก็คล้าย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np.min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แต่ได้ค่ามากสุด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8" grpId="0"/>
      <p:bldP spid="3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9DA-4094-4E50-9362-BBAE330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np.argmin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/>
              <p:nvPr/>
            </p:nvSpPr>
            <p:spPr>
              <a:xfrm>
                <a:off x="3391722" y="3306207"/>
                <a:ext cx="33849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22" y="3306207"/>
                <a:ext cx="338490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/>
              <p:nvPr/>
            </p:nvSpPr>
            <p:spPr>
              <a:xfrm>
                <a:off x="7821054" y="1152939"/>
                <a:ext cx="710194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54" y="1152939"/>
                <a:ext cx="710194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5F21-968F-4A91-B1FB-0A93DE933C75}"/>
              </a:ext>
            </a:extLst>
          </p:cNvPr>
          <p:cNvGrpSpPr/>
          <p:nvPr/>
        </p:nvGrpSpPr>
        <p:grpSpPr>
          <a:xfrm>
            <a:off x="3730543" y="1115749"/>
            <a:ext cx="4300386" cy="1490152"/>
            <a:chOff x="2802890" y="1208514"/>
            <a:chExt cx="4300386" cy="14901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0DF0B-82D6-400B-8178-4014C6DA82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1477617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CF268F-9308-48B8-99CF-8E8FED712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2890" y="1808921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D84C1F-74D6-46A1-BDEF-5A2997401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572" y="2166730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D31F6-EE68-4940-A3F4-903661AF2B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2525184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CDBB7-8859-42DD-88CB-93AD8FB8F29B}"/>
                </a:ext>
              </a:extLst>
            </p:cNvPr>
            <p:cNvSpPr txBox="1"/>
            <p:nvPr/>
          </p:nvSpPr>
          <p:spPr>
            <a:xfrm>
              <a:off x="6109286" y="1208514"/>
              <a:ext cx="559769" cy="149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0246C-E0D0-4C46-A07F-995455129949}"/>
              </a:ext>
            </a:extLst>
          </p:cNvPr>
          <p:cNvGrpSpPr/>
          <p:nvPr/>
        </p:nvGrpSpPr>
        <p:grpSpPr>
          <a:xfrm>
            <a:off x="3569102" y="1280128"/>
            <a:ext cx="3253429" cy="2211821"/>
            <a:chOff x="2641448" y="1372892"/>
            <a:chExt cx="3253429" cy="22118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4EDA08-9F79-4B1B-A42B-03122A5F0E28}"/>
                </a:ext>
              </a:extLst>
            </p:cNvPr>
            <p:cNvCxnSpPr/>
            <p:nvPr/>
          </p:nvCxnSpPr>
          <p:spPr bwMode="auto">
            <a:xfrm>
              <a:off x="2915478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714096-A786-4799-872F-7012EB066978}"/>
                </a:ext>
              </a:extLst>
            </p:cNvPr>
            <p:cNvCxnSpPr/>
            <p:nvPr/>
          </p:nvCxnSpPr>
          <p:spPr bwMode="auto">
            <a:xfrm>
              <a:off x="353833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F3DC70-AD09-4A61-BBA1-F74DD72051DB}"/>
                </a:ext>
              </a:extLst>
            </p:cNvPr>
            <p:cNvCxnSpPr/>
            <p:nvPr/>
          </p:nvCxnSpPr>
          <p:spPr bwMode="auto">
            <a:xfrm>
              <a:off x="419935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63C55-3A93-4143-A351-50510491DB7B}"/>
                </a:ext>
              </a:extLst>
            </p:cNvPr>
            <p:cNvCxnSpPr/>
            <p:nvPr/>
          </p:nvCxnSpPr>
          <p:spPr bwMode="auto">
            <a:xfrm>
              <a:off x="48752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E6D7ED-028B-475A-83E1-B663AF6C5F85}"/>
                </a:ext>
              </a:extLst>
            </p:cNvPr>
            <p:cNvCxnSpPr/>
            <p:nvPr/>
          </p:nvCxnSpPr>
          <p:spPr bwMode="auto">
            <a:xfrm>
              <a:off x="54848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6DBCC-F69A-4ED4-B3DF-943108C3252D}"/>
                </a:ext>
              </a:extLst>
            </p:cNvPr>
            <p:cNvSpPr txBox="1"/>
            <p:nvPr/>
          </p:nvSpPr>
          <p:spPr>
            <a:xfrm>
              <a:off x="2641448" y="2798599"/>
              <a:ext cx="3253429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min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min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89BCB7-1E10-4595-8381-7232C35410C9}"/>
              </a:ext>
            </a:extLst>
          </p:cNvPr>
          <p:cNvSpPr txBox="1"/>
          <p:nvPr/>
        </p:nvSpPr>
        <p:spPr>
          <a:xfrm>
            <a:off x="7190120" y="2654026"/>
            <a:ext cx="306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E497F-D340-4DD0-A534-A5A78C7B40B2}"/>
              </a:ext>
            </a:extLst>
          </p:cNvPr>
          <p:cNvSpPr txBox="1"/>
          <p:nvPr/>
        </p:nvSpPr>
        <p:spPr>
          <a:xfrm>
            <a:off x="3596456" y="3860085"/>
            <a:ext cx="306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C3225-E692-4148-9549-78730F4CCDB0}"/>
              </a:ext>
            </a:extLst>
          </p:cNvPr>
          <p:cNvSpPr txBox="1"/>
          <p:nvPr/>
        </p:nvSpPr>
        <p:spPr>
          <a:xfrm>
            <a:off x="4134678" y="4766067"/>
            <a:ext cx="4139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(a)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ของทั้งหมดได้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E31DE1-6ED2-4709-9FD6-DF9EFF6DC92B}"/>
              </a:ext>
            </a:extLst>
          </p:cNvPr>
          <p:cNvGrpSpPr/>
          <p:nvPr/>
        </p:nvGrpSpPr>
        <p:grpSpPr>
          <a:xfrm>
            <a:off x="2808371" y="1152939"/>
            <a:ext cx="4053916" cy="1452962"/>
            <a:chOff x="2808371" y="1152939"/>
            <a:chExt cx="4053916" cy="14529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B1769-1F5A-4D20-A6A1-6B8C0726EBA1}"/>
                </a:ext>
              </a:extLst>
            </p:cNvPr>
            <p:cNvSpPr txBox="1"/>
            <p:nvPr/>
          </p:nvSpPr>
          <p:spPr>
            <a:xfrm>
              <a:off x="2808371" y="11798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a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037E2BA-D604-486F-ABCE-56476E8DD69A}"/>
                    </a:ext>
                  </a:extLst>
                </p:cNvPr>
                <p:cNvSpPr txBox="1"/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037E2BA-D604-486F-ABCE-56476E8D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65D2258-C52C-4A7B-9E87-A0FADE96A6C6}"/>
              </a:ext>
            </a:extLst>
          </p:cNvPr>
          <p:cNvSpPr txBox="1"/>
          <p:nvPr/>
        </p:nvSpPr>
        <p:spPr>
          <a:xfrm>
            <a:off x="2181482" y="5649081"/>
            <a:ext cx="781624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np.argmax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ก็คล้าย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np.argmin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แต่ได้ตำแหน่งของค่ามากสุด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0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8" grpId="0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99DA-4094-4E50-9362-BBAE3308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/>
              <p:nvPr/>
            </p:nvSpPr>
            <p:spPr>
              <a:xfrm>
                <a:off x="3287038" y="3407215"/>
                <a:ext cx="3608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802621-F76D-484B-A11F-56714051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038" y="3407215"/>
                <a:ext cx="36083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/>
              <p:nvPr/>
            </p:nvSpPr>
            <p:spPr>
              <a:xfrm>
                <a:off x="7821055" y="1152939"/>
                <a:ext cx="1112549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13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18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E73F6B-4756-4A82-BA39-C6C87D74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055" y="1152939"/>
                <a:ext cx="1112549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5F21-968F-4A91-B1FB-0A93DE933C75}"/>
              </a:ext>
            </a:extLst>
          </p:cNvPr>
          <p:cNvGrpSpPr/>
          <p:nvPr/>
        </p:nvGrpSpPr>
        <p:grpSpPr>
          <a:xfrm>
            <a:off x="3730543" y="1115749"/>
            <a:ext cx="4300386" cy="1490152"/>
            <a:chOff x="2802890" y="1208514"/>
            <a:chExt cx="4300386" cy="149015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A0DF0B-82D6-400B-8178-4014C6DA82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1477617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CF268F-9308-48B8-99CF-8E8FED712F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2890" y="1808921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D84C1F-74D6-46A1-BDEF-5A2997401A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572" y="2166730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3D31F6-EE68-4940-A3F4-903661AF2B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09461" y="2525184"/>
              <a:ext cx="4293704" cy="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0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BCDBB7-8859-42DD-88CB-93AD8FB8F29B}"/>
                </a:ext>
              </a:extLst>
            </p:cNvPr>
            <p:cNvSpPr txBox="1"/>
            <p:nvPr/>
          </p:nvSpPr>
          <p:spPr>
            <a:xfrm>
              <a:off x="6109286" y="1208514"/>
              <a:ext cx="750526" cy="149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</a:t>
              </a:r>
            </a:p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60246C-E0D0-4C46-A07F-995455129949}"/>
              </a:ext>
            </a:extLst>
          </p:cNvPr>
          <p:cNvGrpSpPr/>
          <p:nvPr/>
        </p:nvGrpSpPr>
        <p:grpSpPr>
          <a:xfrm>
            <a:off x="3475542" y="1280128"/>
            <a:ext cx="3346989" cy="2211821"/>
            <a:chOff x="2547888" y="1372892"/>
            <a:chExt cx="3346989" cy="221182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4EDA08-9F79-4B1B-A42B-03122A5F0E28}"/>
                </a:ext>
              </a:extLst>
            </p:cNvPr>
            <p:cNvCxnSpPr/>
            <p:nvPr/>
          </p:nvCxnSpPr>
          <p:spPr bwMode="auto">
            <a:xfrm>
              <a:off x="2915478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714096-A786-4799-872F-7012EB066978}"/>
                </a:ext>
              </a:extLst>
            </p:cNvPr>
            <p:cNvCxnSpPr/>
            <p:nvPr/>
          </p:nvCxnSpPr>
          <p:spPr bwMode="auto">
            <a:xfrm>
              <a:off x="353833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F3DC70-AD09-4A61-BBA1-F74DD72051DB}"/>
                </a:ext>
              </a:extLst>
            </p:cNvPr>
            <p:cNvCxnSpPr/>
            <p:nvPr/>
          </p:nvCxnSpPr>
          <p:spPr bwMode="auto">
            <a:xfrm>
              <a:off x="4199350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63C55-3A93-4143-A351-50510491DB7B}"/>
                </a:ext>
              </a:extLst>
            </p:cNvPr>
            <p:cNvCxnSpPr/>
            <p:nvPr/>
          </p:nvCxnSpPr>
          <p:spPr bwMode="auto">
            <a:xfrm>
              <a:off x="48752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E6D7ED-028B-475A-83E1-B663AF6C5F85}"/>
                </a:ext>
              </a:extLst>
            </p:cNvPr>
            <p:cNvCxnSpPr/>
            <p:nvPr/>
          </p:nvCxnSpPr>
          <p:spPr bwMode="auto">
            <a:xfrm>
              <a:off x="5484811" y="1372892"/>
              <a:ext cx="0" cy="2211821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00B050">
                  <a:alpha val="45000"/>
                </a:srgb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F6DBCC-F69A-4ED4-B3DF-943108C3252D}"/>
                </a:ext>
              </a:extLst>
            </p:cNvPr>
            <p:cNvSpPr txBox="1"/>
            <p:nvPr/>
          </p:nvSpPr>
          <p:spPr>
            <a:xfrm>
              <a:off x="2547888" y="2798599"/>
              <a:ext cx="3346989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800" dirty="0">
                  <a:latin typeface="Tahoma" pitchFamily="34" charset="0"/>
                  <a:cs typeface="Tahoma" pitchFamily="34" charset="0"/>
                </a:rPr>
                <a:t>mean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mean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mean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mean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1800" dirty="0" err="1">
                  <a:latin typeface="Tahoma" pitchFamily="34" charset="0"/>
                  <a:cs typeface="Tahoma" pitchFamily="34" charset="0"/>
                </a:rPr>
                <a:t>mean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89BCB7-1E10-4595-8381-7232C35410C9}"/>
              </a:ext>
            </a:extLst>
          </p:cNvPr>
          <p:cNvSpPr txBox="1"/>
          <p:nvPr/>
        </p:nvSpPr>
        <p:spPr>
          <a:xfrm>
            <a:off x="7273941" y="2654026"/>
            <a:ext cx="287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np.mean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E497F-D340-4DD0-A534-A5A78C7B40B2}"/>
              </a:ext>
            </a:extLst>
          </p:cNvPr>
          <p:cNvSpPr txBox="1"/>
          <p:nvPr/>
        </p:nvSpPr>
        <p:spPr>
          <a:xfrm>
            <a:off x="3852082" y="3857674"/>
            <a:ext cx="287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np.mean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axis=0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C3225-E692-4148-9549-78730F4CCDB0}"/>
              </a:ext>
            </a:extLst>
          </p:cNvPr>
          <p:cNvSpPr txBox="1"/>
          <p:nvPr/>
        </p:nvSpPr>
        <p:spPr>
          <a:xfrm>
            <a:off x="3995488" y="4751343"/>
            <a:ext cx="438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np.mean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(a)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ของทั้งหมดได้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10.5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7F15E0-BB1E-4A96-8AC5-24434FCBBCB0}"/>
              </a:ext>
            </a:extLst>
          </p:cNvPr>
          <p:cNvGrpSpPr/>
          <p:nvPr/>
        </p:nvGrpSpPr>
        <p:grpSpPr>
          <a:xfrm>
            <a:off x="2808371" y="1152939"/>
            <a:ext cx="4053916" cy="1452962"/>
            <a:chOff x="2808371" y="1152939"/>
            <a:chExt cx="4053916" cy="14529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1B1769-1F5A-4D20-A6A1-6B8C0726EBA1}"/>
                </a:ext>
              </a:extLst>
            </p:cNvPr>
            <p:cNvSpPr txBox="1"/>
            <p:nvPr/>
          </p:nvSpPr>
          <p:spPr>
            <a:xfrm>
              <a:off x="2808371" y="1179800"/>
              <a:ext cx="667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a 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A31536-0632-4341-A418-42EED2A0BDC1}"/>
                    </a:ext>
                  </a:extLst>
                </p:cNvPr>
                <p:cNvSpPr txBox="1"/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19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16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latin typeface="Tahoma" pitchFamily="34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FA31536-0632-4341-A418-42EED2A0B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722" y="1152939"/>
                  <a:ext cx="3470565" cy="14529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9E24DF8-B7FE-4247-83FF-3D4D0A583087}"/>
              </a:ext>
            </a:extLst>
          </p:cNvPr>
          <p:cNvSpPr txBox="1"/>
          <p:nvPr/>
        </p:nvSpPr>
        <p:spPr>
          <a:xfrm>
            <a:off x="2790751" y="5730603"/>
            <a:ext cx="6607322" cy="46166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np.std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ก็คล้าย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np.mean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แต่ได้เบี่ยงเบนมาตรฐาน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9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/>
      <p:bldP spid="26" grpId="0"/>
      <p:bldP spid="28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29BA-35D8-4D7A-B928-A0812629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vs. NumPy Array: </a:t>
            </a:r>
            <a:r>
              <a:rPr lang="th-TH" dirty="0"/>
              <a:t>ระยะทางทุกคู่จุด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5E68829-9282-4932-84D9-EAEC831B5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364" y="763588"/>
            <a:ext cx="8082096" cy="31722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all_pair_distances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(points):</a:t>
            </a:r>
            <a:r>
              <a:rPr lang="th-TH" sz="2000" b="1" dirty="0">
                <a:latin typeface="Courier New" pitchFamily="49" charset="0"/>
                <a:cs typeface="Tahoma" pitchFamily="34" charset="0"/>
              </a:rPr>
              <a:t> 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# points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nested list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[[0,0],[0,3],[4,0]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n =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(points)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D = [[0.0]*n for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in range(n)]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for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for j in range(i+1, n):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dx = points[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][0] – point[j][0]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dy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points[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][1] – point[j][1]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   D[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][j] = D[j][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] = (dx**2 +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dy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**2)**0.5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return 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BDB9116-F16F-4695-BD1A-BF83F949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364" y="3993498"/>
            <a:ext cx="8082096" cy="28645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all_pair_distances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(points):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# points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 array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n =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(points)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X = points[:, 0]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Y = points[:, 1]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dX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X –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X.reshape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(n,1)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dY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= Y –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Y.reshape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(n,1)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D = (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dX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**2 +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dY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**2)**0.5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return D</a:t>
            </a:r>
          </a:p>
        </p:txBody>
      </p:sp>
      <p:sp>
        <p:nvSpPr>
          <p:cNvPr id="6" name="Shape 95">
            <a:extLst>
              <a:ext uri="{FF2B5EF4-FFF2-40B4-BE49-F238E27FC236}">
                <a16:creationId xmlns:a16="http://schemas.microsoft.com/office/drawing/2014/main" id="{2C76DE77-6835-431C-A1BC-E1CF55BBC09E}"/>
              </a:ext>
            </a:extLst>
          </p:cNvPr>
          <p:cNvSpPr/>
          <p:nvPr/>
        </p:nvSpPr>
        <p:spPr>
          <a:xfrm>
            <a:off x="8775042" y="1525589"/>
            <a:ext cx="1146303" cy="353943"/>
          </a:xfrm>
          <a:prstGeom prst="rect">
            <a:avLst/>
          </a:prstGeom>
          <a:solidFill>
            <a:srgbClr val="73FCD6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300" dirty="0">
                <a:latin typeface="Tahoma"/>
                <a:cs typeface="Tahoma"/>
              </a:rPr>
              <a:t>List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7" name="Shape 95">
            <a:extLst>
              <a:ext uri="{FF2B5EF4-FFF2-40B4-BE49-F238E27FC236}">
                <a16:creationId xmlns:a16="http://schemas.microsoft.com/office/drawing/2014/main" id="{19563E92-FCC9-4FC0-A389-A22EFC9C9261}"/>
              </a:ext>
            </a:extLst>
          </p:cNvPr>
          <p:cNvSpPr/>
          <p:nvPr/>
        </p:nvSpPr>
        <p:spPr>
          <a:xfrm>
            <a:off x="8044070" y="4219188"/>
            <a:ext cx="1877275" cy="353943"/>
          </a:xfrm>
          <a:prstGeom prst="rect">
            <a:avLst/>
          </a:prstGeom>
          <a:solidFill>
            <a:srgbClr val="73FCD6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en-US" sz="2300" dirty="0">
                <a:latin typeface="Tahoma"/>
                <a:cs typeface="Tahoma"/>
              </a:rPr>
              <a:t>NumPy Array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8" name="Shape 95">
            <a:extLst>
              <a:ext uri="{FF2B5EF4-FFF2-40B4-BE49-F238E27FC236}">
                <a16:creationId xmlns:a16="http://schemas.microsoft.com/office/drawing/2014/main" id="{46B656B3-469F-46D1-A7AD-D1B60EC9C115}"/>
              </a:ext>
            </a:extLst>
          </p:cNvPr>
          <p:cNvSpPr/>
          <p:nvPr/>
        </p:nvSpPr>
        <p:spPr>
          <a:xfrm>
            <a:off x="7412148" y="6148526"/>
            <a:ext cx="2723312" cy="707886"/>
          </a:xfrm>
          <a:prstGeom prst="rect">
            <a:avLst/>
          </a:prstGeom>
          <a:solidFill>
            <a:srgbClr val="FFCCFF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 sz="1800"/>
            </a:pPr>
            <a:r>
              <a:rPr lang="th-TH" sz="2300" dirty="0">
                <a:latin typeface="Tahoma"/>
                <a:cs typeface="Tahoma"/>
              </a:rPr>
              <a:t>เข้าใจง่ายกว่า </a:t>
            </a:r>
            <a:r>
              <a:rPr lang="en-US" sz="2300" dirty="0">
                <a:latin typeface="Tahoma"/>
                <a:cs typeface="Tahoma"/>
              </a:rPr>
              <a:t>&amp; </a:t>
            </a:r>
            <a:r>
              <a:rPr lang="th-TH" sz="2300" dirty="0">
                <a:latin typeface="Tahoma"/>
                <a:cs typeface="Tahoma"/>
              </a:rPr>
              <a:t>ทำงานเร็วกว่ามาก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9" name="Shape 95">
            <a:extLst>
              <a:ext uri="{FF2B5EF4-FFF2-40B4-BE49-F238E27FC236}">
                <a16:creationId xmlns:a16="http://schemas.microsoft.com/office/drawing/2014/main" id="{6F9BBB59-9707-4802-B6DF-15C1611D192B}"/>
              </a:ext>
            </a:extLst>
          </p:cNvPr>
          <p:cNvSpPr/>
          <p:nvPr/>
        </p:nvSpPr>
        <p:spPr>
          <a:xfrm>
            <a:off x="7198032" y="4829914"/>
            <a:ext cx="2723312" cy="1061829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r">
              <a:defRPr sz="1800"/>
            </a:pPr>
            <a:r>
              <a:rPr lang="th-TH" sz="2300" dirty="0">
                <a:latin typeface="Tahoma"/>
                <a:cs typeface="Tahoma"/>
              </a:rPr>
              <a:t>การทดลอง </a:t>
            </a:r>
            <a:r>
              <a:rPr lang="en-US" sz="2300" dirty="0">
                <a:latin typeface="Tahoma"/>
                <a:cs typeface="Tahoma"/>
              </a:rPr>
              <a:t>n = 2000</a:t>
            </a:r>
          </a:p>
          <a:p>
            <a:pPr lvl="0" algn="r">
              <a:defRPr sz="1800"/>
            </a:pPr>
            <a:r>
              <a:rPr lang="en-US" sz="2300" dirty="0">
                <a:latin typeface="Tahoma"/>
                <a:cs typeface="Tahoma"/>
              </a:rPr>
              <a:t>List: </a:t>
            </a:r>
            <a:r>
              <a:rPr lang="th-TH" sz="2300" dirty="0">
                <a:latin typeface="Tahoma"/>
                <a:cs typeface="Tahoma"/>
              </a:rPr>
              <a:t>  </a:t>
            </a:r>
            <a:r>
              <a:rPr lang="en-US" sz="2300" dirty="0">
                <a:latin typeface="Tahoma"/>
                <a:cs typeface="Tahoma"/>
              </a:rPr>
              <a:t> 5.44</a:t>
            </a:r>
            <a:r>
              <a:rPr lang="th-TH" sz="2300" dirty="0">
                <a:latin typeface="Tahoma"/>
                <a:cs typeface="Tahoma"/>
              </a:rPr>
              <a:t> </a:t>
            </a:r>
            <a:r>
              <a:rPr lang="en-US" sz="2300" dirty="0">
                <a:latin typeface="Tahoma"/>
                <a:cs typeface="Tahoma"/>
              </a:rPr>
              <a:t>s.</a:t>
            </a:r>
          </a:p>
          <a:p>
            <a:pPr lvl="0" algn="r">
              <a:defRPr sz="1800"/>
            </a:pPr>
            <a:r>
              <a:rPr lang="en-US" sz="2300" dirty="0">
                <a:latin typeface="Tahoma"/>
                <a:cs typeface="Tahoma"/>
              </a:rPr>
              <a:t>NumPy:  0.337</a:t>
            </a:r>
            <a:r>
              <a:rPr lang="th-TH" sz="2300" dirty="0">
                <a:latin typeface="Tahoma"/>
                <a:cs typeface="Tahoma"/>
              </a:rPr>
              <a:t> </a:t>
            </a:r>
            <a:r>
              <a:rPr lang="en-US" sz="2300" dirty="0">
                <a:latin typeface="Tahoma"/>
                <a:cs typeface="Tahoma"/>
              </a:rPr>
              <a:t>s.</a:t>
            </a:r>
            <a:endParaRPr sz="23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1000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  <p:bldP spid="7" grpId="0" animBg="1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D0C11F-DBDF-4C0E-88B2-FACBDDB6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763588"/>
            <a:ext cx="7920037" cy="4856478"/>
          </a:xfrm>
        </p:spPr>
        <p:txBody>
          <a:bodyPr/>
          <a:lstStyle/>
          <a:p>
            <a:r>
              <a:rPr lang="en-US" dirty="0"/>
              <a:t>np.dot(vector, vector)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np.dot(vector, matrix)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np.dot(matrix, matrix) </a:t>
            </a:r>
            <a:r>
              <a:rPr lang="th-TH" dirty="0"/>
              <a:t>ก็คือการคูณ </a:t>
            </a:r>
            <a:r>
              <a:rPr lang="en-US" dirty="0"/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5029" y="1326491"/>
                <a:ext cx="585955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Tahoma" pitchFamily="34" charset="0"/>
                        </a:rPr>
                        <m:t>1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4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5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3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6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2</m:t>
                      </m:r>
                    </m:oMath>
                  </m:oMathPara>
                </a14:m>
                <a:endParaRPr lang="en-US" sz="2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29" y="1326491"/>
                <a:ext cx="5859553" cy="338554"/>
              </a:xfrm>
              <a:prstGeom prst="rect">
                <a:avLst/>
              </a:prstGeom>
              <a:blipFill>
                <a:blip r:embed="rId2"/>
                <a:stretch>
                  <a:fillRect r="-416" b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9368BDF-A60C-4CC0-8F3C-0E307CE4D988}"/>
              </a:ext>
            </a:extLst>
          </p:cNvPr>
          <p:cNvGrpSpPr/>
          <p:nvPr/>
        </p:nvGrpSpPr>
        <p:grpSpPr>
          <a:xfrm>
            <a:off x="2647479" y="2427046"/>
            <a:ext cx="7336309" cy="1231619"/>
            <a:chOff x="182795" y="3086940"/>
            <a:chExt cx="7336309" cy="1231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C48313-C92C-42B6-9BF9-BECBA7EE8A94}"/>
                    </a:ext>
                  </a:extLst>
                </p:cNvPr>
                <p:cNvSpPr txBox="1"/>
                <p:nvPr/>
              </p:nvSpPr>
              <p:spPr>
                <a:xfrm>
                  <a:off x="182795" y="3086940"/>
                  <a:ext cx="7336309" cy="1231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</m:oMath>
                  </a14:m>
                  <a:r>
                    <a:rPr lang="en-US" sz="2200" dirty="0">
                      <a:latin typeface="Tahoma" pitchFamily="34" charset="0"/>
                      <a:cs typeface="Tahoma" pitchFamily="34" charset="0"/>
                    </a:rPr>
                    <a:t> 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[ [1  2  3]</a:t>
                  </a:r>
                  <a:r>
                    <a:rPr lang="en-US" sz="2400" dirty="0">
                      <a:latin typeface="+mn-lt"/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[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4  5  6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]   [1  2  3]</a:t>
                  </a:r>
                  <a:r>
                    <a:rPr lang="en-US" sz="2400" dirty="0">
                      <a:latin typeface="+mn-lt"/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[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7  8  9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] ]</a:t>
                  </a:r>
                  <a:br>
                    <a:rPr lang="en-US" sz="2400" dirty="0">
                      <a:latin typeface="+mn-lt"/>
                      <a:cs typeface="Tahoma" pitchFamily="34" charset="0"/>
                    </a:rPr>
                  </a:br>
                  <a:endParaRPr lang="en-US" sz="2200" i="1" dirty="0">
                    <a:latin typeface="+mn-lt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C48313-C92C-42B6-9BF9-BECBA7EE8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95" y="3086940"/>
                  <a:ext cx="7336309" cy="1231619"/>
                </a:xfrm>
                <a:prstGeom prst="rect">
                  <a:avLst/>
                </a:prstGeom>
                <a:blipFill>
                  <a:blip r:embed="rId3"/>
                  <a:stretch>
                    <a:fillRect r="-12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B717FB4-253C-4CB3-AAC4-6E75C08A35D6}"/>
                    </a:ext>
                  </a:extLst>
                </p:cNvPr>
                <p:cNvSpPr txBox="1"/>
                <p:nvPr/>
              </p:nvSpPr>
              <p:spPr>
                <a:xfrm>
                  <a:off x="2217277" y="3979940"/>
                  <a:ext cx="1930651" cy="338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32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B717FB4-253C-4CB3-AAC4-6E75C08A3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77" y="3979940"/>
                  <a:ext cx="1930651" cy="338619"/>
                </a:xfrm>
                <a:prstGeom prst="rect">
                  <a:avLst/>
                </a:prstGeom>
                <a:blipFill>
                  <a:blip r:embed="rId4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37D206-6966-4FDE-9379-67378F26C6E9}"/>
              </a:ext>
            </a:extLst>
          </p:cNvPr>
          <p:cNvGrpSpPr/>
          <p:nvPr/>
        </p:nvGrpSpPr>
        <p:grpSpPr>
          <a:xfrm>
            <a:off x="2585028" y="3802471"/>
            <a:ext cx="7543222" cy="1233864"/>
            <a:chOff x="182796" y="3086940"/>
            <a:chExt cx="7543222" cy="1233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3269652-4CCC-4C9A-9C02-4F6856B9C661}"/>
                    </a:ext>
                  </a:extLst>
                </p:cNvPr>
                <p:cNvSpPr txBox="1"/>
                <p:nvPr/>
              </p:nvSpPr>
              <p:spPr>
                <a:xfrm>
                  <a:off x="182796" y="3086940"/>
                  <a:ext cx="7543222" cy="12338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</m:oMath>
                  </a14:m>
                  <a:r>
                    <a:rPr lang="en-US" sz="2200" dirty="0">
                      <a:latin typeface="Tahoma" pitchFamily="34" charset="0"/>
                      <a:cs typeface="Tahoma" pitchFamily="34" charset="0"/>
                    </a:rPr>
                    <a:t> 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[ [1  2]</a:t>
                  </a:r>
                  <a:r>
                    <a:rPr lang="en-US" sz="2400" dirty="0"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[2  3]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   [3  4]</a:t>
                  </a:r>
                  <a:r>
                    <a:rPr lang="en-US" sz="2400" dirty="0"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[2  3]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   [5  6]</a:t>
                  </a:r>
                  <a:r>
                    <a:rPr lang="en-US" sz="2400" dirty="0">
                      <a:cs typeface="Tahoma" pitchFamily="34" charset="0"/>
                      <a:sym typeface="Symbol" panose="05050102010706020507" pitchFamily="18" charset="2"/>
                    </a:rPr>
                    <a:t></a:t>
                  </a:r>
                  <a:r>
                    <a:rPr lang="en-US" sz="2400" dirty="0">
                      <a:solidFill>
                        <a:srgbClr val="FF0000"/>
                      </a:solidFill>
                      <a:latin typeface="+mn-lt"/>
                      <a:cs typeface="Tahoma" pitchFamily="34" charset="0"/>
                    </a:rPr>
                    <a:t>[2  3]</a:t>
                  </a:r>
                  <a:r>
                    <a:rPr lang="en-US" sz="2400" dirty="0">
                      <a:latin typeface="+mn-lt"/>
                      <a:cs typeface="Tahoma" pitchFamily="34" charset="0"/>
                    </a:rPr>
                    <a:t> ]  </a:t>
                  </a:r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3269652-4CCC-4C9A-9C02-4F6856B9C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96" y="3086940"/>
                  <a:ext cx="7543222" cy="1233864"/>
                </a:xfrm>
                <a:prstGeom prst="rect">
                  <a:avLst/>
                </a:prstGeom>
                <a:blipFill>
                  <a:blip r:embed="rId5"/>
                  <a:stretch>
                    <a:fillRect r="-3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CB612F-EEEC-42DF-823D-2815366B8377}"/>
                    </a:ext>
                  </a:extLst>
                </p:cNvPr>
                <p:cNvSpPr txBox="1"/>
                <p:nvPr/>
              </p:nvSpPr>
              <p:spPr>
                <a:xfrm>
                  <a:off x="2009252" y="3928541"/>
                  <a:ext cx="1930651" cy="338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  <a:cs typeface="Tahoma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18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CB612F-EEEC-42DF-823D-2815366B8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9252" y="3928541"/>
                  <a:ext cx="1930651" cy="338619"/>
                </a:xfrm>
                <a:prstGeom prst="rect">
                  <a:avLst/>
                </a:prstGeom>
                <a:blipFill>
                  <a:blip r:embed="rId6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D55DE8-67FD-462F-8F98-88FB7A69C2D9}"/>
                  </a:ext>
                </a:extLst>
              </p:cNvPr>
              <p:cNvSpPr txBox="1"/>
              <p:nvPr/>
            </p:nvSpPr>
            <p:spPr>
              <a:xfrm>
                <a:off x="2596100" y="5620067"/>
                <a:ext cx="4569392" cy="893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58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139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64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cs typeface="Tahoma" pitchFamily="34" charset="0"/>
                                      </a:rPr>
                                      <m:t>154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>
                  <a:latin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D55DE8-67FD-462F-8F98-88FB7A69C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100" y="5620067"/>
                <a:ext cx="4569392" cy="893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C3C3F760-CA2A-4605-B0C8-C657CF04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np.dot</a:t>
            </a:r>
          </a:p>
        </p:txBody>
      </p:sp>
    </p:spTree>
    <p:extLst>
      <p:ext uri="{BB962C8B-B14F-4D97-AF65-F5344CB8AC3E}">
        <p14:creationId xmlns:p14="http://schemas.microsoft.com/office/powerpoint/2010/main" val="79778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913729" y="6584950"/>
            <a:ext cx="345703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0433FF"/>
                </a:solidFill>
                <a:hlinkClick r:id="" action="ppaction://noactio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>
                <a:hlinkClick r:id="rId2"/>
              </a:rPr>
              <a:t>http://cs231n.github.io/python-numpy-tutorial/#numpy</a:t>
            </a:r>
          </a:p>
        </p:txBody>
      </p:sp>
      <p:sp>
        <p:nvSpPr>
          <p:cNvPr id="183" name="Shape 183"/>
          <p:cNvSpPr/>
          <p:nvPr/>
        </p:nvSpPr>
        <p:spPr>
          <a:xfrm>
            <a:off x="3003884" y="903373"/>
            <a:ext cx="6533148" cy="4695772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lang="en-US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x = np.array([[1,2,3],[4,5,6]])</a:t>
            </a:r>
          </a:p>
          <a:p>
            <a:pPr lvl="0">
              <a:defRPr sz="1800"/>
            </a:pPr>
            <a:r>
              <a:rPr sz="2300" b="1" dirty="0">
                <a:latin typeface="Courier New"/>
                <a:ea typeface="Courier New"/>
                <a:cs typeface="Courier New"/>
                <a:sym typeface="Courier New"/>
              </a:rPr>
              <a:t>y = np.array([[7,8],[9,10],[11,12]])</a:t>
            </a:r>
            <a:endParaRPr lang="th-TH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a = np.dot(x, y)</a:t>
            </a:r>
            <a:endParaRPr lang="th-TH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a = x.dot(y)</a:t>
            </a:r>
          </a:p>
          <a:p>
            <a:pPr lvl="0">
              <a:defRPr sz="1800"/>
            </a:pPr>
            <a:endParaRPr lang="en-US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x,axis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=0)</a:t>
            </a: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x.sum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(axis=0)</a:t>
            </a:r>
          </a:p>
          <a:p>
            <a:pPr lvl="0">
              <a:defRPr sz="1800"/>
            </a:pPr>
            <a:endParaRPr lang="en-US" sz="2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np.mean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(x, axis=1)</a:t>
            </a:r>
          </a:p>
          <a:p>
            <a:pPr lvl="0">
              <a:defRPr sz="1800"/>
            </a:pP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2300" b="1" dirty="0" err="1">
                <a:latin typeface="Courier New"/>
                <a:ea typeface="Courier New"/>
                <a:cs typeface="Courier New"/>
                <a:sym typeface="Courier New"/>
              </a:rPr>
              <a:t>x.mean</a:t>
            </a:r>
            <a:r>
              <a:rPr lang="en-US" sz="2300" b="1" dirty="0">
                <a:latin typeface="Courier New"/>
                <a:ea typeface="Courier New"/>
                <a:cs typeface="Courier New"/>
                <a:sym typeface="Courier New"/>
              </a:rPr>
              <a:t>(axis=1)</a:t>
            </a:r>
            <a:endParaRPr lang="th-TH" sz="2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3BAB0-2F56-4776-97B8-8B5BE652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เขียน </a:t>
            </a:r>
            <a:r>
              <a:rPr lang="en-US" dirty="0"/>
              <a:t>np.???(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th-TH" dirty="0"/>
              <a:t>หรือ </a:t>
            </a:r>
            <a:r>
              <a:rPr lang="en-US" dirty="0"/>
              <a:t>a.???(b) </a:t>
            </a:r>
            <a:r>
              <a:rPr lang="th-TH" dirty="0"/>
              <a:t>ก็ได้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CC5A41-B15F-41AD-937C-65661B306190}"/>
                  </a:ext>
                </a:extLst>
              </p:cNvPr>
              <p:cNvSpPr txBox="1"/>
              <p:nvPr/>
            </p:nvSpPr>
            <p:spPr>
              <a:xfrm>
                <a:off x="1520826" y="5111277"/>
                <a:ext cx="9147175" cy="820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120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90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45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6525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7725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7900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7275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5750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2000" dirty="0">
                    <a:latin typeface="Tahoma" pitchFamily="34" charset="0"/>
                    <a:cs typeface="Tahoma" pitchFamily="34" charset="0"/>
                  </a:rPr>
                </a:br>
                <a:endParaRPr lang="en-US" sz="2000" i="1" dirty="0">
                  <a:latin typeface="Cambria Math" panose="02040503050406030204" pitchFamily="18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CC5A41-B15F-41AD-937C-65661B306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26" y="5111277"/>
                <a:ext cx="9147175" cy="820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2BFF22A-3131-4E6B-A4DB-A8DD2BA5D68F}"/>
              </a:ext>
            </a:extLst>
          </p:cNvPr>
          <p:cNvSpPr/>
          <p:nvPr/>
        </p:nvSpPr>
        <p:spPr>
          <a:xfrm>
            <a:off x="6603734" y="6074608"/>
            <a:ext cx="3139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+mn-lt"/>
              </a:rPr>
              <a:t>np.sum</a:t>
            </a:r>
            <a:r>
              <a:rPr lang="en-US" sz="2400" dirty="0">
                <a:latin typeface="+mn-lt"/>
              </a:rPr>
              <a:t>( ... )  </a:t>
            </a:r>
            <a:r>
              <a:rPr lang="en-US" sz="24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3600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sz="3600" dirty="0"/>
              <a:t>35175</a:t>
            </a:r>
            <a:r>
              <a:rPr lang="en-US" sz="2400" dirty="0">
                <a:latin typeface="+mn-lt"/>
                <a:sym typeface="Wingdings" panose="05000000000000000000" pitchFamily="2" charset="2"/>
              </a:rPr>
              <a:t> </a:t>
            </a:r>
            <a:endParaRPr lang="en-US" sz="240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D1AEBF-0383-4730-B899-D40D873B67E0}"/>
              </a:ext>
            </a:extLst>
          </p:cNvPr>
          <p:cNvGrpSpPr/>
          <p:nvPr/>
        </p:nvGrpSpPr>
        <p:grpSpPr>
          <a:xfrm>
            <a:off x="6565342" y="1669649"/>
            <a:ext cx="3050271" cy="338619"/>
            <a:chOff x="6565342" y="1669649"/>
            <a:chExt cx="3050271" cy="338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C6945E-4065-4B6E-8B0E-13A46970EACF}"/>
                    </a:ext>
                  </a:extLst>
                </p:cNvPr>
                <p:cNvSpPr txBox="1"/>
                <p:nvPr/>
              </p:nvSpPr>
              <p:spPr>
                <a:xfrm>
                  <a:off x="7451497" y="1669649"/>
                  <a:ext cx="2164116" cy="3386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25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30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C6945E-4065-4B6E-8B0E-13A46970E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1497" y="1669649"/>
                  <a:ext cx="2164116" cy="338619"/>
                </a:xfrm>
                <a:prstGeom prst="rect">
                  <a:avLst/>
                </a:prstGeom>
                <a:blipFill>
                  <a:blip r:embed="rId5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433C11E-16DB-4D20-8005-7FF8DB301580}"/>
                </a:ext>
              </a:extLst>
            </p:cNvPr>
            <p:cNvSpPr/>
            <p:nvPr/>
          </p:nvSpPr>
          <p:spPr bwMode="auto">
            <a:xfrm rot="16200000">
              <a:off x="6627258" y="1681888"/>
              <a:ext cx="225287" cy="349120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19AEA-F811-40EB-AC63-A4C3BCB27612}"/>
              </a:ext>
            </a:extLst>
          </p:cNvPr>
          <p:cNvGrpSpPr/>
          <p:nvPr/>
        </p:nvGrpSpPr>
        <p:grpSpPr>
          <a:xfrm>
            <a:off x="6582997" y="3471078"/>
            <a:ext cx="3962257" cy="902235"/>
            <a:chOff x="6582997" y="3471078"/>
            <a:chExt cx="3962257" cy="902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5D9040-45D2-49B2-9270-79721CAD12A5}"/>
                    </a:ext>
                  </a:extLst>
                </p:cNvPr>
                <p:cNvSpPr txBox="1"/>
                <p:nvPr/>
              </p:nvSpPr>
              <p:spPr>
                <a:xfrm>
                  <a:off x="7006465" y="3471078"/>
                  <a:ext cx="3538789" cy="9022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75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120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80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90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100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45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70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65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50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br>
                    <a:rPr lang="en-US" sz="2200" dirty="0">
                      <a:latin typeface="Tahoma" pitchFamily="34" charset="0"/>
                      <a:cs typeface="Tahoma" pitchFamily="34" charset="0"/>
                    </a:rPr>
                  </a:br>
                  <a:endParaRPr lang="en-US" sz="2200" i="1" dirty="0">
                    <a:latin typeface="Cambria Math" panose="02040503050406030204" pitchFamily="18" charset="0"/>
                    <a:cs typeface="Tahoma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5D9040-45D2-49B2-9270-79721CAD1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465" y="3471078"/>
                  <a:ext cx="3538789" cy="9022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98C45A4A-E048-4386-9CD5-AED2F3E7DC4E}"/>
                </a:ext>
              </a:extLst>
            </p:cNvPr>
            <p:cNvSpPr/>
            <p:nvPr/>
          </p:nvSpPr>
          <p:spPr bwMode="auto">
            <a:xfrm rot="16200000">
              <a:off x="6644913" y="3747633"/>
              <a:ext cx="225287" cy="349120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4C865A-2587-47A0-9266-658047202226}"/>
              </a:ext>
            </a:extLst>
          </p:cNvPr>
          <p:cNvGrpSpPr/>
          <p:nvPr/>
        </p:nvGrpSpPr>
        <p:grpSpPr>
          <a:xfrm>
            <a:off x="1524000" y="750336"/>
            <a:ext cx="4747452" cy="4108378"/>
            <a:chOff x="-3174" y="763588"/>
            <a:chExt cx="4747452" cy="41083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141928-ADB5-44A1-BB7D-341F18F45A91}"/>
                </a:ext>
              </a:extLst>
            </p:cNvPr>
            <p:cNvSpPr/>
            <p:nvPr/>
          </p:nvSpPr>
          <p:spPr bwMode="auto">
            <a:xfrm>
              <a:off x="-3174" y="763588"/>
              <a:ext cx="4747452" cy="41083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9" name="Shape 188">
              <a:extLst>
                <a:ext uri="{FF2B5EF4-FFF2-40B4-BE49-F238E27FC236}">
                  <a16:creationId xmlns:a16="http://schemas.microsoft.com/office/drawing/2014/main" id="{762DC8A5-4087-45B1-B52D-BA3A2AC7129A}"/>
                </a:ext>
              </a:extLst>
            </p:cNvPr>
            <p:cNvSpPr/>
            <p:nvPr/>
          </p:nvSpPr>
          <p:spPr>
            <a:xfrm>
              <a:off x="211576" y="845619"/>
              <a:ext cx="4425248" cy="17851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>
                <a:defRPr sz="1800"/>
              </a:pPr>
              <a:r>
                <a:rPr sz="2200" dirty="0">
                  <a:latin typeface="Tahoma"/>
                  <a:cs typeface="Tahoma"/>
                </a:rPr>
                <a:t>ร้านขายอาหารตามสั่งมีราคาอาหารคือ</a:t>
              </a: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ข้าวแกง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25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ข้าวผัด</a:t>
              </a:r>
              <a:r>
                <a:rPr sz="2200" dirty="0">
                  <a:latin typeface="Tahoma"/>
                  <a:cs typeface="Tahoma"/>
                </a:rPr>
                <a:t>   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30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สุกี้ทะเล</a:t>
              </a:r>
              <a:r>
                <a:rPr sz="2200" dirty="0">
                  <a:latin typeface="Tahoma"/>
                  <a:cs typeface="Tahoma"/>
                </a:rPr>
                <a:t>  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45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sz="2200" dirty="0" err="1">
                  <a:latin typeface="Tahoma"/>
                  <a:cs typeface="Tahoma"/>
                </a:rPr>
                <a:t>ในสัปดาห์ที่ผ่านมาขายอาหารได้</a:t>
              </a:r>
              <a:r>
                <a:rPr lang="th-TH" sz="2200" dirty="0">
                  <a:latin typeface="Tahoma"/>
                  <a:cs typeface="Tahoma"/>
                </a:rPr>
                <a:t>ดัง</a:t>
              </a:r>
              <a:r>
                <a:rPr sz="2200" dirty="0" err="1">
                  <a:latin typeface="Tahoma"/>
                  <a:cs typeface="Tahoma"/>
                </a:rPr>
                <a:t>นี้</a:t>
              </a:r>
              <a:endParaRPr sz="2200" dirty="0">
                <a:latin typeface="Tahoma"/>
                <a:cs typeface="Tahoma"/>
              </a:endParaRPr>
            </a:p>
          </p:txBody>
        </p:sp>
        <p:graphicFrame>
          <p:nvGraphicFramePr>
            <p:cNvPr id="20" name="Table 190">
              <a:extLst>
                <a:ext uri="{FF2B5EF4-FFF2-40B4-BE49-F238E27FC236}">
                  <a16:creationId xmlns:a16="http://schemas.microsoft.com/office/drawing/2014/main" id="{93EBD9BF-CBBD-4E52-B7AD-B9BC32D945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8859777"/>
                </p:ext>
              </p:extLst>
            </p:nvPr>
          </p:nvGraphicFramePr>
          <p:xfrm>
            <a:off x="118812" y="2741873"/>
            <a:ext cx="4518012" cy="1878922"/>
          </p:xfrm>
          <a:graphic>
            <a:graphicData uri="http://schemas.openxmlformats.org/drawingml/2006/table">
              <a:tbl>
                <a:tblPr bandRow="1">
                  <a:tableStyleId>{D27102A9-8310-4765-A935-A1911B00CA55}</a:tableStyleId>
                </a:tblPr>
                <a:tblGrid>
                  <a:gridCol w="91843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003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9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989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5300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5300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92534">
                  <a:tc>
                    <a:txBody>
                      <a:bodyPr/>
                      <a:lstStyle/>
                      <a:p>
                        <a:pPr lvl="0" algn="ctr">
                          <a:defRPr sz="1800">
                            <a:sym typeface="Cambria"/>
                          </a:defRPr>
                        </a:pPr>
                        <a:endParaRPr dirty="0">
                          <a:latin typeface="Tahoma"/>
                          <a:cs typeface="Tahoma"/>
                        </a:endParaRPr>
                      </a:p>
                    </a:txBody>
                    <a:tcPr marL="63500" marR="63500" marT="63500" marB="63500" anchor="ctr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จันทร์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อังคาร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พุธ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พฤหัส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ศุกร์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2534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ข้าวแกง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75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120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90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80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2534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ข้าวผัด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80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90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100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สุกี้ทะเล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45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65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951AB-D206-43F1-A2CE-C4FE687B0433}"/>
              </a:ext>
            </a:extLst>
          </p:cNvPr>
          <p:cNvSpPr/>
          <p:nvPr/>
        </p:nvSpPr>
        <p:spPr>
          <a:xfrm>
            <a:off x="7746481" y="4950396"/>
            <a:ext cx="15741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daily income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B3C3DD-8804-4428-8034-2DAB6FCC86A8}"/>
              </a:ext>
            </a:extLst>
          </p:cNvPr>
          <p:cNvGrpSpPr/>
          <p:nvPr/>
        </p:nvGrpSpPr>
        <p:grpSpPr>
          <a:xfrm>
            <a:off x="7818784" y="5796697"/>
            <a:ext cx="2327846" cy="420357"/>
            <a:chOff x="7818784" y="5796697"/>
            <a:chExt cx="2327846" cy="420357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47F0DB4A-1230-48DC-9F13-CF498647900E}"/>
                </a:ext>
              </a:extLst>
            </p:cNvPr>
            <p:cNvSpPr/>
            <p:nvPr/>
          </p:nvSpPr>
          <p:spPr bwMode="auto">
            <a:xfrm>
              <a:off x="7818784" y="5796697"/>
              <a:ext cx="225287" cy="349120"/>
            </a:xfrm>
            <a:prstGeom prst="downArrow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1527F0-28AB-4F17-AF2A-AFDC68089D8F}"/>
                </a:ext>
              </a:extLst>
            </p:cNvPr>
            <p:cNvSpPr/>
            <p:nvPr/>
          </p:nvSpPr>
          <p:spPr>
            <a:xfrm>
              <a:off x="8330492" y="5816944"/>
              <a:ext cx="18161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n-lt"/>
                </a:rPr>
                <a:t>weekly income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46F8B9-C9E8-4049-9CF8-1F8CC2C4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ตัวอย่าง: รายได้รวมในสัปดาห์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9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6626089" y="751887"/>
            <a:ext cx="4028660" cy="4403384"/>
          </a:xfrm>
          <a:prstGeom prst="rect">
            <a:avLst/>
          </a:prstGeom>
          <a:solidFill>
            <a:srgbClr val="FFFFFF"/>
          </a:solidFill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MO --&gt; 6525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TU --&gt; 7725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WE --&gt; 7900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TH --&gt; 7275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FR --&gt; 5750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weekly income  = 35175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daily average  = 7035.0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Best sales day = WE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Sales loss on: MO, TH, FR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-------------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Curry Rice --&gt; 10875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Fried Rice --&gt; 11700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Seafood Suki --&gt; 12600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Best menu = Seafood Suki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706D54-8C87-45D3-BCC3-EDA86921DFAC}"/>
              </a:ext>
            </a:extLst>
          </p:cNvPr>
          <p:cNvGrpSpPr/>
          <p:nvPr/>
        </p:nvGrpSpPr>
        <p:grpSpPr>
          <a:xfrm>
            <a:off x="1520826" y="750336"/>
            <a:ext cx="4747452" cy="4108378"/>
            <a:chOff x="-3174" y="763588"/>
            <a:chExt cx="4747452" cy="4108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BE7A77-3E94-443A-BB7B-863B2BE1177C}"/>
                </a:ext>
              </a:extLst>
            </p:cNvPr>
            <p:cNvSpPr/>
            <p:nvPr/>
          </p:nvSpPr>
          <p:spPr bwMode="auto">
            <a:xfrm>
              <a:off x="-3174" y="763588"/>
              <a:ext cx="4747452" cy="41083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5" name="Shape 188">
              <a:extLst>
                <a:ext uri="{FF2B5EF4-FFF2-40B4-BE49-F238E27FC236}">
                  <a16:creationId xmlns:a16="http://schemas.microsoft.com/office/drawing/2014/main" id="{D26BC94E-E359-469A-B593-7C58FE83BB21}"/>
                </a:ext>
              </a:extLst>
            </p:cNvPr>
            <p:cNvSpPr/>
            <p:nvPr/>
          </p:nvSpPr>
          <p:spPr>
            <a:xfrm>
              <a:off x="211576" y="845619"/>
              <a:ext cx="4425248" cy="17851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>
                <a:defRPr sz="1800"/>
              </a:pPr>
              <a:r>
                <a:rPr sz="2200" dirty="0">
                  <a:latin typeface="Tahoma"/>
                  <a:cs typeface="Tahoma"/>
                </a:rPr>
                <a:t>ร้านขายอาหารตามสั่งมีราคาอาหารคือ</a:t>
              </a: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ข้าวแกง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25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ข้าวผัด</a:t>
              </a:r>
              <a:r>
                <a:rPr sz="2200" dirty="0">
                  <a:latin typeface="Tahoma"/>
                  <a:cs typeface="Tahoma"/>
                </a:rPr>
                <a:t>   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30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lang="th-TH" sz="2200" dirty="0">
                  <a:latin typeface="Tahoma"/>
                  <a:cs typeface="Tahoma"/>
                </a:rPr>
                <a:t>    </a:t>
              </a:r>
              <a:r>
                <a:rPr sz="2200" dirty="0" err="1">
                  <a:latin typeface="Tahoma"/>
                  <a:cs typeface="Tahoma"/>
                </a:rPr>
                <a:t>สุกี้ทะเล</a:t>
              </a:r>
              <a:r>
                <a:rPr sz="2200" dirty="0">
                  <a:latin typeface="Tahoma"/>
                  <a:cs typeface="Tahoma"/>
                </a:rPr>
                <a:t>  </a:t>
              </a:r>
              <a:r>
                <a:rPr lang="en-US" sz="2200" dirty="0">
                  <a:latin typeface="Tahoma"/>
                  <a:cs typeface="Tahoma"/>
                </a:rPr>
                <a:t>	</a:t>
              </a:r>
              <a:r>
                <a:rPr sz="2200" dirty="0">
                  <a:latin typeface="Tahoma"/>
                  <a:cs typeface="Tahoma"/>
                </a:rPr>
                <a:t>45 </a:t>
              </a:r>
              <a:r>
                <a:rPr lang="en-US" sz="2200" dirty="0">
                  <a:latin typeface="Tahoma"/>
                  <a:cs typeface="Tahoma"/>
                </a:rPr>
                <a:t> </a:t>
              </a:r>
              <a:r>
                <a:rPr sz="2200" dirty="0" err="1">
                  <a:latin typeface="Tahoma"/>
                  <a:cs typeface="Tahoma"/>
                </a:rPr>
                <a:t>บาท</a:t>
              </a:r>
              <a:endParaRPr sz="2200" dirty="0">
                <a:latin typeface="Tahoma"/>
                <a:cs typeface="Tahoma"/>
              </a:endParaRPr>
            </a:p>
            <a:p>
              <a:pPr lvl="0">
                <a:defRPr sz="1800"/>
              </a:pPr>
              <a:r>
                <a:rPr sz="2200" dirty="0" err="1">
                  <a:latin typeface="Tahoma"/>
                  <a:cs typeface="Tahoma"/>
                </a:rPr>
                <a:t>ในสัปดาห์ที่ผ่านมาขายอาหารได้</a:t>
              </a:r>
              <a:r>
                <a:rPr lang="th-TH" sz="2200" dirty="0">
                  <a:latin typeface="Tahoma"/>
                  <a:cs typeface="Tahoma"/>
                </a:rPr>
                <a:t>ดัง</a:t>
              </a:r>
              <a:r>
                <a:rPr sz="2200" dirty="0" err="1">
                  <a:latin typeface="Tahoma"/>
                  <a:cs typeface="Tahoma"/>
                </a:rPr>
                <a:t>นี้</a:t>
              </a:r>
              <a:endParaRPr sz="2200" dirty="0">
                <a:latin typeface="Tahoma"/>
                <a:cs typeface="Tahoma"/>
              </a:endParaRPr>
            </a:p>
          </p:txBody>
        </p:sp>
        <p:graphicFrame>
          <p:nvGraphicFramePr>
            <p:cNvPr id="6" name="Table 190">
              <a:extLst>
                <a:ext uri="{FF2B5EF4-FFF2-40B4-BE49-F238E27FC236}">
                  <a16:creationId xmlns:a16="http://schemas.microsoft.com/office/drawing/2014/main" id="{BC160567-7710-4309-B892-92BCCAB26D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66554592"/>
                </p:ext>
              </p:extLst>
            </p:nvPr>
          </p:nvGraphicFramePr>
          <p:xfrm>
            <a:off x="118812" y="2741873"/>
            <a:ext cx="4518012" cy="1878922"/>
          </p:xfrm>
          <a:graphic>
            <a:graphicData uri="http://schemas.openxmlformats.org/drawingml/2006/table">
              <a:tbl>
                <a:tblPr bandRow="1">
                  <a:tableStyleId>{D27102A9-8310-4765-A935-A1911B00CA55}</a:tableStyleId>
                </a:tblPr>
                <a:tblGrid>
                  <a:gridCol w="91843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003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936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989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5300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75300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92534">
                  <a:tc>
                    <a:txBody>
                      <a:bodyPr/>
                      <a:lstStyle/>
                      <a:p>
                        <a:pPr lvl="0" algn="ctr">
                          <a:defRPr sz="1800">
                            <a:sym typeface="Cambria"/>
                          </a:defRPr>
                        </a:pPr>
                        <a:endParaRPr dirty="0">
                          <a:latin typeface="Tahoma"/>
                          <a:cs typeface="Tahoma"/>
                        </a:endParaRPr>
                      </a:p>
                    </a:txBody>
                    <a:tcPr marL="63500" marR="63500" marT="63500" marB="63500" anchor="ctr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จันทร์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อังคาร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พุธ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พฤหัส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 err="1">
                            <a:latin typeface="Tahoma"/>
                            <a:cs typeface="Tahoma"/>
                            <a:sym typeface="Cambria"/>
                          </a:rPr>
                          <a:t>ศุกร์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2534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ข้าวแกง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75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120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90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80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92534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ข้าวผัด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80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90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100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lvl="0" algn="l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สุกี้ทะเล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45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70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>
                            <a:latin typeface="Tahoma"/>
                            <a:cs typeface="Tahoma"/>
                            <a:sym typeface="Cambria"/>
                          </a:rPr>
                          <a:t>65</a:t>
                        </a:r>
                        <a:endParaRPr b="1" i="1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tc>
                    <a:txBody>
                      <a:bodyPr/>
                      <a:lstStyle/>
                      <a:p>
                        <a:pPr lvl="0" algn="ctr">
                          <a:defRPr sz="1800" b="0" i="0"/>
                        </a:pPr>
                        <a:r>
                          <a:rPr dirty="0">
                            <a:latin typeface="Tahoma"/>
                            <a:cs typeface="Tahoma"/>
                            <a:sym typeface="Cambria"/>
                          </a:rPr>
                          <a:t>50</a:t>
                        </a:r>
                        <a:endParaRPr b="1" i="1" dirty="0">
                          <a:latin typeface="Tahoma"/>
                          <a:cs typeface="Tahoma"/>
                          <a:sym typeface="Cambria"/>
                        </a:endParaRPr>
                      </a:p>
                    </a:txBody>
                    <a:tcPr marL="63500" marR="63500" marT="63500" marB="63500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589D71A-815C-4F8B-A12D-6B37B195DF0E}"/>
              </a:ext>
            </a:extLst>
          </p:cNvPr>
          <p:cNvSpPr/>
          <p:nvPr/>
        </p:nvSpPr>
        <p:spPr>
          <a:xfrm>
            <a:off x="2027126" y="5358797"/>
            <a:ext cx="649408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dailyincomes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np.dot(prices,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dailysales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weeklyincome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dailyincomes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/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dailyaverage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dailyincomes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best_day_index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np.argmax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dailyincomes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BE13E0-059F-4C9B-8181-2201DBE2A491}"/>
                  </a:ext>
                </a:extLst>
              </p:cNvPr>
              <p:cNvSpPr/>
              <p:nvPr/>
            </p:nvSpPr>
            <p:spPr>
              <a:xfrm>
                <a:off x="1938638" y="4927493"/>
                <a:ext cx="45095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𝟔𝟓𝟐𝟓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𝟕𝟕𝟐𝟓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𝟕𝟗𝟎𝟎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𝟕𝟐𝟕𝟓</m:t>
                                </m:r>
                              </m:e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ahoma" pitchFamily="34" charset="0"/>
                                  </a:rPr>
                                  <m:t>𝟓𝟕𝟓𝟎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BE13E0-059F-4C9B-8181-2201DBE2A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38" y="4927493"/>
                <a:ext cx="450956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827FB43E-3635-4131-854B-06F027BE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รายงานรายได้ประจำสัปดาห์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6E44A-CD49-4D28-A094-770F77788AB0}"/>
              </a:ext>
            </a:extLst>
          </p:cNvPr>
          <p:cNvSpPr/>
          <p:nvPr/>
        </p:nvSpPr>
        <p:spPr>
          <a:xfrm>
            <a:off x="10654749" y="2953579"/>
            <a:ext cx="1436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ขาดทุนเมื่อ </a:t>
            </a:r>
            <a:b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 7500</a:t>
            </a:r>
          </a:p>
        </p:txBody>
      </p:sp>
    </p:spTree>
    <p:extLst>
      <p:ext uri="{BB962C8B-B14F-4D97-AF65-F5344CB8AC3E}">
        <p14:creationId xmlns:p14="http://schemas.microsoft.com/office/powerpoint/2010/main" val="16658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 animBg="1"/>
      <p:bldP spid="3" grpId="0" uiExpand="1" build="p"/>
      <p:bldP spid="7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FD5550B-0019-427C-A7B9-22EA93D7E43D}"/>
              </a:ext>
            </a:extLst>
          </p:cNvPr>
          <p:cNvSpPr/>
          <p:nvPr/>
        </p:nvSpPr>
        <p:spPr bwMode="auto">
          <a:xfrm>
            <a:off x="1616765" y="3854795"/>
            <a:ext cx="8865705" cy="974035"/>
          </a:xfrm>
          <a:prstGeom prst="roundRect">
            <a:avLst>
              <a:gd name="adj" fmla="val 7143"/>
            </a:avLst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AE1114-32A6-4EE7-A21E-9D08C6C9D3F7}"/>
              </a:ext>
            </a:extLst>
          </p:cNvPr>
          <p:cNvSpPr/>
          <p:nvPr/>
        </p:nvSpPr>
        <p:spPr bwMode="auto">
          <a:xfrm>
            <a:off x="1616765" y="4933258"/>
            <a:ext cx="8865705" cy="1467542"/>
          </a:xfrm>
          <a:prstGeom prst="roundRect">
            <a:avLst>
              <a:gd name="adj" fmla="val 7143"/>
            </a:avLst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AC5DD3-CAEA-4410-9E0F-57E351658315}"/>
              </a:ext>
            </a:extLst>
          </p:cNvPr>
          <p:cNvSpPr/>
          <p:nvPr/>
        </p:nvSpPr>
        <p:spPr bwMode="auto">
          <a:xfrm>
            <a:off x="1616766" y="1802297"/>
            <a:ext cx="8865705" cy="1948069"/>
          </a:xfrm>
          <a:prstGeom prst="roundRect">
            <a:avLst>
              <a:gd name="adj" fmla="val 7143"/>
            </a:avLst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524001" y="748841"/>
            <a:ext cx="9144000" cy="5942267"/>
          </a:xfrm>
          <a:prstGeom prst="rect">
            <a:avLst/>
          </a:prstGeom>
          <a:noFill/>
          <a:ln>
            <a:solidFill/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def report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dailysales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, breakeven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days  = ["MO", "TU", "WE", "TH", "FR"]</a:t>
            </a:r>
          </a:p>
          <a:p>
            <a:pPr>
              <a:spcAft>
                <a:spcPts val="1200"/>
              </a:spcAft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menus = ["Curry Rice", "Fried Rice", "Seafood Suki"]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np.dot(prices,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dailysales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for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(days)):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print(days[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], '--&gt;',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print("weekly income  =",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print("daily average  =",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np.mean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>
              <a:spcAft>
                <a:spcPts val="1200"/>
              </a:spcAft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print("Best sales day =", days[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np.argmax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loss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np.array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(days)[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&lt; breakeven]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print("Sales loss on:", ", ".join(loss))</a:t>
            </a:r>
          </a:p>
          <a:p>
            <a:pPr>
              <a:spcAft>
                <a:spcPts val="1200"/>
              </a:spcAft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print("-------------")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menuincomes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np.sum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dailysales,axis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=1)*prices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for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in range(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(menus)):</a:t>
            </a:r>
          </a:p>
          <a:p>
            <a:pPr>
              <a:spcAft>
                <a:spcPts val="1200"/>
              </a:spcAft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    print(menus[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], '--&gt;', 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menuincomes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])</a:t>
            </a:r>
          </a:p>
          <a:p>
            <a:pPr lvl="0">
              <a:defRPr sz="18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 print("Best menu =", menus[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np.argmax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latin typeface="Courier New"/>
                <a:ea typeface="Courier New"/>
                <a:cs typeface="Courier New"/>
                <a:sym typeface="Courier New"/>
              </a:rPr>
              <a:t>menuincomes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)])</a:t>
            </a:r>
            <a:endParaRPr lang="th-TH"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/>
            </a:pPr>
            <a:endParaRPr lang="en-US"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DCC75-A4E6-4938-8B08-CC99C93B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รายงานรายได้ประจำสัปดาห์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ECA4-8FA5-4979-B20B-8ABA6C7C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</a:t>
            </a:r>
            <a:r>
              <a:rPr lang="th-TH" dirty="0"/>
              <a:t> ใครคะแนนรวมต่ำกว่าคะแนนเฉลี่ย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3CDFD-30AF-4875-85A9-60E10B3DB0A5}"/>
              </a:ext>
            </a:extLst>
          </p:cNvPr>
          <p:cNvSpPr txBox="1"/>
          <p:nvPr/>
        </p:nvSpPr>
        <p:spPr>
          <a:xfrm>
            <a:off x="2179984" y="1173637"/>
            <a:ext cx="7832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([[610011, 80, 90, 70],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[610022, 50, 80, 68],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[610033, 70, 85, 80],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[610044, 60, 50, 90],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[610055, 90, 74, 70]])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 =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([0.3, 0.5, 0.2])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0BC3-FCB1-4E6D-A8A3-C99ADC6AA767}"/>
              </a:ext>
            </a:extLst>
          </p:cNvPr>
          <p:cNvSpPr txBox="1"/>
          <p:nvPr/>
        </p:nvSpPr>
        <p:spPr>
          <a:xfrm>
            <a:off x="5249448" y="773527"/>
            <a:ext cx="357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ID       Midterm  Final 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11190-ED5B-420B-891C-EE00F92A9790}"/>
              </a:ext>
            </a:extLst>
          </p:cNvPr>
          <p:cNvSpPr txBox="1"/>
          <p:nvPr/>
        </p:nvSpPr>
        <p:spPr>
          <a:xfrm>
            <a:off x="2179984" y="3560706"/>
            <a:ext cx="818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ahoma" pitchFamily="34" charset="0"/>
                <a:cs typeface="Tahoma" pitchFamily="34" charset="0"/>
              </a:rPr>
              <a:t>คะแนนรวมของ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610011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0.3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 + 0.5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90 + 0.2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70 = 83.0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 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B6B23-BE48-41A6-9C8B-AF558BD84B91}"/>
              </a:ext>
            </a:extLst>
          </p:cNvPr>
          <p:cNvSpPr txBox="1"/>
          <p:nvPr/>
        </p:nvSpPr>
        <p:spPr>
          <a:xfrm>
            <a:off x="2259868" y="4568688"/>
            <a:ext cx="7669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อยากรู้ว่าใครบ้างที่คะแนนรวมต่ำกว่าคะแนนเฉลี่ยของทั้งหมด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C726-8374-47FE-912D-D574A458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</a:t>
            </a:r>
            <a:r>
              <a:rPr lang="th-TH" dirty="0"/>
              <a:t> ใน </a:t>
            </a:r>
            <a:r>
              <a:rPr lang="en-US" dirty="0"/>
              <a:t>2110101 </a:t>
            </a:r>
            <a:r>
              <a:rPr lang="th-TH" sz="1800" dirty="0"/>
              <a:t>(นิดเดียว)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8AB3D-77AD-4655-ACD3-E68E1381C956}"/>
              </a:ext>
            </a:extLst>
          </p:cNvPr>
          <p:cNvSpPr txBox="1"/>
          <p:nvPr/>
        </p:nvSpPr>
        <p:spPr>
          <a:xfrm>
            <a:off x="2583097" y="763589"/>
            <a:ext cx="7022628" cy="4264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3200" dirty="0">
                <a:latin typeface="Tahoma" pitchFamily="34" charset="0"/>
                <a:cs typeface="Tahoma" pitchFamily="34" charset="0"/>
              </a:rPr>
              <a:t>การสร้างอา</a:t>
            </a:r>
            <a:r>
              <a:rPr lang="th-TH" sz="3200" dirty="0" err="1">
                <a:latin typeface="Tahoma" pitchFamily="34" charset="0"/>
                <a:cs typeface="Tahoma" pitchFamily="34" charset="0"/>
              </a:rPr>
              <a:t>เรย์</a:t>
            </a:r>
            <a:r>
              <a:rPr lang="th-TH" sz="3200" dirty="0">
                <a:latin typeface="Tahoma" pitchFamily="34" charset="0"/>
                <a:cs typeface="Tahoma" pitchFamily="34" charset="0"/>
              </a:rPr>
              <a:t>แบบต่าง ๆ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indexing</a:t>
            </a:r>
            <a:endParaRPr lang="th-TH" sz="3200" dirty="0">
              <a:latin typeface="Tahoma" pitchFamily="34" charset="0"/>
              <a:cs typeface="Tahoma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element-wise operations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latin typeface="Tahoma" pitchFamily="34" charset="0"/>
                <a:cs typeface="Tahoma" pitchFamily="34" charset="0"/>
              </a:rPr>
              <a:t>broadcasting</a:t>
            </a:r>
          </a:p>
          <a:p>
            <a:pPr algn="ctr">
              <a:lnSpc>
                <a:spcPct val="150000"/>
              </a:lnSpc>
            </a:pPr>
            <a:r>
              <a:rPr lang="th-TH" sz="3200" dirty="0">
                <a:latin typeface="Tahoma" pitchFamily="34" charset="0"/>
                <a:cs typeface="Tahoma" pitchFamily="34" charset="0"/>
              </a:rPr>
              <a:t>ฟังก์ชันที่น่าสนใจ</a:t>
            </a:r>
            <a:br>
              <a:rPr lang="th-TH" sz="3200" dirty="0">
                <a:latin typeface="Tahoma" pitchFamily="34" charset="0"/>
                <a:cs typeface="Tahoma" pitchFamily="34" charset="0"/>
              </a:rPr>
            </a:br>
            <a:r>
              <a:rPr lang="th-TH" sz="2400" dirty="0">
                <a:latin typeface="Tahoma" pitchFamily="34" charset="0"/>
                <a:cs typeface="Tahoma" pitchFamily="34" charset="0"/>
              </a:rPr>
              <a:t>(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sum, min, max,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argmin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argmax, mean, std, dot)</a:t>
            </a:r>
            <a:endParaRPr lang="en-US" sz="3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67578" y="763588"/>
            <a:ext cx="8653669" cy="53944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import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as np</a:t>
            </a:r>
          </a:p>
          <a:p>
            <a:pPr>
              <a:lnSpc>
                <a:spcPct val="120000"/>
              </a:lnSpc>
            </a:pP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([1,2,3,4])          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สร้างจากลิสต์</a:t>
            </a:r>
            <a:endParaRPr lang="en-US" sz="24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b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np.array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([[1,2],[3,4]],float)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สร้างจากลิสต์</a:t>
            </a: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c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np.ndarray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(2,3) )     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สร้างตามขนาด ค่าไม่รู้</a:t>
            </a: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np.ndarray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(2,3), int)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e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np.zeros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(2,3), int)   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สร้างตาม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ขนาด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หมด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f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np.ones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(2,3), int)    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สร้างตามขนาด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ค่า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หมด</a:t>
            </a:r>
            <a:endParaRPr lang="en-US" sz="24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g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np.zeros_like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(f, float) 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ขนาดเหมือน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f</a:t>
            </a:r>
            <a:r>
              <a:rPr lang="th-TH" sz="20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 ค่า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หมด</a:t>
            </a: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h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np.ones_like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e, float) 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ขนาดเหมือน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e</a:t>
            </a:r>
            <a:r>
              <a:rPr lang="en-US" sz="20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ค่า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หมด</a:t>
            </a: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I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np.identity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( 4, int)     #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 matrix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ขนาด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4x4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x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np.arange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(0.0, 1.0, 0.1) #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[0.0, 0.1, 0.2, ..., 0.9]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9EF090-720D-48A8-BBAE-284F794E01C2}"/>
              </a:ext>
            </a:extLst>
          </p:cNvPr>
          <p:cNvGrpSpPr/>
          <p:nvPr/>
        </p:nvGrpSpPr>
        <p:grpSpPr>
          <a:xfrm>
            <a:off x="4673601" y="5965373"/>
            <a:ext cx="5551617" cy="654307"/>
            <a:chOff x="3149600" y="5965372"/>
            <a:chExt cx="5551617" cy="6543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58822A-E555-485A-9433-8202FF1C920D}"/>
                </a:ext>
              </a:extLst>
            </p:cNvPr>
            <p:cNvSpPr txBox="1"/>
            <p:nvPr/>
          </p:nvSpPr>
          <p:spPr>
            <a:xfrm>
              <a:off x="3773714" y="6158014"/>
              <a:ext cx="4927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ahoma" pitchFamily="34" charset="0"/>
                  <a:cs typeface="Tahoma" pitchFamily="34" charset="0"/>
                </a:rPr>
                <a:t>int </a:t>
              </a:r>
              <a:r>
                <a:rPr lang="th-TH" sz="2400" dirty="0">
                  <a:latin typeface="Tahoma" pitchFamily="34" charset="0"/>
                  <a:cs typeface="Tahoma" pitchFamily="34" charset="0"/>
                </a:rPr>
                <a:t>ก็ได้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, float </a:t>
              </a:r>
              <a:r>
                <a:rPr lang="th-TH" sz="2400" dirty="0">
                  <a:latin typeface="Tahoma" pitchFamily="34" charset="0"/>
                  <a:cs typeface="Tahoma" pitchFamily="34" charset="0"/>
                </a:rPr>
                <a:t>ก็ได้ (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range </a:t>
              </a:r>
              <a:r>
                <a:rPr lang="th-TH" sz="2400" dirty="0">
                  <a:latin typeface="Tahoma" pitchFamily="34" charset="0"/>
                  <a:cs typeface="Tahoma" pitchFamily="34" charset="0"/>
                </a:rPr>
                <a:t>ได้แค่ 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int)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D4D1731-240D-4C9D-A13D-A80F5ACC9298}"/>
                </a:ext>
              </a:extLst>
            </p:cNvPr>
            <p:cNvSpPr/>
            <p:nvPr/>
          </p:nvSpPr>
          <p:spPr bwMode="auto">
            <a:xfrm>
              <a:off x="3149600" y="5965372"/>
              <a:ext cx="566057" cy="466461"/>
            </a:xfrm>
            <a:custGeom>
              <a:avLst/>
              <a:gdLst>
                <a:gd name="connsiteX0" fmla="*/ 566057 w 566057"/>
                <a:gd name="connsiteY0" fmla="*/ 435429 h 466461"/>
                <a:gd name="connsiteX1" fmla="*/ 130629 w 566057"/>
                <a:gd name="connsiteY1" fmla="*/ 420915 h 466461"/>
                <a:gd name="connsiteX2" fmla="*/ 0 w 566057"/>
                <a:gd name="connsiteY2" fmla="*/ 0 h 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057" h="466461">
                  <a:moveTo>
                    <a:pt x="566057" y="435429"/>
                  </a:moveTo>
                  <a:cubicBezTo>
                    <a:pt x="395514" y="464457"/>
                    <a:pt x="224972" y="493486"/>
                    <a:pt x="130629" y="420915"/>
                  </a:cubicBezTo>
                  <a:cubicBezTo>
                    <a:pt x="36286" y="348344"/>
                    <a:pt x="18143" y="174172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0A7A4A0-2159-40C6-9118-7D344DB2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การสร้างอา</a:t>
            </a:r>
            <a:r>
              <a:rPr lang="th-TH" dirty="0" err="1"/>
              <a:t>เรย์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6A0D-3358-408A-9037-486C6ED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array.shape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5A4F-F5FA-42E6-8C57-1ADE6ED0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410" y="876300"/>
            <a:ext cx="7680570" cy="5105400"/>
          </a:xfrm>
        </p:spPr>
        <p:txBody>
          <a:bodyPr/>
          <a:lstStyle/>
          <a:p>
            <a:r>
              <a:rPr lang="en-US" dirty="0" err="1"/>
              <a:t>array.shape</a:t>
            </a:r>
            <a:r>
              <a:rPr lang="en-US" dirty="0"/>
              <a:t> </a:t>
            </a:r>
            <a:r>
              <a:rPr lang="th-TH" dirty="0"/>
              <a:t>คืน </a:t>
            </a:r>
            <a:r>
              <a:rPr lang="en-US" dirty="0"/>
              <a:t>tuple </a:t>
            </a:r>
            <a:r>
              <a:rPr lang="th-TH" dirty="0"/>
              <a:t>บอกรายละเอียดของมิติ</a:t>
            </a:r>
          </a:p>
          <a:p>
            <a:pPr lvl="1"/>
            <a:r>
              <a:rPr lang="en-US" b="1" kern="1200" dirty="0">
                <a:latin typeface="Courier New" pitchFamily="49" charset="0"/>
                <a:ea typeface="+mn-ea"/>
              </a:rPr>
              <a:t>a = </a:t>
            </a:r>
            <a:r>
              <a:rPr lang="en-US" b="1" kern="1200" dirty="0" err="1">
                <a:latin typeface="Courier New" pitchFamily="49" charset="0"/>
                <a:ea typeface="+mn-ea"/>
              </a:rPr>
              <a:t>np.ones</a:t>
            </a:r>
            <a:r>
              <a:rPr lang="en-US" b="1" kern="1200" dirty="0">
                <a:latin typeface="Courier New" pitchFamily="49" charset="0"/>
                <a:ea typeface="+mn-ea"/>
              </a:rPr>
              <a:t>( (3, 4) ) </a:t>
            </a:r>
            <a:br>
              <a:rPr lang="en-US" b="1" kern="1200" dirty="0">
                <a:latin typeface="Courier New" pitchFamily="49" charset="0"/>
                <a:ea typeface="+mn-ea"/>
              </a:rPr>
            </a:br>
            <a:r>
              <a:rPr lang="th-TH" dirty="0"/>
              <a:t>จะได้ </a:t>
            </a:r>
            <a:r>
              <a:rPr lang="en-US" b="1" kern="1200" dirty="0" err="1">
                <a:latin typeface="Courier New" pitchFamily="49" charset="0"/>
                <a:ea typeface="+mn-ea"/>
              </a:rPr>
              <a:t>a.shape</a:t>
            </a:r>
            <a:r>
              <a:rPr lang="en-US" b="1" kern="1200" dirty="0">
                <a:latin typeface="Courier New" pitchFamily="49" charset="0"/>
                <a:ea typeface="+mn-ea"/>
              </a:rPr>
              <a:t> </a:t>
            </a:r>
            <a:r>
              <a:rPr lang="th-TH" dirty="0"/>
              <a:t>เป็น </a:t>
            </a:r>
            <a:r>
              <a:rPr lang="en-US" b="1" kern="1200" dirty="0">
                <a:latin typeface="Courier New" pitchFamily="49" charset="0"/>
                <a:ea typeface="+mn-ea"/>
              </a:rPr>
              <a:t>(3, 4)</a:t>
            </a:r>
          </a:p>
          <a:p>
            <a:pPr lvl="2"/>
            <a:r>
              <a:rPr lang="en-US" sz="2400" b="1" kern="1200" dirty="0" err="1">
                <a:latin typeface="Courier New" pitchFamily="49" charset="0"/>
                <a:ea typeface="+mn-ea"/>
              </a:rPr>
              <a:t>a.shape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[0]</a:t>
            </a:r>
            <a:r>
              <a:rPr lang="en-US" sz="2400" dirty="0"/>
              <a:t> </a:t>
            </a:r>
            <a:r>
              <a:rPr lang="th-TH" sz="2400" dirty="0"/>
              <a:t>คือ 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3</a:t>
            </a:r>
            <a:r>
              <a:rPr lang="en-US" sz="2400" dirty="0"/>
              <a:t>  </a:t>
            </a:r>
            <a:r>
              <a:rPr lang="th-TH" sz="2400" dirty="0"/>
              <a:t>เป็นจำนวนแถว</a:t>
            </a:r>
          </a:p>
          <a:p>
            <a:pPr lvl="2"/>
            <a:r>
              <a:rPr lang="en-US" sz="2400" b="1" kern="1200" dirty="0" err="1">
                <a:latin typeface="Courier New" pitchFamily="49" charset="0"/>
                <a:ea typeface="+mn-ea"/>
              </a:rPr>
              <a:t>a.shape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[1]</a:t>
            </a:r>
            <a:r>
              <a:rPr lang="en-US" sz="2400" dirty="0"/>
              <a:t> </a:t>
            </a:r>
            <a:r>
              <a:rPr lang="th-TH" sz="2400" dirty="0"/>
              <a:t>คือ 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4</a:t>
            </a:r>
            <a:r>
              <a:rPr lang="en-US" sz="2400" dirty="0"/>
              <a:t>  </a:t>
            </a:r>
            <a:r>
              <a:rPr lang="th-TH" sz="2400" dirty="0"/>
              <a:t>เป็นจำนวนคอลัมน์</a:t>
            </a:r>
          </a:p>
          <a:p>
            <a:r>
              <a:rPr lang="en-US" sz="2400" b="1" kern="1200" dirty="0" err="1">
                <a:latin typeface="Courier New" pitchFamily="49" charset="0"/>
                <a:ea typeface="+mn-ea"/>
              </a:rPr>
              <a:t>len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( </a:t>
            </a:r>
            <a:r>
              <a:rPr lang="en-US" sz="2400" b="1" kern="1200" dirty="0" err="1">
                <a:latin typeface="Courier New" pitchFamily="49" charset="0"/>
                <a:ea typeface="+mn-ea"/>
              </a:rPr>
              <a:t>array.shape</a:t>
            </a:r>
            <a:r>
              <a:rPr lang="en-US" sz="2400" b="1" kern="1200" dirty="0">
                <a:latin typeface="Courier New" pitchFamily="49" charset="0"/>
                <a:ea typeface="+mn-ea"/>
              </a:rPr>
              <a:t> ) </a:t>
            </a:r>
            <a:r>
              <a:rPr lang="th-TH" dirty="0"/>
              <a:t>เป็นขนาดของมิติ</a:t>
            </a:r>
            <a:endParaRPr lang="en-US" dirty="0"/>
          </a:p>
          <a:p>
            <a:pPr lvl="1"/>
            <a:r>
              <a:rPr lang="en-US" b="1" kern="1200" dirty="0">
                <a:latin typeface="Courier New" pitchFamily="49" charset="0"/>
                <a:ea typeface="+mn-ea"/>
              </a:rPr>
              <a:t>a = </a:t>
            </a:r>
            <a:r>
              <a:rPr lang="en-US" b="1" kern="1200" dirty="0" err="1">
                <a:latin typeface="Courier New" pitchFamily="49" charset="0"/>
                <a:ea typeface="+mn-ea"/>
              </a:rPr>
              <a:t>np.ones</a:t>
            </a:r>
            <a:r>
              <a:rPr lang="en-US" b="1" kern="1200" dirty="0">
                <a:latin typeface="Courier New" pitchFamily="49" charset="0"/>
                <a:ea typeface="+mn-ea"/>
              </a:rPr>
              <a:t>( (3, 4) )</a:t>
            </a:r>
            <a:br>
              <a:rPr lang="en-US" b="1" kern="1200" dirty="0">
                <a:latin typeface="Courier New" pitchFamily="49" charset="0"/>
                <a:ea typeface="+mn-ea"/>
              </a:rPr>
            </a:br>
            <a:r>
              <a:rPr lang="th-TH" dirty="0"/>
              <a:t>จะได้ </a:t>
            </a:r>
            <a:r>
              <a:rPr lang="en-US" b="1" kern="1200" dirty="0" err="1">
                <a:latin typeface="Courier New" pitchFamily="49" charset="0"/>
                <a:ea typeface="+mn-ea"/>
              </a:rPr>
              <a:t>len</a:t>
            </a:r>
            <a:r>
              <a:rPr lang="en-US" b="1" kern="1200" dirty="0">
                <a:latin typeface="Courier New" pitchFamily="49" charset="0"/>
                <a:ea typeface="+mn-ea"/>
              </a:rPr>
              <a:t>( </a:t>
            </a:r>
            <a:r>
              <a:rPr lang="en-US" b="1" kern="1200" dirty="0" err="1">
                <a:latin typeface="Courier New" pitchFamily="49" charset="0"/>
                <a:ea typeface="+mn-ea"/>
              </a:rPr>
              <a:t>a.shape</a:t>
            </a:r>
            <a:r>
              <a:rPr lang="en-US" b="1" kern="1200" dirty="0">
                <a:latin typeface="Courier New" pitchFamily="49" charset="0"/>
                <a:ea typeface="+mn-ea"/>
              </a:rPr>
              <a:t> ) </a:t>
            </a:r>
            <a:r>
              <a:rPr lang="th-TH" dirty="0"/>
              <a:t>เป็น </a:t>
            </a:r>
            <a:r>
              <a:rPr lang="en-US" b="1" kern="1200" dirty="0">
                <a:latin typeface="Courier New" pitchFamily="49" charset="0"/>
                <a:ea typeface="+mn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037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B4FE-42C4-4AB0-93D4-DA94EC40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array.reshape</a:t>
            </a:r>
            <a:r>
              <a:rPr lang="en-US" dirty="0"/>
              <a:t>( </a:t>
            </a:r>
            <a:r>
              <a:rPr lang="en-US" dirty="0" err="1"/>
              <a:t>newshape</a:t>
            </a:r>
            <a:r>
              <a:rPr lang="en-US" dirty="0"/>
              <a:t>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AB60-4B79-4354-A27C-352FD900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7920037" cy="762000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นำข้อมูลใน </a:t>
            </a:r>
            <a:r>
              <a:rPr lang="en-US" dirty="0"/>
              <a:t>array </a:t>
            </a:r>
            <a:r>
              <a:rPr lang="th-TH" dirty="0"/>
              <a:t>มาจัดรูปแบบให้ตรงตาม </a:t>
            </a:r>
            <a:r>
              <a:rPr lang="en-US" dirty="0"/>
              <a:t>shape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8646883-18CB-434C-8CCF-654A0CC5E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26" y="1518962"/>
            <a:ext cx="7916172" cy="40620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np.arange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(8)       # [0 1 2 3 4 5 6 7]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b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a.reshape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((2,4))   # [[0 1 2 3],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    [4 5 6 7]]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c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b.reshape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((4,2))   # [[0 1],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    [2 3],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    [4 5],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    [6 7]]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c.reshape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(8)       # [0 1 2 3 4 5 6 7]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c.reshape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((2,3))   # </a:t>
            </a:r>
            <a:r>
              <a:rPr lang="th-TH" sz="24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ทำไม่ได้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6A0D-3358-408A-9037-486C6ED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array.T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E5A4F-F5FA-42E6-8C57-1ADE6ED0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765" y="888160"/>
            <a:ext cx="7611648" cy="1662872"/>
          </a:xfrm>
        </p:spPr>
        <p:txBody>
          <a:bodyPr/>
          <a:lstStyle/>
          <a:p>
            <a:r>
              <a:rPr lang="en-US" kern="1200" dirty="0" err="1"/>
              <a:t>a.T</a:t>
            </a:r>
            <a:r>
              <a:rPr lang="en-US" kern="1200" dirty="0"/>
              <a:t> </a:t>
            </a:r>
            <a:r>
              <a:rPr lang="th-TH" kern="1200" dirty="0"/>
              <a:t>คือ </a:t>
            </a:r>
            <a:r>
              <a:rPr lang="en-US" kern="1200" dirty="0"/>
              <a:t>transpose </a:t>
            </a:r>
            <a:r>
              <a:rPr lang="th-TH" kern="1200" dirty="0"/>
              <a:t>ของอา</a:t>
            </a:r>
            <a:r>
              <a:rPr lang="th-TH" kern="1200" dirty="0" err="1"/>
              <a:t>เรย์</a:t>
            </a:r>
            <a:r>
              <a:rPr lang="th-TH" kern="1200" dirty="0"/>
              <a:t> </a:t>
            </a:r>
            <a:r>
              <a:rPr lang="en-US" kern="1200" dirty="0"/>
              <a:t>a</a:t>
            </a:r>
            <a:endParaRPr lang="th-TH" kern="1200" dirty="0"/>
          </a:p>
          <a:p>
            <a:r>
              <a:rPr lang="en-US" kern="1200" dirty="0"/>
              <a:t>a </a:t>
            </a:r>
            <a:r>
              <a:rPr lang="th-TH" kern="1200" dirty="0"/>
              <a:t>มี </a:t>
            </a:r>
            <a:r>
              <a:rPr lang="en-US" kern="1200" dirty="0"/>
              <a:t>1 </a:t>
            </a:r>
            <a:r>
              <a:rPr lang="th-TH" kern="1200" dirty="0"/>
              <a:t>มิติ</a:t>
            </a:r>
            <a:r>
              <a:rPr lang="en-US" kern="1200" dirty="0"/>
              <a:t>,</a:t>
            </a:r>
            <a:r>
              <a:rPr lang="th-TH" kern="1200" dirty="0"/>
              <a:t> </a:t>
            </a:r>
            <a:r>
              <a:rPr lang="en-US" kern="1200" dirty="0"/>
              <a:t> </a:t>
            </a:r>
            <a:r>
              <a:rPr lang="en-US" kern="1200" dirty="0" err="1"/>
              <a:t>a.T</a:t>
            </a:r>
            <a:r>
              <a:rPr lang="en-US" kern="1200" dirty="0"/>
              <a:t> </a:t>
            </a:r>
            <a:r>
              <a:rPr lang="th-TH" kern="1200" dirty="0"/>
              <a:t>เหมือน </a:t>
            </a:r>
            <a:r>
              <a:rPr lang="en-US" kern="1200" dirty="0"/>
              <a:t>a</a:t>
            </a:r>
          </a:p>
          <a:p>
            <a:r>
              <a:rPr lang="en-US" kern="1200" dirty="0"/>
              <a:t>a </a:t>
            </a:r>
            <a:r>
              <a:rPr lang="th-TH" kern="1200" dirty="0"/>
              <a:t>มี </a:t>
            </a:r>
            <a:r>
              <a:rPr lang="en-US" kern="1200" dirty="0"/>
              <a:t>2 </a:t>
            </a:r>
            <a:r>
              <a:rPr lang="th-TH" kern="1200" dirty="0"/>
              <a:t>มิติ</a:t>
            </a:r>
            <a:r>
              <a:rPr lang="en-US" kern="1200" dirty="0"/>
              <a:t>,</a:t>
            </a:r>
            <a:r>
              <a:rPr lang="th-TH" kern="1200" dirty="0"/>
              <a:t> </a:t>
            </a:r>
            <a:r>
              <a:rPr lang="en-US" kern="1200" dirty="0"/>
              <a:t> </a:t>
            </a:r>
            <a:r>
              <a:rPr lang="en-US" kern="1200" dirty="0" err="1"/>
              <a:t>a.T</a:t>
            </a:r>
            <a:r>
              <a:rPr lang="en-US" kern="1200" dirty="0"/>
              <a:t> </a:t>
            </a:r>
            <a:r>
              <a:rPr lang="th-TH" kern="1200" dirty="0"/>
              <a:t>คือ </a:t>
            </a:r>
            <a:r>
              <a:rPr lang="en-US" kern="1200" dirty="0"/>
              <a:t>transpose </a:t>
            </a:r>
            <a:r>
              <a:rPr lang="th-TH" kern="1200" dirty="0"/>
              <a:t>ของ</a:t>
            </a:r>
            <a:r>
              <a:rPr lang="th-TH" kern="1200" dirty="0" err="1"/>
              <a:t>เมทริกซ์</a:t>
            </a:r>
            <a:r>
              <a:rPr lang="th-TH" kern="1200" dirty="0"/>
              <a:t> </a:t>
            </a:r>
            <a:r>
              <a:rPr lang="en-US" kern="1200" dirty="0"/>
              <a:t>a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B7D1B69-0EE0-4907-BA1B-F71BE0A2B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481" y="2715384"/>
            <a:ext cx="3661433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np.arange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(8)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print(a)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a.T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 =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a.reshape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((2,4))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print(b)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b.T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a.reshape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((1,8))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print(c)</a:t>
            </a:r>
          </a:p>
          <a:p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c.T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636D0-6016-4F4E-8E04-44CDE54F816E}"/>
              </a:ext>
            </a:extLst>
          </p:cNvPr>
          <p:cNvSpPr txBox="1"/>
          <p:nvPr/>
        </p:nvSpPr>
        <p:spPr>
          <a:xfrm>
            <a:off x="4034274" y="6001349"/>
            <a:ext cx="5399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200" dirty="0">
                <a:latin typeface="Tahoma" pitchFamily="34" charset="0"/>
                <a:cs typeface="Tahoma" pitchFamily="34" charset="0"/>
              </a:rPr>
              <a:t>ข้อสังเกต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:  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a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ไม่เหมือน </a:t>
            </a:r>
            <a:r>
              <a:rPr lang="en-US" sz="2200" b="1" dirty="0">
                <a:latin typeface="Courier New" pitchFamily="49" charset="0"/>
                <a:ea typeface="Tahoma" panose="020B0604030504040204" pitchFamily="34" charset="0"/>
                <a:cs typeface="Tahoma" pitchFamily="34" charset="0"/>
              </a:rPr>
              <a:t>c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(shape </a:t>
            </a:r>
            <a:r>
              <a:rPr lang="th-TH" sz="2200" dirty="0">
                <a:latin typeface="Tahoma" pitchFamily="34" charset="0"/>
                <a:cs typeface="Tahoma" pitchFamily="34" charset="0"/>
              </a:rPr>
              <a:t>ไม่เหมือน)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2A95FE38-9562-473E-B1F4-69D7E07C5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063" y="2715384"/>
            <a:ext cx="3397947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[0 1 2 3 4 5 6 7]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[0 1 2 3 4 5 6 7]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[[0 1 2 3]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[4 5 6 7]]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[[0 4]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[1 5]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[2 6]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[3 7]]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[[0 1 2 3 4 5 6 7]]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FFBC17BA-A619-489D-B6DD-D9C8B6CA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335" y="3053938"/>
            <a:ext cx="1037717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[[0]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[1]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[2]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[3]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[4]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[5]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[6]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[7]]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59387DC-9A35-4EEF-8C25-400DA1F00CA2}"/>
              </a:ext>
            </a:extLst>
          </p:cNvPr>
          <p:cNvSpPr/>
          <p:nvPr/>
        </p:nvSpPr>
        <p:spPr bwMode="auto">
          <a:xfrm>
            <a:off x="8733182" y="4758032"/>
            <a:ext cx="914400" cy="569343"/>
          </a:xfrm>
          <a:custGeom>
            <a:avLst/>
            <a:gdLst>
              <a:gd name="connsiteX0" fmla="*/ 0 w 914400"/>
              <a:gd name="connsiteY0" fmla="*/ 569343 h 569343"/>
              <a:gd name="connsiteX1" fmla="*/ 66260 w 914400"/>
              <a:gd name="connsiteY1" fmla="*/ 145273 h 569343"/>
              <a:gd name="connsiteX2" fmla="*/ 344556 w 914400"/>
              <a:gd name="connsiteY2" fmla="*/ 12752 h 569343"/>
              <a:gd name="connsiteX3" fmla="*/ 914400 w 914400"/>
              <a:gd name="connsiteY3" fmla="*/ 12752 h 569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69343">
                <a:moveTo>
                  <a:pt x="0" y="569343"/>
                </a:moveTo>
                <a:cubicBezTo>
                  <a:pt x="4417" y="403690"/>
                  <a:pt x="8834" y="238038"/>
                  <a:pt x="66260" y="145273"/>
                </a:cubicBezTo>
                <a:cubicBezTo>
                  <a:pt x="123686" y="52508"/>
                  <a:pt x="203199" y="34839"/>
                  <a:pt x="344556" y="12752"/>
                </a:cubicBezTo>
                <a:cubicBezTo>
                  <a:pt x="485913" y="-9335"/>
                  <a:pt x="700156" y="1708"/>
                  <a:pt x="914400" y="1275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D88BE0-0E0E-4198-AC87-7C722578BD6A}"/>
              </a:ext>
            </a:extLst>
          </p:cNvPr>
          <p:cNvGrpSpPr/>
          <p:nvPr/>
        </p:nvGrpSpPr>
        <p:grpSpPr>
          <a:xfrm>
            <a:off x="5799063" y="2715384"/>
            <a:ext cx="3397947" cy="3141502"/>
            <a:chOff x="5799063" y="2715384"/>
            <a:chExt cx="3397947" cy="31415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F48C97-9500-4499-A27F-FAA87277418D}"/>
                </a:ext>
              </a:extLst>
            </p:cNvPr>
            <p:cNvSpPr/>
            <p:nvPr/>
          </p:nvSpPr>
          <p:spPr bwMode="auto">
            <a:xfrm>
              <a:off x="5799063" y="2715384"/>
              <a:ext cx="3397947" cy="338554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1AC8E1-2763-4E7A-AC9C-531DC08E67BC}"/>
                </a:ext>
              </a:extLst>
            </p:cNvPr>
            <p:cNvSpPr/>
            <p:nvPr/>
          </p:nvSpPr>
          <p:spPr bwMode="auto">
            <a:xfrm>
              <a:off x="5799063" y="5450468"/>
              <a:ext cx="3397947" cy="406418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1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24" grpId="0"/>
      <p:bldP spid="26" grpId="0" uiExpand="1" build="p" animBg="1"/>
      <p:bldP spid="27" grpId="0" animBg="1"/>
      <p:bldP spid="5" grpId="0" animBg="1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33325</TotalTime>
  <Words>4587</Words>
  <Application>Microsoft Office PowerPoint</Application>
  <PresentationFormat>Widescreen</PresentationFormat>
  <Paragraphs>648</Paragraphs>
  <Slides>45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Angsana New</vt:lpstr>
      <vt:lpstr>Arial</vt:lpstr>
      <vt:lpstr>Calibri</vt:lpstr>
      <vt:lpstr>Cambria</vt:lpstr>
      <vt:lpstr>Cambria Math</vt:lpstr>
      <vt:lpstr>Courier New</vt:lpstr>
      <vt:lpstr>Tahoma</vt:lpstr>
      <vt:lpstr>somchai</vt:lpstr>
      <vt:lpstr>NumPy</vt:lpstr>
      <vt:lpstr>NumPy</vt:lpstr>
      <vt:lpstr>การเก็บข้อมูล: NumPy Array</vt:lpstr>
      <vt:lpstr>List vs. NumPy Array: ระยะทางทุกคู่จุด</vt:lpstr>
      <vt:lpstr>NumPy Array ใน 2110101 (นิดเดียว)</vt:lpstr>
      <vt:lpstr>การสร้างอาเรย์</vt:lpstr>
      <vt:lpstr>array.shape</vt:lpstr>
      <vt:lpstr>array.reshape( newshape )</vt:lpstr>
      <vt:lpstr>array.T</vt:lpstr>
      <vt:lpstr>Indexing</vt:lpstr>
      <vt:lpstr>Slicing:   start : stop : step</vt:lpstr>
      <vt:lpstr>Fancy Indexing</vt:lpstr>
      <vt:lpstr>แบบฝึกหัด</vt:lpstr>
      <vt:lpstr>การนำค่าสเกล่าร์ใส่ในอาเรย์</vt:lpstr>
      <vt:lpstr>การคำนวณแต่ละค่าในอาเรย์กับค่าสเกล่าร์</vt:lpstr>
      <vt:lpstr>หลายฟังก์ชันที่มีใน math มีใน numpy ด้วย</vt:lpstr>
      <vt:lpstr>การเปรียบเทียบค่าในอาเรย์กับสเกล่าร์</vt:lpstr>
      <vt:lpstr>แบบฝึกหัด</vt:lpstr>
      <vt:lpstr>แบบฝึกหัด: Logistic Regression</vt:lpstr>
      <vt:lpstr>Element-Wise Operations</vt:lpstr>
      <vt:lpstr>Element-Wise Logical Operators</vt:lpstr>
      <vt:lpstr>Element-Wise Logical Operators</vt:lpstr>
      <vt:lpstr>ตัวอย่าง : Matrix Translation</vt:lpstr>
      <vt:lpstr>แบบฝึกหัด</vt:lpstr>
      <vt:lpstr>Broadcasting</vt:lpstr>
      <vt:lpstr>ตัวอย่าง: Matrix Translation</vt:lpstr>
      <vt:lpstr>ตัวอย่าง: broadcast ตัวเล็ก</vt:lpstr>
      <vt:lpstr>ตัวอย่าง: broadcast ตัวเล็ก ให้เท่าตัวใหญ่</vt:lpstr>
      <vt:lpstr>ตัวอย่าง: broadcast ตัวเล็ก ให้เท่าตัวใหญ่</vt:lpstr>
      <vt:lpstr>ตัวอย่าง: broadcast ตัวเล็ก ให้เท่าตัวใหญ่</vt:lpstr>
      <vt:lpstr>ตัวอย่าง: broadcast ทั้ง 2 ตัว</vt:lpstr>
      <vt:lpstr>ตัวอย่าง: broadcast ทั้ง 2 ตัว</vt:lpstr>
      <vt:lpstr>ตัวอย่าง: หาผลต่างของทุกคู่ใน x</vt:lpstr>
      <vt:lpstr>แบบฝึกหัด: Outer Product</vt:lpstr>
      <vt:lpstr>ฟังก์ชันที่น่าสนใจของ NumPy</vt:lpstr>
      <vt:lpstr>np.sum</vt:lpstr>
      <vt:lpstr>np.min</vt:lpstr>
      <vt:lpstr>np.argmin</vt:lpstr>
      <vt:lpstr>np.mean</vt:lpstr>
      <vt:lpstr>np.dot</vt:lpstr>
      <vt:lpstr>เขียน np.???(a,b) หรือ a.???(b) ก็ได้</vt:lpstr>
      <vt:lpstr>ตัวอย่าง: รายได้รวมในสัปดาห์</vt:lpstr>
      <vt:lpstr>รายงานรายได้ประจำสัปดาห์</vt:lpstr>
      <vt:lpstr>รายงานรายได้ประจำสัปดาห์</vt:lpstr>
      <vt:lpstr>แบบฝึกหัด: ใครคะแนนรวมต่ำกว่าคะแนนเฉลี่ย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954</cp:revision>
  <dcterms:created xsi:type="dcterms:W3CDTF">2002-04-12T09:05:11Z</dcterms:created>
  <dcterms:modified xsi:type="dcterms:W3CDTF">2020-08-06T15:55:21Z</dcterms:modified>
</cp:coreProperties>
</file>