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1" r:id="rId3"/>
    <p:sldId id="257" r:id="rId4"/>
    <p:sldId id="260" r:id="rId5"/>
    <p:sldId id="258" r:id="rId6"/>
    <p:sldId id="262" r:id="rId7"/>
    <p:sldId id="263" r:id="rId8"/>
    <p:sldId id="259" r:id="rId9"/>
  </p:sldIdLst>
  <p:sldSz cx="9144000" cy="6858000" type="screen4x3"/>
  <p:notesSz cx="7099300" cy="1023461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99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137" cy="511731"/>
          </a:xfrm>
          <a:prstGeom prst="rect">
            <a:avLst/>
          </a:prstGeom>
        </p:spPr>
        <p:txBody>
          <a:bodyPr vert="horz" lIns="97546" tIns="48772" rIns="97546" bIns="4877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5" y="2"/>
            <a:ext cx="3077137" cy="511731"/>
          </a:xfrm>
          <a:prstGeom prst="rect">
            <a:avLst/>
          </a:prstGeom>
        </p:spPr>
        <p:txBody>
          <a:bodyPr vert="horz" lIns="97546" tIns="48772" rIns="97546" bIns="48772" rtlCol="0"/>
          <a:lstStyle>
            <a:lvl1pPr algn="r">
              <a:defRPr sz="1300"/>
            </a:lvl1pPr>
          </a:lstStyle>
          <a:p>
            <a:fld id="{27AB9660-436A-4BEB-9BCB-0025B9D3A161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239"/>
            <a:ext cx="3077137" cy="511731"/>
          </a:xfrm>
          <a:prstGeom prst="rect">
            <a:avLst/>
          </a:prstGeom>
        </p:spPr>
        <p:txBody>
          <a:bodyPr vert="horz" lIns="97546" tIns="48772" rIns="97546" bIns="4877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5" y="9721239"/>
            <a:ext cx="3077137" cy="511731"/>
          </a:xfrm>
          <a:prstGeom prst="rect">
            <a:avLst/>
          </a:prstGeom>
        </p:spPr>
        <p:txBody>
          <a:bodyPr vert="horz" lIns="97546" tIns="48772" rIns="97546" bIns="48772" rtlCol="0" anchor="b"/>
          <a:lstStyle>
            <a:lvl1pPr algn="r">
              <a:defRPr sz="1300"/>
            </a:lvl1pPr>
          </a:lstStyle>
          <a:p>
            <a:fld id="{0AA1BC80-7D94-458A-8A0F-365FB48DC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th-TH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5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th-TH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1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th-TH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5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6" tIns="48772" rIns="97546" bIns="4877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616445B-F074-494D-A32F-93AC28F88AC7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933C0-EC29-4EBC-99B6-58835D93E7DA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F3042-05DB-4C50-8D8A-62F4D2C7C77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24390-C9D4-4A5B-ADF1-C21DC642530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06C79-875B-486C-98B4-62D795643E0C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941DF-15AF-4E8F-88E1-7295C61CCF6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F4DCB-8F02-47D6-BFF9-A1C5D8FBA6F5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F372A-4E57-4225-8E7E-C4BCD0264291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A8A7D-5580-4A6D-89A0-D6F65A5F14E7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BE8BD-CBD6-4D4D-B582-3AB859D65E55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E7748-CF5D-4211-90FD-9DF21C1869B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D6472-ECFE-4118-9E2A-481113ECC896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FCD8BC-B088-4B72-9377-5DA3AE7228D8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A109C-C057-B7DE-D330-613CC00CC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48155"/>
            <a:ext cx="8305800" cy="14700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Remote Procedure Call </a:t>
            </a:r>
            <a:r>
              <a:rPr lang="en-US" b="1" dirty="0">
                <a:solidFill>
                  <a:srgbClr val="FF0000"/>
                </a:solidFill>
              </a:rPr>
              <a:t>(RPC)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E0DCE-D7A1-151E-5F48-84BB7FBB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6C79-875B-486C-98B4-62D795643E0C}" type="slidenum">
              <a:rPr lang="en-US" smtClean="0"/>
              <a:pPr/>
              <a:t>1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8C06D-B6E2-8270-5315-B6DD5C36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94" y="2640013"/>
            <a:ext cx="3605212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9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A5BD-F61E-425F-8722-47159510306E}" type="slidenum">
              <a:rPr lang="en-US"/>
              <a:pPr/>
              <a:t>2</a:t>
            </a:fld>
            <a:endParaRPr lang="th-TH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0070C0"/>
                </a:solidFill>
              </a:rPr>
              <a:t>Motivation for </a:t>
            </a:r>
            <a:r>
              <a:rPr lang="en-US" sz="6600" b="1" dirty="0">
                <a:solidFill>
                  <a:srgbClr val="FF0000"/>
                </a:solidFill>
              </a:rPr>
              <a:t>RPC</a:t>
            </a:r>
            <a:endParaRPr lang="th-TH" sz="6600" b="1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Procedure call </a:t>
            </a:r>
            <a:r>
              <a:rPr lang="th-TH" sz="3600" dirty="0"/>
              <a:t>เป็นวิธีที่รู้จักกันดีอยู่แล้วในการ </a:t>
            </a:r>
            <a:r>
              <a:rPr lang="en-US" sz="3600" dirty="0"/>
              <a:t>transfer control </a:t>
            </a:r>
            <a:r>
              <a:rPr lang="th-TH" sz="3600" dirty="0"/>
              <a:t>และ </a:t>
            </a:r>
            <a:r>
              <a:rPr lang="en-US" sz="3600" dirty="0"/>
              <a:t>data </a:t>
            </a:r>
            <a:r>
              <a:rPr lang="th-TH" sz="3600" dirty="0"/>
              <a:t>ในคอมพิวเตอร์เครื่องเดียวกัน</a:t>
            </a:r>
          </a:p>
          <a:p>
            <a:r>
              <a:rPr lang="th-TH" sz="3600" dirty="0"/>
              <a:t>ดังนั้นขยายแนวคิดนี้ไปใน </a:t>
            </a:r>
            <a:r>
              <a:rPr lang="en-US" sz="3600" dirty="0"/>
              <a:t>network</a:t>
            </a:r>
            <a:endParaRPr lang="th-TH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41A5-C72F-49E6-9A84-EADA23CCB02F}" type="slidenum">
              <a:rPr lang="en-US"/>
              <a:pPr/>
              <a:t>3</a:t>
            </a:fld>
            <a:endParaRPr lang="th-TH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</a:rPr>
              <a:t>Basic </a:t>
            </a:r>
            <a:r>
              <a:rPr lang="en-US" sz="6000" b="1" dirty="0">
                <a:solidFill>
                  <a:srgbClr val="FF0000"/>
                </a:solidFill>
              </a:rPr>
              <a:t>RPC</a:t>
            </a:r>
            <a:r>
              <a:rPr lang="en-US" sz="6000" b="1" dirty="0">
                <a:solidFill>
                  <a:srgbClr val="0070C0"/>
                </a:solidFill>
              </a:rPr>
              <a:t> Operation</a:t>
            </a:r>
            <a:endParaRPr lang="th-TH" sz="6000" b="1" dirty="0">
              <a:solidFill>
                <a:srgbClr val="0070C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676400" y="2971800"/>
            <a:ext cx="1600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 rot="10800000">
            <a:off x="1219200" y="4495800"/>
            <a:ext cx="25146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1828800" y="3200400"/>
            <a:ext cx="1295400" cy="10668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562600" y="2971800"/>
            <a:ext cx="1600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5715000" y="3200400"/>
            <a:ext cx="1295400" cy="10668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276600" y="3429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276600" y="39624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981200" y="23622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Client</a:t>
            </a:r>
            <a:endParaRPr lang="th-TH" sz="3200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5943600" y="23622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6324600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4" name="AutoShape 22"/>
          <p:cNvSpPr>
            <a:spLocks/>
          </p:cNvSpPr>
          <p:nvPr/>
        </p:nvSpPr>
        <p:spPr bwMode="auto">
          <a:xfrm>
            <a:off x="7010400" y="34290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7239000" y="3429000"/>
            <a:ext cx="1447800" cy="69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th-TH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ทำงาน</a:t>
            </a:r>
            <a:r>
              <a:rPr lang="en-US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 Procedure</a:t>
            </a:r>
            <a:endParaRPr lang="th-TH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 flipH="1">
            <a:off x="66294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6629400" y="3962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3352800" y="3048000"/>
            <a:ext cx="2057400" cy="4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th-TH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ส่ง</a:t>
            </a:r>
            <a:r>
              <a:rPr lang="en-US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 Parameter</a:t>
            </a:r>
            <a:endParaRPr lang="th-TH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3352800" y="4038600"/>
            <a:ext cx="2133600" cy="4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th-TH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ส่งผลลัพธ์กลับมา</a:t>
            </a:r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 rot="10800000">
            <a:off x="5105400" y="4495800"/>
            <a:ext cx="25146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B97-7637-4AAE-9464-756CD721E533}" type="slidenum">
              <a:rPr lang="en-US"/>
              <a:pPr/>
              <a:t>4</a:t>
            </a:fld>
            <a:endParaRPr lang="th-TH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>
                <a:solidFill>
                  <a:srgbClr val="0070C0"/>
                </a:solidFill>
              </a:rPr>
              <a:t>Binding Server</a:t>
            </a:r>
            <a:endParaRPr lang="th-TH" sz="8000" b="1" dirty="0">
              <a:solidFill>
                <a:srgbClr val="0070C0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066800" y="3352800"/>
            <a:ext cx="1143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 rot="10800000">
            <a:off x="762000" y="4495800"/>
            <a:ext cx="1795463" cy="28575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219200" y="3505200"/>
            <a:ext cx="838200" cy="8382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066800" y="4724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Client</a:t>
            </a:r>
            <a:endParaRPr lang="th-TH" sz="3200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2286000" y="19812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sz="3200" b="1" dirty="0">
                <a:solidFill>
                  <a:schemeClr val="accent2"/>
                </a:solidFill>
                <a:latin typeface="Jasmine News" pitchFamily="18" charset="-34"/>
                <a:cs typeface="Jasmine News" pitchFamily="18" charset="-34"/>
              </a:rPr>
              <a:t>Binding</a:t>
            </a:r>
            <a:br>
              <a:rPr lang="en-US" sz="3200" b="1" dirty="0">
                <a:solidFill>
                  <a:schemeClr val="accent2"/>
                </a:solidFill>
                <a:latin typeface="Jasmine News" pitchFamily="18" charset="-34"/>
                <a:cs typeface="Jasmine News" pitchFamily="18" charset="-34"/>
              </a:rPr>
            </a:br>
            <a:r>
              <a:rPr lang="en-US" sz="3200" b="1" dirty="0">
                <a:solidFill>
                  <a:schemeClr val="accent2"/>
                </a:solidFill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 dirty="0">
              <a:solidFill>
                <a:schemeClr val="accent2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6858000" y="3200400"/>
            <a:ext cx="533400" cy="1905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391400" y="3200400"/>
            <a:ext cx="1295400" cy="1905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4343400" y="3352800"/>
            <a:ext cx="1143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10800000">
            <a:off x="4038600" y="4495800"/>
            <a:ext cx="1795463" cy="28575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4495800" y="3505200"/>
            <a:ext cx="838200" cy="8382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343400" y="4724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59" name="Arc 15"/>
          <p:cNvSpPr>
            <a:spLocks/>
          </p:cNvSpPr>
          <p:nvPr/>
        </p:nvSpPr>
        <p:spPr bwMode="auto">
          <a:xfrm rot="10255710" flipV="1">
            <a:off x="1522413" y="2493963"/>
            <a:ext cx="836612" cy="781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85800" y="2438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Query</a:t>
            </a:r>
            <a:endParaRPr lang="th-TH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61" name="Arc 17"/>
          <p:cNvSpPr>
            <a:spLocks/>
          </p:cNvSpPr>
          <p:nvPr/>
        </p:nvSpPr>
        <p:spPr bwMode="auto">
          <a:xfrm>
            <a:off x="4114800" y="2438400"/>
            <a:ext cx="762000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495800" y="2438400"/>
            <a:ext cx="160020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Register Service</a:t>
            </a:r>
            <a:endParaRPr lang="th-TH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477000" y="5410200"/>
            <a:ext cx="121920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Jasmine News" pitchFamily="18" charset="-34"/>
                <a:cs typeface="Jasmine News" pitchFamily="18" charset="-34"/>
              </a:rPr>
              <a:t>Machine Name</a:t>
            </a:r>
            <a:endParaRPr lang="th-TH" b="1" dirty="0">
              <a:solidFill>
                <a:schemeClr val="accent2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696200" y="5410200"/>
            <a:ext cx="114300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Jasmine News" pitchFamily="18" charset="-34"/>
                <a:cs typeface="Jasmine News" pitchFamily="18" charset="-34"/>
              </a:rPr>
              <a:t>Service</a:t>
            </a:r>
            <a:endParaRPr lang="th-TH" b="1" dirty="0">
              <a:solidFill>
                <a:schemeClr val="accent2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7162800" y="5105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8229600" y="5105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97F6-A8F3-489E-8D42-660463F90EA5}" type="slidenum">
              <a:rPr lang="en-US"/>
              <a:pPr/>
              <a:t>5</a:t>
            </a:fld>
            <a:endParaRPr lang="th-TH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8000" b="1" dirty="0">
                <a:solidFill>
                  <a:srgbClr val="0070C0"/>
                </a:solidFill>
              </a:rPr>
              <a:t>การใช้ </a:t>
            </a:r>
            <a:r>
              <a:rPr lang="en-US" sz="8000" b="1" dirty="0">
                <a:solidFill>
                  <a:srgbClr val="FF0000"/>
                </a:solidFill>
              </a:rPr>
              <a:t>stub</a:t>
            </a:r>
            <a:endParaRPr lang="th-TH" sz="8000" b="1" dirty="0">
              <a:solidFill>
                <a:srgbClr val="FF000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752600" y="2971800"/>
            <a:ext cx="1600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638800" y="2971800"/>
            <a:ext cx="1600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905000" y="4876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Client</a:t>
            </a:r>
            <a:endParaRPr lang="th-TH" sz="3200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5867400" y="4876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1828800" y="23622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Client</a:t>
            </a:r>
            <a:r>
              <a:rPr lang="th-TH" sz="32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Stub</a:t>
            </a:r>
            <a:endParaRPr lang="th-TH" sz="3200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638800" y="23622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Sever</a:t>
            </a:r>
            <a:r>
              <a:rPr lang="th-TH" sz="32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Stub</a:t>
            </a:r>
            <a:endParaRPr lang="th-TH" sz="3200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1905000" y="31242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667000" y="3124200"/>
            <a:ext cx="533400" cy="12192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6553200" y="3124200"/>
            <a:ext cx="533400" cy="12192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5791200" y="3124200"/>
            <a:ext cx="533400" cy="121920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2209800" y="3352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3200400" y="33528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6019800" y="3352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6858000" y="3352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>
            <a:off x="6019800" y="4114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H="1">
            <a:off x="3200400" y="41148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 rot="10800000">
            <a:off x="1295400" y="4495800"/>
            <a:ext cx="25146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 rot="10800000">
            <a:off x="5181600" y="4495800"/>
            <a:ext cx="2514600" cy="3810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080F-F3EE-4E37-B71E-5F12BD33B3F1}" type="slidenum">
              <a:rPr lang="en-US"/>
              <a:pPr/>
              <a:t>6</a:t>
            </a:fld>
            <a:endParaRPr lang="th-TH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>
                <a:solidFill>
                  <a:srgbClr val="FF0000"/>
                </a:solidFill>
              </a:rPr>
              <a:t>Stub </a:t>
            </a:r>
            <a:r>
              <a:rPr lang="en-US" sz="7200" b="1" dirty="0">
                <a:solidFill>
                  <a:srgbClr val="0070C0"/>
                </a:solidFill>
              </a:rPr>
              <a:t>procedure</a:t>
            </a:r>
            <a:endParaRPr lang="th-TH" sz="7200" b="1" dirty="0">
              <a:solidFill>
                <a:srgbClr val="0070C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Dummy procedure </a:t>
            </a:r>
            <a:r>
              <a:rPr lang="th-TH"/>
              <a:t>ใน </a:t>
            </a:r>
            <a:r>
              <a:rPr lang="en-US"/>
              <a:t>client </a:t>
            </a:r>
            <a:r>
              <a:rPr lang="th-TH"/>
              <a:t>และ </a:t>
            </a:r>
            <a:r>
              <a:rPr lang="en-US"/>
              <a:t>server</a:t>
            </a:r>
            <a:endParaRPr lang="th-TH"/>
          </a:p>
          <a:p>
            <a:r>
              <a:rPr lang="th-TH"/>
              <a:t>ทำหน้าที่สร้าง </a:t>
            </a:r>
            <a:r>
              <a:rPr lang="en-US"/>
              <a:t>message </a:t>
            </a:r>
            <a:r>
              <a:rPr lang="th-TH"/>
              <a:t>ประกอบด้วย </a:t>
            </a:r>
            <a:r>
              <a:rPr lang="en-US"/>
              <a:t>parameter</a:t>
            </a:r>
            <a:r>
              <a:rPr lang="th-TH"/>
              <a:t> และส่งให้ </a:t>
            </a:r>
            <a:r>
              <a:rPr lang="en-US"/>
              <a:t>server</a:t>
            </a:r>
          </a:p>
          <a:p>
            <a:r>
              <a:rPr lang="en-US"/>
              <a:t>Server stub </a:t>
            </a:r>
            <a:r>
              <a:rPr lang="th-TH"/>
              <a:t>ส่ง </a:t>
            </a:r>
            <a:r>
              <a:rPr lang="en-US"/>
              <a:t>parameter </a:t>
            </a:r>
            <a:r>
              <a:rPr lang="th-TH"/>
              <a:t>ให้ </a:t>
            </a:r>
            <a:r>
              <a:rPr lang="en-US"/>
              <a:t>procedure </a:t>
            </a:r>
            <a:r>
              <a:rPr lang="th-TH"/>
              <a:t>จริง</a:t>
            </a:r>
          </a:p>
          <a:p>
            <a:pPr>
              <a:buFontTx/>
              <a:buNone/>
            </a:pPr>
            <a:r>
              <a:rPr lang="th-TH"/>
              <a:t>	ทำงานและส่งผลลัพธ์กลับให้ </a:t>
            </a:r>
            <a:r>
              <a:rPr lang="en-US"/>
              <a:t>client </a:t>
            </a:r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5492-100C-492B-B807-55726B5C41AD}" type="slidenum">
              <a:rPr lang="en-US"/>
              <a:pPr/>
              <a:t>7</a:t>
            </a:fld>
            <a:endParaRPr lang="th-TH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solidFill>
                  <a:srgbClr val="0070C0"/>
                </a:solidFill>
              </a:rPr>
              <a:t>การทำ </a:t>
            </a:r>
            <a:r>
              <a:rPr lang="en-US" sz="5400" b="1" dirty="0">
                <a:solidFill>
                  <a:srgbClr val="FF0000"/>
                </a:solidFill>
              </a:rPr>
              <a:t>parameter passing</a:t>
            </a:r>
            <a:endParaRPr lang="th-TH" sz="5400" b="1" dirty="0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แปลงเป็น </a:t>
            </a:r>
            <a:r>
              <a:rPr lang="en-US"/>
              <a:t>network representation (XDR) </a:t>
            </a:r>
            <a:r>
              <a:rPr lang="th-TH"/>
              <a:t>ที่เข้าใจกันทั้งสองฝ่าย</a:t>
            </a:r>
          </a:p>
          <a:p>
            <a:r>
              <a:rPr lang="en-US"/>
              <a:t>Pack parameter </a:t>
            </a:r>
            <a:r>
              <a:rPr lang="th-TH"/>
              <a:t>ให้สามารถส่งใน </a:t>
            </a:r>
            <a:r>
              <a:rPr lang="en-US"/>
              <a:t>network </a:t>
            </a:r>
            <a:r>
              <a:rPr lang="th-TH"/>
              <a:t>ได้อย่างเหมาะสม เรียกว่า </a:t>
            </a:r>
            <a:r>
              <a:rPr lang="en-US"/>
              <a:t>parameter marshalling</a:t>
            </a:r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B08-6F04-4BE3-8C9E-02EC9F8D2418}" type="slidenum">
              <a:rPr lang="en-US"/>
              <a:pPr/>
              <a:t>8</a:t>
            </a:fld>
            <a:endParaRPr lang="th-TH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6600" b="1" dirty="0">
                <a:solidFill>
                  <a:srgbClr val="0070C0"/>
                </a:solidFill>
              </a:rPr>
              <a:t>การทำงานของ</a:t>
            </a:r>
            <a:r>
              <a:rPr lang="en-US" sz="6600" b="1" dirty="0">
                <a:solidFill>
                  <a:srgbClr val="0070C0"/>
                </a:solidFill>
              </a:rPr>
              <a:t> </a:t>
            </a:r>
            <a:r>
              <a:rPr lang="en-US" sz="6600" b="1" dirty="0">
                <a:solidFill>
                  <a:srgbClr val="FF0000"/>
                </a:solidFill>
              </a:rPr>
              <a:t>RPC</a:t>
            </a:r>
            <a:endParaRPr lang="th-TH" sz="6600" b="1" dirty="0">
              <a:solidFill>
                <a:srgbClr val="FF0000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2590800"/>
            <a:ext cx="34290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257800" y="2590800"/>
            <a:ext cx="34290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3155950"/>
            <a:ext cx="1295400" cy="27114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362200" y="3155950"/>
            <a:ext cx="1295400" cy="27114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162800" y="3155950"/>
            <a:ext cx="1295400" cy="27114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5486400" y="3155950"/>
            <a:ext cx="1295400" cy="2711450"/>
          </a:xfrm>
          <a:prstGeom prst="rect">
            <a:avLst/>
          </a:prstGeom>
          <a:solidFill>
            <a:srgbClr val="B2B2B2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600200" y="6096000"/>
            <a:ext cx="114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Client</a:t>
            </a:r>
            <a:endParaRPr lang="th-TH" sz="3200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515100" y="6141243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685800" y="2590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โปรแกรม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438400" y="2590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Stub</a:t>
            </a:r>
            <a:endParaRPr lang="th-TH" sz="3200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5562600" y="2590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Stub</a:t>
            </a:r>
            <a:endParaRPr lang="th-TH" sz="3200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7086599" y="2590800"/>
            <a:ext cx="16001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Procedure</a:t>
            </a:r>
            <a:endParaRPr lang="th-TH" sz="3200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3581400" y="15240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sz="3200" b="1" dirty="0">
                <a:solidFill>
                  <a:schemeClr val="accent2"/>
                </a:solidFill>
                <a:latin typeface="Jasmine News" pitchFamily="18" charset="-34"/>
                <a:cs typeface="Jasmine News" pitchFamily="18" charset="-34"/>
              </a:rPr>
              <a:t>Binding</a:t>
            </a:r>
            <a:br>
              <a:rPr lang="en-US" sz="3200" b="1" dirty="0">
                <a:solidFill>
                  <a:schemeClr val="accent2"/>
                </a:solidFill>
                <a:latin typeface="Jasmine News" pitchFamily="18" charset="-34"/>
                <a:cs typeface="Jasmine News" pitchFamily="18" charset="-34"/>
              </a:rPr>
            </a:br>
            <a:r>
              <a:rPr lang="en-US" sz="3200" b="1" dirty="0">
                <a:solidFill>
                  <a:schemeClr val="accent2"/>
                </a:solidFill>
                <a:latin typeface="Jasmine News" pitchFamily="18" charset="-34"/>
                <a:cs typeface="Jasmine News" pitchFamily="18" charset="-34"/>
              </a:rPr>
              <a:t>Server</a:t>
            </a:r>
            <a:endParaRPr lang="th-TH" sz="3200" b="1" dirty="0">
              <a:solidFill>
                <a:schemeClr val="accent2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V="1">
            <a:off x="2895600" y="1905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895600" y="1905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1828800" y="16764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Query</a:t>
            </a:r>
            <a:endParaRPr lang="th-TH" sz="3200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5562600" y="3429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Unpack</a:t>
            </a:r>
            <a:endParaRPr lang="th-TH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5562600" y="4953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Pack</a:t>
            </a:r>
            <a:endParaRPr lang="th-TH" b="1" dirty="0">
              <a:solidFill>
                <a:srgbClr val="00B05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2438400" y="3810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Pack</a:t>
            </a:r>
            <a:endParaRPr lang="th-TH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2438400" y="4953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5000"/>
              </a:lnSpc>
            </a:pPr>
            <a:r>
              <a:rPr lang="en-US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Unpack</a:t>
            </a:r>
            <a:endParaRPr lang="th-TH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2971800" y="4419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2971800" y="4495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Wait</a:t>
            </a:r>
            <a:endParaRPr lang="th-TH" sz="2400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4495800" y="2362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H="1">
            <a:off x="3505200" y="3962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4419600" y="28956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b="1" dirty="0">
                <a:solidFill>
                  <a:schemeClr val="accent2"/>
                </a:solidFill>
                <a:latin typeface="Jasmine News" pitchFamily="18" charset="-34"/>
                <a:cs typeface="Jasmine News" pitchFamily="18" charset="-34"/>
              </a:rPr>
              <a:t>ตอบ</a:t>
            </a: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3505200" y="4267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3810000" y="4267200"/>
            <a:ext cx="1447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Jasmine News" pitchFamily="18" charset="-34"/>
                <a:cs typeface="Jasmine News" pitchFamily="18" charset="-34"/>
              </a:rPr>
              <a:t>Parameter Sending</a:t>
            </a:r>
            <a:endParaRPr lang="th-TH" sz="2400" b="1" dirty="0">
              <a:solidFill>
                <a:srgbClr val="FF0000"/>
              </a:solidFill>
              <a:latin typeface="Jasmine News" pitchFamily="18" charset="-34"/>
              <a:cs typeface="Jasmine News" pitchFamily="18" charset="-34"/>
            </a:endParaRPr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6705600" y="3733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7848600" y="3733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 flipH="1">
            <a:off x="6705600" y="5257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7772400" y="4267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h-TH" sz="2400" b="1" dirty="0">
                <a:solidFill>
                  <a:srgbClr val="00B050"/>
                </a:solidFill>
                <a:latin typeface="Jasmine News" pitchFamily="18" charset="-34"/>
                <a:cs typeface="Jasmine News" pitchFamily="18" charset="-34"/>
              </a:rPr>
              <a:t>ทำงาน</a:t>
            </a:r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 flipH="1">
            <a:off x="3581400" y="52578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8" name="Oval 38"/>
          <p:cNvSpPr>
            <a:spLocks noChangeArrowheads="1"/>
          </p:cNvSpPr>
          <p:nvPr/>
        </p:nvSpPr>
        <p:spPr bwMode="auto">
          <a:xfrm>
            <a:off x="1143000" y="5105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 flipH="1">
            <a:off x="1447800" y="5257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164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Jasmine News</vt:lpstr>
      <vt:lpstr>Default Design</vt:lpstr>
      <vt:lpstr>Remote Procedure Call (RPC)</vt:lpstr>
      <vt:lpstr>Motivation for RPC</vt:lpstr>
      <vt:lpstr>Basic RPC Operation</vt:lpstr>
      <vt:lpstr>Binding Server</vt:lpstr>
      <vt:lpstr>การใช้ stub</vt:lpstr>
      <vt:lpstr>Stub procedure</vt:lpstr>
      <vt:lpstr>การทำ parameter passing</vt:lpstr>
      <vt:lpstr>การทำงานของ RPC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CP</dc:creator>
  <cp:lastModifiedBy>Thongchai Rojkangsadan</cp:lastModifiedBy>
  <cp:revision>44</cp:revision>
  <dcterms:created xsi:type="dcterms:W3CDTF">2007-07-02T17:01:13Z</dcterms:created>
  <dcterms:modified xsi:type="dcterms:W3CDTF">2024-01-08T06:07:32Z</dcterms:modified>
</cp:coreProperties>
</file>