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27" r:id="rId2"/>
    <p:sldId id="263" r:id="rId3"/>
    <p:sldId id="329" r:id="rId4"/>
    <p:sldId id="339" r:id="rId5"/>
    <p:sldId id="360" r:id="rId6"/>
    <p:sldId id="264" r:id="rId7"/>
    <p:sldId id="359" r:id="rId8"/>
    <p:sldId id="354" r:id="rId9"/>
    <p:sldId id="358" r:id="rId10"/>
    <p:sldId id="330" r:id="rId11"/>
    <p:sldId id="357" r:id="rId12"/>
    <p:sldId id="285" r:id="rId13"/>
    <p:sldId id="331" r:id="rId14"/>
    <p:sldId id="333" r:id="rId15"/>
    <p:sldId id="355" r:id="rId16"/>
    <p:sldId id="349" r:id="rId17"/>
    <p:sldId id="281" r:id="rId18"/>
    <p:sldId id="282" r:id="rId19"/>
    <p:sldId id="283" r:id="rId20"/>
    <p:sldId id="286" r:id="rId21"/>
    <p:sldId id="304" r:id="rId22"/>
    <p:sldId id="334" r:id="rId23"/>
    <p:sldId id="288" r:id="rId24"/>
    <p:sldId id="308" r:id="rId25"/>
    <p:sldId id="353" r:id="rId26"/>
    <p:sldId id="287" r:id="rId27"/>
    <p:sldId id="305" r:id="rId28"/>
    <p:sldId id="307" r:id="rId29"/>
    <p:sldId id="306" r:id="rId30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27"/>
  </p:normalViewPr>
  <p:slideViewPr>
    <p:cSldViewPr snapToGrid="0">
      <p:cViewPr varScale="1">
        <p:scale>
          <a:sx n="39" d="100"/>
          <a:sy n="39" d="100"/>
        </p:scale>
        <p:origin x="1428" y="44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atawut\Library\Mobile%20Documents\com~apple~CloudDocs\Classes\Operating%20Systems\thread-performan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Process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3633.8</c:v>
                </c:pt>
                <c:pt idx="1">
                  <c:v>6947.8</c:v>
                </c:pt>
                <c:pt idx="2">
                  <c:v>10501</c:v>
                </c:pt>
                <c:pt idx="3">
                  <c:v>14135</c:v>
                </c:pt>
                <c:pt idx="4">
                  <c:v>18693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4-8743-8C22-529735636F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Thread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87.8</c:v>
                </c:pt>
                <c:pt idx="1">
                  <c:v>168.2</c:v>
                </c:pt>
                <c:pt idx="2">
                  <c:v>269.8</c:v>
                </c:pt>
                <c:pt idx="3">
                  <c:v>359.4</c:v>
                </c:pt>
                <c:pt idx="4">
                  <c:v>470.6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4-8743-8C22-529735636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3818992"/>
        <c:axId val="493700272"/>
      </c:barChart>
      <c:catAx>
        <c:axId val="493818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00272"/>
        <c:crosses val="autoZero"/>
        <c:auto val="1"/>
        <c:lblAlgn val="ctr"/>
        <c:lblOffset val="100"/>
        <c:noMultiLvlLbl val="0"/>
      </c:catAx>
      <c:valAx>
        <c:axId val="49370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(usecs)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81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to sum 1,000,000 integers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Sum'!$B$1</c:f>
              <c:strCache>
                <c:ptCount val="1"/>
                <c:pt idx="0">
                  <c:v>Elapsed Time (usecs)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'Data Sum'!$A$2:$A$9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'Data Sum'!$B$2:$B$9</c:f>
              <c:numCache>
                <c:formatCode>General</c:formatCode>
                <c:ptCount val="8"/>
                <c:pt idx="0">
                  <c:v>1731.6667</c:v>
                </c:pt>
                <c:pt idx="1">
                  <c:v>565.66669999999999</c:v>
                </c:pt>
                <c:pt idx="2">
                  <c:v>488.33330000000001</c:v>
                </c:pt>
                <c:pt idx="3">
                  <c:v>369.66669999999999</c:v>
                </c:pt>
                <c:pt idx="4">
                  <c:v>402</c:v>
                </c:pt>
                <c:pt idx="5">
                  <c:v>356</c:v>
                </c:pt>
                <c:pt idx="6">
                  <c:v>321.33330000000001</c:v>
                </c:pt>
                <c:pt idx="7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2-524F-B68E-D632471D3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851455"/>
        <c:axId val="595009119"/>
      </c:barChart>
      <c:catAx>
        <c:axId val="187851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009119"/>
        <c:crosses val="autoZero"/>
        <c:auto val="1"/>
        <c:lblAlgn val="ctr"/>
        <c:lblOffset val="100"/>
        <c:noMultiLvlLbl val="0"/>
      </c:catAx>
      <c:valAx>
        <c:axId val="59500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Elapsed Time (usecs)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85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DC0BFAB-332A-CB4F-02EF-365C79165F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F90F8FE-0571-DE03-CD43-F92FDE587B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49137CD-84A8-26C6-5594-E5A37A6F7B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7A8F5CF5-13BE-5506-2414-A178148222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pitchFamily="2" charset="0"/>
              </a:defRPr>
            </a:lvl1pPr>
          </a:lstStyle>
          <a:p>
            <a:pPr>
              <a:defRPr/>
            </a:pPr>
            <a:fld id="{83B35F3A-772B-DD49-92D8-C22418337AC1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33CDED4-ABEF-3B59-84B8-34B1C1D742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B0A2765-FBCD-0001-9AFA-0947AB8779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3C548B4-5686-89C6-1AA1-A5647E14C1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7EEFB3FA-975B-07CD-6A9C-C490353EC8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3721CB9-0D1E-D04E-A30B-5BF312DE95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D281AE21-9FE9-57D3-E234-58F4D7AD1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pitchFamily="2" charset="0"/>
              </a:defRPr>
            </a:lvl1pPr>
          </a:lstStyle>
          <a:p>
            <a:pPr>
              <a:defRPr/>
            </a:pPr>
            <a:fld id="{2492D141-F620-8C4D-B0BC-94806A93189B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6763A2D-5AEE-9FC1-D753-6DBB2500C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E054F75-0F2D-564A-8B78-06ACD3EE88C9}" type="slidenum">
              <a:rPr lang="en-US" altLang="th-TH">
                <a:latin typeface="Helvetica" pitchFamily="2" charset="0"/>
              </a:rPr>
              <a:pPr/>
              <a:t>1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355212A-C412-BF33-1A67-989F409F6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E08BA4C-3BC7-B7A0-FC08-72B3884D5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7DD42162-AB61-5109-8AB9-DC1858B41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4F1CCB4-E450-E042-8543-65286289897D}" type="slidenum">
              <a:rPr lang="en-US" altLang="th-TH">
                <a:latin typeface="Helvetica" pitchFamily="2" charset="0"/>
              </a:rPr>
              <a:pPr/>
              <a:t>17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A93BCA4-07EE-B93C-DE19-109803E63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037D5EB-D9EB-360F-75B0-AA52DEFAD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C2404F0-F005-7BB2-B41C-3BDA0F567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50748C-29A5-D442-82E6-171FB4513332}" type="slidenum">
              <a:rPr lang="en-US" altLang="th-TH">
                <a:latin typeface="Helvetica" pitchFamily="2" charset="0"/>
              </a:rPr>
              <a:pPr/>
              <a:t>18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36D3F8B-8DFF-1245-C13C-34FFF3945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8011FC3-51F5-2D3F-4A1F-AE3B42F30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9201FCBD-0EDA-9769-4C15-6931B449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E5CB6A-1A8C-6F4B-9A9C-72E40C9BE17C}" type="slidenum">
              <a:rPr lang="en-US" altLang="th-TH">
                <a:latin typeface="Helvetica" pitchFamily="2" charset="0"/>
              </a:rPr>
              <a:pPr/>
              <a:t>19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34BC0F2-5842-F02A-6D92-30DEA100F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57B9328-E6C4-CD42-5D38-F4A0C0F50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0C6129A-A399-6BDE-E452-34B2E24D9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50162E-07B8-3F4A-8CB7-FAC585B50F9B}" type="slidenum">
              <a:rPr lang="en-US" altLang="th-TH">
                <a:latin typeface="Helvetica" pitchFamily="2" charset="0"/>
              </a:rPr>
              <a:pPr/>
              <a:t>20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C8E8F5E-020A-F9B0-6BE8-9F53E01E8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8F06BF1-CB10-DDF7-DB81-342494FF7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4A64676E-C66F-8831-693C-4BDF045D2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46AD46-138D-C94F-8A03-BB2A58F0250B}" type="slidenum">
              <a:rPr lang="en-US" altLang="th-TH">
                <a:latin typeface="Helvetica" pitchFamily="2" charset="0"/>
              </a:rPr>
              <a:pPr/>
              <a:t>21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4E6396E-2786-AAB4-D35C-6F8ED66C4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3F59DF2-4259-F6E4-4A44-E494E8038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6B0AA42F-29CF-F1A8-6D4D-5434E6106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23C6DC56-7B79-EED3-5228-D1AA64122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7DAB7AF3-ACDD-DA53-823A-250EDCA19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AACCC8-2B2C-F64C-A559-FEE23B60703A}" type="slidenum">
              <a:rPr lang="en-US" altLang="th-TH">
                <a:latin typeface="Helvetica" pitchFamily="2" charset="0"/>
              </a:rPr>
              <a:pPr/>
              <a:t>23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5DD342B-F3A7-60A8-2ECF-CD6F4A24C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2C62BF-6441-D544-A8E5-93EB5C30C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2ACE9B75-9A07-3C6F-D236-DFE220040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9A5D7E-7CE1-A94F-B18F-E6182F896907}" type="slidenum">
              <a:rPr lang="en-US" altLang="th-TH">
                <a:latin typeface="Helvetica" pitchFamily="2" charset="0"/>
              </a:rPr>
              <a:pPr/>
              <a:t>24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B9C2803-A420-DFC1-0C86-7801BF225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E2D18DD-A08D-A1C6-5960-6804A223C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C1586F4-3E54-15BD-2346-0360586E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8F5EB6-0E23-824B-B702-50B133191668}" type="slidenum">
              <a:rPr lang="en-US" altLang="th-TH">
                <a:latin typeface="Helvetica" pitchFamily="2" charset="0"/>
              </a:rPr>
              <a:pPr/>
              <a:t>25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C27CBD5-5EB5-E9F2-5261-427B174B3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041D568-D5F0-5B7B-E431-3A28B5822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43C9BF7A-ADF7-EC39-AC83-75C44B544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5E78D-81FA-5C42-A561-1CBE3F9E9132}" type="slidenum">
              <a:rPr lang="en-US" altLang="th-TH">
                <a:latin typeface="Helvetica" pitchFamily="2" charset="0"/>
              </a:rPr>
              <a:pPr/>
              <a:t>26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52D190E-19D9-2D6A-54FB-2FC4C3E88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5D34204-0437-E6AD-8EDA-F9FB4266A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830BE4F-2832-3CFE-196A-E0CBB0040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02B3C2-7E2C-F94F-8C72-4F62CB062B25}" type="slidenum">
              <a:rPr lang="en-US" altLang="th-TH">
                <a:latin typeface="Helvetica" pitchFamily="2" charset="0"/>
              </a:rPr>
              <a:pPr/>
              <a:t>2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26FFFC7-3DCC-A669-DA72-695061F49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ACEAF4-7E14-1766-2F4F-EFBD4780A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367A8C1F-E3CF-881E-4CD4-A67D2A24B0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C205EB-7485-254A-9217-F0DE2A547901}" type="slidenum">
              <a:rPr lang="en-US" altLang="th-TH">
                <a:latin typeface="Helvetica" pitchFamily="2" charset="0"/>
              </a:rPr>
              <a:pPr/>
              <a:t>27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5FDD7AC-198C-16FD-955E-83325F319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8BFAF2-7FF2-E69D-211D-DFDA3D6A6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BDA8F5D8-A1EE-38DA-37DD-58B76434F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E9B753-2C0F-7E45-B36B-767B8519D51A}" type="slidenum">
              <a:rPr lang="en-US" altLang="th-TH">
                <a:latin typeface="Helvetica" pitchFamily="2" charset="0"/>
              </a:rPr>
              <a:pPr/>
              <a:t>28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653A571-7AF0-CB8E-6241-66E569F24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EE0C094-0A67-E0A8-6E25-23D5F9026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39E1F12D-497C-5B7B-8E65-BAE379069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265356-1B42-B246-9094-DC7BE7D516E7}" type="slidenum">
              <a:rPr lang="en-US" altLang="th-TH">
                <a:latin typeface="Helvetica" pitchFamily="2" charset="0"/>
              </a:rPr>
              <a:pPr/>
              <a:t>29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5821066-9278-EABB-7684-0DC74F786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4EBB1B7-A897-D10E-9BAE-E0B03CC28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AC7B2B2-2012-9B2D-5377-CDD474B6C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719331E4-17C5-B40F-993B-1B26B9333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09D91C8C-DF84-7071-1035-23CAC4FAFF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841C57-E8DA-FD47-9113-1CC51522C5D5}" type="slidenum">
              <a:rPr lang="en-US" altLang="th-TH">
                <a:latin typeface="Helvetica" pitchFamily="2" charset="0"/>
              </a:rPr>
              <a:pPr/>
              <a:t>6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BE7B0E7-7F65-13D5-5597-B91B4F3FE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9FDC06-75A6-ECDA-CD4B-D4B4EA6EB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11F381D-9B67-1E93-964B-D1C005133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7AF634B-04AC-5627-08E1-2DCD49A19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394C5FE-F1F7-7726-E477-F17182908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B32EBB-3301-9C46-B937-CD5FFD883002}" type="slidenum">
              <a:rPr lang="en-US" altLang="th-TH">
                <a:latin typeface="Helvetica" pitchFamily="2" charset="0"/>
              </a:rPr>
              <a:pPr/>
              <a:t>12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A98331D-4EE1-3E86-1C90-23EB19AB3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8EBFB6F-1D3E-A34B-49A1-922313E14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E381A49-472B-64F2-EC57-8896589EC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D519599-E583-08EC-CF9C-7A9B8C948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185EDEE-E63C-EF08-E492-78358D8DE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33EE2F0-5A7B-5153-55A5-4E7ACD37E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EB9B3796-6801-4753-19CB-3E04F717B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83F75E-1C36-DD4E-B0E7-DADFF466394C}" type="slidenum">
              <a:rPr lang="en-US" altLang="th-TH">
                <a:latin typeface="Helvetica" pitchFamily="2" charset="0"/>
              </a:rPr>
              <a:pPr/>
              <a:t>16</a:t>
            </a:fld>
            <a:endParaRPr lang="en-US" altLang="th-TH">
              <a:latin typeface="Helvetica" pitchFamily="2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3C4C650-256A-5B96-C745-F102E56A2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89551A-BE02-45F2-09AD-63DE128C9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D2C5CDD-3CAD-4C12-E919-E85964A62DB9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AF4B5BD1-9A3E-BD76-DBAC-309AD9B4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th-TH" altLang="th-TH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D5365BE1-7E96-297A-D9EA-7C3738927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th-TH" altLang="th-TH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A16A9F5-6098-BCD0-0BC3-7F42D42E5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th-TH" altLang="th-TH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40558D2C-5BC5-697D-1B54-E9FBD7C5C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238" y="8818563"/>
            <a:ext cx="40687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A2FEA3D-526D-A5E5-713D-59797BDBE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4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F402B5CD-F7BA-DA53-ACDF-C9A24EE7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77F4965-22A1-25E3-8C26-03BA95A0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th-TH" altLang="th-TH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75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4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08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13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63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2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24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3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84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8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3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062CCED1-B434-34BF-5907-471750FD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5DC8C558-9BD5-98D7-F386-A12527E56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7683FA-6FCB-8E81-43EE-D7AE1FF67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59406F-34F2-DEB9-9774-AFB053F1C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th-TH" altLang="th-TH" sz="3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09A4C90-59CB-AD8D-8427-8E5A4DCD0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622" tIns="65311" rIns="130622" bIns="65311"/>
          <a:lstStyle/>
          <a:p>
            <a:endParaRPr lang="en-TH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BF4C7D-3F2A-A081-B556-433D16C96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th-TH" altLang="th-TH" sz="3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DCAB690-C3DE-3138-E7F8-8CB097EE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th-TH" altLang="th-TH" sz="3400">
              <a:latin typeface="Times New Roman" pitchFamily="18" charset="0"/>
            </a:endParaRP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D376EDF6-CEFE-E874-6E51-5DED111B0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th-TH" sz="1400" b="1">
                <a:solidFill>
                  <a:srgbClr val="006699"/>
                </a:solidFill>
                <a:latin typeface="Helvetica" pitchFamily="2" charset="0"/>
              </a:rPr>
              <a:t>4.</a:t>
            </a:r>
            <a:fld id="{1405FBD6-6C6D-3C45-A85C-46110648B1E1}" type="slidenum">
              <a:rPr lang="en-US" altLang="th-TH" sz="14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th-TH" sz="14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B62C2BBE-7D6F-8401-9975-7BC4EB22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C3EB6D0E-0F3D-741F-BA1B-CE5A7F51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4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B234AAE-3691-1F73-953A-C453A82F9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2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577F3822-6B55-DE02-402A-82B1A53AF9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th-TH"/>
              <a:t>Chapter 4:  Multithreaded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6BD0528-FDB1-55F5-86AB-236DC918F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th-TH"/>
              <a:t>Multithreaded Server Architecture</a:t>
            </a:r>
          </a:p>
        </p:txBody>
      </p:sp>
      <p:pic>
        <p:nvPicPr>
          <p:cNvPr id="14338" name="Picture 1" descr="4_02.pdf">
            <a:extLst>
              <a:ext uri="{FF2B5EF4-FFF2-40B4-BE49-F238E27FC236}">
                <a16:creationId xmlns:a16="http://schemas.microsoft.com/office/drawing/2014/main" id="{F3E26600-9BCF-5C7E-E096-E7EB62497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652713"/>
            <a:ext cx="95964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E626E91-79AB-F93E-8189-A92CD3A2E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TH" altLang="en-TH"/>
              <a:t>Process/Thread Creation Overheads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4D862C-AC5D-9996-98CA-2C5868F77B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7708186"/>
              </p:ext>
            </p:extLst>
          </p:nvPr>
        </p:nvGraphicFramePr>
        <p:xfrm>
          <a:off x="7791450" y="3048000"/>
          <a:ext cx="5238750" cy="3048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46250">
                  <a:extLst>
                    <a:ext uri="{9D8B030D-6E8A-4147-A177-3AD203B41FA5}">
                      <a16:colId xmlns:a16="http://schemas.microsoft.com/office/drawing/2014/main" val="1516515244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3539441479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96381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Iterations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Process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Thread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94316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TH" sz="2800" u="none" strike="noStrike" dirty="0">
                          <a:effectLst/>
                        </a:rPr>
                        <a:t>10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3633.80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87.80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272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TH" sz="2800" u="none" strike="noStrike" dirty="0">
                          <a:effectLst/>
                        </a:rPr>
                        <a:t>20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6947.80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168.20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77274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TH" sz="2800" u="none" strike="noStrike" dirty="0">
                          <a:effectLst/>
                        </a:rPr>
                        <a:t>30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10501.00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269.80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21896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TH" sz="2800" u="none" strike="noStrike" dirty="0">
                          <a:effectLst/>
                        </a:rPr>
                        <a:t>40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14135.00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359.40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6207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TH" sz="2800" u="none" strike="noStrike" dirty="0">
                          <a:effectLst/>
                        </a:rPr>
                        <a:t>50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18693.00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2800" u="none" strike="noStrike" dirty="0">
                          <a:effectLst/>
                        </a:rPr>
                        <a:t>470.60</a:t>
                      </a:r>
                      <a:endParaRPr lang="en-T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7111453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09619-B0F4-A1E4-EB57-FD61B91F95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7242938"/>
              </p:ext>
            </p:extLst>
          </p:nvPr>
        </p:nvGraphicFramePr>
        <p:xfrm>
          <a:off x="685800" y="1885950"/>
          <a:ext cx="6715126" cy="605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51E220B9-0423-FF6F-7BAE-B95B62C50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altLang="th-TH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5605D28-DEA2-E57D-4F84-5342B1CBA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h-TH" b="1"/>
              <a:t>Responsiveness – </a:t>
            </a:r>
            <a:r>
              <a:rPr lang="en-US" altLang="th-TH"/>
              <a:t>may allow continued execution if part of process is blocked, especially important for user interfaces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Resource Sharing – </a:t>
            </a:r>
            <a:r>
              <a:rPr lang="en-US" altLang="th-TH"/>
              <a:t>threads share resources of process, easier than shared memory or message passing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Economy – </a:t>
            </a:r>
            <a:r>
              <a:rPr lang="en-US" altLang="th-TH"/>
              <a:t>cheaper than process creation, thread switching lower overhead than context switching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Scalability – </a:t>
            </a:r>
            <a:r>
              <a:rPr lang="en-US" altLang="th-TH"/>
              <a:t>process can take advantage of multiprocessor architectures</a:t>
            </a:r>
            <a:br>
              <a:rPr lang="en-US" altLang="th-TH"/>
            </a:br>
            <a:endParaRPr lang="en-US" altLang="th-TH"/>
          </a:p>
          <a:p>
            <a:endParaRPr lang="en-US" altLang="th-TH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740067F-7C94-9D6A-3BD9-C919C7941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altLang="th-TH"/>
              <a:t>Multicore Programming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D7B2962B-1EDB-5B13-BD67-51CA2FDED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altLang="th-TH" b="1">
                <a:solidFill>
                  <a:srgbClr val="3366FF"/>
                </a:solidFill>
              </a:rPr>
              <a:t>Multicore</a:t>
            </a:r>
            <a:r>
              <a:rPr lang="en-US" altLang="th-TH"/>
              <a:t> or </a:t>
            </a:r>
            <a:r>
              <a:rPr lang="en-US" altLang="th-TH" b="1">
                <a:solidFill>
                  <a:srgbClr val="3366FF"/>
                </a:solidFill>
              </a:rPr>
              <a:t>multiprocessor</a:t>
            </a:r>
            <a:r>
              <a:rPr lang="en-US" altLang="th-TH"/>
              <a:t> systems putting pressure on programmers, challenges include:</a:t>
            </a:r>
          </a:p>
          <a:p>
            <a:pPr lvl="1"/>
            <a:r>
              <a:rPr lang="en-US" altLang="th-TH" b="1"/>
              <a:t>Dividing activities</a:t>
            </a:r>
          </a:p>
          <a:p>
            <a:pPr lvl="1"/>
            <a:r>
              <a:rPr lang="en-US" altLang="th-TH" b="1"/>
              <a:t>Balance</a:t>
            </a:r>
          </a:p>
          <a:p>
            <a:pPr lvl="1"/>
            <a:r>
              <a:rPr lang="en-US" altLang="th-TH" b="1"/>
              <a:t>Data splitting</a:t>
            </a:r>
          </a:p>
          <a:p>
            <a:pPr lvl="1"/>
            <a:r>
              <a:rPr lang="en-US" altLang="th-TH" b="1"/>
              <a:t>Data dependency</a:t>
            </a:r>
          </a:p>
          <a:p>
            <a:pPr lvl="1"/>
            <a:r>
              <a:rPr lang="en-US" altLang="th-TH" b="1"/>
              <a:t>Testing and debugging</a:t>
            </a:r>
          </a:p>
          <a:p>
            <a:pPr lvl="1"/>
            <a:endParaRPr lang="en-US" altLang="th-TH" b="1"/>
          </a:p>
          <a:p>
            <a:r>
              <a:rPr lang="en-US" altLang="th-TH" b="1" i="1"/>
              <a:t>Parallelism</a:t>
            </a:r>
            <a:r>
              <a:rPr lang="en-US" altLang="th-TH"/>
              <a:t> implies a system can perform more than one task simultaneously</a:t>
            </a:r>
          </a:p>
          <a:p>
            <a:r>
              <a:rPr lang="en-US" altLang="th-TH" b="1" i="1"/>
              <a:t>Concurrency</a:t>
            </a:r>
            <a:r>
              <a:rPr lang="en-US" altLang="th-TH"/>
              <a:t> supports more than one task making progress</a:t>
            </a:r>
          </a:p>
          <a:p>
            <a:pPr lvl="1"/>
            <a:r>
              <a:rPr lang="en-US" altLang="th-TH"/>
              <a:t>Single processor / core, scheduler providing concurrency</a:t>
            </a:r>
          </a:p>
          <a:p>
            <a:r>
              <a:rPr lang="en-US" altLang="th-TH"/>
              <a:t>Types of parallelism </a:t>
            </a:r>
          </a:p>
          <a:p>
            <a:pPr lvl="1"/>
            <a:r>
              <a:rPr lang="en-US" altLang="th-TH" b="1">
                <a:solidFill>
                  <a:srgbClr val="3366FF"/>
                </a:solidFill>
              </a:rPr>
              <a:t>Data parallelism</a:t>
            </a:r>
            <a:r>
              <a:rPr lang="en-US" altLang="th-TH"/>
              <a:t> – distributes subsets of the same data across multiple cores, same operation on each</a:t>
            </a:r>
            <a:endParaRPr lang="en-US" altLang="th-TH" b="1">
              <a:solidFill>
                <a:srgbClr val="3366FF"/>
              </a:solidFill>
            </a:endParaRPr>
          </a:p>
          <a:p>
            <a:pPr lvl="1"/>
            <a:r>
              <a:rPr lang="en-US" altLang="th-TH" b="1">
                <a:solidFill>
                  <a:srgbClr val="3366FF"/>
                </a:solidFill>
              </a:rPr>
              <a:t>Task parallelism </a:t>
            </a:r>
            <a:r>
              <a:rPr lang="en-US" altLang="th-TH"/>
              <a:t>– distributing threads across cores, each thread performing unique operation</a:t>
            </a:r>
          </a:p>
          <a:p>
            <a:pPr lvl="1">
              <a:buFont typeface="Monotype Sorts" pitchFamily="2" charset="2"/>
              <a:buNone/>
            </a:pPr>
            <a:endParaRPr lang="en-US" altLang="th-TH"/>
          </a:p>
          <a:p>
            <a:r>
              <a:rPr lang="en-US" altLang="th-TH"/>
              <a:t>As # of threads grows, so does architectural support for threading</a:t>
            </a:r>
          </a:p>
          <a:p>
            <a:pPr lvl="1"/>
            <a:r>
              <a:rPr lang="en-US" altLang="th-TH"/>
              <a:t>CPUs have cores as well as </a:t>
            </a:r>
            <a:r>
              <a:rPr lang="en-US" altLang="th-TH" b="1" i="1"/>
              <a:t>hardware threads</a:t>
            </a:r>
          </a:p>
          <a:p>
            <a:pPr lvl="1"/>
            <a:r>
              <a:rPr lang="en-US" altLang="th-TH"/>
              <a:t>Consider Oracle SPARC T4 with 8 cores, and 8 hardware threads per core</a:t>
            </a:r>
          </a:p>
          <a:p>
            <a:pPr lvl="1"/>
            <a:endParaRPr lang="en-US" altLang="th-TH"/>
          </a:p>
          <a:p>
            <a:pPr lvl="1">
              <a:buFont typeface="Monotype Sorts" pitchFamily="2" charset="2"/>
              <a:buNone/>
            </a:pPr>
            <a:endParaRPr lang="en-US" alt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34FCFB0-0CAC-3073-7532-1F3F3D757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4413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th-TH" sz="400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72C43FC0-40D5-392F-A27C-A20E4EA1A13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1550988"/>
            <a:ext cx="12344400" cy="60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1" rIns="130622" bIns="65311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th-TH" b="1">
                <a:latin typeface="Helvetica" pitchFamily="2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th-TH" b="1">
              <a:latin typeface="Helvetica" pitchFamily="2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th-TH" b="1">
              <a:latin typeface="Helvetica" pitchFamily="2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th-TH" b="1">
              <a:latin typeface="Helvetica" pitchFamily="2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th-TH" b="1">
              <a:latin typeface="Helvetica" pitchFamily="2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th-TH" b="1">
              <a:latin typeface="Helvetica" pitchFamily="2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th-TH" b="1">
              <a:latin typeface="Helvetica" pitchFamily="2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th-TH" b="1">
                <a:latin typeface="Helvetica" pitchFamily="2" charset="0"/>
              </a:rPr>
              <a:t>Parallelism 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th-TH" b="1">
              <a:latin typeface="Helvetica" pitchFamily="2" charset="0"/>
            </a:endParaRPr>
          </a:p>
        </p:txBody>
      </p:sp>
      <p:pic>
        <p:nvPicPr>
          <p:cNvPr id="20483" name="Picture 1" descr="4_03.pdf">
            <a:extLst>
              <a:ext uri="{FF2B5EF4-FFF2-40B4-BE49-F238E27FC236}">
                <a16:creationId xmlns:a16="http://schemas.microsoft.com/office/drawing/2014/main" id="{633E1FC4-32D7-2FDB-F959-17BDF562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400300"/>
            <a:ext cx="118491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 descr="4_04.pdf">
            <a:extLst>
              <a:ext uri="{FF2B5EF4-FFF2-40B4-BE49-F238E27FC236}">
                <a16:creationId xmlns:a16="http://schemas.microsoft.com/office/drawing/2014/main" id="{7F45BEEF-E2AC-7C8D-F77E-6267B5C54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949825"/>
            <a:ext cx="10274300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D701CF6-7162-9DDA-18E1-C5657888E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TH" altLang="en-TH"/>
              <a:t>Multi-Threading Performance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6149E7B-3950-0B00-4E47-1E3DA057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371634"/>
              </p:ext>
            </p:extLst>
          </p:nvPr>
        </p:nvGraphicFramePr>
        <p:xfrm>
          <a:off x="1209675" y="1644649"/>
          <a:ext cx="12344400" cy="644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8B1D5F8-1522-D816-2645-44F6266A9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User Threads and Kernel Threads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95F2384A-8D65-1BCD-029A-B0E77EC71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h-TH" b="1">
                <a:solidFill>
                  <a:srgbClr val="3366FF"/>
                </a:solidFill>
              </a:rPr>
              <a:t>User threads</a:t>
            </a:r>
            <a:r>
              <a:rPr lang="en-US" altLang="th-TH"/>
              <a:t> - management done by user-level threads library</a:t>
            </a:r>
          </a:p>
          <a:p>
            <a:r>
              <a:rPr lang="en-US" altLang="th-TH"/>
              <a:t>Three primary thread libraries:</a:t>
            </a:r>
          </a:p>
          <a:p>
            <a:pPr lvl="1"/>
            <a:r>
              <a:rPr lang="en-US" altLang="th-TH"/>
              <a:t> POSIX </a:t>
            </a:r>
            <a:r>
              <a:rPr lang="en-US" altLang="th-TH" b="1">
                <a:solidFill>
                  <a:srgbClr val="3366FF"/>
                </a:solidFill>
              </a:rPr>
              <a:t>Pthreads</a:t>
            </a:r>
            <a:endParaRPr lang="en-US" altLang="th-TH" b="1" i="1">
              <a:solidFill>
                <a:srgbClr val="3366FF"/>
              </a:solidFill>
            </a:endParaRPr>
          </a:p>
          <a:p>
            <a:pPr lvl="1"/>
            <a:r>
              <a:rPr lang="en-US" altLang="th-TH"/>
              <a:t> Win32 threads</a:t>
            </a:r>
          </a:p>
          <a:p>
            <a:pPr lvl="1"/>
            <a:r>
              <a:rPr lang="en-US" altLang="th-TH"/>
              <a:t> Java threads</a:t>
            </a:r>
          </a:p>
          <a:p>
            <a:pPr lvl="1">
              <a:buFont typeface="Monotype Sorts" pitchFamily="2" charset="2"/>
              <a:buNone/>
            </a:pPr>
            <a:endParaRPr lang="en-US" altLang="th-TH"/>
          </a:p>
          <a:p>
            <a:r>
              <a:rPr lang="en-US" altLang="th-TH" b="1">
                <a:solidFill>
                  <a:srgbClr val="3366FF"/>
                </a:solidFill>
              </a:rPr>
              <a:t>Kernel threads </a:t>
            </a:r>
            <a:r>
              <a:rPr lang="en-US" altLang="th-TH"/>
              <a:t>- Supported by the Kernel</a:t>
            </a:r>
          </a:p>
          <a:p>
            <a:r>
              <a:rPr lang="en-US" altLang="th-TH"/>
              <a:t>Examples – virtually all general purpose operating systems, including:</a:t>
            </a:r>
          </a:p>
          <a:p>
            <a:pPr lvl="1"/>
            <a:r>
              <a:rPr lang="en-US" altLang="th-TH"/>
              <a:t>Windows </a:t>
            </a:r>
          </a:p>
          <a:p>
            <a:pPr lvl="1"/>
            <a:r>
              <a:rPr lang="en-US" altLang="th-TH"/>
              <a:t>Solaris</a:t>
            </a:r>
          </a:p>
          <a:p>
            <a:pPr lvl="1"/>
            <a:r>
              <a:rPr lang="en-US" altLang="th-TH"/>
              <a:t>Linux</a:t>
            </a:r>
          </a:p>
          <a:p>
            <a:pPr lvl="1"/>
            <a:r>
              <a:rPr lang="en-US" altLang="th-TH"/>
              <a:t>Tru64 UNIX</a:t>
            </a:r>
          </a:p>
          <a:p>
            <a:pPr lvl="1"/>
            <a:r>
              <a:rPr lang="en-US" altLang="th-TH"/>
              <a:t>Mac OS X</a:t>
            </a:r>
          </a:p>
          <a:p>
            <a:pPr lvl="1"/>
            <a:endParaRPr lang="en-US" alt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56DC57B-DD3B-B533-4C7B-4A1F1916B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Multithreading Models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976AD81B-AA94-87FF-9AE1-0AB4E7194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h-TH"/>
              <a:t>Many-to-One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One-to-One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Many-to-Many</a:t>
            </a:r>
          </a:p>
          <a:p>
            <a:endParaRPr lang="en-US" alt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2C23C0-CBDB-CCDD-70C9-59315958C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Many-to-One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3BC5977-F7F6-FD1F-CAF9-5633E339E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7277100" cy="6040438"/>
          </a:xfrm>
        </p:spPr>
        <p:txBody>
          <a:bodyPr/>
          <a:lstStyle/>
          <a:p>
            <a:r>
              <a:rPr lang="en-US" altLang="th-TH"/>
              <a:t>Many user-level threads mapped to single kernel thread</a:t>
            </a:r>
          </a:p>
          <a:p>
            <a:r>
              <a:rPr lang="en-US" altLang="th-TH"/>
              <a:t>One thread blocking causes all to block</a:t>
            </a:r>
          </a:p>
          <a:p>
            <a:r>
              <a:rPr lang="en-US" altLang="th-TH"/>
              <a:t>Multiple threads may not run in parallel on muticore system because only one may be in kernel at a time</a:t>
            </a:r>
          </a:p>
          <a:p>
            <a:endParaRPr lang="en-US" altLang="th-TH"/>
          </a:p>
          <a:p>
            <a:r>
              <a:rPr lang="en-US" altLang="th-TH"/>
              <a:t>Few systems currently use this model</a:t>
            </a:r>
          </a:p>
          <a:p>
            <a:endParaRPr lang="en-US" altLang="th-TH"/>
          </a:p>
          <a:p>
            <a:r>
              <a:rPr lang="en-US" altLang="th-TH"/>
              <a:t>Examples:</a:t>
            </a:r>
          </a:p>
          <a:p>
            <a:pPr lvl="1"/>
            <a:r>
              <a:rPr lang="en-US" altLang="th-TH" b="1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th-TH" b="1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26627" name="Picture 1" descr="4_05.pdf">
            <a:extLst>
              <a:ext uri="{FF2B5EF4-FFF2-40B4-BE49-F238E27FC236}">
                <a16:creationId xmlns:a16="http://schemas.microsoft.com/office/drawing/2014/main" id="{733FF3EE-C6F2-4414-8AE3-F22727FDE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186113"/>
            <a:ext cx="46482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1E302C-2A22-A13B-B76C-D73D205FC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One-to-One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28EDD96-190D-3951-3B95-E60E0494D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h-TH"/>
              <a:t>Each user-level thread maps to kernel thread</a:t>
            </a:r>
          </a:p>
          <a:p>
            <a:r>
              <a:rPr lang="en-US" altLang="th-TH"/>
              <a:t>Creating a user-level thread creates a kernel thread</a:t>
            </a:r>
          </a:p>
          <a:p>
            <a:r>
              <a:rPr lang="en-US" altLang="th-TH"/>
              <a:t>More concurrency than many-to-one</a:t>
            </a:r>
          </a:p>
          <a:p>
            <a:r>
              <a:rPr lang="en-US" altLang="th-TH"/>
              <a:t>Number of threads per process sometimes restricted due to overhead</a:t>
            </a:r>
          </a:p>
          <a:p>
            <a:endParaRPr lang="en-US" altLang="th-TH"/>
          </a:p>
          <a:p>
            <a:r>
              <a:rPr lang="en-US" altLang="th-TH"/>
              <a:t>Examples</a:t>
            </a:r>
          </a:p>
          <a:p>
            <a:pPr lvl="1"/>
            <a:r>
              <a:rPr lang="en-US" altLang="th-TH"/>
              <a:t>Windows NT/XP/2000</a:t>
            </a:r>
          </a:p>
          <a:p>
            <a:pPr lvl="1"/>
            <a:r>
              <a:rPr lang="en-US" altLang="th-TH"/>
              <a:t>Linux</a:t>
            </a:r>
          </a:p>
          <a:p>
            <a:pPr lvl="1"/>
            <a:r>
              <a:rPr lang="en-US" altLang="th-TH"/>
              <a:t>Solaris 9 and later</a:t>
            </a:r>
          </a:p>
        </p:txBody>
      </p:sp>
      <p:pic>
        <p:nvPicPr>
          <p:cNvPr id="28675" name="Picture 1" descr="4_06.pdf">
            <a:extLst>
              <a:ext uri="{FF2B5EF4-FFF2-40B4-BE49-F238E27FC236}">
                <a16:creationId xmlns:a16="http://schemas.microsoft.com/office/drawing/2014/main" id="{ABDCCD81-C774-2E08-C2C3-3C67BD2E2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5453063"/>
            <a:ext cx="760412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435B617-D498-5C9A-1C45-007CE0957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3571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th-TH"/>
              <a:t>Chapter 4: Multithreaded Programming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D4C9CB4-B22F-0147-599F-AF3CE5758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4113" y="1630363"/>
            <a:ext cx="12344400" cy="6040437"/>
          </a:xfrm>
        </p:spPr>
        <p:txBody>
          <a:bodyPr/>
          <a:lstStyle/>
          <a:p>
            <a:r>
              <a:rPr lang="en-US" altLang="th-TH"/>
              <a:t>Overview</a:t>
            </a:r>
          </a:p>
          <a:p>
            <a:r>
              <a:rPr lang="en-US" altLang="th-TH"/>
              <a:t>Multicore Programming</a:t>
            </a:r>
          </a:p>
          <a:p>
            <a:r>
              <a:rPr lang="en-US" altLang="th-TH"/>
              <a:t>Multithreading Models</a:t>
            </a:r>
          </a:p>
          <a:p>
            <a:r>
              <a:rPr lang="en-US" altLang="th-TH"/>
              <a:t>Thread Libraries</a:t>
            </a:r>
          </a:p>
          <a:p>
            <a:r>
              <a:rPr lang="en-US" altLang="th-TH"/>
              <a:t>Implicit Threading</a:t>
            </a:r>
          </a:p>
          <a:p>
            <a:r>
              <a:rPr lang="en-US" altLang="th-TH"/>
              <a:t>Threading Issues</a:t>
            </a:r>
          </a:p>
          <a:p>
            <a:pPr>
              <a:buFont typeface="Monotype Sorts" pitchFamily="2" charset="2"/>
              <a:buNone/>
            </a:pPr>
            <a:endParaRPr lang="en-US" alt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FA4FF04-07C8-7AB8-B178-7A87B0D29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Many-to-Many Model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2744D25F-42C5-964C-D373-F5A8811D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2100263"/>
            <a:ext cx="6672263" cy="5926137"/>
          </a:xfrm>
        </p:spPr>
        <p:txBody>
          <a:bodyPr/>
          <a:lstStyle/>
          <a:p>
            <a:r>
              <a:rPr lang="en-US" altLang="th-TH"/>
              <a:t>Allows many user level threads to be mapped to many kernel threads</a:t>
            </a:r>
          </a:p>
          <a:p>
            <a:endParaRPr lang="en-US" altLang="th-TH"/>
          </a:p>
          <a:p>
            <a:r>
              <a:rPr lang="en-US" altLang="th-TH"/>
              <a:t>Allows the  operating system to create a sufficient number of kernel threads</a:t>
            </a:r>
          </a:p>
          <a:p>
            <a:endParaRPr lang="en-US" altLang="th-TH"/>
          </a:p>
          <a:p>
            <a:r>
              <a:rPr lang="en-US" altLang="th-TH"/>
              <a:t>Solaris prior to version 9</a:t>
            </a:r>
          </a:p>
          <a:p>
            <a:endParaRPr lang="en-US" altLang="th-TH"/>
          </a:p>
          <a:p>
            <a:r>
              <a:rPr lang="en-US" altLang="th-TH"/>
              <a:t>Windows NT/2000 with the </a:t>
            </a:r>
            <a:r>
              <a:rPr lang="en-US" altLang="th-TH" i="1"/>
              <a:t>ThreadFiber</a:t>
            </a:r>
            <a:r>
              <a:rPr lang="en-US" altLang="th-TH"/>
              <a:t> package</a:t>
            </a:r>
          </a:p>
        </p:txBody>
      </p:sp>
      <p:pic>
        <p:nvPicPr>
          <p:cNvPr id="30723" name="Picture 1" descr="4_07.pdf">
            <a:extLst>
              <a:ext uri="{FF2B5EF4-FFF2-40B4-BE49-F238E27FC236}">
                <a16:creationId xmlns:a16="http://schemas.microsoft.com/office/drawing/2014/main" id="{71AB7FA9-6E76-E5C2-724B-230E8AF9E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3438525"/>
            <a:ext cx="5094288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B34E7D58-FD0B-4E54-AD90-9E5D5A372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Two-level Model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CAC6A5FC-D293-25B5-0A92-5EF85235C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5942013"/>
          </a:xfrm>
        </p:spPr>
        <p:txBody>
          <a:bodyPr/>
          <a:lstStyle/>
          <a:p>
            <a:r>
              <a:rPr lang="en-US" altLang="th-TH"/>
              <a:t>Similar to M:M, except that it allows a user thread to be </a:t>
            </a:r>
            <a:r>
              <a:rPr lang="en-US" altLang="th-TH" b="1"/>
              <a:t>bound</a:t>
            </a:r>
            <a:r>
              <a:rPr lang="en-US" altLang="th-TH"/>
              <a:t> to kernel thread</a:t>
            </a:r>
          </a:p>
          <a:p>
            <a:endParaRPr lang="en-US" altLang="th-TH"/>
          </a:p>
          <a:p>
            <a:r>
              <a:rPr lang="en-US" altLang="th-TH"/>
              <a:t>Examples</a:t>
            </a:r>
          </a:p>
          <a:p>
            <a:pPr lvl="1"/>
            <a:r>
              <a:rPr lang="en-US" altLang="th-TH"/>
              <a:t>IRIX</a:t>
            </a:r>
          </a:p>
          <a:p>
            <a:pPr lvl="1"/>
            <a:r>
              <a:rPr lang="en-US" altLang="th-TH"/>
              <a:t>HP-UX</a:t>
            </a:r>
          </a:p>
          <a:p>
            <a:pPr lvl="1"/>
            <a:r>
              <a:rPr lang="en-US" altLang="th-TH"/>
              <a:t>Tru64 UNIX</a:t>
            </a:r>
          </a:p>
          <a:p>
            <a:pPr lvl="1"/>
            <a:r>
              <a:rPr lang="en-US" altLang="th-TH"/>
              <a:t>Solaris 8 and earlier</a:t>
            </a:r>
          </a:p>
        </p:txBody>
      </p:sp>
      <p:pic>
        <p:nvPicPr>
          <p:cNvPr id="32771" name="Picture 1" descr="4_08.pdf">
            <a:extLst>
              <a:ext uri="{FF2B5EF4-FFF2-40B4-BE49-F238E27FC236}">
                <a16:creationId xmlns:a16="http://schemas.microsoft.com/office/drawing/2014/main" id="{A2F28BA6-DCBE-5ED6-2522-C7BF537CB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003550"/>
            <a:ext cx="6429375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DE25B952-73FF-DBE7-5F4C-D2EAD5840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Thread Libraries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8DC72F6C-0FD3-A60A-04D7-D979D7165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altLang="th-TH" b="1">
                <a:solidFill>
                  <a:srgbClr val="3366FF"/>
                </a:solidFill>
              </a:rPr>
              <a:t>Thread library</a:t>
            </a:r>
            <a:r>
              <a:rPr lang="en-US" altLang="th-TH">
                <a:solidFill>
                  <a:srgbClr val="3366FF"/>
                </a:solidFill>
              </a:rPr>
              <a:t> </a:t>
            </a:r>
            <a:r>
              <a:rPr lang="en-US" altLang="th-TH"/>
              <a:t>provides programmer with API for creating and managing threads</a:t>
            </a:r>
          </a:p>
          <a:p>
            <a:endParaRPr lang="en-US" altLang="th-TH"/>
          </a:p>
          <a:p>
            <a:r>
              <a:rPr lang="en-US" altLang="th-TH"/>
              <a:t>Two primary ways of implementing</a:t>
            </a:r>
          </a:p>
          <a:p>
            <a:pPr lvl="1"/>
            <a:r>
              <a:rPr lang="en-US" altLang="th-TH"/>
              <a:t>Library entirely in user space</a:t>
            </a:r>
          </a:p>
          <a:p>
            <a:pPr lvl="1"/>
            <a:r>
              <a:rPr lang="en-US" altLang="th-TH"/>
              <a:t>Kernel-level library supported by the 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4547E0D-30C6-9641-3425-6B16A65D0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Pthreads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1DD898A-BC79-71C9-D240-87F10A2CC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39513" cy="5954713"/>
          </a:xfrm>
        </p:spPr>
        <p:txBody>
          <a:bodyPr/>
          <a:lstStyle/>
          <a:p>
            <a:r>
              <a:rPr lang="en-US" altLang="th-TH"/>
              <a:t>May be provided either as user-level or kernel-level</a:t>
            </a:r>
          </a:p>
          <a:p>
            <a:endParaRPr lang="en-US" altLang="th-TH"/>
          </a:p>
          <a:p>
            <a:r>
              <a:rPr lang="en-US" altLang="th-TH"/>
              <a:t>A POSIX standard (IEEE 1003.1c) API for thread creation and synchronization</a:t>
            </a:r>
          </a:p>
          <a:p>
            <a:endParaRPr lang="en-US" altLang="th-TH"/>
          </a:p>
          <a:p>
            <a:r>
              <a:rPr lang="en-US" altLang="th-TH" b="1" i="1"/>
              <a:t>Specification</a:t>
            </a:r>
            <a:r>
              <a:rPr lang="en-US" altLang="th-TH"/>
              <a:t>, not </a:t>
            </a:r>
            <a:r>
              <a:rPr lang="en-US" altLang="th-TH" b="1" i="1"/>
              <a:t>implementation</a:t>
            </a:r>
          </a:p>
          <a:p>
            <a:endParaRPr lang="en-US" altLang="th-TH"/>
          </a:p>
          <a:p>
            <a:r>
              <a:rPr lang="en-US" altLang="th-TH"/>
              <a:t>API specifies behavior of the thread library, implementation is up to development of the library</a:t>
            </a:r>
          </a:p>
          <a:p>
            <a:endParaRPr lang="en-US" altLang="th-TH"/>
          </a:p>
          <a:p>
            <a:r>
              <a:rPr lang="en-US" altLang="th-TH"/>
              <a:t>Common in UNIX operating systems (Solaris, Linux, Mac OS X)</a:t>
            </a:r>
          </a:p>
          <a:p>
            <a:pPr>
              <a:buFont typeface="Monotype Sorts" pitchFamily="2" charset="2"/>
              <a:buNone/>
            </a:pPr>
            <a:endParaRPr lang="en-US" alt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3F6A0CD-B4F4-B37A-A55B-1C7E1D871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Implicit Threading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406D5B6E-3949-74A9-715C-5FA3B65B1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altLang="th-TH"/>
              <a:t>Growing in popularity as numbers of threads increase, program correctness more difficult with explicit threads</a:t>
            </a:r>
          </a:p>
          <a:p>
            <a:r>
              <a:rPr lang="en-US" altLang="th-TH"/>
              <a:t>Creation and management of threads done by compilers and run-time libraries rather than programmers</a:t>
            </a:r>
          </a:p>
          <a:p>
            <a:endParaRPr lang="en-US" altLang="th-TH"/>
          </a:p>
          <a:p>
            <a:r>
              <a:rPr lang="en-US" altLang="th-TH"/>
              <a:t>Three methods explored</a:t>
            </a:r>
          </a:p>
          <a:p>
            <a:pPr lvl="1"/>
            <a:r>
              <a:rPr lang="en-US" altLang="th-TH"/>
              <a:t>Thread Pools</a:t>
            </a:r>
          </a:p>
          <a:p>
            <a:pPr lvl="1"/>
            <a:r>
              <a:rPr lang="en-US" altLang="th-TH"/>
              <a:t>OpenMP</a:t>
            </a:r>
          </a:p>
          <a:p>
            <a:pPr lvl="1"/>
            <a:r>
              <a:rPr lang="en-US" altLang="th-TH"/>
              <a:t>Grand Central Dispatch</a:t>
            </a:r>
          </a:p>
          <a:p>
            <a:pPr lvl="1"/>
            <a:endParaRPr lang="en-US" altLang="th-TH"/>
          </a:p>
          <a:p>
            <a:pPr lvl="1"/>
            <a:endParaRPr lang="en-US" altLang="th-TH"/>
          </a:p>
          <a:p>
            <a:r>
              <a:rPr lang="en-US" altLang="th-TH"/>
              <a:t>Other methods include Microsoft Threading Building Blocks (TBB),</a:t>
            </a:r>
            <a:r>
              <a:rPr lang="en-US" altLang="th-TH" b="1">
                <a:latin typeface="Courier New" panose="02070309020205020404" pitchFamily="49" charset="0"/>
                <a:cs typeface="Courier New" panose="02070309020205020404" pitchFamily="49" charset="0"/>
              </a:rPr>
              <a:t> java.util.concurrent </a:t>
            </a:r>
            <a:r>
              <a:rPr lang="en-US" altLang="th-TH"/>
              <a:t>package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AB3C9833-8C42-9FA2-4636-56D76A2A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Thread Pools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4FCC92E-0134-3B73-5737-C3F232398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altLang="th-TH"/>
              <a:t>Create a number of threads in a pool where they await work</a:t>
            </a:r>
          </a:p>
          <a:p>
            <a:endParaRPr lang="en-US" altLang="th-TH"/>
          </a:p>
          <a:p>
            <a:r>
              <a:rPr lang="en-US" altLang="th-TH"/>
              <a:t>Advantages:</a:t>
            </a:r>
          </a:p>
          <a:p>
            <a:pPr lvl="1"/>
            <a:r>
              <a:rPr lang="en-US" altLang="th-TH"/>
              <a:t>Usually slightly faster to service a request with an existing thread than create a new thread</a:t>
            </a:r>
          </a:p>
          <a:p>
            <a:pPr lvl="1"/>
            <a:r>
              <a:rPr lang="en-US" altLang="th-TH"/>
              <a:t>Allows the number of threads in the application(s) to be bound to the size of the pool</a:t>
            </a:r>
          </a:p>
          <a:p>
            <a:pPr lvl="1"/>
            <a:r>
              <a:rPr lang="en-US" altLang="th-TH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th-TH"/>
              <a:t>i.e.Tasks could be scheduled to run periodically</a:t>
            </a:r>
          </a:p>
          <a:p>
            <a:endParaRPr lang="en-US" altLang="th-TH"/>
          </a:p>
          <a:p>
            <a:r>
              <a:rPr lang="en-US" altLang="th-TH"/>
              <a:t>Windows API supports thread pools:</a:t>
            </a:r>
          </a:p>
        </p:txBody>
      </p:sp>
      <p:pic>
        <p:nvPicPr>
          <p:cNvPr id="40963" name="Picture 1" descr="Screen Shot 2012-12-04 at 9.17.42 PM.png">
            <a:extLst>
              <a:ext uri="{FF2B5EF4-FFF2-40B4-BE49-F238E27FC236}">
                <a16:creationId xmlns:a16="http://schemas.microsoft.com/office/drawing/2014/main" id="{3243445F-4B38-337D-F5E2-05D1A901D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5815013"/>
            <a:ext cx="96583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628C8AD-AE97-F190-599C-9EEB5B0F4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Threading Issues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8185577-ED6C-F336-BE41-C60B7488B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th-TH" dirty="0"/>
              <a:t>Semantics of </a:t>
            </a:r>
            <a:r>
              <a:rPr lang="en-US" altLang="th-TH" b="1" dirty="0"/>
              <a:t>fork()</a:t>
            </a:r>
            <a:r>
              <a:rPr lang="en-US" altLang="th-TH" dirty="0"/>
              <a:t> and </a:t>
            </a:r>
            <a:r>
              <a:rPr lang="en-US" altLang="th-TH" b="1" dirty="0"/>
              <a:t>exec()</a:t>
            </a:r>
            <a:r>
              <a:rPr lang="en-US" altLang="th-TH" dirty="0"/>
              <a:t> system calls</a:t>
            </a:r>
          </a:p>
          <a:p>
            <a:pPr>
              <a:buFont typeface="Monotype Sorts" pitchFamily="-84" charset="2"/>
              <a:buChar char="n"/>
              <a:defRPr/>
            </a:pPr>
            <a:endParaRPr lang="en-US" altLang="th-TH" sz="1100" dirty="0"/>
          </a:p>
          <a:p>
            <a:pPr>
              <a:buFont typeface="Monotype Sorts" pitchFamily="-84" charset="2"/>
              <a:buChar char="n"/>
              <a:defRPr/>
            </a:pPr>
            <a:endParaRPr lang="en-US" altLang="th-TH" sz="1100" dirty="0"/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th-TH" dirty="0"/>
              <a:t>Signal handling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th-TH" dirty="0"/>
              <a:t>Synchronous and asynchronous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th-TH" sz="1100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th-TH" sz="1100" dirty="0"/>
          </a:p>
          <a:p>
            <a:pPr lvl="1">
              <a:buFont typeface="Monotype Sorts" pitchFamily="-84" charset="2"/>
              <a:buNone/>
              <a:defRPr/>
            </a:pPr>
            <a:endParaRPr lang="en-US" altLang="th-TH" sz="1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05D25B29-835B-CF0C-85DC-6E6B50FC4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altLang="th-TH"/>
              <a:t>Semantics of fork() and exec()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F646D358-43B5-17C2-4452-26D435B2E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h-TH"/>
              <a:t>Does </a:t>
            </a:r>
            <a:r>
              <a:rPr lang="en-US" altLang="th-TH" b="1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th-TH"/>
              <a:t>duplicate only the calling thread or all threads?</a:t>
            </a:r>
          </a:p>
          <a:p>
            <a:pPr lvl="1"/>
            <a:r>
              <a:rPr lang="en-US" altLang="th-TH"/>
              <a:t>Some UNIXes have two versions of fork</a:t>
            </a:r>
          </a:p>
          <a:p>
            <a:pPr lvl="1"/>
            <a:endParaRPr lang="en-US" altLang="th-TH"/>
          </a:p>
          <a:p>
            <a:r>
              <a:rPr lang="en-US" altLang="th-TH" b="1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altLang="th-TH"/>
              <a:t>usually works as normal – replace the running process including all threads</a:t>
            </a:r>
          </a:p>
          <a:p>
            <a:pPr lvl="1"/>
            <a:endParaRPr lang="en-US" alt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5B169068-DAFE-2762-5F5B-3A807B8ED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altLang="th-TH"/>
              <a:t>Signal Handling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FB007D8-0F4E-80D0-8C03-879628DC2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62138"/>
            <a:ext cx="11441113" cy="6540500"/>
          </a:xfrm>
        </p:spPr>
        <p:txBody>
          <a:bodyPr/>
          <a:lstStyle/>
          <a:p>
            <a:pPr marL="542925" indent="-542925"/>
            <a:r>
              <a:rPr lang="en-US" altLang="th-TH" b="1">
                <a:solidFill>
                  <a:srgbClr val="3366FF"/>
                </a:solidFill>
              </a:rPr>
              <a:t>Signals </a:t>
            </a:r>
            <a:r>
              <a:rPr lang="en-US" altLang="th-TH"/>
              <a:t>are used in UNIX systems to notify a process that a particular event has occurred.</a:t>
            </a:r>
          </a:p>
          <a:p>
            <a:pPr marL="542925" indent="-542925"/>
            <a:endParaRPr lang="en-US" altLang="th-TH" sz="1100"/>
          </a:p>
          <a:p>
            <a:pPr marL="542925" indent="-542925"/>
            <a:r>
              <a:rPr lang="en-US" altLang="th-TH"/>
              <a:t>A </a:t>
            </a:r>
            <a:r>
              <a:rPr lang="en-US" altLang="th-TH" b="1">
                <a:solidFill>
                  <a:srgbClr val="3366FF"/>
                </a:solidFill>
              </a:rPr>
              <a:t>signal handler</a:t>
            </a:r>
            <a:r>
              <a:rPr lang="en-US" altLang="th-TH">
                <a:solidFill>
                  <a:srgbClr val="3366FF"/>
                </a:solidFill>
              </a:rPr>
              <a:t> </a:t>
            </a:r>
            <a:r>
              <a:rPr lang="en-US" altLang="th-TH"/>
              <a:t>is used to process signals</a:t>
            </a:r>
          </a:p>
          <a:p>
            <a:pPr marL="1141413" lvl="1" indent="-488950">
              <a:buFont typeface="Webdings" pitchFamily="2" charset="2"/>
              <a:buAutoNum type="arabicPeriod"/>
            </a:pPr>
            <a:r>
              <a:rPr lang="en-US" altLang="th-TH"/>
              <a:t>Signal is generated by particular event</a:t>
            </a:r>
          </a:p>
          <a:p>
            <a:pPr marL="1141413" lvl="1" indent="-488950">
              <a:buFont typeface="Webdings" pitchFamily="2" charset="2"/>
              <a:buAutoNum type="arabicPeriod"/>
            </a:pPr>
            <a:r>
              <a:rPr lang="en-US" altLang="th-TH"/>
              <a:t>Signal is delivered to a process</a:t>
            </a:r>
          </a:p>
          <a:p>
            <a:pPr marL="1141413" lvl="1" indent="-488950">
              <a:buFont typeface="Webdings" pitchFamily="2" charset="2"/>
              <a:buAutoNum type="arabicPeriod"/>
            </a:pPr>
            <a:r>
              <a:rPr lang="en-US" altLang="th-TH"/>
              <a:t>Signal is handled by one of two signal handlers:</a:t>
            </a:r>
          </a:p>
          <a:p>
            <a:pPr marL="1631950" lvl="2" indent="-488950">
              <a:buFont typeface="Webdings" pitchFamily="2" charset="2"/>
              <a:buAutoNum type="arabicPeriod"/>
            </a:pPr>
            <a:r>
              <a:rPr lang="en-US" altLang="th-TH"/>
              <a:t>default</a:t>
            </a:r>
          </a:p>
          <a:p>
            <a:pPr marL="1631950" lvl="2" indent="-488950">
              <a:buFont typeface="Webdings" pitchFamily="2" charset="2"/>
              <a:buAutoNum type="arabicPeriod"/>
            </a:pPr>
            <a:r>
              <a:rPr lang="en-US" altLang="th-TH"/>
              <a:t>user-defined</a:t>
            </a:r>
          </a:p>
          <a:p>
            <a:pPr marL="1141413" lvl="1" indent="-488950">
              <a:buFont typeface="Webdings" pitchFamily="2" charset="2"/>
              <a:buAutoNum type="arabicPeriod"/>
            </a:pPr>
            <a:endParaRPr lang="en-US" altLang="th-TH" sz="1100"/>
          </a:p>
          <a:p>
            <a:pPr marL="542925" indent="-542925"/>
            <a:r>
              <a:rPr lang="en-US" altLang="th-TH"/>
              <a:t>Every signal has </a:t>
            </a:r>
            <a:r>
              <a:rPr lang="en-US" altLang="th-TH" b="1">
                <a:solidFill>
                  <a:srgbClr val="3366FF"/>
                </a:solidFill>
              </a:rPr>
              <a:t>default handler </a:t>
            </a:r>
            <a:r>
              <a:rPr lang="en-US" altLang="th-TH"/>
              <a:t>that kernel runs when handling signal</a:t>
            </a:r>
          </a:p>
          <a:p>
            <a:pPr marL="1141413" lvl="1" indent="-488950"/>
            <a:r>
              <a:rPr lang="en-US" altLang="th-TH" b="1">
                <a:solidFill>
                  <a:srgbClr val="3366FF"/>
                </a:solidFill>
              </a:rPr>
              <a:t>User-defined signal handler </a:t>
            </a:r>
            <a:r>
              <a:rPr lang="en-US" altLang="th-TH"/>
              <a:t>can override default</a:t>
            </a:r>
          </a:p>
          <a:p>
            <a:pPr marL="1141413" lvl="1" indent="-488950"/>
            <a:r>
              <a:rPr lang="en-US" altLang="th-TH"/>
              <a:t>For single-threaded, signal delivered to process</a:t>
            </a:r>
          </a:p>
          <a:p>
            <a:pPr marL="1141413" lvl="1" indent="-488950"/>
            <a:endParaRPr lang="en-US" altLang="th-TH"/>
          </a:p>
          <a:p>
            <a:pPr marL="542925" indent="-542925"/>
            <a:r>
              <a:rPr lang="en-US" altLang="th-TH"/>
              <a:t>Where should a signal be delivered for multi-threaded? </a:t>
            </a:r>
          </a:p>
          <a:p>
            <a:pPr marL="1141413" lvl="1" indent="-488950"/>
            <a:r>
              <a:rPr lang="en-US" altLang="th-TH"/>
              <a:t>Deliver the signal to the thread to which the signal applies</a:t>
            </a:r>
          </a:p>
          <a:p>
            <a:pPr marL="1141413" lvl="1" indent="-488950"/>
            <a:r>
              <a:rPr lang="en-US" altLang="th-TH"/>
              <a:t>Deliver the signal to every thread in the process</a:t>
            </a:r>
          </a:p>
          <a:p>
            <a:pPr marL="1141413" lvl="1" indent="-488950"/>
            <a:r>
              <a:rPr lang="en-US" altLang="th-TH"/>
              <a:t>Deliver the signal to certain threads in the process</a:t>
            </a:r>
          </a:p>
          <a:p>
            <a:pPr marL="1141413" lvl="1" indent="-488950"/>
            <a:r>
              <a:rPr lang="en-US" altLang="th-TH"/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36C261F-EE8B-DFA2-2CB9-1C27E42A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altLang="th-TH"/>
              <a:t>Thread Cancellation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AFF7626B-F17C-04BD-97E1-1D2E8C009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107738" cy="5908675"/>
          </a:xfrm>
        </p:spPr>
        <p:txBody>
          <a:bodyPr/>
          <a:lstStyle/>
          <a:p>
            <a:r>
              <a:rPr lang="en-US" altLang="th-TH"/>
              <a:t>Terminating a thread before it has finished</a:t>
            </a:r>
          </a:p>
          <a:p>
            <a:r>
              <a:rPr lang="en-US" altLang="th-TH"/>
              <a:t>Thread to be canceled is </a:t>
            </a:r>
            <a:r>
              <a:rPr lang="en-US" altLang="th-TH" b="1">
                <a:solidFill>
                  <a:srgbClr val="3366FF"/>
                </a:solidFill>
              </a:rPr>
              <a:t>target thread</a:t>
            </a:r>
            <a:endParaRPr lang="en-US" altLang="th-TH"/>
          </a:p>
          <a:p>
            <a:r>
              <a:rPr lang="en-US" altLang="th-TH"/>
              <a:t>Two general approaches:</a:t>
            </a:r>
          </a:p>
          <a:p>
            <a:pPr lvl="1"/>
            <a:r>
              <a:rPr lang="en-US" altLang="th-TH" b="1"/>
              <a:t>Asynchronous cancellation</a:t>
            </a:r>
            <a:r>
              <a:rPr lang="en-US" altLang="th-TH"/>
              <a:t> terminates the target thread immediately</a:t>
            </a:r>
          </a:p>
          <a:p>
            <a:pPr lvl="1"/>
            <a:r>
              <a:rPr lang="en-US" altLang="th-TH" b="1"/>
              <a:t>Deferred cancellation</a:t>
            </a:r>
            <a:r>
              <a:rPr lang="en-US" altLang="th-TH"/>
              <a:t> allows the target thread to periodically check if it should be cancelled</a:t>
            </a:r>
          </a:p>
          <a:p>
            <a:pPr lvl="1"/>
            <a:endParaRPr lang="en-US" altLang="th-TH"/>
          </a:p>
          <a:p>
            <a:r>
              <a:rPr lang="en-US" altLang="th-TH"/>
              <a:t>Pthread code to create and cancel a thread:</a:t>
            </a:r>
          </a:p>
          <a:p>
            <a:pPr>
              <a:buFont typeface="Monotype Sorts" pitchFamily="2" charset="2"/>
              <a:buNone/>
            </a:pPr>
            <a:endParaRPr lang="en-US" altLang="th-TH"/>
          </a:p>
          <a:p>
            <a:pPr lvl="1"/>
            <a:endParaRPr lang="en-US" altLang="th-TH"/>
          </a:p>
        </p:txBody>
      </p:sp>
      <p:pic>
        <p:nvPicPr>
          <p:cNvPr id="49155" name="Picture 1">
            <a:extLst>
              <a:ext uri="{FF2B5EF4-FFF2-40B4-BE49-F238E27FC236}">
                <a16:creationId xmlns:a16="http://schemas.microsoft.com/office/drawing/2014/main" id="{D30A044B-1D1C-F70C-F035-75DCCB423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5019675"/>
            <a:ext cx="58181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2B280BE0-D386-CA9E-2208-2A69B8A73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FCE477CD-FD90-B824-0453-7A20467D2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altLang="th-TH"/>
              <a:t>To introduce the notion of a thread—a fundamental unit of CPU utilization that forms the basis of multithreaded computer systems</a:t>
            </a:r>
          </a:p>
          <a:p>
            <a:endParaRPr lang="en-US" altLang="th-TH"/>
          </a:p>
          <a:p>
            <a:r>
              <a:rPr lang="en-US" altLang="th-TH"/>
              <a:t>To discuss the APIs for the Pthreads, Windows, and Java thread libraries</a:t>
            </a:r>
          </a:p>
          <a:p>
            <a:endParaRPr lang="en-US" altLang="th-TH"/>
          </a:p>
          <a:p>
            <a:r>
              <a:rPr lang="en-US" altLang="th-TH"/>
              <a:t>To explore several strategies that provide implicit threading</a:t>
            </a:r>
          </a:p>
          <a:p>
            <a:endParaRPr lang="en-US" altLang="th-TH"/>
          </a:p>
          <a:p>
            <a:r>
              <a:rPr lang="en-US" altLang="th-TH"/>
              <a:t>To examine issues related to multithreaded programming</a:t>
            </a:r>
          </a:p>
          <a:p>
            <a:endParaRPr lang="en-US" altLang="th-TH"/>
          </a:p>
          <a:p>
            <a:r>
              <a:rPr lang="en-US" altLang="th-TH"/>
              <a:t>To cover operating system support for threads in Windows and Linux</a:t>
            </a:r>
          </a:p>
          <a:p>
            <a:endParaRPr lang="en-US" alt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6E09EE42-42B8-A337-6B88-0F94A51B7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Motivation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3758EBA6-DF3C-0F5C-5834-3CD6C1157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Most modern applications are multithreaded</a:t>
            </a:r>
          </a:p>
          <a:p>
            <a:r>
              <a:rPr lang="en-US" altLang="th-TH"/>
              <a:t>Threads run within application</a:t>
            </a:r>
          </a:p>
          <a:p>
            <a:r>
              <a:rPr lang="en-US" altLang="th-TH"/>
              <a:t>Multiple tasks with the application can be implemented by separate threads</a:t>
            </a:r>
          </a:p>
          <a:p>
            <a:pPr lvl="1"/>
            <a:r>
              <a:rPr lang="en-US" altLang="th-TH"/>
              <a:t>Update display</a:t>
            </a:r>
          </a:p>
          <a:p>
            <a:pPr lvl="1"/>
            <a:r>
              <a:rPr lang="en-US" altLang="th-TH"/>
              <a:t>Fetch data</a:t>
            </a:r>
          </a:p>
          <a:p>
            <a:pPr lvl="1"/>
            <a:r>
              <a:rPr lang="en-US" altLang="th-TH"/>
              <a:t>Spell checking</a:t>
            </a:r>
          </a:p>
          <a:p>
            <a:pPr lvl="1"/>
            <a:r>
              <a:rPr lang="en-US" altLang="th-TH"/>
              <a:t>Answer a network request</a:t>
            </a:r>
          </a:p>
          <a:p>
            <a:r>
              <a:rPr lang="en-US" altLang="th-TH"/>
              <a:t>Process creation is heavy-weight while thread creation is light-weight</a:t>
            </a:r>
          </a:p>
          <a:p>
            <a:r>
              <a:rPr lang="en-US" altLang="th-TH"/>
              <a:t>Can simplify code, increase efficiency</a:t>
            </a:r>
          </a:p>
          <a:p>
            <a:r>
              <a:rPr lang="en-US" altLang="th-TH"/>
              <a:t>Kernels are generally multithreaded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, PowerPoint&#10;&#10;Description automatically generated">
            <a:extLst>
              <a:ext uri="{FF2B5EF4-FFF2-40B4-BE49-F238E27FC236}">
                <a16:creationId xmlns:a16="http://schemas.microsoft.com/office/drawing/2014/main" id="{1A961949-5C32-5FFC-6D8E-495351E3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5" y="1371600"/>
            <a:ext cx="10984889" cy="74183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DCCBE9-7E94-8B3F-D189-BF3FB82B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Microsoft Word Spell Checking</a:t>
            </a:r>
          </a:p>
        </p:txBody>
      </p:sp>
    </p:spTree>
    <p:extLst>
      <p:ext uri="{BB962C8B-B14F-4D97-AF65-F5344CB8AC3E}">
        <p14:creationId xmlns:p14="http://schemas.microsoft.com/office/powerpoint/2010/main" val="10591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A3498D5-E193-3A90-277A-9245351A0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th-TH"/>
              <a:t>Single and Multithreaded Processes</a:t>
            </a:r>
          </a:p>
        </p:txBody>
      </p:sp>
      <p:pic>
        <p:nvPicPr>
          <p:cNvPr id="12290" name="Picture 1" descr="4_01.pdf">
            <a:extLst>
              <a:ext uri="{FF2B5EF4-FFF2-40B4-BE49-F238E27FC236}">
                <a16:creationId xmlns:a16="http://schemas.microsoft.com/office/drawing/2014/main" id="{FD033D5B-AACF-62E0-BC68-4EED4375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673225"/>
            <a:ext cx="116236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DACDDB-ABDC-0FAB-3FF3-4F754092C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" t="-3" r="39262" b="72504"/>
          <a:stretch/>
        </p:blipFill>
        <p:spPr>
          <a:xfrm>
            <a:off x="914399" y="884699"/>
            <a:ext cx="11887201" cy="4601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92488-5C22-3303-C5EA-058D58F165F0}"/>
              </a:ext>
            </a:extLst>
          </p:cNvPr>
          <p:cNvSpPr txBox="1"/>
          <p:nvPr/>
        </p:nvSpPr>
        <p:spPr>
          <a:xfrm>
            <a:off x="1013790" y="6977270"/>
            <a:ext cx="1125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000" dirty="0">
                <a:solidFill>
                  <a:srgbClr val="FFFF00"/>
                </a:solidFill>
              </a:rPr>
              <a:t>Count number of key pressed in a second</a:t>
            </a:r>
          </a:p>
        </p:txBody>
      </p:sp>
    </p:spTree>
    <p:extLst>
      <p:ext uri="{BB962C8B-B14F-4D97-AF65-F5344CB8AC3E}">
        <p14:creationId xmlns:p14="http://schemas.microsoft.com/office/powerpoint/2010/main" val="6658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99F5BCF4-6690-1A4B-EC65-DC00D4FF7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TH" altLang="en-TH" dirty="0"/>
              <a:t>Keyhit Rating – No Thread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0B84E20D-CBA3-30BF-2E64-65C4593D7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3633" y="1387976"/>
            <a:ext cx="12344400" cy="6040438"/>
          </a:xfrm>
        </p:spPr>
        <p:txBody>
          <a:bodyPr/>
          <a:lstStyle/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ey_hit_count = 0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ast_second_count = 0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= current timestamp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not stop: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Check keyboard or timeout in 9,5 seconds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there is a key hit: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increase key_hit_count by one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t1 = current timestamp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t1 – t0 &gt;= 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second: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key_hit_last_second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key_hit_count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last_second_count</a:t>
            </a:r>
            <a:endParaRPr lang="en-US" altLang="en-T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rate =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key_hit_last_second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(t1 – t0)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rate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last_second_count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key_hit_count</a:t>
            </a:r>
            <a:endParaRPr lang="en-US" altLang="en-T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t0 = t1</a:t>
            </a:r>
          </a:p>
          <a:p>
            <a:pPr marL="0" indent="0">
              <a:buNone/>
            </a:pPr>
            <a:endParaRPr lang="en-TH" altLang="en-T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99F5BCF4-6690-1A4B-EC65-DC00D4FF7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TH" altLang="en-TH" dirty="0"/>
              <a:t>Keyhit Rating – Two Threads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0B84E20D-CBA3-30BF-2E64-65C4593D7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3633" y="1387976"/>
            <a:ext cx="12344400" cy="6040438"/>
          </a:xfrm>
        </p:spPr>
        <p:txBody>
          <a:bodyPr/>
          <a:lstStyle/>
          <a:p>
            <a:pPr marL="0" indent="0">
              <a:buNone/>
            </a:pPr>
            <a:r>
              <a:rPr lang="en-US" altLang="en-T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Key_count_thread</a:t>
            </a:r>
            <a:r>
              <a:rPr lang="en-US" altLang="en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not stop: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Wait for keyhit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increase key_hit_count by one</a:t>
            </a:r>
            <a:endParaRPr lang="en-US" altLang="en-T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T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Rating_thread</a:t>
            </a:r>
            <a:r>
              <a:rPr lang="en-US" altLang="en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not stop: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sleep for 1 second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key_hit_last_second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key_hit_count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last_second_count</a:t>
            </a:r>
            <a:endParaRPr lang="en-US" altLang="en-T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rate =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key_hit_last_second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(t1 – t0)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rate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last_second_count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T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key_hit_count</a:t>
            </a:r>
            <a:endParaRPr lang="en-US" altLang="en-T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</a:t>
            </a: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</a:t>
            </a: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ey_hit_count = 0</a:t>
            </a:r>
          </a:p>
          <a:p>
            <a:pPr marL="0" indent="0">
              <a:buNone/>
            </a:pPr>
            <a:r>
              <a:rPr lang="en-US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</a:t>
            </a: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ast_second_count = 0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Start Rating_thread</a:t>
            </a:r>
          </a:p>
          <a:p>
            <a:pPr marL="0" indent="0">
              <a:buNone/>
            </a:pPr>
            <a:r>
              <a:rPr lang="en-TH" altLang="en-T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Start Key_count_thread</a:t>
            </a:r>
          </a:p>
          <a:p>
            <a:pPr marL="0" indent="0">
              <a:buNone/>
            </a:pPr>
            <a:endParaRPr lang="en-TH" altLang="en-T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1923</TotalTime>
  <Words>1355</Words>
  <Application>Microsoft Office PowerPoint</Application>
  <PresentationFormat>Custom</PresentationFormat>
  <Paragraphs>269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Helvetica</vt:lpstr>
      <vt:lpstr>Monotype Sorts</vt:lpstr>
      <vt:lpstr>Times New Roman</vt:lpstr>
      <vt:lpstr>Verdana</vt:lpstr>
      <vt:lpstr>Webdings</vt:lpstr>
      <vt:lpstr>os-8</vt:lpstr>
      <vt:lpstr>Chapter 4:  Multithreaded Programming</vt:lpstr>
      <vt:lpstr>Chapter 4: Multithreaded Programming</vt:lpstr>
      <vt:lpstr>Objectives</vt:lpstr>
      <vt:lpstr>Motivation</vt:lpstr>
      <vt:lpstr>Microsoft Word Spell Checking</vt:lpstr>
      <vt:lpstr>Single and Multithreaded Processes</vt:lpstr>
      <vt:lpstr>PowerPoint Presentation</vt:lpstr>
      <vt:lpstr>Keyhit Rating – No Thread</vt:lpstr>
      <vt:lpstr>Keyhit Rating – Two Threads</vt:lpstr>
      <vt:lpstr>Multithreaded Server Architecture</vt:lpstr>
      <vt:lpstr>Process/Thread Creation Overheads</vt:lpstr>
      <vt:lpstr>Benefits</vt:lpstr>
      <vt:lpstr>Multicore Programming</vt:lpstr>
      <vt:lpstr>Concurrency vs. Parallelism</vt:lpstr>
      <vt:lpstr>Multi-Threading Performance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Implicit Threading</vt:lpstr>
      <vt:lpstr>Thread Pools</vt:lpstr>
      <vt:lpstr>Threading Issues</vt:lpstr>
      <vt:lpstr>Semantics of fork() and exec()</vt:lpstr>
      <vt:lpstr>Signal Handling</vt:lpstr>
      <vt:lpstr>Thread Cancellation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Thongchai Rojkangsadan</cp:lastModifiedBy>
  <cp:revision>225</cp:revision>
  <cp:lastPrinted>2011-01-26T17:51:27Z</cp:lastPrinted>
  <dcterms:created xsi:type="dcterms:W3CDTF">2011-01-26T16:51:35Z</dcterms:created>
  <dcterms:modified xsi:type="dcterms:W3CDTF">2024-02-06T02:33:58Z</dcterms:modified>
</cp:coreProperties>
</file>