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386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960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361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6552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129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768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130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959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29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348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258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933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552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779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689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239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719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5/4/2013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450788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CS385 Final Project</a:t>
            </a:r>
            <a:endParaRPr lang="en-US" dirty="0"/>
          </a:p>
        </p:txBody>
      </p:sp>
      <p:sp>
        <p:nvSpPr>
          <p:cNvPr id="3" name="Subtitle 2"/>
          <p:cNvSpPr>
            <a:spLocks noGrp="1"/>
          </p:cNvSpPr>
          <p:nvPr>
            <p:ph type="subTitle" idx="1"/>
          </p:nvPr>
        </p:nvSpPr>
        <p:spPr/>
        <p:txBody>
          <a:bodyPr/>
          <a:lstStyle/>
          <a:p>
            <a:r>
              <a:rPr lang="en-US" dirty="0" smtClean="0"/>
              <a:t>Michael Lang &amp; Rachael Grabowski</a:t>
            </a:r>
            <a:endParaRPr lang="en-US" dirty="0"/>
          </a:p>
        </p:txBody>
      </p:sp>
    </p:spTree>
    <p:extLst>
      <p:ext uri="{BB962C8B-B14F-4D97-AF65-F5344CB8AC3E}">
        <p14:creationId xmlns:p14="http://schemas.microsoft.com/office/powerpoint/2010/main" val="143561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65241799"/>
              </p:ext>
            </p:extLst>
          </p:nvPr>
        </p:nvGraphicFramePr>
        <p:xfrm>
          <a:off x="914400" y="2095500"/>
          <a:ext cx="10499052" cy="3297936"/>
        </p:xfrm>
        <a:graphic>
          <a:graphicData uri="http://schemas.openxmlformats.org/drawingml/2006/table">
            <a:tbl>
              <a:tblPr firstRow="1" bandRow="1">
                <a:tableStyleId>{5C22544A-7EE6-4342-B048-85BDC9FD1C3A}</a:tableStyleId>
              </a:tblPr>
              <a:tblGrid>
                <a:gridCol w="1920240"/>
                <a:gridCol w="1725168"/>
                <a:gridCol w="1725168"/>
                <a:gridCol w="1150836"/>
                <a:gridCol w="1133856"/>
                <a:gridCol w="2843784"/>
              </a:tblGrid>
              <a:tr h="370840">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Name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Syntax</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Meaning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Format</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err="1">
                          <a:solidFill>
                            <a:srgbClr val="FFFFFF"/>
                          </a:solidFill>
                          <a:effectLst/>
                          <a:latin typeface="Calibri" panose="020F0502020204030204" pitchFamily="34" charset="0"/>
                          <a:ea typeface="Arial" panose="020B0604020202020204" pitchFamily="34" charset="0"/>
                          <a:cs typeface="Arial" panose="020B0604020202020204" pitchFamily="34" charset="0"/>
                        </a:rPr>
                        <a:t>Opcode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Encoding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Add</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add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R</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0000</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0000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Subtract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sub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R</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0001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0001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And</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and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&amp;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0010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0010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Or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or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0011</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0011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Add Immediate</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addi $t, $s,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$t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0100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0100 sstt CCCC CCCC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Load word</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lw $t, C($s)</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$t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DataMem[$s+C]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0101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0101 sstt CCCC CCCC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Store word</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sw $t, C($s)</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DataMem[$s+C]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I</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0110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0110 </a:t>
                      </a:r>
                      <a:r>
                        <a:rPr lang="en-US" sz="1600" dirty="0" err="1">
                          <a:effectLst/>
                          <a:latin typeface="Courier New" panose="02070309020205020404" pitchFamily="49" charset="0"/>
                          <a:ea typeface="Arial" panose="020B0604020202020204" pitchFamily="34" charset="0"/>
                          <a:cs typeface="Arial" panose="020B0604020202020204" pitchFamily="34" charset="0"/>
                        </a:rPr>
                        <a:t>sstt</a:t>
                      </a:r>
                      <a:r>
                        <a:rPr lang="en-US" sz="1600" dirty="0">
                          <a:effectLst/>
                          <a:latin typeface="Courier New" panose="02070309020205020404" pitchFamily="49" charset="0"/>
                          <a:ea typeface="Arial" panose="020B0604020202020204" pitchFamily="34" charset="0"/>
                          <a:cs typeface="Arial" panose="020B0604020202020204" pitchFamily="34" charset="0"/>
                        </a:rPr>
                        <a:t> CCCC </a:t>
                      </a:r>
                      <a:r>
                        <a:rPr lang="en-US" sz="1600" dirty="0" err="1">
                          <a:effectLst/>
                          <a:latin typeface="Courier New" panose="02070309020205020404" pitchFamily="49" charset="0"/>
                          <a:ea typeface="Arial" panose="020B0604020202020204" pitchFamily="34" charset="0"/>
                          <a:cs typeface="Arial" panose="020B0604020202020204" pitchFamily="34" charset="0"/>
                        </a:rPr>
                        <a:t>CCCC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17297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0902397"/>
              </p:ext>
            </p:extLst>
          </p:nvPr>
        </p:nvGraphicFramePr>
        <p:xfrm>
          <a:off x="914400" y="2095500"/>
          <a:ext cx="10500764" cy="2595880"/>
        </p:xfrm>
        <a:graphic>
          <a:graphicData uri="http://schemas.openxmlformats.org/drawingml/2006/table">
            <a:tbl>
              <a:tblPr firstRow="1" bandRow="1">
                <a:tableStyleId>{5C22544A-7EE6-4342-B048-85BDC9FD1C3A}</a:tableStyleId>
              </a:tblPr>
              <a:tblGrid>
                <a:gridCol w="1920240"/>
                <a:gridCol w="1725613"/>
                <a:gridCol w="1725613"/>
                <a:gridCol w="1152144"/>
                <a:gridCol w="1132885"/>
                <a:gridCol w="2844269"/>
              </a:tblGrid>
              <a:tr h="370840">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Name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Syntax</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Meaning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Format</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err="1">
                          <a:solidFill>
                            <a:srgbClr val="FFFFFF"/>
                          </a:solidFill>
                          <a:effectLst/>
                          <a:latin typeface="Calibri" panose="020F0502020204030204" pitchFamily="34" charset="0"/>
                          <a:ea typeface="Arial" panose="020B0604020202020204" pitchFamily="34" charset="0"/>
                          <a:cs typeface="Arial" panose="020B0604020202020204" pitchFamily="34" charset="0"/>
                        </a:rPr>
                        <a:t>Opcode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Encoding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Set </a:t>
                      </a:r>
                      <a:r>
                        <a:rPr lang="en-US" sz="1600" b="1" dirty="0" smtClean="0">
                          <a:effectLst/>
                          <a:latin typeface="Calibri" panose="020F0502020204030204" pitchFamily="34" charset="0"/>
                          <a:ea typeface="Arial" panose="020B0604020202020204" pitchFamily="34" charset="0"/>
                          <a:cs typeface="Arial" panose="020B0604020202020204" pitchFamily="34" charset="0"/>
                        </a:rPr>
                        <a:t>on less </a:t>
                      </a:r>
                      <a:r>
                        <a:rPr lang="en-US" sz="1600" b="1" dirty="0">
                          <a:effectLst/>
                          <a:latin typeface="Calibri" panose="020F0502020204030204" pitchFamily="34" charset="0"/>
                          <a:ea typeface="Arial" panose="020B0604020202020204" pitchFamily="34" charset="0"/>
                          <a:cs typeface="Arial" panose="020B0604020202020204" pitchFamily="34" charset="0"/>
                        </a:rPr>
                        <a:t>than</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slt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 ($s &lt;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0111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0111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Branch on equal</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err="1">
                          <a:effectLst/>
                          <a:latin typeface="Calibri" panose="020F0502020204030204" pitchFamily="34" charset="0"/>
                          <a:ea typeface="Arial" panose="020B0604020202020204" pitchFamily="34" charset="0"/>
                          <a:cs typeface="Arial" panose="020B0604020202020204" pitchFamily="34" charset="0"/>
                        </a:rPr>
                        <a:t>beq</a:t>
                      </a:r>
                      <a:r>
                        <a:rPr lang="en-US" sz="1600" dirty="0">
                          <a:effectLst/>
                          <a:latin typeface="Calibri" panose="020F0502020204030204" pitchFamily="34" charset="0"/>
                          <a:ea typeface="Arial" panose="020B0604020202020204" pitchFamily="34" charset="0"/>
                          <a:cs typeface="Arial" panose="020B0604020202020204" pitchFamily="34" charset="0"/>
                        </a:rPr>
                        <a:t> $s, $t, 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if ($s == $t) </a:t>
                      </a:r>
                      <a:r>
                        <a:rPr lang="en-US" sz="1600" dirty="0" err="1">
                          <a:effectLst/>
                          <a:latin typeface="Calibri" panose="020F0502020204030204" pitchFamily="34" charset="0"/>
                          <a:ea typeface="Arial" panose="020B0604020202020204" pitchFamily="34" charset="0"/>
                          <a:cs typeface="Arial" panose="020B0604020202020204" pitchFamily="34" charset="0"/>
                        </a:rPr>
                        <a:t>goto</a:t>
                      </a:r>
                      <a:r>
                        <a:rPr lang="en-US" sz="1600" dirty="0">
                          <a:effectLst/>
                          <a:latin typeface="Calibri" panose="020F0502020204030204" pitchFamily="34" charset="0"/>
                          <a:ea typeface="Arial" panose="020B0604020202020204" pitchFamily="34" charset="0"/>
                          <a:cs typeface="Arial" panose="020B0604020202020204" pitchFamily="34" charset="0"/>
                        </a:rPr>
                        <a:t> 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1000</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1000 sstt CCCC CCCC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Branch on not equal</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bne $s, $t,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if ($s != $t) goto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1001</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1001 </a:t>
                      </a:r>
                      <a:r>
                        <a:rPr lang="en-US" sz="1600" dirty="0" err="1">
                          <a:effectLst/>
                          <a:latin typeface="Courier New" panose="02070309020205020404" pitchFamily="49" charset="0"/>
                          <a:ea typeface="Arial" panose="020B0604020202020204" pitchFamily="34" charset="0"/>
                          <a:cs typeface="Arial" panose="020B0604020202020204" pitchFamily="34" charset="0"/>
                        </a:rPr>
                        <a:t>sstt</a:t>
                      </a:r>
                      <a:r>
                        <a:rPr lang="en-US" sz="1600" dirty="0">
                          <a:effectLst/>
                          <a:latin typeface="Courier New" panose="02070309020205020404" pitchFamily="49" charset="0"/>
                          <a:ea typeface="Arial" panose="020B0604020202020204" pitchFamily="34" charset="0"/>
                          <a:cs typeface="Arial" panose="020B0604020202020204" pitchFamily="34" charset="0"/>
                        </a:rPr>
                        <a:t> CCCC </a:t>
                      </a:r>
                      <a:r>
                        <a:rPr lang="en-US" sz="1600" dirty="0" err="1">
                          <a:effectLst/>
                          <a:latin typeface="Courier New" panose="02070309020205020404" pitchFamily="49" charset="0"/>
                          <a:ea typeface="Arial" panose="020B0604020202020204" pitchFamily="34" charset="0"/>
                          <a:cs typeface="Arial" panose="020B0604020202020204" pitchFamily="34" charset="0"/>
                        </a:rPr>
                        <a:t>CCCC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Shift left logical</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sll $d, $t,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$t &lt;&lt;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1010</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1010 --</a:t>
                      </a:r>
                      <a:r>
                        <a:rPr lang="en-US" sz="1600" dirty="0" err="1">
                          <a:effectLst/>
                          <a:latin typeface="Courier New" panose="02070309020205020404" pitchFamily="49" charset="0"/>
                          <a:ea typeface="Arial" panose="020B0604020202020204" pitchFamily="34" charset="0"/>
                          <a:cs typeface="Arial" panose="020B0604020202020204" pitchFamily="34" charset="0"/>
                        </a:rPr>
                        <a:t>tt</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ddaa</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aa</a:t>
                      </a:r>
                      <a:r>
                        <a:rPr lang="en-US" sz="1600" dirty="0">
                          <a:effectLst/>
                          <a:latin typeface="Courier New" panose="02070309020205020404" pitchFamily="49" charset="0"/>
                          <a:ea typeface="Arial" panose="020B0604020202020204" pitchFamily="34" charset="0"/>
                          <a:cs typeface="Arial" panose="020B0604020202020204" pitchFamily="34" charset="0"/>
                        </a:rPr>
                        <a:t>--</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Shift right logical</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srl $d, $t,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$t &gt;&gt;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1011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1011 --</a:t>
                      </a:r>
                      <a:r>
                        <a:rPr lang="en-US" sz="1600" dirty="0" err="1">
                          <a:effectLst/>
                          <a:latin typeface="Courier New" panose="02070309020205020404" pitchFamily="49" charset="0"/>
                          <a:ea typeface="Arial" panose="020B0604020202020204" pitchFamily="34" charset="0"/>
                          <a:cs typeface="Arial" panose="020B0604020202020204" pitchFamily="34" charset="0"/>
                        </a:rPr>
                        <a:t>tt</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ddaa</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aa</a:t>
                      </a:r>
                      <a:r>
                        <a:rPr lang="en-US" sz="1600" dirty="0">
                          <a:effectLst/>
                          <a:latin typeface="Courier New" panose="02070309020205020404" pitchFamily="49" charset="0"/>
                          <a:ea typeface="Arial" panose="020B0604020202020204" pitchFamily="34" charset="0"/>
                          <a:cs typeface="Arial" panose="020B0604020202020204" pitchFamily="34" charset="0"/>
                        </a:rPr>
                        <a:t>--</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Jump</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j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PC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1100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1100 ---- CCCC </a:t>
                      </a:r>
                      <a:r>
                        <a:rPr lang="en-US" sz="1600" dirty="0" err="1">
                          <a:effectLst/>
                          <a:latin typeface="Courier New" panose="02070309020205020404" pitchFamily="49" charset="0"/>
                          <a:ea typeface="Arial" panose="020B0604020202020204" pitchFamily="34" charset="0"/>
                          <a:cs typeface="Arial" panose="020B0604020202020204" pitchFamily="34" charset="0"/>
                        </a:rPr>
                        <a:t>CCCC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401156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Major Component Descriptions</a:t>
            </a:r>
            <a:endParaRPr lang="en-US" dirty="0"/>
          </a:p>
        </p:txBody>
      </p:sp>
      <p:sp>
        <p:nvSpPr>
          <p:cNvPr id="3" name="Content Placeholder 2"/>
          <p:cNvSpPr>
            <a:spLocks noGrp="1"/>
          </p:cNvSpPr>
          <p:nvPr>
            <p:ph idx="1"/>
          </p:nvPr>
        </p:nvSpPr>
        <p:spPr/>
        <p:txBody>
          <a:bodyPr>
            <a:normAutofit/>
          </a:bodyPr>
          <a:lstStyle/>
          <a:p>
            <a:pPr lvl="0"/>
            <a:r>
              <a:rPr lang="en-US" b="1" dirty="0">
                <a:effectLst/>
              </a:rPr>
              <a:t>Instruction Memory</a:t>
            </a:r>
          </a:p>
          <a:p>
            <a:pPr marL="457200" lvl="1" indent="0">
              <a:buNone/>
            </a:pPr>
            <a:r>
              <a:rPr lang="en-US" dirty="0">
                <a:effectLst/>
              </a:rPr>
              <a:t>The instruction memory is represented by our </a:t>
            </a:r>
            <a:r>
              <a:rPr lang="en-US" dirty="0" err="1">
                <a:effectLst/>
              </a:rPr>
              <a:t>input.hex</a:t>
            </a:r>
            <a:r>
              <a:rPr lang="en-US" dirty="0">
                <a:effectLst/>
              </a:rPr>
              <a:t> file (see “</a:t>
            </a:r>
            <a:r>
              <a:rPr lang="en-US" dirty="0" err="1">
                <a:effectLst/>
              </a:rPr>
              <a:t>input.hex</a:t>
            </a:r>
            <a:r>
              <a:rPr lang="en-US" dirty="0">
                <a:effectLst/>
              </a:rPr>
              <a:t>” below)</a:t>
            </a:r>
          </a:p>
          <a:p>
            <a:pPr lvl="0"/>
            <a:r>
              <a:rPr lang="en-US" b="1" dirty="0">
                <a:effectLst/>
              </a:rPr>
              <a:t>ALU</a:t>
            </a:r>
          </a:p>
          <a:p>
            <a:pPr marL="457200" lvl="1" indent="0">
              <a:buNone/>
            </a:pPr>
            <a:r>
              <a:rPr lang="en-US" dirty="0">
                <a:effectLst/>
              </a:rPr>
              <a:t>The ALU is a 16-bit ALU comprised of four 4-bit ALUs. It is capable of detecting overflow and zero.</a:t>
            </a:r>
          </a:p>
          <a:p>
            <a:pPr lvl="0"/>
            <a:r>
              <a:rPr lang="en-US" b="1" dirty="0">
                <a:effectLst/>
              </a:rPr>
              <a:t>Register </a:t>
            </a:r>
            <a:r>
              <a:rPr lang="en-US" b="1" dirty="0" smtClean="0">
                <a:effectLst/>
              </a:rPr>
              <a:t>File</a:t>
            </a:r>
          </a:p>
          <a:p>
            <a:pPr marL="457200" lvl="1" indent="0">
              <a:buNone/>
            </a:pPr>
            <a:r>
              <a:rPr lang="en-US" dirty="0" smtClean="0">
                <a:effectLst/>
              </a:rPr>
              <a:t>Register </a:t>
            </a:r>
            <a:r>
              <a:rPr lang="en-US" dirty="0">
                <a:effectLst/>
              </a:rPr>
              <a:t>r0 is static 0 (it cannot change or be changed). The register file is 4-word by 16-bits-per-word. </a:t>
            </a:r>
          </a:p>
        </p:txBody>
      </p:sp>
    </p:spTree>
    <p:extLst>
      <p:ext uri="{BB962C8B-B14F-4D97-AF65-F5344CB8AC3E}">
        <p14:creationId xmlns:p14="http://schemas.microsoft.com/office/powerpoint/2010/main" val="252205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COMPONENT DESCRIPTIONS</a:t>
            </a:r>
            <a:endParaRPr lang="en-US" dirty="0"/>
          </a:p>
        </p:txBody>
      </p:sp>
      <p:sp>
        <p:nvSpPr>
          <p:cNvPr id="3" name="Content Placeholder 2"/>
          <p:cNvSpPr>
            <a:spLocks noGrp="1"/>
          </p:cNvSpPr>
          <p:nvPr>
            <p:ph idx="1"/>
          </p:nvPr>
        </p:nvSpPr>
        <p:spPr/>
        <p:txBody>
          <a:bodyPr>
            <a:normAutofit lnSpcReduction="10000"/>
          </a:bodyPr>
          <a:lstStyle/>
          <a:p>
            <a:pPr lvl="0"/>
            <a:r>
              <a:rPr lang="en-US" b="1" dirty="0">
                <a:effectLst/>
              </a:rPr>
              <a:t>Control Unit</a:t>
            </a:r>
          </a:p>
          <a:p>
            <a:pPr marL="457200" lvl="1" indent="0">
              <a:buNone/>
            </a:pPr>
            <a:r>
              <a:rPr lang="en-US" dirty="0">
                <a:effectLst/>
              </a:rPr>
              <a:t>The </a:t>
            </a:r>
            <a:r>
              <a:rPr lang="en-US" dirty="0" err="1">
                <a:effectLst/>
              </a:rPr>
              <a:t>mainCtrl</a:t>
            </a:r>
            <a:r>
              <a:rPr lang="en-US" dirty="0">
                <a:effectLst/>
              </a:rPr>
              <a:t> unit takes </a:t>
            </a:r>
            <a:r>
              <a:rPr lang="en-US" dirty="0" err="1">
                <a:effectLst/>
              </a:rPr>
              <a:t>IFID_InstrMem</a:t>
            </a:r>
            <a:r>
              <a:rPr lang="en-US" dirty="0">
                <a:effectLst/>
              </a:rPr>
              <a:t>[15:12] as input, and outputs a control signal to the IDEX register. The control options are: </a:t>
            </a:r>
            <a:r>
              <a:rPr lang="en-US" dirty="0" err="1">
                <a:effectLst/>
              </a:rPr>
              <a:t>RegDst</a:t>
            </a:r>
            <a:r>
              <a:rPr lang="en-US" dirty="0">
                <a:effectLst/>
              </a:rPr>
              <a:t>, BEQ, BNE, </a:t>
            </a:r>
            <a:r>
              <a:rPr lang="en-US" dirty="0" err="1">
                <a:effectLst/>
              </a:rPr>
              <a:t>MemToReg</a:t>
            </a:r>
            <a:r>
              <a:rPr lang="en-US" dirty="0">
                <a:effectLst/>
              </a:rPr>
              <a:t>, </a:t>
            </a:r>
            <a:r>
              <a:rPr lang="en-US" dirty="0" err="1">
                <a:effectLst/>
              </a:rPr>
              <a:t>MemWrite</a:t>
            </a:r>
            <a:r>
              <a:rPr lang="en-US" dirty="0">
                <a:effectLst/>
              </a:rPr>
              <a:t>, </a:t>
            </a:r>
            <a:r>
              <a:rPr lang="en-US" dirty="0" err="1">
                <a:effectLst/>
              </a:rPr>
              <a:t>ALUsrc</a:t>
            </a:r>
            <a:r>
              <a:rPr lang="en-US" dirty="0">
                <a:effectLst/>
              </a:rPr>
              <a:t>, </a:t>
            </a:r>
            <a:r>
              <a:rPr lang="en-US" dirty="0" err="1">
                <a:effectLst/>
              </a:rPr>
              <a:t>RegWrite</a:t>
            </a:r>
            <a:r>
              <a:rPr lang="en-US" dirty="0">
                <a:effectLst/>
              </a:rPr>
              <a:t>, SLL, SRL, </a:t>
            </a:r>
            <a:r>
              <a:rPr lang="en-US" dirty="0" smtClean="0">
                <a:effectLst/>
              </a:rPr>
              <a:t>and </a:t>
            </a:r>
            <a:r>
              <a:rPr lang="en-US" dirty="0" err="1" smtClean="0">
                <a:effectLst/>
              </a:rPr>
              <a:t>ALUctl</a:t>
            </a:r>
            <a:r>
              <a:rPr lang="en-US" dirty="0">
                <a:effectLst/>
              </a:rPr>
              <a:t>.   </a:t>
            </a:r>
          </a:p>
          <a:p>
            <a:pPr lvl="0"/>
            <a:r>
              <a:rPr lang="en-US" b="1" dirty="0" err="1">
                <a:effectLst/>
              </a:rPr>
              <a:t>input.hex</a:t>
            </a:r>
            <a:endParaRPr lang="en-US" b="1" dirty="0">
              <a:effectLst/>
            </a:endParaRPr>
          </a:p>
          <a:p>
            <a:pPr marL="457200" lvl="1" indent="0">
              <a:buNone/>
            </a:pPr>
            <a:r>
              <a:rPr lang="en-US" dirty="0">
                <a:effectLst/>
              </a:rPr>
              <a:t>The </a:t>
            </a:r>
            <a:r>
              <a:rPr lang="en-US" dirty="0" err="1">
                <a:effectLst/>
              </a:rPr>
              <a:t>input.hex</a:t>
            </a:r>
            <a:r>
              <a:rPr lang="en-US" dirty="0">
                <a:effectLst/>
              </a:rPr>
              <a:t> file is how we loaded our code into our program, instead of hard-coding our testing instructions. This made it very easy to swap between different sets of instructions for testing at various points in the project. MIPS ASM instructions were converted into binary, and those binary instructions were then converted into hex instructions. Those hex instructions were then read by the CPU module into instruction memory. </a:t>
            </a:r>
          </a:p>
          <a:p>
            <a:endParaRPr lang="en-US" dirty="0"/>
          </a:p>
        </p:txBody>
      </p:sp>
    </p:spTree>
    <p:extLst>
      <p:ext uri="{BB962C8B-B14F-4D97-AF65-F5344CB8AC3E}">
        <p14:creationId xmlns:p14="http://schemas.microsoft.com/office/powerpoint/2010/main" val="4126078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4" y="323681"/>
            <a:ext cx="12194111" cy="6214684"/>
          </a:xfrm>
          <a:prstGeom prst="rect">
            <a:avLst/>
          </a:prstGeom>
          <a:noFill/>
          <a:ln>
            <a:noFill/>
          </a:ln>
        </p:spPr>
      </p:pic>
    </p:spTree>
    <p:extLst>
      <p:ext uri="{BB962C8B-B14F-4D97-AF65-F5344CB8AC3E}">
        <p14:creationId xmlns:p14="http://schemas.microsoft.com/office/powerpoint/2010/main" val="9568847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14</TotalTime>
  <Words>530</Words>
  <Application>Microsoft Office PowerPoint</Application>
  <PresentationFormat>Widescreen</PresentationFormat>
  <Paragraphs>106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SimSun</vt:lpstr>
      <vt:lpstr>Arial</vt:lpstr>
      <vt:lpstr>Bookman Old Style</vt:lpstr>
      <vt:lpstr>Calibri</vt:lpstr>
      <vt:lpstr>Courier New</vt:lpstr>
      <vt:lpstr>Rockwell</vt:lpstr>
      <vt:lpstr>Wingdings</vt:lpstr>
      <vt:lpstr>Damask</vt:lpstr>
      <vt:lpstr>CS385 Final Project</vt:lpstr>
      <vt:lpstr>INSTRUCTION SET</vt:lpstr>
      <vt:lpstr>INSTRUCTION SET</vt:lpstr>
      <vt:lpstr>Major Component Descriptions</vt:lpstr>
      <vt:lpstr>MAJOR COMPONENT DESCRIPTIONS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CS385 Final Project</dc:title>
  <dc:creator>Rachael Grabowski</dc:creator>
  <cp:lastModifiedBy>Rachael Grabowski</cp:lastModifiedBy>
  <cp:revision>3</cp:revision>
  <dcterms:created xsi:type="dcterms:W3CDTF">2013-05-04T21:07:40Z</dcterms:created>
  <dcterms:modified xsi:type="dcterms:W3CDTF">2013-05-05T01:41:23Z</dcterms:modified>
</cp:coreProperties>
</file>