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61" r:id="rId4"/>
    <p:sldId id="258" r:id="rId5"/>
    <p:sldId id="259" r:id="rId6"/>
    <p:sldId id="260"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8" d="100"/>
          <a:sy n="118" d="100"/>
        </p:scale>
        <p:origin x="2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93862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5/5/2013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9606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5/5/2013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23612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5/5/2013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76552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5/5/2013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129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5/5/2013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37681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5/5/2013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41304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79595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82292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63485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2588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5/5/2013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89334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5/5/2013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5523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5/5/2013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77792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5/5/2013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6894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5/5/2013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82394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5/5/2013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87191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5/5/2013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04507885"/>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CS385 Final Project</a:t>
            </a:r>
            <a:endParaRPr lang="en-US" dirty="0"/>
          </a:p>
        </p:txBody>
      </p:sp>
      <p:sp>
        <p:nvSpPr>
          <p:cNvPr id="3" name="Subtitle 2"/>
          <p:cNvSpPr>
            <a:spLocks noGrp="1"/>
          </p:cNvSpPr>
          <p:nvPr>
            <p:ph type="subTitle" idx="1"/>
          </p:nvPr>
        </p:nvSpPr>
        <p:spPr/>
        <p:txBody>
          <a:bodyPr/>
          <a:lstStyle/>
          <a:p>
            <a:r>
              <a:rPr lang="en-US" dirty="0" smtClean="0"/>
              <a:t>Michael Lang &amp; Rachael Grabowski</a:t>
            </a:r>
            <a:endParaRPr lang="en-US" dirty="0"/>
          </a:p>
        </p:txBody>
      </p:sp>
    </p:spTree>
    <p:extLst>
      <p:ext uri="{BB962C8B-B14F-4D97-AF65-F5344CB8AC3E}">
        <p14:creationId xmlns:p14="http://schemas.microsoft.com/office/powerpoint/2010/main" val="1435615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SET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665241799"/>
              </p:ext>
            </p:extLst>
          </p:nvPr>
        </p:nvGraphicFramePr>
        <p:xfrm>
          <a:off x="914400" y="2095500"/>
          <a:ext cx="10499052" cy="3297936"/>
        </p:xfrm>
        <a:graphic>
          <a:graphicData uri="http://schemas.openxmlformats.org/drawingml/2006/table">
            <a:tbl>
              <a:tblPr firstRow="1" bandRow="1">
                <a:tableStyleId>{5C22544A-7EE6-4342-B048-85BDC9FD1C3A}</a:tableStyleId>
              </a:tblPr>
              <a:tblGrid>
                <a:gridCol w="1920240"/>
                <a:gridCol w="1725168"/>
                <a:gridCol w="1725168"/>
                <a:gridCol w="1150836"/>
                <a:gridCol w="1133856"/>
                <a:gridCol w="2843784"/>
              </a:tblGrid>
              <a:tr h="370840">
                <a:tc>
                  <a:txBody>
                    <a:bodyPr/>
                    <a:lstStyle/>
                    <a:p>
                      <a:pPr marL="0" marR="0" algn="ctr">
                        <a:lnSpc>
                          <a:spcPct val="110000"/>
                        </a:lnSpc>
                        <a:spcBef>
                          <a:spcPts val="0"/>
                        </a:spcBef>
                        <a:spcAft>
                          <a:spcPts val="0"/>
                        </a:spcAft>
                      </a:pPr>
                      <a:r>
                        <a:rPr lang="en-US" sz="2000" b="1" dirty="0">
                          <a:solidFill>
                            <a:srgbClr val="FFFFFF"/>
                          </a:solidFill>
                          <a:effectLst/>
                          <a:latin typeface="Calibri" panose="020F0502020204030204" pitchFamily="34" charset="0"/>
                          <a:ea typeface="Arial" panose="020B0604020202020204" pitchFamily="34" charset="0"/>
                          <a:cs typeface="Arial" panose="020B0604020202020204" pitchFamily="34" charset="0"/>
                        </a:rPr>
                        <a:t>Name</a:t>
                      </a:r>
                      <a:endParaRPr lang="en-US" sz="20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10000"/>
                        </a:lnSpc>
                        <a:spcBef>
                          <a:spcPts val="0"/>
                        </a:spcBef>
                        <a:spcAft>
                          <a:spcPts val="0"/>
                        </a:spcAft>
                      </a:pPr>
                      <a:r>
                        <a:rPr lang="en-US" sz="2000" b="1" dirty="0">
                          <a:solidFill>
                            <a:srgbClr val="FFFFFF"/>
                          </a:solidFill>
                          <a:effectLst/>
                          <a:latin typeface="Calibri" panose="020F0502020204030204" pitchFamily="34" charset="0"/>
                          <a:ea typeface="Arial" panose="020B0604020202020204" pitchFamily="34" charset="0"/>
                          <a:cs typeface="Arial" panose="020B0604020202020204" pitchFamily="34" charset="0"/>
                        </a:rPr>
                        <a:t>Syntax</a:t>
                      </a:r>
                      <a:endParaRPr lang="en-US" sz="20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10000"/>
                        </a:lnSpc>
                        <a:spcBef>
                          <a:spcPts val="0"/>
                        </a:spcBef>
                        <a:spcAft>
                          <a:spcPts val="0"/>
                        </a:spcAft>
                      </a:pPr>
                      <a:r>
                        <a:rPr lang="en-US" sz="2000" b="1" dirty="0">
                          <a:solidFill>
                            <a:srgbClr val="FFFFFF"/>
                          </a:solidFill>
                          <a:effectLst/>
                          <a:latin typeface="Calibri" panose="020F0502020204030204" pitchFamily="34" charset="0"/>
                          <a:ea typeface="Arial" panose="020B0604020202020204" pitchFamily="34" charset="0"/>
                          <a:cs typeface="Arial" panose="020B0604020202020204" pitchFamily="34" charset="0"/>
                        </a:rPr>
                        <a:t>Meaning</a:t>
                      </a:r>
                      <a:endParaRPr lang="en-US" sz="20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10000"/>
                        </a:lnSpc>
                        <a:spcBef>
                          <a:spcPts val="0"/>
                        </a:spcBef>
                        <a:spcAft>
                          <a:spcPts val="0"/>
                        </a:spcAft>
                      </a:pPr>
                      <a:r>
                        <a:rPr lang="en-US" sz="2000" b="1" dirty="0">
                          <a:solidFill>
                            <a:srgbClr val="FFFFFF"/>
                          </a:solidFill>
                          <a:effectLst/>
                          <a:latin typeface="Calibri" panose="020F0502020204030204" pitchFamily="34" charset="0"/>
                          <a:ea typeface="Arial" panose="020B0604020202020204" pitchFamily="34" charset="0"/>
                          <a:cs typeface="Arial" panose="020B0604020202020204" pitchFamily="34" charset="0"/>
                        </a:rPr>
                        <a:t>Format</a:t>
                      </a:r>
                      <a:endParaRPr lang="en-US" sz="20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10000"/>
                        </a:lnSpc>
                        <a:spcBef>
                          <a:spcPts val="0"/>
                        </a:spcBef>
                        <a:spcAft>
                          <a:spcPts val="0"/>
                        </a:spcAft>
                      </a:pPr>
                      <a:r>
                        <a:rPr lang="en-US" sz="2000" b="1" dirty="0" err="1">
                          <a:solidFill>
                            <a:srgbClr val="FFFFFF"/>
                          </a:solidFill>
                          <a:effectLst/>
                          <a:latin typeface="Calibri" panose="020F0502020204030204" pitchFamily="34" charset="0"/>
                          <a:ea typeface="Arial" panose="020B0604020202020204" pitchFamily="34" charset="0"/>
                          <a:cs typeface="Arial" panose="020B0604020202020204" pitchFamily="34" charset="0"/>
                        </a:rPr>
                        <a:t>Opcode</a:t>
                      </a:r>
                      <a:endParaRPr lang="en-US" sz="20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10000"/>
                        </a:lnSpc>
                        <a:spcBef>
                          <a:spcPts val="0"/>
                        </a:spcBef>
                        <a:spcAft>
                          <a:spcPts val="0"/>
                        </a:spcAft>
                      </a:pPr>
                      <a:r>
                        <a:rPr lang="en-US" sz="2000" b="1" dirty="0">
                          <a:solidFill>
                            <a:srgbClr val="FFFFFF"/>
                          </a:solidFill>
                          <a:effectLst/>
                          <a:latin typeface="Calibri" panose="020F0502020204030204" pitchFamily="34" charset="0"/>
                          <a:ea typeface="Arial" panose="020B0604020202020204" pitchFamily="34" charset="0"/>
                          <a:cs typeface="Arial" panose="020B0604020202020204" pitchFamily="34" charset="0"/>
                        </a:rPr>
                        <a:t>Encoding</a:t>
                      </a:r>
                      <a:endParaRPr lang="en-US" sz="20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r>
              <a:tr h="370840">
                <a:tc>
                  <a:txBody>
                    <a:bodyPr/>
                    <a:lstStyle/>
                    <a:p>
                      <a:pPr marL="0" marR="0">
                        <a:lnSpc>
                          <a:spcPct val="110000"/>
                        </a:lnSpc>
                        <a:spcBef>
                          <a:spcPts val="0"/>
                        </a:spcBef>
                        <a:spcAft>
                          <a:spcPts val="0"/>
                        </a:spcAft>
                      </a:pPr>
                      <a:r>
                        <a:rPr lang="en-US" sz="1600" b="1" dirty="0">
                          <a:effectLst/>
                          <a:latin typeface="Calibri" panose="020F0502020204030204" pitchFamily="34" charset="0"/>
                          <a:ea typeface="Arial" panose="020B0604020202020204" pitchFamily="34" charset="0"/>
                          <a:cs typeface="Arial" panose="020B0604020202020204" pitchFamily="34" charset="0"/>
                        </a:rPr>
                        <a:t>Add</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add $d, $s, $t</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$d </a:t>
                      </a:r>
                      <a:r>
                        <a:rPr lang="en-US" sz="1600">
                          <a:effectLst/>
                          <a:latin typeface="Calibri" panose="020F0502020204030204" pitchFamily="34" charset="0"/>
                          <a:ea typeface="Arial" panose="020B0604020202020204" pitchFamily="34" charset="0"/>
                          <a:cs typeface="Arial" panose="020B0604020202020204" pitchFamily="34" charset="0"/>
                          <a:sym typeface="Wingdings" panose="05000000000000000000" pitchFamily="2" charset="2"/>
                        </a:rPr>
                        <a:t></a:t>
                      </a:r>
                      <a:r>
                        <a:rPr lang="en-US" sz="1600">
                          <a:effectLst/>
                          <a:latin typeface="Calibri" panose="020F0502020204030204" pitchFamily="34" charset="0"/>
                          <a:ea typeface="Arial" panose="020B0604020202020204" pitchFamily="34" charset="0"/>
                          <a:cs typeface="Arial" panose="020B0604020202020204" pitchFamily="34" charset="0"/>
                        </a:rPr>
                        <a:t> $s + $t</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dirty="0">
                          <a:effectLst/>
                          <a:latin typeface="Calibri" panose="020F0502020204030204" pitchFamily="34" charset="0"/>
                          <a:ea typeface="Arial" panose="020B0604020202020204" pitchFamily="34" charset="0"/>
                          <a:cs typeface="Arial" panose="020B0604020202020204" pitchFamily="34" charset="0"/>
                        </a:rPr>
                        <a:t>R</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0000</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ourier New" panose="02070309020205020404" pitchFamily="49" charset="0"/>
                          <a:ea typeface="Arial" panose="020B0604020202020204" pitchFamily="34" charset="0"/>
                          <a:cs typeface="Arial" panose="020B0604020202020204" pitchFamily="34" charset="0"/>
                        </a:rPr>
                        <a:t>0000 sstt dd-- ----</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r>
              <a:tr h="370840">
                <a:tc>
                  <a:txBody>
                    <a:bodyPr/>
                    <a:lstStyle/>
                    <a:p>
                      <a:pPr marL="0" marR="0">
                        <a:lnSpc>
                          <a:spcPct val="110000"/>
                        </a:lnSpc>
                        <a:spcBef>
                          <a:spcPts val="0"/>
                        </a:spcBef>
                        <a:spcAft>
                          <a:spcPts val="0"/>
                        </a:spcAft>
                      </a:pPr>
                      <a:r>
                        <a:rPr lang="en-US" sz="1600" b="1">
                          <a:effectLst/>
                          <a:latin typeface="Calibri" panose="020F0502020204030204" pitchFamily="34" charset="0"/>
                          <a:ea typeface="Arial" panose="020B0604020202020204" pitchFamily="34" charset="0"/>
                          <a:cs typeface="Arial" panose="020B0604020202020204" pitchFamily="34" charset="0"/>
                        </a:rPr>
                        <a:t>Subtract</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sub $d, $s, $t</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$d </a:t>
                      </a:r>
                      <a:r>
                        <a:rPr lang="en-US" sz="1600">
                          <a:effectLst/>
                          <a:latin typeface="Calibri" panose="020F0502020204030204" pitchFamily="34" charset="0"/>
                          <a:ea typeface="Arial" panose="020B0604020202020204" pitchFamily="34" charset="0"/>
                          <a:cs typeface="Arial" panose="020B0604020202020204" pitchFamily="34" charset="0"/>
                          <a:sym typeface="Wingdings" panose="05000000000000000000" pitchFamily="2" charset="2"/>
                        </a:rPr>
                        <a:t></a:t>
                      </a:r>
                      <a:r>
                        <a:rPr lang="en-US" sz="1600">
                          <a:effectLst/>
                          <a:latin typeface="Calibri" panose="020F0502020204030204" pitchFamily="34" charset="0"/>
                          <a:ea typeface="Arial" panose="020B0604020202020204" pitchFamily="34" charset="0"/>
                          <a:cs typeface="Arial" panose="020B0604020202020204" pitchFamily="34" charset="0"/>
                        </a:rPr>
                        <a:t> $s - $t</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dirty="0">
                          <a:effectLst/>
                          <a:latin typeface="Calibri" panose="020F0502020204030204" pitchFamily="34" charset="0"/>
                          <a:ea typeface="Arial" panose="020B0604020202020204" pitchFamily="34" charset="0"/>
                          <a:cs typeface="Arial" panose="020B0604020202020204" pitchFamily="34" charset="0"/>
                        </a:rPr>
                        <a:t>R</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0001</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ourier New" panose="02070309020205020404" pitchFamily="49" charset="0"/>
                          <a:ea typeface="Arial" panose="020B0604020202020204" pitchFamily="34" charset="0"/>
                          <a:cs typeface="Arial" panose="020B0604020202020204" pitchFamily="34" charset="0"/>
                        </a:rPr>
                        <a:t>0001 sstt dd-- ----</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r>
              <a:tr h="370840">
                <a:tc>
                  <a:txBody>
                    <a:bodyPr/>
                    <a:lstStyle/>
                    <a:p>
                      <a:pPr marL="0" marR="0">
                        <a:lnSpc>
                          <a:spcPct val="110000"/>
                        </a:lnSpc>
                        <a:spcBef>
                          <a:spcPts val="0"/>
                        </a:spcBef>
                        <a:spcAft>
                          <a:spcPts val="0"/>
                        </a:spcAft>
                      </a:pPr>
                      <a:r>
                        <a:rPr lang="en-US" sz="1600" b="1">
                          <a:effectLst/>
                          <a:latin typeface="Calibri" panose="020F0502020204030204" pitchFamily="34" charset="0"/>
                          <a:ea typeface="Arial" panose="020B0604020202020204" pitchFamily="34" charset="0"/>
                          <a:cs typeface="Arial" panose="020B0604020202020204" pitchFamily="34" charset="0"/>
                        </a:rPr>
                        <a:t>And</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and $d, $s, $t</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$d </a:t>
                      </a:r>
                      <a:r>
                        <a:rPr lang="en-US" sz="1600">
                          <a:effectLst/>
                          <a:latin typeface="Calibri" panose="020F0502020204030204" pitchFamily="34" charset="0"/>
                          <a:ea typeface="Arial" panose="020B0604020202020204" pitchFamily="34" charset="0"/>
                          <a:cs typeface="Arial" panose="020B0604020202020204" pitchFamily="34" charset="0"/>
                          <a:sym typeface="Wingdings" panose="05000000000000000000" pitchFamily="2" charset="2"/>
                        </a:rPr>
                        <a:t></a:t>
                      </a:r>
                      <a:r>
                        <a:rPr lang="en-US" sz="1600">
                          <a:effectLst/>
                          <a:latin typeface="Calibri" panose="020F0502020204030204" pitchFamily="34" charset="0"/>
                          <a:ea typeface="Arial" panose="020B0604020202020204" pitchFamily="34" charset="0"/>
                          <a:cs typeface="Arial" panose="020B0604020202020204" pitchFamily="34" charset="0"/>
                        </a:rPr>
                        <a:t> $s &amp; $t</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R</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dirty="0">
                          <a:effectLst/>
                          <a:latin typeface="Calibri" panose="020F0502020204030204" pitchFamily="34" charset="0"/>
                          <a:ea typeface="Arial" panose="020B0604020202020204" pitchFamily="34" charset="0"/>
                          <a:cs typeface="Arial" panose="020B0604020202020204" pitchFamily="34" charset="0"/>
                        </a:rPr>
                        <a:t>0010</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ourier New" panose="02070309020205020404" pitchFamily="49" charset="0"/>
                          <a:ea typeface="Arial" panose="020B0604020202020204" pitchFamily="34" charset="0"/>
                          <a:cs typeface="Arial" panose="020B0604020202020204" pitchFamily="34" charset="0"/>
                        </a:rPr>
                        <a:t>0010 sstt dd-- ----</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r>
              <a:tr h="370840">
                <a:tc>
                  <a:txBody>
                    <a:bodyPr/>
                    <a:lstStyle/>
                    <a:p>
                      <a:pPr marL="0" marR="0">
                        <a:lnSpc>
                          <a:spcPct val="110000"/>
                        </a:lnSpc>
                        <a:spcBef>
                          <a:spcPts val="0"/>
                        </a:spcBef>
                        <a:spcAft>
                          <a:spcPts val="0"/>
                        </a:spcAft>
                      </a:pPr>
                      <a:r>
                        <a:rPr lang="en-US" sz="1600" b="1">
                          <a:effectLst/>
                          <a:latin typeface="Calibri" panose="020F0502020204030204" pitchFamily="34" charset="0"/>
                          <a:ea typeface="Arial" panose="020B0604020202020204" pitchFamily="34" charset="0"/>
                          <a:cs typeface="Arial" panose="020B0604020202020204" pitchFamily="34" charset="0"/>
                        </a:rPr>
                        <a:t>Or</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or $d, $s, $t</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$d </a:t>
                      </a:r>
                      <a:r>
                        <a:rPr lang="en-US" sz="1600">
                          <a:effectLst/>
                          <a:latin typeface="Calibri" panose="020F0502020204030204" pitchFamily="34" charset="0"/>
                          <a:ea typeface="Arial" panose="020B0604020202020204" pitchFamily="34" charset="0"/>
                          <a:cs typeface="Arial" panose="020B0604020202020204" pitchFamily="34" charset="0"/>
                          <a:sym typeface="Wingdings" panose="05000000000000000000" pitchFamily="2" charset="2"/>
                        </a:rPr>
                        <a:t></a:t>
                      </a:r>
                      <a:r>
                        <a:rPr lang="en-US" sz="1600">
                          <a:effectLst/>
                          <a:latin typeface="Calibri" panose="020F0502020204030204" pitchFamily="34" charset="0"/>
                          <a:ea typeface="Arial" panose="020B0604020202020204" pitchFamily="34" charset="0"/>
                          <a:cs typeface="Arial" panose="020B0604020202020204" pitchFamily="34" charset="0"/>
                        </a:rPr>
                        <a:t> $s | $t</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R</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dirty="0">
                          <a:effectLst/>
                          <a:latin typeface="Calibri" panose="020F0502020204030204" pitchFamily="34" charset="0"/>
                          <a:ea typeface="Arial" panose="020B0604020202020204" pitchFamily="34" charset="0"/>
                          <a:cs typeface="Arial" panose="020B0604020202020204" pitchFamily="34" charset="0"/>
                        </a:rPr>
                        <a:t>0011</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ourier New" panose="02070309020205020404" pitchFamily="49" charset="0"/>
                          <a:ea typeface="Arial" panose="020B0604020202020204" pitchFamily="34" charset="0"/>
                          <a:cs typeface="Arial" panose="020B0604020202020204" pitchFamily="34" charset="0"/>
                        </a:rPr>
                        <a:t>0011 sstt dd-- ----</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r>
              <a:tr h="370840">
                <a:tc>
                  <a:txBody>
                    <a:bodyPr/>
                    <a:lstStyle/>
                    <a:p>
                      <a:pPr marL="0" marR="0">
                        <a:lnSpc>
                          <a:spcPct val="110000"/>
                        </a:lnSpc>
                        <a:spcBef>
                          <a:spcPts val="0"/>
                        </a:spcBef>
                        <a:spcAft>
                          <a:spcPts val="0"/>
                        </a:spcAft>
                      </a:pPr>
                      <a:r>
                        <a:rPr lang="en-US" sz="1600" b="1">
                          <a:effectLst/>
                          <a:latin typeface="Calibri" panose="020F0502020204030204" pitchFamily="34" charset="0"/>
                          <a:ea typeface="Arial" panose="020B0604020202020204" pitchFamily="34" charset="0"/>
                          <a:cs typeface="Arial" panose="020B0604020202020204" pitchFamily="34" charset="0"/>
                        </a:rPr>
                        <a:t>Add Immediate</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addi $t, $s, C</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$t </a:t>
                      </a:r>
                      <a:r>
                        <a:rPr lang="en-US" sz="1600">
                          <a:effectLst/>
                          <a:latin typeface="Calibri" panose="020F0502020204030204" pitchFamily="34" charset="0"/>
                          <a:ea typeface="Arial" panose="020B0604020202020204" pitchFamily="34" charset="0"/>
                          <a:cs typeface="Arial" panose="020B0604020202020204" pitchFamily="34" charset="0"/>
                          <a:sym typeface="Wingdings" panose="05000000000000000000" pitchFamily="2" charset="2"/>
                        </a:rPr>
                        <a:t></a:t>
                      </a:r>
                      <a:r>
                        <a:rPr lang="en-US" sz="1600">
                          <a:effectLst/>
                          <a:latin typeface="Calibri" panose="020F0502020204030204" pitchFamily="34" charset="0"/>
                          <a:ea typeface="Arial" panose="020B0604020202020204" pitchFamily="34" charset="0"/>
                          <a:cs typeface="Arial" panose="020B0604020202020204" pitchFamily="34" charset="0"/>
                        </a:rPr>
                        <a:t> $s + C</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I</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dirty="0">
                          <a:effectLst/>
                          <a:latin typeface="Calibri" panose="020F0502020204030204" pitchFamily="34" charset="0"/>
                          <a:ea typeface="Arial" panose="020B0604020202020204" pitchFamily="34" charset="0"/>
                          <a:cs typeface="Arial" panose="020B0604020202020204" pitchFamily="34" charset="0"/>
                        </a:rPr>
                        <a:t>0100</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ourier New" panose="02070309020205020404" pitchFamily="49" charset="0"/>
                          <a:ea typeface="Arial" panose="020B0604020202020204" pitchFamily="34" charset="0"/>
                          <a:cs typeface="Arial" panose="020B0604020202020204" pitchFamily="34" charset="0"/>
                        </a:rPr>
                        <a:t>0100 sstt CCCC CCCC</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r>
              <a:tr h="370840">
                <a:tc>
                  <a:txBody>
                    <a:bodyPr/>
                    <a:lstStyle/>
                    <a:p>
                      <a:pPr marL="0" marR="0">
                        <a:lnSpc>
                          <a:spcPct val="110000"/>
                        </a:lnSpc>
                        <a:spcBef>
                          <a:spcPts val="0"/>
                        </a:spcBef>
                        <a:spcAft>
                          <a:spcPts val="0"/>
                        </a:spcAft>
                      </a:pPr>
                      <a:r>
                        <a:rPr lang="en-US" sz="1600" b="1">
                          <a:effectLst/>
                          <a:latin typeface="Calibri" panose="020F0502020204030204" pitchFamily="34" charset="0"/>
                          <a:ea typeface="Arial" panose="020B0604020202020204" pitchFamily="34" charset="0"/>
                          <a:cs typeface="Arial" panose="020B0604020202020204" pitchFamily="34" charset="0"/>
                        </a:rPr>
                        <a:t>Load word</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lw $t, C($s)</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$t </a:t>
                      </a:r>
                      <a:r>
                        <a:rPr lang="en-US" sz="1600">
                          <a:effectLst/>
                          <a:latin typeface="Calibri" panose="020F0502020204030204" pitchFamily="34" charset="0"/>
                          <a:ea typeface="Arial" panose="020B0604020202020204" pitchFamily="34" charset="0"/>
                          <a:cs typeface="Arial" panose="020B0604020202020204" pitchFamily="34" charset="0"/>
                          <a:sym typeface="Wingdings" panose="05000000000000000000" pitchFamily="2" charset="2"/>
                        </a:rPr>
                        <a:t></a:t>
                      </a:r>
                      <a:r>
                        <a:rPr lang="en-US" sz="1600">
                          <a:effectLst/>
                          <a:latin typeface="Calibri" panose="020F0502020204030204" pitchFamily="34" charset="0"/>
                          <a:ea typeface="Arial" panose="020B0604020202020204" pitchFamily="34" charset="0"/>
                          <a:cs typeface="Arial" panose="020B0604020202020204" pitchFamily="34" charset="0"/>
                        </a:rPr>
                        <a:t> DataMem[$s+C]</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I</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0101</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ourier New" panose="02070309020205020404" pitchFamily="49" charset="0"/>
                          <a:ea typeface="Arial" panose="020B0604020202020204" pitchFamily="34" charset="0"/>
                          <a:cs typeface="Arial" panose="020B0604020202020204" pitchFamily="34" charset="0"/>
                        </a:rPr>
                        <a:t>0101 sstt CCCC CCCC</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r>
              <a:tr h="370840">
                <a:tc>
                  <a:txBody>
                    <a:bodyPr/>
                    <a:lstStyle/>
                    <a:p>
                      <a:pPr marL="0" marR="0">
                        <a:lnSpc>
                          <a:spcPct val="110000"/>
                        </a:lnSpc>
                        <a:spcBef>
                          <a:spcPts val="0"/>
                        </a:spcBef>
                        <a:spcAft>
                          <a:spcPts val="0"/>
                        </a:spcAft>
                      </a:pPr>
                      <a:r>
                        <a:rPr lang="en-US" sz="1600" b="1">
                          <a:effectLst/>
                          <a:latin typeface="Calibri" panose="020F0502020204030204" pitchFamily="34" charset="0"/>
                          <a:ea typeface="Arial" panose="020B0604020202020204" pitchFamily="34" charset="0"/>
                          <a:cs typeface="Arial" panose="020B0604020202020204" pitchFamily="34" charset="0"/>
                        </a:rPr>
                        <a:t>Store word</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sw $t, C($s)</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DataMem[$s+C] </a:t>
                      </a:r>
                      <a:r>
                        <a:rPr lang="en-US" sz="1600">
                          <a:effectLst/>
                          <a:latin typeface="Calibri" panose="020F0502020204030204" pitchFamily="34" charset="0"/>
                          <a:ea typeface="Arial" panose="020B0604020202020204" pitchFamily="34" charset="0"/>
                          <a:cs typeface="Arial" panose="020B0604020202020204" pitchFamily="34" charset="0"/>
                          <a:sym typeface="Wingdings" panose="05000000000000000000" pitchFamily="2" charset="2"/>
                        </a:rPr>
                        <a:t></a:t>
                      </a:r>
                      <a:r>
                        <a:rPr lang="en-US" sz="1600">
                          <a:effectLst/>
                          <a:latin typeface="Calibri" panose="020F0502020204030204" pitchFamily="34" charset="0"/>
                          <a:ea typeface="Arial" panose="020B0604020202020204" pitchFamily="34" charset="0"/>
                          <a:cs typeface="Arial" panose="020B0604020202020204" pitchFamily="34" charset="0"/>
                        </a:rPr>
                        <a:t> $t</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dirty="0">
                          <a:effectLst/>
                          <a:latin typeface="Calibri" panose="020F0502020204030204" pitchFamily="34" charset="0"/>
                          <a:ea typeface="Arial" panose="020B0604020202020204" pitchFamily="34" charset="0"/>
                          <a:cs typeface="Arial" panose="020B0604020202020204" pitchFamily="34" charset="0"/>
                        </a:rPr>
                        <a:t>I</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dirty="0">
                          <a:effectLst/>
                          <a:latin typeface="Calibri" panose="020F0502020204030204" pitchFamily="34" charset="0"/>
                          <a:ea typeface="Arial" panose="020B0604020202020204" pitchFamily="34" charset="0"/>
                          <a:cs typeface="Arial" panose="020B0604020202020204" pitchFamily="34" charset="0"/>
                        </a:rPr>
                        <a:t>0110</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dirty="0">
                          <a:effectLst/>
                          <a:latin typeface="Courier New" panose="02070309020205020404" pitchFamily="49" charset="0"/>
                          <a:ea typeface="Arial" panose="020B0604020202020204" pitchFamily="34" charset="0"/>
                          <a:cs typeface="Arial" panose="020B0604020202020204" pitchFamily="34" charset="0"/>
                        </a:rPr>
                        <a:t>0110 </a:t>
                      </a:r>
                      <a:r>
                        <a:rPr lang="en-US" sz="1600" dirty="0" err="1">
                          <a:effectLst/>
                          <a:latin typeface="Courier New" panose="02070309020205020404" pitchFamily="49" charset="0"/>
                          <a:ea typeface="Arial" panose="020B0604020202020204" pitchFamily="34" charset="0"/>
                          <a:cs typeface="Arial" panose="020B0604020202020204" pitchFamily="34" charset="0"/>
                        </a:rPr>
                        <a:t>sstt</a:t>
                      </a:r>
                      <a:r>
                        <a:rPr lang="en-US" sz="1600" dirty="0">
                          <a:effectLst/>
                          <a:latin typeface="Courier New" panose="02070309020205020404" pitchFamily="49" charset="0"/>
                          <a:ea typeface="Arial" panose="020B0604020202020204" pitchFamily="34" charset="0"/>
                          <a:cs typeface="Arial" panose="020B0604020202020204" pitchFamily="34" charset="0"/>
                        </a:rPr>
                        <a:t> CCCC </a:t>
                      </a:r>
                      <a:r>
                        <a:rPr lang="en-US" sz="1600" dirty="0" err="1">
                          <a:effectLst/>
                          <a:latin typeface="Courier New" panose="02070309020205020404" pitchFamily="49" charset="0"/>
                          <a:ea typeface="Arial" panose="020B0604020202020204" pitchFamily="34" charset="0"/>
                          <a:cs typeface="Arial" panose="020B0604020202020204" pitchFamily="34" charset="0"/>
                        </a:rPr>
                        <a:t>CCCC</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r>
            </a:tbl>
          </a:graphicData>
        </a:graphic>
      </p:graphicFrame>
    </p:spTree>
    <p:extLst>
      <p:ext uri="{BB962C8B-B14F-4D97-AF65-F5344CB8AC3E}">
        <p14:creationId xmlns:p14="http://schemas.microsoft.com/office/powerpoint/2010/main" val="172972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SET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40902397"/>
              </p:ext>
            </p:extLst>
          </p:nvPr>
        </p:nvGraphicFramePr>
        <p:xfrm>
          <a:off x="914400" y="2095500"/>
          <a:ext cx="10500764" cy="2595880"/>
        </p:xfrm>
        <a:graphic>
          <a:graphicData uri="http://schemas.openxmlformats.org/drawingml/2006/table">
            <a:tbl>
              <a:tblPr firstRow="1" bandRow="1">
                <a:tableStyleId>{5C22544A-7EE6-4342-B048-85BDC9FD1C3A}</a:tableStyleId>
              </a:tblPr>
              <a:tblGrid>
                <a:gridCol w="1920240"/>
                <a:gridCol w="1725613"/>
                <a:gridCol w="1725613"/>
                <a:gridCol w="1152144"/>
                <a:gridCol w="1132885"/>
                <a:gridCol w="2844269"/>
              </a:tblGrid>
              <a:tr h="370840">
                <a:tc>
                  <a:txBody>
                    <a:bodyPr/>
                    <a:lstStyle/>
                    <a:p>
                      <a:pPr marL="0" marR="0" algn="ctr">
                        <a:lnSpc>
                          <a:spcPct val="110000"/>
                        </a:lnSpc>
                        <a:spcBef>
                          <a:spcPts val="0"/>
                        </a:spcBef>
                        <a:spcAft>
                          <a:spcPts val="0"/>
                        </a:spcAft>
                      </a:pPr>
                      <a:r>
                        <a:rPr lang="en-US" sz="2000" b="1" dirty="0">
                          <a:solidFill>
                            <a:srgbClr val="FFFFFF"/>
                          </a:solidFill>
                          <a:effectLst/>
                          <a:latin typeface="Calibri" panose="020F0502020204030204" pitchFamily="34" charset="0"/>
                          <a:ea typeface="Arial" panose="020B0604020202020204" pitchFamily="34" charset="0"/>
                          <a:cs typeface="Arial" panose="020B0604020202020204" pitchFamily="34" charset="0"/>
                        </a:rPr>
                        <a:t>Name</a:t>
                      </a:r>
                      <a:endParaRPr lang="en-US" sz="20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10000"/>
                        </a:lnSpc>
                        <a:spcBef>
                          <a:spcPts val="0"/>
                        </a:spcBef>
                        <a:spcAft>
                          <a:spcPts val="0"/>
                        </a:spcAft>
                      </a:pPr>
                      <a:r>
                        <a:rPr lang="en-US" sz="2000" b="1" dirty="0">
                          <a:solidFill>
                            <a:srgbClr val="FFFFFF"/>
                          </a:solidFill>
                          <a:effectLst/>
                          <a:latin typeface="Calibri" panose="020F0502020204030204" pitchFamily="34" charset="0"/>
                          <a:ea typeface="Arial" panose="020B0604020202020204" pitchFamily="34" charset="0"/>
                          <a:cs typeface="Arial" panose="020B0604020202020204" pitchFamily="34" charset="0"/>
                        </a:rPr>
                        <a:t>Syntax</a:t>
                      </a:r>
                      <a:endParaRPr lang="en-US" sz="20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10000"/>
                        </a:lnSpc>
                        <a:spcBef>
                          <a:spcPts val="0"/>
                        </a:spcBef>
                        <a:spcAft>
                          <a:spcPts val="0"/>
                        </a:spcAft>
                      </a:pPr>
                      <a:r>
                        <a:rPr lang="en-US" sz="2000" b="1" dirty="0">
                          <a:solidFill>
                            <a:srgbClr val="FFFFFF"/>
                          </a:solidFill>
                          <a:effectLst/>
                          <a:latin typeface="Calibri" panose="020F0502020204030204" pitchFamily="34" charset="0"/>
                          <a:ea typeface="Arial" panose="020B0604020202020204" pitchFamily="34" charset="0"/>
                          <a:cs typeface="Arial" panose="020B0604020202020204" pitchFamily="34" charset="0"/>
                        </a:rPr>
                        <a:t>Meaning</a:t>
                      </a:r>
                      <a:endParaRPr lang="en-US" sz="20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10000"/>
                        </a:lnSpc>
                        <a:spcBef>
                          <a:spcPts val="0"/>
                        </a:spcBef>
                        <a:spcAft>
                          <a:spcPts val="0"/>
                        </a:spcAft>
                      </a:pPr>
                      <a:r>
                        <a:rPr lang="en-US" sz="2000" b="1" dirty="0">
                          <a:solidFill>
                            <a:srgbClr val="FFFFFF"/>
                          </a:solidFill>
                          <a:effectLst/>
                          <a:latin typeface="Calibri" panose="020F0502020204030204" pitchFamily="34" charset="0"/>
                          <a:ea typeface="Arial" panose="020B0604020202020204" pitchFamily="34" charset="0"/>
                          <a:cs typeface="Arial" panose="020B0604020202020204" pitchFamily="34" charset="0"/>
                        </a:rPr>
                        <a:t>Format</a:t>
                      </a:r>
                      <a:endParaRPr lang="en-US" sz="20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10000"/>
                        </a:lnSpc>
                        <a:spcBef>
                          <a:spcPts val="0"/>
                        </a:spcBef>
                        <a:spcAft>
                          <a:spcPts val="0"/>
                        </a:spcAft>
                      </a:pPr>
                      <a:r>
                        <a:rPr lang="en-US" sz="2000" b="1" dirty="0" err="1">
                          <a:solidFill>
                            <a:srgbClr val="FFFFFF"/>
                          </a:solidFill>
                          <a:effectLst/>
                          <a:latin typeface="Calibri" panose="020F0502020204030204" pitchFamily="34" charset="0"/>
                          <a:ea typeface="Arial" panose="020B0604020202020204" pitchFamily="34" charset="0"/>
                          <a:cs typeface="Arial" panose="020B0604020202020204" pitchFamily="34" charset="0"/>
                        </a:rPr>
                        <a:t>Opcode</a:t>
                      </a:r>
                      <a:endParaRPr lang="en-US" sz="20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10000"/>
                        </a:lnSpc>
                        <a:spcBef>
                          <a:spcPts val="0"/>
                        </a:spcBef>
                        <a:spcAft>
                          <a:spcPts val="0"/>
                        </a:spcAft>
                      </a:pPr>
                      <a:r>
                        <a:rPr lang="en-US" sz="2000" b="1" dirty="0">
                          <a:solidFill>
                            <a:srgbClr val="FFFFFF"/>
                          </a:solidFill>
                          <a:effectLst/>
                          <a:latin typeface="Calibri" panose="020F0502020204030204" pitchFamily="34" charset="0"/>
                          <a:ea typeface="Arial" panose="020B0604020202020204" pitchFamily="34" charset="0"/>
                          <a:cs typeface="Arial" panose="020B0604020202020204" pitchFamily="34" charset="0"/>
                        </a:rPr>
                        <a:t>Encoding</a:t>
                      </a:r>
                      <a:endParaRPr lang="en-US" sz="20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r>
              <a:tr h="370840">
                <a:tc>
                  <a:txBody>
                    <a:bodyPr/>
                    <a:lstStyle/>
                    <a:p>
                      <a:pPr marL="0" marR="0">
                        <a:lnSpc>
                          <a:spcPct val="110000"/>
                        </a:lnSpc>
                        <a:spcBef>
                          <a:spcPts val="0"/>
                        </a:spcBef>
                        <a:spcAft>
                          <a:spcPts val="0"/>
                        </a:spcAft>
                      </a:pPr>
                      <a:r>
                        <a:rPr lang="en-US" sz="1600" b="1" dirty="0">
                          <a:effectLst/>
                          <a:latin typeface="Calibri" panose="020F0502020204030204" pitchFamily="34" charset="0"/>
                          <a:ea typeface="Arial" panose="020B0604020202020204" pitchFamily="34" charset="0"/>
                          <a:cs typeface="Arial" panose="020B0604020202020204" pitchFamily="34" charset="0"/>
                        </a:rPr>
                        <a:t>Set </a:t>
                      </a:r>
                      <a:r>
                        <a:rPr lang="en-US" sz="1600" b="1" dirty="0" smtClean="0">
                          <a:effectLst/>
                          <a:latin typeface="Calibri" panose="020F0502020204030204" pitchFamily="34" charset="0"/>
                          <a:ea typeface="Arial" panose="020B0604020202020204" pitchFamily="34" charset="0"/>
                          <a:cs typeface="Arial" panose="020B0604020202020204" pitchFamily="34" charset="0"/>
                        </a:rPr>
                        <a:t>on less </a:t>
                      </a:r>
                      <a:r>
                        <a:rPr lang="en-US" sz="1600" b="1" dirty="0">
                          <a:effectLst/>
                          <a:latin typeface="Calibri" panose="020F0502020204030204" pitchFamily="34" charset="0"/>
                          <a:ea typeface="Arial" panose="020B0604020202020204" pitchFamily="34" charset="0"/>
                          <a:cs typeface="Arial" panose="020B0604020202020204" pitchFamily="34" charset="0"/>
                        </a:rPr>
                        <a:t>than</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slt $d, $s, $t</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$d = ($s &lt; $t)</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R</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0111</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ourier New" panose="02070309020205020404" pitchFamily="49" charset="0"/>
                          <a:ea typeface="Arial" panose="020B0604020202020204" pitchFamily="34" charset="0"/>
                          <a:cs typeface="Arial" panose="020B0604020202020204" pitchFamily="34" charset="0"/>
                        </a:rPr>
                        <a:t>0111 sstt dd-- ----</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r>
              <a:tr h="370840">
                <a:tc>
                  <a:txBody>
                    <a:bodyPr/>
                    <a:lstStyle/>
                    <a:p>
                      <a:pPr marL="0" marR="0">
                        <a:lnSpc>
                          <a:spcPct val="110000"/>
                        </a:lnSpc>
                        <a:spcBef>
                          <a:spcPts val="0"/>
                        </a:spcBef>
                        <a:spcAft>
                          <a:spcPts val="0"/>
                        </a:spcAft>
                      </a:pPr>
                      <a:r>
                        <a:rPr lang="en-US" sz="1600" b="1" dirty="0">
                          <a:effectLst/>
                          <a:latin typeface="Calibri" panose="020F0502020204030204" pitchFamily="34" charset="0"/>
                          <a:ea typeface="Arial" panose="020B0604020202020204" pitchFamily="34" charset="0"/>
                          <a:cs typeface="Arial" panose="020B0604020202020204" pitchFamily="34" charset="0"/>
                        </a:rPr>
                        <a:t>Branch on equal</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dirty="0" err="1">
                          <a:effectLst/>
                          <a:latin typeface="Calibri" panose="020F0502020204030204" pitchFamily="34" charset="0"/>
                          <a:ea typeface="Arial" panose="020B0604020202020204" pitchFamily="34" charset="0"/>
                          <a:cs typeface="Arial" panose="020B0604020202020204" pitchFamily="34" charset="0"/>
                        </a:rPr>
                        <a:t>beq</a:t>
                      </a:r>
                      <a:r>
                        <a:rPr lang="en-US" sz="1600" dirty="0">
                          <a:effectLst/>
                          <a:latin typeface="Calibri" panose="020F0502020204030204" pitchFamily="34" charset="0"/>
                          <a:ea typeface="Arial" panose="020B0604020202020204" pitchFamily="34" charset="0"/>
                          <a:cs typeface="Arial" panose="020B0604020202020204" pitchFamily="34" charset="0"/>
                        </a:rPr>
                        <a:t> $s, $t, C</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dirty="0">
                          <a:effectLst/>
                          <a:latin typeface="Calibri" panose="020F0502020204030204" pitchFamily="34" charset="0"/>
                          <a:ea typeface="Arial" panose="020B0604020202020204" pitchFamily="34" charset="0"/>
                          <a:cs typeface="Arial" panose="020B0604020202020204" pitchFamily="34" charset="0"/>
                        </a:rPr>
                        <a:t>if ($s == $t) </a:t>
                      </a:r>
                      <a:r>
                        <a:rPr lang="en-US" sz="1600" dirty="0" err="1">
                          <a:effectLst/>
                          <a:latin typeface="Calibri" panose="020F0502020204030204" pitchFamily="34" charset="0"/>
                          <a:ea typeface="Arial" panose="020B0604020202020204" pitchFamily="34" charset="0"/>
                          <a:cs typeface="Arial" panose="020B0604020202020204" pitchFamily="34" charset="0"/>
                        </a:rPr>
                        <a:t>goto</a:t>
                      </a:r>
                      <a:r>
                        <a:rPr lang="en-US" sz="1600" dirty="0">
                          <a:effectLst/>
                          <a:latin typeface="Calibri" panose="020F0502020204030204" pitchFamily="34" charset="0"/>
                          <a:ea typeface="Arial" panose="020B0604020202020204" pitchFamily="34" charset="0"/>
                          <a:cs typeface="Arial" panose="020B0604020202020204" pitchFamily="34" charset="0"/>
                        </a:rPr>
                        <a:t> C</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I</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1000</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ourier New" panose="02070309020205020404" pitchFamily="49" charset="0"/>
                          <a:ea typeface="Arial" panose="020B0604020202020204" pitchFamily="34" charset="0"/>
                          <a:cs typeface="Arial" panose="020B0604020202020204" pitchFamily="34" charset="0"/>
                        </a:rPr>
                        <a:t>1000 sstt CCCC CCCC</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r>
              <a:tr h="370840">
                <a:tc>
                  <a:txBody>
                    <a:bodyPr/>
                    <a:lstStyle/>
                    <a:p>
                      <a:pPr marL="0" marR="0">
                        <a:lnSpc>
                          <a:spcPct val="110000"/>
                        </a:lnSpc>
                        <a:spcBef>
                          <a:spcPts val="0"/>
                        </a:spcBef>
                        <a:spcAft>
                          <a:spcPts val="0"/>
                        </a:spcAft>
                      </a:pPr>
                      <a:r>
                        <a:rPr lang="en-US" sz="1600" b="1" dirty="0">
                          <a:effectLst/>
                          <a:latin typeface="Calibri" panose="020F0502020204030204" pitchFamily="34" charset="0"/>
                          <a:ea typeface="Arial" panose="020B0604020202020204" pitchFamily="34" charset="0"/>
                          <a:cs typeface="Arial" panose="020B0604020202020204" pitchFamily="34" charset="0"/>
                        </a:rPr>
                        <a:t>Branch on not equal</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bne $s, $t, C</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if ($s != $t) goto C</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I</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dirty="0">
                          <a:effectLst/>
                          <a:latin typeface="Calibri" panose="020F0502020204030204" pitchFamily="34" charset="0"/>
                          <a:ea typeface="Arial" panose="020B0604020202020204" pitchFamily="34" charset="0"/>
                          <a:cs typeface="Arial" panose="020B0604020202020204" pitchFamily="34" charset="0"/>
                        </a:rPr>
                        <a:t>1001</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dirty="0">
                          <a:effectLst/>
                          <a:latin typeface="Courier New" panose="02070309020205020404" pitchFamily="49" charset="0"/>
                          <a:ea typeface="Arial" panose="020B0604020202020204" pitchFamily="34" charset="0"/>
                          <a:cs typeface="Arial" panose="020B0604020202020204" pitchFamily="34" charset="0"/>
                        </a:rPr>
                        <a:t>1001 </a:t>
                      </a:r>
                      <a:r>
                        <a:rPr lang="en-US" sz="1600" dirty="0" err="1">
                          <a:effectLst/>
                          <a:latin typeface="Courier New" panose="02070309020205020404" pitchFamily="49" charset="0"/>
                          <a:ea typeface="Arial" panose="020B0604020202020204" pitchFamily="34" charset="0"/>
                          <a:cs typeface="Arial" panose="020B0604020202020204" pitchFamily="34" charset="0"/>
                        </a:rPr>
                        <a:t>sstt</a:t>
                      </a:r>
                      <a:r>
                        <a:rPr lang="en-US" sz="1600" dirty="0">
                          <a:effectLst/>
                          <a:latin typeface="Courier New" panose="02070309020205020404" pitchFamily="49" charset="0"/>
                          <a:ea typeface="Arial" panose="020B0604020202020204" pitchFamily="34" charset="0"/>
                          <a:cs typeface="Arial" panose="020B0604020202020204" pitchFamily="34" charset="0"/>
                        </a:rPr>
                        <a:t> CCCC </a:t>
                      </a:r>
                      <a:r>
                        <a:rPr lang="en-US" sz="1600" dirty="0" err="1">
                          <a:effectLst/>
                          <a:latin typeface="Courier New" panose="02070309020205020404" pitchFamily="49" charset="0"/>
                          <a:ea typeface="Arial" panose="020B0604020202020204" pitchFamily="34" charset="0"/>
                          <a:cs typeface="Arial" panose="020B0604020202020204" pitchFamily="34" charset="0"/>
                        </a:rPr>
                        <a:t>CCCC</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r>
              <a:tr h="370840">
                <a:tc>
                  <a:txBody>
                    <a:bodyPr/>
                    <a:lstStyle/>
                    <a:p>
                      <a:pPr marL="0" marR="0">
                        <a:lnSpc>
                          <a:spcPct val="110000"/>
                        </a:lnSpc>
                        <a:spcBef>
                          <a:spcPts val="0"/>
                        </a:spcBef>
                        <a:spcAft>
                          <a:spcPts val="0"/>
                        </a:spcAft>
                      </a:pPr>
                      <a:r>
                        <a:rPr lang="en-US" sz="1600" b="1">
                          <a:effectLst/>
                          <a:latin typeface="Calibri" panose="020F0502020204030204" pitchFamily="34" charset="0"/>
                          <a:ea typeface="Arial" panose="020B0604020202020204" pitchFamily="34" charset="0"/>
                          <a:cs typeface="Arial" panose="020B0604020202020204" pitchFamily="34" charset="0"/>
                        </a:rPr>
                        <a:t>Shift left logical</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sll $d, $t, shamt</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$d </a:t>
                      </a:r>
                      <a:r>
                        <a:rPr lang="en-US" sz="1600">
                          <a:effectLst/>
                          <a:latin typeface="Calibri" panose="020F0502020204030204" pitchFamily="34" charset="0"/>
                          <a:ea typeface="Arial" panose="020B0604020202020204" pitchFamily="34" charset="0"/>
                          <a:cs typeface="Arial" panose="020B0604020202020204" pitchFamily="34" charset="0"/>
                          <a:sym typeface="Wingdings" panose="05000000000000000000" pitchFamily="2" charset="2"/>
                        </a:rPr>
                        <a:t></a:t>
                      </a:r>
                      <a:r>
                        <a:rPr lang="en-US" sz="1600">
                          <a:effectLst/>
                          <a:latin typeface="Calibri" panose="020F0502020204030204" pitchFamily="34" charset="0"/>
                          <a:ea typeface="Arial" panose="020B0604020202020204" pitchFamily="34" charset="0"/>
                          <a:cs typeface="Arial" panose="020B0604020202020204" pitchFamily="34" charset="0"/>
                        </a:rPr>
                        <a:t> $t &lt;&lt; shamt</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R</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1010</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dirty="0">
                          <a:effectLst/>
                          <a:latin typeface="Courier New" panose="02070309020205020404" pitchFamily="49" charset="0"/>
                          <a:ea typeface="Arial" panose="020B0604020202020204" pitchFamily="34" charset="0"/>
                          <a:cs typeface="Arial" panose="020B0604020202020204" pitchFamily="34" charset="0"/>
                        </a:rPr>
                        <a:t>1010 --</a:t>
                      </a:r>
                      <a:r>
                        <a:rPr lang="en-US" sz="1600" dirty="0" err="1">
                          <a:effectLst/>
                          <a:latin typeface="Courier New" panose="02070309020205020404" pitchFamily="49" charset="0"/>
                          <a:ea typeface="Arial" panose="020B0604020202020204" pitchFamily="34" charset="0"/>
                          <a:cs typeface="Arial" panose="020B0604020202020204" pitchFamily="34" charset="0"/>
                        </a:rPr>
                        <a:t>tt</a:t>
                      </a:r>
                      <a:r>
                        <a:rPr lang="en-US" sz="1600" dirty="0">
                          <a:effectLst/>
                          <a:latin typeface="Courier New" panose="02070309020205020404" pitchFamily="49" charset="0"/>
                          <a:ea typeface="Arial" panose="020B0604020202020204" pitchFamily="34" charset="0"/>
                          <a:cs typeface="Arial" panose="020B0604020202020204" pitchFamily="34" charset="0"/>
                        </a:rPr>
                        <a:t> </a:t>
                      </a:r>
                      <a:r>
                        <a:rPr lang="en-US" sz="1600" dirty="0" err="1">
                          <a:effectLst/>
                          <a:latin typeface="Courier New" panose="02070309020205020404" pitchFamily="49" charset="0"/>
                          <a:ea typeface="Arial" panose="020B0604020202020204" pitchFamily="34" charset="0"/>
                          <a:cs typeface="Arial" panose="020B0604020202020204" pitchFamily="34" charset="0"/>
                        </a:rPr>
                        <a:t>ddaa</a:t>
                      </a:r>
                      <a:r>
                        <a:rPr lang="en-US" sz="1600" dirty="0">
                          <a:effectLst/>
                          <a:latin typeface="Courier New" panose="02070309020205020404" pitchFamily="49" charset="0"/>
                          <a:ea typeface="Arial" panose="020B0604020202020204" pitchFamily="34" charset="0"/>
                          <a:cs typeface="Arial" panose="020B0604020202020204" pitchFamily="34" charset="0"/>
                        </a:rPr>
                        <a:t> </a:t>
                      </a:r>
                      <a:r>
                        <a:rPr lang="en-US" sz="1600" dirty="0" err="1">
                          <a:effectLst/>
                          <a:latin typeface="Courier New" panose="02070309020205020404" pitchFamily="49" charset="0"/>
                          <a:ea typeface="Arial" panose="020B0604020202020204" pitchFamily="34" charset="0"/>
                          <a:cs typeface="Arial" panose="020B0604020202020204" pitchFamily="34" charset="0"/>
                        </a:rPr>
                        <a:t>aa</a:t>
                      </a:r>
                      <a:r>
                        <a:rPr lang="en-US" sz="1600" dirty="0">
                          <a:effectLst/>
                          <a:latin typeface="Courier New" panose="02070309020205020404" pitchFamily="49" charset="0"/>
                          <a:ea typeface="Arial" panose="020B0604020202020204" pitchFamily="34" charset="0"/>
                          <a:cs typeface="Arial" panose="020B0604020202020204" pitchFamily="34" charset="0"/>
                        </a:rPr>
                        <a:t>--</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r>
              <a:tr h="370840">
                <a:tc>
                  <a:txBody>
                    <a:bodyPr/>
                    <a:lstStyle/>
                    <a:p>
                      <a:pPr marL="0" marR="0">
                        <a:lnSpc>
                          <a:spcPct val="110000"/>
                        </a:lnSpc>
                        <a:spcBef>
                          <a:spcPts val="0"/>
                        </a:spcBef>
                        <a:spcAft>
                          <a:spcPts val="0"/>
                        </a:spcAft>
                      </a:pPr>
                      <a:r>
                        <a:rPr lang="en-US" sz="1600" b="1">
                          <a:effectLst/>
                          <a:latin typeface="Calibri" panose="020F0502020204030204" pitchFamily="34" charset="0"/>
                          <a:ea typeface="Arial" panose="020B0604020202020204" pitchFamily="34" charset="0"/>
                          <a:cs typeface="Arial" panose="020B0604020202020204" pitchFamily="34" charset="0"/>
                        </a:rPr>
                        <a:t>Shift right logical</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srl $d, $t, shamt</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$d </a:t>
                      </a:r>
                      <a:r>
                        <a:rPr lang="en-US" sz="1600">
                          <a:effectLst/>
                          <a:latin typeface="Calibri" panose="020F0502020204030204" pitchFamily="34" charset="0"/>
                          <a:ea typeface="Arial" panose="020B0604020202020204" pitchFamily="34" charset="0"/>
                          <a:cs typeface="Arial" panose="020B0604020202020204" pitchFamily="34" charset="0"/>
                          <a:sym typeface="Wingdings" panose="05000000000000000000" pitchFamily="2" charset="2"/>
                        </a:rPr>
                        <a:t></a:t>
                      </a:r>
                      <a:r>
                        <a:rPr lang="en-US" sz="1600">
                          <a:effectLst/>
                          <a:latin typeface="Calibri" panose="020F0502020204030204" pitchFamily="34" charset="0"/>
                          <a:ea typeface="Arial" panose="020B0604020202020204" pitchFamily="34" charset="0"/>
                          <a:cs typeface="Arial" panose="020B0604020202020204" pitchFamily="34" charset="0"/>
                        </a:rPr>
                        <a:t> $t &gt;&gt; shamt</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R</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1011</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dirty="0">
                          <a:effectLst/>
                          <a:latin typeface="Courier New" panose="02070309020205020404" pitchFamily="49" charset="0"/>
                          <a:ea typeface="Arial" panose="020B0604020202020204" pitchFamily="34" charset="0"/>
                          <a:cs typeface="Arial" panose="020B0604020202020204" pitchFamily="34" charset="0"/>
                        </a:rPr>
                        <a:t>1011 --</a:t>
                      </a:r>
                      <a:r>
                        <a:rPr lang="en-US" sz="1600" dirty="0" err="1">
                          <a:effectLst/>
                          <a:latin typeface="Courier New" panose="02070309020205020404" pitchFamily="49" charset="0"/>
                          <a:ea typeface="Arial" panose="020B0604020202020204" pitchFamily="34" charset="0"/>
                          <a:cs typeface="Arial" panose="020B0604020202020204" pitchFamily="34" charset="0"/>
                        </a:rPr>
                        <a:t>tt</a:t>
                      </a:r>
                      <a:r>
                        <a:rPr lang="en-US" sz="1600" dirty="0">
                          <a:effectLst/>
                          <a:latin typeface="Courier New" panose="02070309020205020404" pitchFamily="49" charset="0"/>
                          <a:ea typeface="Arial" panose="020B0604020202020204" pitchFamily="34" charset="0"/>
                          <a:cs typeface="Arial" panose="020B0604020202020204" pitchFamily="34" charset="0"/>
                        </a:rPr>
                        <a:t> </a:t>
                      </a:r>
                      <a:r>
                        <a:rPr lang="en-US" sz="1600" dirty="0" err="1">
                          <a:effectLst/>
                          <a:latin typeface="Courier New" panose="02070309020205020404" pitchFamily="49" charset="0"/>
                          <a:ea typeface="Arial" panose="020B0604020202020204" pitchFamily="34" charset="0"/>
                          <a:cs typeface="Arial" panose="020B0604020202020204" pitchFamily="34" charset="0"/>
                        </a:rPr>
                        <a:t>ddaa</a:t>
                      </a:r>
                      <a:r>
                        <a:rPr lang="en-US" sz="1600" dirty="0">
                          <a:effectLst/>
                          <a:latin typeface="Courier New" panose="02070309020205020404" pitchFamily="49" charset="0"/>
                          <a:ea typeface="Arial" panose="020B0604020202020204" pitchFamily="34" charset="0"/>
                          <a:cs typeface="Arial" panose="020B0604020202020204" pitchFamily="34" charset="0"/>
                        </a:rPr>
                        <a:t> </a:t>
                      </a:r>
                      <a:r>
                        <a:rPr lang="en-US" sz="1600" dirty="0" err="1">
                          <a:effectLst/>
                          <a:latin typeface="Courier New" panose="02070309020205020404" pitchFamily="49" charset="0"/>
                          <a:ea typeface="Arial" panose="020B0604020202020204" pitchFamily="34" charset="0"/>
                          <a:cs typeface="Arial" panose="020B0604020202020204" pitchFamily="34" charset="0"/>
                        </a:rPr>
                        <a:t>aa</a:t>
                      </a:r>
                      <a:r>
                        <a:rPr lang="en-US" sz="1600" dirty="0">
                          <a:effectLst/>
                          <a:latin typeface="Courier New" panose="02070309020205020404" pitchFamily="49" charset="0"/>
                          <a:ea typeface="Arial" panose="020B0604020202020204" pitchFamily="34" charset="0"/>
                          <a:cs typeface="Arial" panose="020B0604020202020204" pitchFamily="34" charset="0"/>
                        </a:rPr>
                        <a:t>--</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r>
              <a:tr h="370840">
                <a:tc>
                  <a:txBody>
                    <a:bodyPr/>
                    <a:lstStyle/>
                    <a:p>
                      <a:pPr marL="0" marR="0">
                        <a:lnSpc>
                          <a:spcPct val="110000"/>
                        </a:lnSpc>
                        <a:spcBef>
                          <a:spcPts val="0"/>
                        </a:spcBef>
                        <a:spcAft>
                          <a:spcPts val="0"/>
                        </a:spcAft>
                      </a:pPr>
                      <a:r>
                        <a:rPr lang="en-US" sz="1600" b="1">
                          <a:effectLst/>
                          <a:latin typeface="Calibri" panose="020F0502020204030204" pitchFamily="34" charset="0"/>
                          <a:ea typeface="Arial" panose="020B0604020202020204" pitchFamily="34" charset="0"/>
                          <a:cs typeface="Arial" panose="020B0604020202020204" pitchFamily="34" charset="0"/>
                        </a:rPr>
                        <a:t>Jump</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j C</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PC </a:t>
                      </a:r>
                      <a:r>
                        <a:rPr lang="en-US" sz="1600">
                          <a:effectLst/>
                          <a:latin typeface="Calibri" panose="020F0502020204030204" pitchFamily="34" charset="0"/>
                          <a:ea typeface="Arial" panose="020B0604020202020204" pitchFamily="34" charset="0"/>
                          <a:cs typeface="Arial" panose="020B0604020202020204" pitchFamily="34" charset="0"/>
                          <a:sym typeface="Wingdings" panose="05000000000000000000" pitchFamily="2" charset="2"/>
                        </a:rPr>
                        <a:t></a:t>
                      </a:r>
                      <a:r>
                        <a:rPr lang="en-US" sz="1600">
                          <a:effectLst/>
                          <a:latin typeface="Calibri" panose="020F0502020204030204" pitchFamily="34" charset="0"/>
                          <a:ea typeface="Arial" panose="020B0604020202020204" pitchFamily="34" charset="0"/>
                          <a:cs typeface="Arial" panose="020B0604020202020204" pitchFamily="34" charset="0"/>
                        </a:rPr>
                        <a:t> C</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I</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dirty="0">
                          <a:effectLst/>
                          <a:latin typeface="Calibri" panose="020F0502020204030204" pitchFamily="34" charset="0"/>
                          <a:ea typeface="Arial" panose="020B0604020202020204" pitchFamily="34" charset="0"/>
                          <a:cs typeface="Arial" panose="020B0604020202020204" pitchFamily="34" charset="0"/>
                        </a:rPr>
                        <a:t>1100</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dirty="0">
                          <a:effectLst/>
                          <a:latin typeface="Courier New" panose="02070309020205020404" pitchFamily="49" charset="0"/>
                          <a:ea typeface="Arial" panose="020B0604020202020204" pitchFamily="34" charset="0"/>
                          <a:cs typeface="Arial" panose="020B0604020202020204" pitchFamily="34" charset="0"/>
                        </a:rPr>
                        <a:t>1100 ---- CCCC </a:t>
                      </a:r>
                      <a:r>
                        <a:rPr lang="en-US" sz="1600" dirty="0" err="1">
                          <a:effectLst/>
                          <a:latin typeface="Courier New" panose="02070309020205020404" pitchFamily="49" charset="0"/>
                          <a:ea typeface="Arial" panose="020B0604020202020204" pitchFamily="34" charset="0"/>
                          <a:cs typeface="Arial" panose="020B0604020202020204" pitchFamily="34" charset="0"/>
                        </a:rPr>
                        <a:t>CCCC</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r>
            </a:tbl>
          </a:graphicData>
        </a:graphic>
      </p:graphicFrame>
    </p:spTree>
    <p:extLst>
      <p:ext uri="{BB962C8B-B14F-4D97-AF65-F5344CB8AC3E}">
        <p14:creationId xmlns:p14="http://schemas.microsoft.com/office/powerpoint/2010/main" val="4011564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Major Component Descriptions</a:t>
            </a:r>
            <a:endParaRPr lang="en-US" dirty="0"/>
          </a:p>
        </p:txBody>
      </p:sp>
      <p:sp>
        <p:nvSpPr>
          <p:cNvPr id="3" name="Content Placeholder 2"/>
          <p:cNvSpPr>
            <a:spLocks noGrp="1"/>
          </p:cNvSpPr>
          <p:nvPr>
            <p:ph idx="1"/>
          </p:nvPr>
        </p:nvSpPr>
        <p:spPr/>
        <p:txBody>
          <a:bodyPr>
            <a:normAutofit/>
          </a:bodyPr>
          <a:lstStyle/>
          <a:p>
            <a:pPr lvl="0"/>
            <a:r>
              <a:rPr lang="en-US" b="1" dirty="0">
                <a:effectLst/>
              </a:rPr>
              <a:t>Instruction Memory</a:t>
            </a:r>
          </a:p>
          <a:p>
            <a:pPr marL="457200" lvl="1" indent="0">
              <a:buNone/>
            </a:pPr>
            <a:r>
              <a:rPr lang="en-US" dirty="0">
                <a:effectLst/>
              </a:rPr>
              <a:t>The instruction memory is represented by our </a:t>
            </a:r>
            <a:r>
              <a:rPr lang="en-US" dirty="0" err="1">
                <a:effectLst/>
              </a:rPr>
              <a:t>input.hex</a:t>
            </a:r>
            <a:r>
              <a:rPr lang="en-US" dirty="0">
                <a:effectLst/>
              </a:rPr>
              <a:t> file (see “</a:t>
            </a:r>
            <a:r>
              <a:rPr lang="en-US" dirty="0" err="1">
                <a:effectLst/>
              </a:rPr>
              <a:t>input.hex</a:t>
            </a:r>
            <a:r>
              <a:rPr lang="en-US" dirty="0">
                <a:effectLst/>
              </a:rPr>
              <a:t>” below)</a:t>
            </a:r>
          </a:p>
          <a:p>
            <a:pPr lvl="0"/>
            <a:r>
              <a:rPr lang="en-US" b="1" dirty="0">
                <a:effectLst/>
              </a:rPr>
              <a:t>ALU</a:t>
            </a:r>
          </a:p>
          <a:p>
            <a:pPr marL="457200" lvl="1" indent="0">
              <a:buNone/>
            </a:pPr>
            <a:r>
              <a:rPr lang="en-US" dirty="0">
                <a:effectLst/>
              </a:rPr>
              <a:t>The ALU is a 16-bit ALU comprised of four 4-bit ALUs. It is capable of detecting overflow and zero.</a:t>
            </a:r>
          </a:p>
          <a:p>
            <a:pPr lvl="0"/>
            <a:r>
              <a:rPr lang="en-US" b="1" dirty="0">
                <a:effectLst/>
              </a:rPr>
              <a:t>Register </a:t>
            </a:r>
            <a:r>
              <a:rPr lang="en-US" b="1" dirty="0" smtClean="0">
                <a:effectLst/>
              </a:rPr>
              <a:t>File</a:t>
            </a:r>
          </a:p>
          <a:p>
            <a:pPr marL="457200" lvl="1" indent="0">
              <a:buNone/>
            </a:pPr>
            <a:r>
              <a:rPr lang="en-US" dirty="0" smtClean="0">
                <a:effectLst/>
              </a:rPr>
              <a:t>Register </a:t>
            </a:r>
            <a:r>
              <a:rPr lang="en-US" dirty="0">
                <a:effectLst/>
              </a:rPr>
              <a:t>r0 is static 0 (it cannot change or be changed). The register file is 4-word by 16-bits-per-word. </a:t>
            </a:r>
          </a:p>
        </p:txBody>
      </p:sp>
    </p:spTree>
    <p:extLst>
      <p:ext uri="{BB962C8B-B14F-4D97-AF65-F5344CB8AC3E}">
        <p14:creationId xmlns:p14="http://schemas.microsoft.com/office/powerpoint/2010/main" val="2522057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COMPONENT DESCRIPTIONS</a:t>
            </a:r>
            <a:endParaRPr lang="en-US" dirty="0"/>
          </a:p>
        </p:txBody>
      </p:sp>
      <p:sp>
        <p:nvSpPr>
          <p:cNvPr id="3" name="Content Placeholder 2"/>
          <p:cNvSpPr>
            <a:spLocks noGrp="1"/>
          </p:cNvSpPr>
          <p:nvPr>
            <p:ph idx="1"/>
          </p:nvPr>
        </p:nvSpPr>
        <p:spPr/>
        <p:txBody>
          <a:bodyPr>
            <a:normAutofit lnSpcReduction="10000"/>
          </a:bodyPr>
          <a:lstStyle/>
          <a:p>
            <a:pPr lvl="0"/>
            <a:r>
              <a:rPr lang="en-US" b="1" dirty="0">
                <a:effectLst/>
              </a:rPr>
              <a:t>Control Unit</a:t>
            </a:r>
          </a:p>
          <a:p>
            <a:pPr marL="457200" lvl="1" indent="0">
              <a:buNone/>
            </a:pPr>
            <a:r>
              <a:rPr lang="en-US" dirty="0">
                <a:effectLst/>
              </a:rPr>
              <a:t>The </a:t>
            </a:r>
            <a:r>
              <a:rPr lang="en-US" dirty="0" err="1">
                <a:effectLst/>
              </a:rPr>
              <a:t>mainCtrl</a:t>
            </a:r>
            <a:r>
              <a:rPr lang="en-US" dirty="0">
                <a:effectLst/>
              </a:rPr>
              <a:t> unit takes </a:t>
            </a:r>
            <a:r>
              <a:rPr lang="en-US" dirty="0" err="1">
                <a:effectLst/>
              </a:rPr>
              <a:t>IFID_InstrMem</a:t>
            </a:r>
            <a:r>
              <a:rPr lang="en-US" dirty="0">
                <a:effectLst/>
              </a:rPr>
              <a:t>[15:12] as input, and outputs a control signal to the IDEX register. The control options are: </a:t>
            </a:r>
            <a:r>
              <a:rPr lang="en-US" dirty="0" err="1">
                <a:effectLst/>
              </a:rPr>
              <a:t>RegDst</a:t>
            </a:r>
            <a:r>
              <a:rPr lang="en-US" dirty="0">
                <a:effectLst/>
              </a:rPr>
              <a:t>, BEQ, BNE, </a:t>
            </a:r>
            <a:r>
              <a:rPr lang="en-US" dirty="0" err="1">
                <a:effectLst/>
              </a:rPr>
              <a:t>MemToReg</a:t>
            </a:r>
            <a:r>
              <a:rPr lang="en-US" dirty="0">
                <a:effectLst/>
              </a:rPr>
              <a:t>, </a:t>
            </a:r>
            <a:r>
              <a:rPr lang="en-US" dirty="0" err="1">
                <a:effectLst/>
              </a:rPr>
              <a:t>MemWrite</a:t>
            </a:r>
            <a:r>
              <a:rPr lang="en-US" dirty="0">
                <a:effectLst/>
              </a:rPr>
              <a:t>, </a:t>
            </a:r>
            <a:r>
              <a:rPr lang="en-US" dirty="0" err="1">
                <a:effectLst/>
              </a:rPr>
              <a:t>ALUsrc</a:t>
            </a:r>
            <a:r>
              <a:rPr lang="en-US" dirty="0">
                <a:effectLst/>
              </a:rPr>
              <a:t>, </a:t>
            </a:r>
            <a:r>
              <a:rPr lang="en-US" dirty="0" err="1">
                <a:effectLst/>
              </a:rPr>
              <a:t>RegWrite</a:t>
            </a:r>
            <a:r>
              <a:rPr lang="en-US" dirty="0">
                <a:effectLst/>
              </a:rPr>
              <a:t>, SLL, SRL, </a:t>
            </a:r>
            <a:r>
              <a:rPr lang="en-US" dirty="0" smtClean="0">
                <a:effectLst/>
              </a:rPr>
              <a:t>and </a:t>
            </a:r>
            <a:r>
              <a:rPr lang="en-US" dirty="0" err="1" smtClean="0">
                <a:effectLst/>
              </a:rPr>
              <a:t>ALUctl</a:t>
            </a:r>
            <a:r>
              <a:rPr lang="en-US" dirty="0">
                <a:effectLst/>
              </a:rPr>
              <a:t>.   </a:t>
            </a:r>
          </a:p>
          <a:p>
            <a:pPr lvl="0"/>
            <a:r>
              <a:rPr lang="en-US" b="1" dirty="0" err="1">
                <a:effectLst/>
              </a:rPr>
              <a:t>input.hex</a:t>
            </a:r>
            <a:endParaRPr lang="en-US" b="1" dirty="0">
              <a:effectLst/>
            </a:endParaRPr>
          </a:p>
          <a:p>
            <a:pPr marL="457200" lvl="1" indent="0">
              <a:buNone/>
            </a:pPr>
            <a:r>
              <a:rPr lang="en-US" dirty="0">
                <a:effectLst/>
              </a:rPr>
              <a:t>The </a:t>
            </a:r>
            <a:r>
              <a:rPr lang="en-US" dirty="0" err="1">
                <a:effectLst/>
              </a:rPr>
              <a:t>input.hex</a:t>
            </a:r>
            <a:r>
              <a:rPr lang="en-US" dirty="0">
                <a:effectLst/>
              </a:rPr>
              <a:t> file is how we loaded our code into our program, instead of hard-coding our testing instructions. This made it very easy to swap between different sets of instructions for testing at various points in the project. MIPS ASM instructions were converted into binary, and those binary instructions were then converted into hex instructions. Those hex instructions were then read by the CPU module into instruction memory. </a:t>
            </a:r>
          </a:p>
          <a:p>
            <a:endParaRPr lang="en-US" dirty="0"/>
          </a:p>
        </p:txBody>
      </p:sp>
    </p:spTree>
    <p:extLst>
      <p:ext uri="{BB962C8B-B14F-4D97-AF65-F5344CB8AC3E}">
        <p14:creationId xmlns:p14="http://schemas.microsoft.com/office/powerpoint/2010/main" val="41260789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14" y="323681"/>
            <a:ext cx="12194111" cy="6214684"/>
          </a:xfrm>
          <a:prstGeom prst="rect">
            <a:avLst/>
          </a:prstGeom>
          <a:noFill/>
          <a:ln>
            <a:noFill/>
          </a:ln>
        </p:spPr>
      </p:pic>
    </p:spTree>
    <p:extLst>
      <p:ext uri="{BB962C8B-B14F-4D97-AF65-F5344CB8AC3E}">
        <p14:creationId xmlns:p14="http://schemas.microsoft.com/office/powerpoint/2010/main" val="9568847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Program</a:t>
            </a:r>
            <a:endParaRPr lang="en-US" dirty="0"/>
          </a:p>
        </p:txBody>
      </p:sp>
      <p:sp>
        <p:nvSpPr>
          <p:cNvPr id="3" name="Content Placeholder 2"/>
          <p:cNvSpPr>
            <a:spLocks noGrp="1"/>
          </p:cNvSpPr>
          <p:nvPr>
            <p:ph idx="1"/>
          </p:nvPr>
        </p:nvSpPr>
        <p:spPr/>
        <p:txBody>
          <a:bodyPr>
            <a:normAutofit/>
          </a:bodyPr>
          <a:lstStyle/>
          <a:p>
            <a:pPr marL="0" indent="0">
              <a:buNone/>
            </a:pPr>
            <a:r>
              <a:rPr lang="en-US" dirty="0" err="1" smtClean="0"/>
              <a:t>Input.hex</a:t>
            </a:r>
            <a:r>
              <a:rPr lang="en-US" dirty="0" smtClean="0"/>
              <a:t> – a 40 instruction peasant multiplication algorithm (including </a:t>
            </a:r>
            <a:r>
              <a:rPr lang="en-US" dirty="0" err="1" smtClean="0"/>
              <a:t>nops</a:t>
            </a:r>
            <a:r>
              <a:rPr lang="en-US" dirty="0" smtClean="0"/>
              <a:t>) that demonstrates the usability of our mini MIPS machine. It utilizes </a:t>
            </a:r>
            <a:r>
              <a:rPr lang="en-US" dirty="0" err="1" smtClean="0"/>
              <a:t>lw</a:t>
            </a:r>
            <a:r>
              <a:rPr lang="en-US" dirty="0" smtClean="0"/>
              <a:t>, </a:t>
            </a:r>
            <a:r>
              <a:rPr lang="en-US" dirty="0" err="1" smtClean="0"/>
              <a:t>sw</a:t>
            </a:r>
            <a:r>
              <a:rPr lang="en-US" dirty="0" smtClean="0"/>
              <a:t>, </a:t>
            </a:r>
            <a:r>
              <a:rPr lang="en-US" dirty="0" err="1" smtClean="0"/>
              <a:t>addi</a:t>
            </a:r>
            <a:r>
              <a:rPr lang="en-US" dirty="0" smtClean="0"/>
              <a:t>, </a:t>
            </a:r>
            <a:r>
              <a:rPr lang="en-US" dirty="0" err="1" smtClean="0"/>
              <a:t>beq</a:t>
            </a:r>
            <a:r>
              <a:rPr lang="en-US" dirty="0" smtClean="0"/>
              <a:t>, </a:t>
            </a:r>
            <a:r>
              <a:rPr lang="en-US" dirty="0" err="1" smtClean="0"/>
              <a:t>sq</a:t>
            </a:r>
            <a:r>
              <a:rPr lang="en-US" dirty="0" smtClean="0"/>
              <a:t>, </a:t>
            </a:r>
            <a:r>
              <a:rPr lang="en-US" dirty="0" err="1" smtClean="0"/>
              <a:t>addi</a:t>
            </a:r>
            <a:r>
              <a:rPr lang="en-US" dirty="0" smtClean="0"/>
              <a:t>, and, add, </a:t>
            </a:r>
            <a:r>
              <a:rPr lang="en-US" dirty="0" err="1" smtClean="0"/>
              <a:t>sll</a:t>
            </a:r>
            <a:r>
              <a:rPr lang="en-US" dirty="0" smtClean="0"/>
              <a:t>, </a:t>
            </a:r>
            <a:r>
              <a:rPr lang="en-US" dirty="0" err="1" smtClean="0"/>
              <a:t>srl</a:t>
            </a:r>
            <a:r>
              <a:rPr lang="en-US" dirty="0" smtClean="0"/>
              <a:t>, and j instructions.  The code snippet on the following slide does not contain </a:t>
            </a:r>
            <a:r>
              <a:rPr lang="en-US" dirty="0" err="1" smtClean="0"/>
              <a:t>nops</a:t>
            </a:r>
            <a:r>
              <a:rPr lang="en-US" dirty="0" smtClean="0"/>
              <a:t>, to demonstrate more of the actual logic. </a:t>
            </a:r>
            <a:endParaRPr lang="en-US" dirty="0">
              <a:effectLst/>
            </a:endParaRPr>
          </a:p>
          <a:p>
            <a:pPr marL="457200" indent="-457200">
              <a:buAutoNum type="arabicPlain" startAt="6302"/>
            </a:pPr>
            <a:endParaRPr lang="en-US" dirty="0">
              <a:effectLst/>
            </a:endParaRPr>
          </a:p>
          <a:p>
            <a:pPr marL="0" indent="0">
              <a:buNone/>
            </a:pPr>
            <a:endParaRPr lang="en-US" dirty="0"/>
          </a:p>
        </p:txBody>
      </p:sp>
    </p:spTree>
    <p:extLst>
      <p:ext uri="{BB962C8B-B14F-4D97-AF65-F5344CB8AC3E}">
        <p14:creationId xmlns:p14="http://schemas.microsoft.com/office/powerpoint/2010/main" val="1065799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snippet</a:t>
            </a:r>
            <a:endParaRPr lang="en-US" dirty="0"/>
          </a:p>
        </p:txBody>
      </p:sp>
      <p:sp>
        <p:nvSpPr>
          <p:cNvPr id="3" name="Content Placeholder 2"/>
          <p:cNvSpPr>
            <a:spLocks noGrp="1"/>
          </p:cNvSpPr>
          <p:nvPr>
            <p:ph idx="1"/>
          </p:nvPr>
        </p:nvSpPr>
        <p:spPr>
          <a:xfrm>
            <a:off x="913795" y="2096063"/>
            <a:ext cx="10353762" cy="4571773"/>
          </a:xfrm>
        </p:spPr>
        <p:txBody>
          <a:bodyPr>
            <a:normAutofit fontScale="70000" lnSpcReduction="20000"/>
          </a:bodyPr>
          <a:lstStyle/>
          <a:p>
            <a:r>
              <a:rPr lang="en-US" dirty="0">
                <a:effectLst/>
                <a:latin typeface="Courier New" panose="02070309020205020404" pitchFamily="49" charset="0"/>
                <a:cs typeface="Courier New" panose="02070309020205020404" pitchFamily="49" charset="0"/>
              </a:rPr>
              <a:t>5100    // </a:t>
            </a:r>
            <a:r>
              <a:rPr lang="en-US" dirty="0" err="1">
                <a:effectLst/>
                <a:latin typeface="Courier New" panose="02070309020205020404" pitchFamily="49" charset="0"/>
                <a:cs typeface="Courier New" panose="02070309020205020404" pitchFamily="49" charset="0"/>
              </a:rPr>
              <a:t>lw</a:t>
            </a:r>
            <a:r>
              <a:rPr lang="en-US" dirty="0">
                <a:effectLst/>
                <a:latin typeface="Courier New" panose="02070309020205020404" pitchFamily="49" charset="0"/>
                <a:cs typeface="Courier New" panose="02070309020205020404" pitchFamily="49" charset="0"/>
              </a:rPr>
              <a:t> $1, 0($0)   ==&gt; 0101 0001 0000 0000	</a:t>
            </a:r>
            <a:r>
              <a:rPr lang="en-US" dirty="0" smtClean="0">
                <a:effectLst/>
                <a:latin typeface="Courier New" panose="02070309020205020404" pitchFamily="49" charset="0"/>
                <a:cs typeface="Courier New" panose="02070309020205020404" pitchFamily="49" charset="0"/>
              </a:rPr>
              <a:t> // </a:t>
            </a:r>
            <a:r>
              <a:rPr lang="en-US" dirty="0">
                <a:effectLst/>
                <a:latin typeface="Courier New" panose="02070309020205020404" pitchFamily="49" charset="0"/>
                <a:cs typeface="Courier New" panose="02070309020205020404" pitchFamily="49" charset="0"/>
              </a:rPr>
              <a:t>$1 &lt;- x</a:t>
            </a:r>
          </a:p>
          <a:p>
            <a:r>
              <a:rPr lang="en-US" dirty="0">
                <a:effectLst/>
                <a:latin typeface="Courier New" panose="02070309020205020404" pitchFamily="49" charset="0"/>
                <a:cs typeface="Courier New" panose="02070309020205020404" pitchFamily="49" charset="0"/>
              </a:rPr>
              <a:t>5201    // </a:t>
            </a:r>
            <a:r>
              <a:rPr lang="en-US" dirty="0" err="1">
                <a:effectLst/>
                <a:latin typeface="Courier New" panose="02070309020205020404" pitchFamily="49" charset="0"/>
                <a:cs typeface="Courier New" panose="02070309020205020404" pitchFamily="49" charset="0"/>
              </a:rPr>
              <a:t>lw</a:t>
            </a:r>
            <a:r>
              <a:rPr lang="en-US" dirty="0">
                <a:effectLst/>
                <a:latin typeface="Courier New" panose="02070309020205020404" pitchFamily="49" charset="0"/>
                <a:cs typeface="Courier New" panose="02070309020205020404" pitchFamily="49" charset="0"/>
              </a:rPr>
              <a:t> $2, 1($0)   ==&gt; 0101 0010 0000 0001	</a:t>
            </a:r>
            <a:r>
              <a:rPr lang="en-US" dirty="0" smtClean="0">
                <a:effectLst/>
                <a:latin typeface="Courier New" panose="02070309020205020404" pitchFamily="49" charset="0"/>
                <a:cs typeface="Courier New" panose="02070309020205020404" pitchFamily="49" charset="0"/>
              </a:rPr>
              <a:t> // </a:t>
            </a:r>
            <a:r>
              <a:rPr lang="en-US" dirty="0">
                <a:effectLst/>
                <a:latin typeface="Courier New" panose="02070309020205020404" pitchFamily="49" charset="0"/>
                <a:cs typeface="Courier New" panose="02070309020205020404" pitchFamily="49" charset="0"/>
              </a:rPr>
              <a:t>$2 &lt;- y</a:t>
            </a:r>
          </a:p>
          <a:p>
            <a:r>
              <a:rPr lang="en-US" dirty="0">
                <a:effectLst/>
                <a:latin typeface="Courier New" panose="02070309020205020404" pitchFamily="49" charset="0"/>
                <a:cs typeface="Courier New" panose="02070309020205020404" pitchFamily="49" charset="0"/>
              </a:rPr>
              <a:t>4300    // </a:t>
            </a:r>
            <a:r>
              <a:rPr lang="en-US" dirty="0" err="1">
                <a:effectLst/>
                <a:latin typeface="Courier New" panose="02070309020205020404" pitchFamily="49" charset="0"/>
                <a:cs typeface="Courier New" panose="02070309020205020404" pitchFamily="49" charset="0"/>
              </a:rPr>
              <a:t>addi</a:t>
            </a:r>
            <a:r>
              <a:rPr lang="en-US" dirty="0">
                <a:effectLst/>
                <a:latin typeface="Courier New" panose="02070309020205020404" pitchFamily="49" charset="0"/>
                <a:cs typeface="Courier New" panose="02070309020205020404" pitchFamily="49" charset="0"/>
              </a:rPr>
              <a:t> $3, $0, 0 ==&gt; 0100 0011 0000 0000	</a:t>
            </a:r>
            <a:r>
              <a:rPr lang="en-US" dirty="0">
                <a:effectLst/>
                <a:latin typeface="Courier New" panose="02070309020205020404" pitchFamily="49" charset="0"/>
                <a:cs typeface="Courier New" panose="02070309020205020404" pitchFamily="49" charset="0"/>
              </a:rPr>
              <a:t> </a:t>
            </a:r>
            <a:r>
              <a:rPr lang="en-US" dirty="0" smtClean="0">
                <a:effectLst/>
                <a:latin typeface="Courier New" panose="02070309020205020404" pitchFamily="49" charset="0"/>
                <a:cs typeface="Courier New" panose="02070309020205020404" pitchFamily="49" charset="0"/>
              </a:rPr>
              <a:t>// </a:t>
            </a:r>
            <a:r>
              <a:rPr lang="en-US" dirty="0">
                <a:effectLst/>
                <a:latin typeface="Courier New" panose="02070309020205020404" pitchFamily="49" charset="0"/>
                <a:cs typeface="Courier New" panose="02070309020205020404" pitchFamily="49" charset="0"/>
              </a:rPr>
              <a:t>$3 &lt;- 0 </a:t>
            </a:r>
          </a:p>
          <a:p>
            <a:r>
              <a:rPr lang="en-US" dirty="0" smtClean="0">
                <a:effectLst/>
                <a:latin typeface="Courier New" panose="02070309020205020404" pitchFamily="49" charset="0"/>
                <a:cs typeface="Courier New" panose="02070309020205020404" pitchFamily="49" charset="0"/>
              </a:rPr>
              <a:t>8827    </a:t>
            </a:r>
            <a:r>
              <a:rPr lang="en-US" dirty="0">
                <a:effectLst/>
                <a:latin typeface="Courier New" panose="02070309020205020404" pitchFamily="49" charset="0"/>
                <a:cs typeface="Courier New" panose="02070309020205020404" pitchFamily="49" charset="0"/>
              </a:rPr>
              <a:t>// </a:t>
            </a:r>
            <a:r>
              <a:rPr lang="en-US" dirty="0" err="1">
                <a:effectLst/>
                <a:latin typeface="Courier New" panose="02070309020205020404" pitchFamily="49" charset="0"/>
                <a:cs typeface="Courier New" panose="02070309020205020404" pitchFamily="49" charset="0"/>
              </a:rPr>
              <a:t>beq</a:t>
            </a:r>
            <a:r>
              <a:rPr lang="en-US" dirty="0">
                <a:effectLst/>
                <a:latin typeface="Courier New" panose="02070309020205020404" pitchFamily="49" charset="0"/>
                <a:cs typeface="Courier New" panose="02070309020205020404" pitchFamily="49" charset="0"/>
              </a:rPr>
              <a:t> $2, $0, 39 ==&gt; 1000 1000 0010 0111  // if y == 0 </a:t>
            </a:r>
            <a:r>
              <a:rPr lang="en-US" dirty="0" err="1">
                <a:effectLst/>
                <a:latin typeface="Courier New" panose="02070309020205020404" pitchFamily="49" charset="0"/>
                <a:cs typeface="Courier New" panose="02070309020205020404" pitchFamily="49" charset="0"/>
              </a:rPr>
              <a:t>goto</a:t>
            </a:r>
            <a:r>
              <a:rPr lang="en-US" dirty="0">
                <a:effectLst/>
                <a:latin typeface="Courier New" panose="02070309020205020404" pitchFamily="49" charset="0"/>
                <a:cs typeface="Courier New" panose="02070309020205020404" pitchFamily="49" charset="0"/>
              </a:rPr>
              <a:t> 39</a:t>
            </a:r>
          </a:p>
          <a:p>
            <a:r>
              <a:rPr lang="en-US" dirty="0" smtClean="0">
                <a:effectLst/>
                <a:latin typeface="Courier New" panose="02070309020205020404" pitchFamily="49" charset="0"/>
                <a:cs typeface="Courier New" panose="02070309020205020404" pitchFamily="49" charset="0"/>
              </a:rPr>
              <a:t>6302    </a:t>
            </a:r>
            <a:r>
              <a:rPr lang="en-US" dirty="0">
                <a:effectLst/>
                <a:latin typeface="Courier New" panose="02070309020205020404" pitchFamily="49" charset="0"/>
                <a:cs typeface="Courier New" panose="02070309020205020404" pitchFamily="49" charset="0"/>
              </a:rPr>
              <a:t>// </a:t>
            </a:r>
            <a:r>
              <a:rPr lang="en-US" dirty="0" err="1">
                <a:effectLst/>
                <a:latin typeface="Courier New" panose="02070309020205020404" pitchFamily="49" charset="0"/>
                <a:cs typeface="Courier New" panose="02070309020205020404" pitchFamily="49" charset="0"/>
              </a:rPr>
              <a:t>sw</a:t>
            </a:r>
            <a:r>
              <a:rPr lang="en-US" dirty="0">
                <a:effectLst/>
                <a:latin typeface="Courier New" panose="02070309020205020404" pitchFamily="49" charset="0"/>
                <a:cs typeface="Courier New" panose="02070309020205020404" pitchFamily="49" charset="0"/>
              </a:rPr>
              <a:t> $3, 2($0)   ==&gt; 0110 0011 0000 0010  // a &lt;- $3</a:t>
            </a:r>
          </a:p>
          <a:p>
            <a:r>
              <a:rPr lang="en-US" dirty="0" smtClean="0">
                <a:effectLst/>
                <a:latin typeface="Courier New" panose="02070309020205020404" pitchFamily="49" charset="0"/>
                <a:cs typeface="Courier New" panose="02070309020205020404" pitchFamily="49" charset="0"/>
              </a:rPr>
              <a:t>4301    </a:t>
            </a:r>
            <a:r>
              <a:rPr lang="en-US" dirty="0">
                <a:effectLst/>
                <a:latin typeface="Courier New" panose="02070309020205020404" pitchFamily="49" charset="0"/>
                <a:cs typeface="Courier New" panose="02070309020205020404" pitchFamily="49" charset="0"/>
              </a:rPr>
              <a:t>// </a:t>
            </a:r>
            <a:r>
              <a:rPr lang="en-US" dirty="0" err="1">
                <a:effectLst/>
                <a:latin typeface="Courier New" panose="02070309020205020404" pitchFamily="49" charset="0"/>
                <a:cs typeface="Courier New" panose="02070309020205020404" pitchFamily="49" charset="0"/>
              </a:rPr>
              <a:t>addi</a:t>
            </a:r>
            <a:r>
              <a:rPr lang="en-US" dirty="0">
                <a:effectLst/>
                <a:latin typeface="Courier New" panose="02070309020205020404" pitchFamily="49" charset="0"/>
                <a:cs typeface="Courier New" panose="02070309020205020404" pitchFamily="49" charset="0"/>
              </a:rPr>
              <a:t> $3, $0, 1 ==&gt; 0100 0011 0000 0001  // $3 &lt;- 1</a:t>
            </a:r>
          </a:p>
          <a:p>
            <a:r>
              <a:rPr lang="en-US" dirty="0" smtClean="0">
                <a:effectLst/>
                <a:latin typeface="Courier New" panose="02070309020205020404" pitchFamily="49" charset="0"/>
                <a:cs typeface="Courier New" panose="02070309020205020404" pitchFamily="49" charset="0"/>
              </a:rPr>
              <a:t>2bc0    </a:t>
            </a:r>
            <a:r>
              <a:rPr lang="en-US" dirty="0">
                <a:effectLst/>
                <a:latin typeface="Courier New" panose="02070309020205020404" pitchFamily="49" charset="0"/>
                <a:cs typeface="Courier New" panose="02070309020205020404" pitchFamily="49" charset="0"/>
              </a:rPr>
              <a:t>// and $3, $2, $3 ==&gt; 0010 1011 1100 0000  // $3 &lt;- y &amp;&amp; 1</a:t>
            </a:r>
          </a:p>
          <a:p>
            <a:r>
              <a:rPr lang="en-US" dirty="0" smtClean="0">
                <a:effectLst/>
                <a:latin typeface="Courier New" panose="02070309020205020404" pitchFamily="49" charset="0"/>
                <a:cs typeface="Courier New" panose="02070309020205020404" pitchFamily="49" charset="0"/>
              </a:rPr>
              <a:t>8c1e    </a:t>
            </a:r>
            <a:r>
              <a:rPr lang="en-US" dirty="0">
                <a:effectLst/>
                <a:latin typeface="Courier New" panose="02070309020205020404" pitchFamily="49" charset="0"/>
                <a:cs typeface="Courier New" panose="02070309020205020404" pitchFamily="49" charset="0"/>
              </a:rPr>
              <a:t>// </a:t>
            </a:r>
            <a:r>
              <a:rPr lang="en-US" dirty="0" err="1">
                <a:effectLst/>
                <a:latin typeface="Courier New" panose="02070309020205020404" pitchFamily="49" charset="0"/>
                <a:cs typeface="Courier New" panose="02070309020205020404" pitchFamily="49" charset="0"/>
              </a:rPr>
              <a:t>beq</a:t>
            </a:r>
            <a:r>
              <a:rPr lang="en-US" dirty="0">
                <a:effectLst/>
                <a:latin typeface="Courier New" panose="02070309020205020404" pitchFamily="49" charset="0"/>
                <a:cs typeface="Courier New" panose="02070309020205020404" pitchFamily="49" charset="0"/>
              </a:rPr>
              <a:t> $3, $0, 30 ==&gt; 1000 1100 0001 1110  // if $3 == 0 </a:t>
            </a:r>
            <a:r>
              <a:rPr lang="en-US" dirty="0" err="1">
                <a:effectLst/>
                <a:latin typeface="Courier New" panose="02070309020205020404" pitchFamily="49" charset="0"/>
                <a:cs typeface="Courier New" panose="02070309020205020404" pitchFamily="49" charset="0"/>
              </a:rPr>
              <a:t>goto</a:t>
            </a:r>
            <a:r>
              <a:rPr lang="en-US" dirty="0">
                <a:effectLst/>
                <a:latin typeface="Courier New" panose="02070309020205020404" pitchFamily="49" charset="0"/>
                <a:cs typeface="Courier New" panose="02070309020205020404" pitchFamily="49" charset="0"/>
              </a:rPr>
              <a:t> 30</a:t>
            </a:r>
          </a:p>
          <a:p>
            <a:r>
              <a:rPr lang="en-US" dirty="0" smtClean="0">
                <a:effectLst/>
                <a:latin typeface="Courier New" panose="02070309020205020404" pitchFamily="49" charset="0"/>
                <a:cs typeface="Courier New" panose="02070309020205020404" pitchFamily="49" charset="0"/>
              </a:rPr>
              <a:t>5302    </a:t>
            </a:r>
            <a:r>
              <a:rPr lang="en-US" dirty="0">
                <a:effectLst/>
                <a:latin typeface="Courier New" panose="02070309020205020404" pitchFamily="49" charset="0"/>
                <a:cs typeface="Courier New" panose="02070309020205020404" pitchFamily="49" charset="0"/>
              </a:rPr>
              <a:t>// </a:t>
            </a:r>
            <a:r>
              <a:rPr lang="en-US" dirty="0" err="1">
                <a:effectLst/>
                <a:latin typeface="Courier New" panose="02070309020205020404" pitchFamily="49" charset="0"/>
                <a:cs typeface="Courier New" panose="02070309020205020404" pitchFamily="49" charset="0"/>
              </a:rPr>
              <a:t>lw</a:t>
            </a:r>
            <a:r>
              <a:rPr lang="en-US" dirty="0">
                <a:effectLst/>
                <a:latin typeface="Courier New" panose="02070309020205020404" pitchFamily="49" charset="0"/>
                <a:cs typeface="Courier New" panose="02070309020205020404" pitchFamily="49" charset="0"/>
              </a:rPr>
              <a:t> $3, 2($0)   ==&gt; 0101 0011 0000 0010  // $3 &lt;- a</a:t>
            </a:r>
          </a:p>
          <a:p>
            <a:r>
              <a:rPr lang="en-US" dirty="0" smtClean="0">
                <a:effectLst/>
                <a:latin typeface="Courier New" panose="02070309020205020404" pitchFamily="49" charset="0"/>
                <a:cs typeface="Courier New" panose="02070309020205020404" pitchFamily="49" charset="0"/>
              </a:rPr>
              <a:t>0dc0    </a:t>
            </a:r>
            <a:r>
              <a:rPr lang="en-US" dirty="0">
                <a:effectLst/>
                <a:latin typeface="Courier New" panose="02070309020205020404" pitchFamily="49" charset="0"/>
                <a:cs typeface="Courier New" panose="02070309020205020404" pitchFamily="49" charset="0"/>
              </a:rPr>
              <a:t>// add $3, $3, $1 ==&gt; 0000 1101 1100 0000  // $3 &lt;- a + x</a:t>
            </a:r>
          </a:p>
          <a:p>
            <a:r>
              <a:rPr lang="en-US" dirty="0">
                <a:effectLst/>
                <a:latin typeface="Courier New" panose="02070309020205020404" pitchFamily="49" charset="0"/>
                <a:cs typeface="Courier New" panose="02070309020205020404" pitchFamily="49" charset="0"/>
              </a:rPr>
              <a:t>a144    // </a:t>
            </a:r>
            <a:r>
              <a:rPr lang="en-US" dirty="0" err="1">
                <a:effectLst/>
                <a:latin typeface="Courier New" panose="02070309020205020404" pitchFamily="49" charset="0"/>
                <a:cs typeface="Courier New" panose="02070309020205020404" pitchFamily="49" charset="0"/>
              </a:rPr>
              <a:t>sll</a:t>
            </a:r>
            <a:r>
              <a:rPr lang="en-US" dirty="0">
                <a:effectLst/>
                <a:latin typeface="Courier New" panose="02070309020205020404" pitchFamily="49" charset="0"/>
                <a:cs typeface="Courier New" panose="02070309020205020404" pitchFamily="49" charset="0"/>
              </a:rPr>
              <a:t> $1, $1, 1  ==&gt; 1010 0001 0100 0100  // x *= 2</a:t>
            </a:r>
          </a:p>
          <a:p>
            <a:r>
              <a:rPr lang="en-US" dirty="0">
                <a:effectLst/>
                <a:latin typeface="Courier New" panose="02070309020205020404" pitchFamily="49" charset="0"/>
                <a:cs typeface="Courier New" panose="02070309020205020404" pitchFamily="49" charset="0"/>
              </a:rPr>
              <a:t>b286    // </a:t>
            </a:r>
            <a:r>
              <a:rPr lang="en-US" dirty="0" err="1">
                <a:effectLst/>
                <a:latin typeface="Courier New" panose="02070309020205020404" pitchFamily="49" charset="0"/>
                <a:cs typeface="Courier New" panose="02070309020205020404" pitchFamily="49" charset="0"/>
              </a:rPr>
              <a:t>srl</a:t>
            </a:r>
            <a:r>
              <a:rPr lang="en-US" dirty="0">
                <a:effectLst/>
                <a:latin typeface="Courier New" panose="02070309020205020404" pitchFamily="49" charset="0"/>
                <a:cs typeface="Courier New" panose="02070309020205020404" pitchFamily="49" charset="0"/>
              </a:rPr>
              <a:t> $2, $2, 1  ==&gt; 1011 0010 1000 0100  // y //= 2</a:t>
            </a:r>
          </a:p>
          <a:p>
            <a:r>
              <a:rPr lang="en-US" dirty="0" smtClean="0">
                <a:effectLst/>
                <a:latin typeface="Courier New" panose="02070309020205020404" pitchFamily="49" charset="0"/>
                <a:cs typeface="Courier New" panose="02070309020205020404" pitchFamily="49" charset="0"/>
              </a:rPr>
              <a:t>c005    </a:t>
            </a:r>
            <a:r>
              <a:rPr lang="en-US" dirty="0">
                <a:effectLst/>
                <a:latin typeface="Courier New" panose="02070309020205020404" pitchFamily="49" charset="0"/>
                <a:cs typeface="Courier New" panose="02070309020205020404" pitchFamily="49" charset="0"/>
              </a:rPr>
              <a:t>// j 5            ==&gt; 1100 0000 0000 0101  // </a:t>
            </a:r>
            <a:r>
              <a:rPr lang="en-US" dirty="0" err="1">
                <a:effectLst/>
                <a:latin typeface="Courier New" panose="02070309020205020404" pitchFamily="49" charset="0"/>
                <a:cs typeface="Courier New" panose="02070309020205020404" pitchFamily="49" charset="0"/>
              </a:rPr>
              <a:t>goto</a:t>
            </a:r>
            <a:r>
              <a:rPr lang="en-US" dirty="0">
                <a:effectLst/>
                <a:latin typeface="Courier New" panose="02070309020205020404" pitchFamily="49" charset="0"/>
                <a:cs typeface="Courier New" panose="02070309020205020404" pitchFamily="49" charset="0"/>
              </a:rPr>
              <a:t> 5</a:t>
            </a:r>
          </a:p>
          <a:p>
            <a:endParaRPr lang="en-US" dirty="0"/>
          </a:p>
        </p:txBody>
      </p:sp>
    </p:spTree>
    <p:extLst>
      <p:ext uri="{BB962C8B-B14F-4D97-AF65-F5344CB8AC3E}">
        <p14:creationId xmlns:p14="http://schemas.microsoft.com/office/powerpoint/2010/main" val="1210100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extLst>
              <a:ext uri="{28A0092B-C50C-407E-A947-70E740481C1C}">
                <a14:useLocalDpi xmlns:a14="http://schemas.microsoft.com/office/drawing/2010/main" val="0"/>
              </a:ext>
            </a:extLst>
          </a:blip>
          <a:srcRect b="44801"/>
          <a:stretch/>
        </p:blipFill>
        <p:spPr bwMode="auto">
          <a:xfrm>
            <a:off x="380325" y="1"/>
            <a:ext cx="11502374" cy="6857999"/>
          </a:xfrm>
          <a:prstGeom prst="rect">
            <a:avLst/>
          </a:prstGeom>
          <a:noFill/>
          <a:ln>
            <a:noFill/>
          </a:ln>
        </p:spPr>
      </p:pic>
    </p:spTree>
    <p:extLst>
      <p:ext uri="{BB962C8B-B14F-4D97-AF65-F5344CB8AC3E}">
        <p14:creationId xmlns:p14="http://schemas.microsoft.com/office/powerpoint/2010/main" val="30269860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24</TotalTime>
  <Words>617</Words>
  <Application>Microsoft Office PowerPoint</Application>
  <PresentationFormat>Widescreen</PresentationFormat>
  <Paragraphs>122</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SimSun</vt:lpstr>
      <vt:lpstr>Arial</vt:lpstr>
      <vt:lpstr>Bookman Old Style</vt:lpstr>
      <vt:lpstr>Calibri</vt:lpstr>
      <vt:lpstr>Courier New</vt:lpstr>
      <vt:lpstr>Rockwell</vt:lpstr>
      <vt:lpstr>Wingdings</vt:lpstr>
      <vt:lpstr>Damask</vt:lpstr>
      <vt:lpstr>CS385 Final Project</vt:lpstr>
      <vt:lpstr>INSTRUCTION SET</vt:lpstr>
      <vt:lpstr>INSTRUCTION SET</vt:lpstr>
      <vt:lpstr>Major Component Descriptions</vt:lpstr>
      <vt:lpstr>MAJOR COMPONENT DESCRIPTIONS</vt:lpstr>
      <vt:lpstr>PowerPoint Presentation</vt:lpstr>
      <vt:lpstr>Test Program</vt:lpstr>
      <vt:lpstr>Code snippet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CS385 Final Project</dc:title>
  <dc:creator>Rachael Grabowski</dc:creator>
  <cp:lastModifiedBy>Rachael Grabowski</cp:lastModifiedBy>
  <cp:revision>5</cp:revision>
  <dcterms:created xsi:type="dcterms:W3CDTF">2013-05-04T21:07:40Z</dcterms:created>
  <dcterms:modified xsi:type="dcterms:W3CDTF">2013-05-05T22:47:10Z</dcterms:modified>
</cp:coreProperties>
</file>