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92" r:id="rId2"/>
    <p:sldId id="299" r:id="rId3"/>
    <p:sldId id="337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7" r:id="rId12"/>
    <p:sldId id="348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73" r:id="rId30"/>
    <p:sldId id="366" r:id="rId31"/>
    <p:sldId id="367" r:id="rId32"/>
    <p:sldId id="374" r:id="rId33"/>
    <p:sldId id="368" r:id="rId34"/>
    <p:sldId id="369" r:id="rId35"/>
    <p:sldId id="375" r:id="rId36"/>
    <p:sldId id="371" r:id="rId37"/>
    <p:sldId id="370" r:id="rId3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CDCD"/>
    <a:srgbClr val="A7E2FF"/>
    <a:srgbClr val="FFFF9F"/>
    <a:srgbClr val="0000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7133" autoAdjust="0"/>
  </p:normalViewPr>
  <p:slideViewPr>
    <p:cSldViewPr>
      <p:cViewPr varScale="1">
        <p:scale>
          <a:sx n="50" d="100"/>
          <a:sy n="50" d="100"/>
        </p:scale>
        <p:origin x="1070" y="2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94E592-5C9D-4384-B806-274E922E0B2B}" type="datetimeFigureOut">
              <a:rPr lang="pt-BR"/>
              <a:pPr>
                <a:defRPr/>
              </a:pPr>
              <a:t>06/01/2017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F6DD725-CE44-41A1-B237-85D9C8C194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189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0"/>
          <p:cNvGraphicFramePr>
            <a:graphicFrameLocks noGrp="1"/>
          </p:cNvGraphicFramePr>
          <p:nvPr/>
        </p:nvGraphicFramePr>
        <p:xfrm>
          <a:off x="1422400" y="1588"/>
          <a:ext cx="7721600" cy="1524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4763" y="860425"/>
            <a:ext cx="6654800" cy="2851150"/>
            <a:chOff x="3" y="559"/>
            <a:chExt cx="4192" cy="1796"/>
          </a:xfrm>
        </p:grpSpPr>
        <p:sp>
          <p:nvSpPr>
            <p:cNvPr id="6" name="Line 12"/>
            <p:cNvSpPr>
              <a:spLocks noChangeShapeType="1"/>
            </p:cNvSpPr>
            <p:nvPr userDrawn="1"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Line 13"/>
            <p:cNvSpPr>
              <a:spLocks noChangeShapeType="1"/>
            </p:cNvSpPr>
            <p:nvPr userDrawn="1"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Line 14"/>
            <p:cNvSpPr>
              <a:spLocks noChangeShapeType="1"/>
            </p:cNvSpPr>
            <p:nvPr userDrawn="1"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Arc 15"/>
            <p:cNvSpPr>
              <a:spLocks/>
            </p:cNvSpPr>
            <p:nvPr userDrawn="1"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2349500" y="3071813"/>
            <a:ext cx="6045200" cy="2876550"/>
            <a:chOff x="1480" y="1952"/>
            <a:chExt cx="3808" cy="1812"/>
          </a:xfrm>
        </p:grpSpPr>
        <p:sp>
          <p:nvSpPr>
            <p:cNvPr id="11" name="Line 17"/>
            <p:cNvSpPr>
              <a:spLocks noChangeShapeType="1"/>
            </p:cNvSpPr>
            <p:nvPr userDrawn="1"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Line 18"/>
            <p:cNvSpPr>
              <a:spLocks noChangeShapeType="1"/>
            </p:cNvSpPr>
            <p:nvPr userDrawn="1"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Arc 19"/>
            <p:cNvSpPr>
              <a:spLocks/>
            </p:cNvSpPr>
            <p:nvPr userDrawn="1"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84E672B-CE5A-48A6-9B7E-017183AC32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8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FC87B-7AA7-4445-8C1A-017D086420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6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E0818-0A36-41A8-92EE-2542559B5E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64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28BF7-EA33-4E03-B9DC-BC4DA9C523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9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B9981-137B-4597-B1FB-9AE8EFB7A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5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CDA26-5F3A-4EDC-983E-D21FDC809D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38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442D-AFB8-4082-8D6D-CE996322D6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74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0981D-13BD-4B10-B81C-EED367051C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353A-AE85-4539-9A31-7C65481FBA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4EB87-3163-4246-83ED-88B81EA6B3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3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1760A-233C-4FDB-AAE8-2CC8EE8FDA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0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2AE78-A7BB-4084-B341-914701FF65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65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7769F1F-43E2-42A6-B0C8-36CFDAB9D5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aphicFrame>
        <p:nvGraphicFramePr>
          <p:cNvPr id="14" name="Group 11"/>
          <p:cNvGraphicFramePr>
            <a:graphicFrameLocks noGrp="1"/>
          </p:cNvGraphicFramePr>
          <p:nvPr/>
        </p:nvGraphicFramePr>
        <p:xfrm>
          <a:off x="1425575" y="6350"/>
          <a:ext cx="7721600" cy="1524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1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1" name="Line 89"/>
          <p:cNvSpPr>
            <a:spLocks noChangeShapeType="1"/>
          </p:cNvSpPr>
          <p:nvPr userDrawn="1"/>
        </p:nvSpPr>
        <p:spPr bwMode="auto">
          <a:xfrm>
            <a:off x="511175" y="919163"/>
            <a:ext cx="86360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2988" y="3836988"/>
            <a:ext cx="68580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32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Medidas Estatísticas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1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Tendência central, posição ou separatrizes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pt-BR" sz="105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UESC – </a:t>
            </a:r>
            <a:r>
              <a:rPr lang="pt-BR" sz="20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CiC</a:t>
            </a:r>
            <a:r>
              <a:rPr lang="pt-BR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– 2016.2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2988" y="1773238"/>
            <a:ext cx="79200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Probabilidade e estatística</a:t>
            </a:r>
          </a:p>
        </p:txBody>
      </p:sp>
      <p:pic>
        <p:nvPicPr>
          <p:cNvPr id="4100" name="Imagem 1" descr="minerva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328613"/>
            <a:ext cx="15795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00188" y="5643563"/>
            <a:ext cx="6615112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2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Graduandos: Eberty Alves e Felipe Oliveira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2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Professor: </a:t>
            </a:r>
            <a:r>
              <a:rPr lang="pt-BR" sz="2000" dirty="0"/>
              <a:t>José Cláudio Faria</a:t>
            </a:r>
            <a:endParaRPr lang="pt-BR" sz="20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0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A4EE85-9A38-48AA-8981-76112C629AEB}" type="slidenum">
              <a:rPr lang="pt-BR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pt-BR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Média Geométrica</a:t>
            </a:r>
          </a:p>
          <a:p>
            <a:pPr lvl="1" algn="just"/>
            <a:r>
              <a:rPr lang="pt-BR" sz="1600" dirty="0"/>
              <a:t>Exemplo:</a:t>
            </a:r>
          </a:p>
          <a:p>
            <a:pPr lvl="1" algn="just"/>
            <a:endParaRPr lang="pt-BR" sz="2000" b="1" dirty="0"/>
          </a:p>
          <a:p>
            <a:pPr lvl="1" algn="just"/>
            <a:endParaRPr lang="pt-BR" sz="2000" b="1" dirty="0"/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</a:rPr>
              <a:t>Amostra: </a:t>
            </a:r>
            <a:r>
              <a:rPr lang="pt-BR" sz="2000" b="1" dirty="0"/>
              <a:t>{3, 6, 12, 24, 48}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04"/>
              <p:cNvSpPr txBox="1"/>
              <p:nvPr/>
            </p:nvSpPr>
            <p:spPr>
              <a:xfrm>
                <a:off x="1329159" y="3861048"/>
                <a:ext cx="7436594" cy="1018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mg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deg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𝟐𝟒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𝟒𝟖</m:t>
                        </m:r>
                      </m:e>
                    </m:rad>
                  </m:oMath>
                </a14:m>
                <a:r>
                  <a:rPr lang="pt-BR" sz="2800" b="1" i="1" spc="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pt-BR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deg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𝟐𝟒𝟖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𝟖𝟑𝟐</m:t>
                        </m:r>
                      </m:e>
                    </m:rad>
                  </m:oMath>
                </a14:m>
                <a:r>
                  <a:rPr lang="pt-BR" sz="2800" b="1" i="1" spc="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12</a:t>
                </a:r>
              </a:p>
            </p:txBody>
          </p:sp>
        </mc:Choice>
        <mc:Fallback xmlns="">
          <p:sp>
            <p:nvSpPr>
              <p:cNvPr id="6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59" y="3861048"/>
                <a:ext cx="7436594" cy="1018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Média Harmônica  </a:t>
            </a:r>
          </a:p>
          <a:p>
            <a:pPr lvl="1" algn="just"/>
            <a:r>
              <a:rPr lang="pt-BR" sz="1600" dirty="0"/>
              <a:t>Usada para médias de crescimento e proporções de velocidade.</a:t>
            </a:r>
          </a:p>
          <a:p>
            <a:pPr marL="0" indent="0" algn="just">
              <a:buNone/>
            </a:pPr>
            <a:endParaRPr lang="pt-BR" sz="2400" b="1" dirty="0"/>
          </a:p>
          <a:p>
            <a:pPr lvl="2" algn="just"/>
            <a:r>
              <a:rPr lang="pt-BR" sz="1600" dirty="0"/>
              <a:t>Sejam</a:t>
            </a:r>
            <a:r>
              <a:rPr lang="pt-BR" sz="1600" b="1" dirty="0"/>
              <a:t> y</a:t>
            </a:r>
            <a:r>
              <a:rPr lang="pt-BR" sz="1600" b="1" baseline="-25000" dirty="0"/>
              <a:t>1</a:t>
            </a:r>
            <a:r>
              <a:rPr lang="pt-BR" sz="1600" b="1" dirty="0"/>
              <a:t>, y</a:t>
            </a:r>
            <a:r>
              <a:rPr lang="pt-BR" sz="1600" b="1" baseline="-25000" dirty="0"/>
              <a:t>2</a:t>
            </a:r>
            <a:r>
              <a:rPr lang="pt-BR" sz="1600" b="1" dirty="0"/>
              <a:t>, …, </a:t>
            </a:r>
            <a:r>
              <a:rPr lang="pt-BR" sz="1600" b="1" dirty="0" err="1"/>
              <a:t>y</a:t>
            </a:r>
            <a:r>
              <a:rPr lang="pt-BR" sz="1600" b="1" baseline="-25000" dirty="0" err="1"/>
              <a:t>n</a:t>
            </a:r>
            <a:r>
              <a:rPr lang="pt-BR" sz="1600" dirty="0"/>
              <a:t>, valores de Y</a:t>
            </a:r>
          </a:p>
          <a:p>
            <a:pPr lvl="2" algn="just"/>
            <a:r>
              <a:rPr lang="pt-BR" sz="1600" dirty="0"/>
              <a:t>Sejam</a:t>
            </a:r>
            <a:r>
              <a:rPr lang="pt-BR" sz="1600" b="1" dirty="0"/>
              <a:t> F</a:t>
            </a:r>
            <a:r>
              <a:rPr lang="pt-BR" sz="1600" b="1" baseline="-25000" dirty="0"/>
              <a:t>1</a:t>
            </a:r>
            <a:r>
              <a:rPr lang="pt-BR" sz="1600" b="1" dirty="0"/>
              <a:t>, F</a:t>
            </a:r>
            <a:r>
              <a:rPr lang="pt-BR" sz="1600" b="1" baseline="-25000" dirty="0"/>
              <a:t>2</a:t>
            </a:r>
            <a:r>
              <a:rPr lang="pt-BR" sz="1600" b="1" dirty="0"/>
              <a:t>, …, </a:t>
            </a:r>
            <a:r>
              <a:rPr lang="pt-BR" sz="1600" b="1" dirty="0" err="1"/>
              <a:t>F</a:t>
            </a:r>
            <a:r>
              <a:rPr lang="pt-BR" sz="1600" b="1" baseline="-25000" dirty="0" err="1"/>
              <a:t>n</a:t>
            </a:r>
            <a:r>
              <a:rPr lang="pt-BR" sz="1600" dirty="0"/>
              <a:t>, frequências absolutas. 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A </a:t>
            </a:r>
            <a:r>
              <a:rPr lang="pt-BR" sz="2000" b="1" dirty="0"/>
              <a:t>média harmônica de Y </a:t>
            </a:r>
            <a:r>
              <a:rPr lang="pt-BR" sz="2000" dirty="0"/>
              <a:t>é definida por: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04"/>
              <p:cNvSpPr txBox="1"/>
              <p:nvPr/>
            </p:nvSpPr>
            <p:spPr>
              <a:xfrm>
                <a:off x="2070434" y="4221088"/>
                <a:ext cx="5954043" cy="172819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MH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mh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f>
                          <m:f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… + </m:t>
                        </m:r>
                        <m:f>
                          <m:f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pt-BR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pt-BR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pt-BR" b="1" i="1" spc="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434" y="4221088"/>
                <a:ext cx="5954043" cy="1728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8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Média Harmônica  </a:t>
            </a:r>
          </a:p>
          <a:p>
            <a:pPr lvl="1" algn="just"/>
            <a:r>
              <a:rPr lang="pt-BR" sz="1600" dirty="0"/>
              <a:t>Exemplo:</a:t>
            </a:r>
          </a:p>
          <a:p>
            <a:pPr lvl="1" algn="just"/>
            <a:endParaRPr lang="pt-BR" sz="2000" b="1" dirty="0"/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</a:rPr>
              <a:t>Amostra: </a:t>
            </a:r>
            <a:r>
              <a:rPr lang="pt-BR" sz="2000" b="1" dirty="0"/>
              <a:t>{2, 5, 8}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04"/>
              <p:cNvSpPr txBox="1"/>
              <p:nvPr/>
            </p:nvSpPr>
            <p:spPr>
              <a:xfrm>
                <a:off x="2070434" y="3145727"/>
                <a:ext cx="5954043" cy="29523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f>
                          <m:f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pt-BR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f>
                          <m:f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pt-BR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pt-BR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𝟖</m:t>
                            </m:r>
                          </m:den>
                        </m:f>
                      </m:den>
                    </m:f>
                    <m:r>
                      <a:rPr lang="pt-BR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f>
                          <m:f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𝟐𝟎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𝟖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𝟒𝟎</m:t>
                            </m:r>
                          </m:den>
                        </m:f>
                      </m:den>
                    </m:f>
                  </m:oMath>
                </a14:m>
                <a:r>
                  <a:rPr lang="pt-BR" sz="2800" b="1" i="1" spc="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1" i="1" spc="3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spc="3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f>
                          <m:fPr>
                            <m:ctrlPr>
                              <a:rPr lang="pt-BR" sz="2800" b="1" i="1" spc="3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1" i="1" spc="3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𝟑𝟑</m:t>
                            </m:r>
                          </m:num>
                          <m:den>
                            <m:r>
                              <a:rPr lang="pt-BR" sz="2800" b="1" i="1" spc="3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𝟒𝟎</m:t>
                            </m:r>
                          </m:den>
                        </m:f>
                      </m:den>
                    </m:f>
                  </m:oMath>
                </a14:m>
                <a:r>
                  <a:rPr lang="pt-BR" sz="2800" b="1" i="1" spc="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1" i="1" spc="3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spc="3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pt-BR" sz="2800" b="1" i="1" spc="3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pt-BR" sz="2800" b="1" i="1" spc="3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pt-BR" sz="2800" b="1" i="1" spc="3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spc="3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𝟒𝟎</m:t>
                        </m:r>
                      </m:num>
                      <m:den>
                        <m:r>
                          <a:rPr lang="pt-BR" sz="2800" b="1" i="1" spc="3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𝟑𝟑</m:t>
                        </m:r>
                      </m:den>
                    </m:f>
                    <m:r>
                      <a:rPr lang="pt-BR" sz="2800" b="1" i="1" spc="3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800" b="1" i="1" spc="3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pt-BR" sz="2800" b="1" i="1" spc="3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2800" b="1" i="1" spc="3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𝟔𝟑</m:t>
                    </m:r>
                  </m:oMath>
                </a14:m>
                <a:endParaRPr lang="pt-BR" sz="2800" b="1" i="1" spc="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434" y="3145727"/>
                <a:ext cx="5954043" cy="2952328"/>
              </a:xfrm>
              <a:prstGeom prst="rect">
                <a:avLst/>
              </a:prstGeom>
              <a:blipFill>
                <a:blip r:embed="rId2"/>
                <a:stretch>
                  <a:fillRect r="-2245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97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3569542" cy="4647729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dirty="0"/>
              <a:t>Vantagens</a:t>
            </a:r>
          </a:p>
          <a:p>
            <a:pPr algn="just"/>
            <a:endParaRPr lang="pt-BR" sz="2000" b="1" dirty="0"/>
          </a:p>
          <a:p>
            <a:r>
              <a:rPr lang="pt-BR" sz="1800" dirty="0"/>
              <a:t>Fácil de compreender e calcular</a:t>
            </a:r>
          </a:p>
          <a:p>
            <a:r>
              <a:rPr lang="pt-BR" sz="1800" dirty="0"/>
              <a:t>Utiliza todos os valores da série</a:t>
            </a:r>
          </a:p>
          <a:p>
            <a:r>
              <a:rPr lang="pt-BR" sz="1800" dirty="0"/>
              <a:t>É um valor único</a:t>
            </a:r>
          </a:p>
          <a:p>
            <a:r>
              <a:rPr lang="pt-BR" sz="1800" dirty="0"/>
              <a:t>É fácil de ser incluída em expressões matemáticas</a:t>
            </a:r>
          </a:p>
          <a:p>
            <a:r>
              <a:rPr lang="pt-BR" sz="1800" dirty="0"/>
              <a:t>Pode ser determinada nas escalas: intervalar e proporcional.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BR" sz="140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5057378" y="1483668"/>
            <a:ext cx="3569542" cy="46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t-BR" sz="2000" b="1" dirty="0"/>
              <a:t>Desvantagens</a:t>
            </a:r>
            <a:endParaRPr lang="pt-BR" sz="2000" dirty="0"/>
          </a:p>
          <a:p>
            <a:pPr algn="just"/>
            <a:endParaRPr lang="pt-BR" sz="1800" b="1" kern="0" dirty="0"/>
          </a:p>
          <a:p>
            <a:r>
              <a:rPr lang="pt-BR" sz="1800" kern="0" dirty="0"/>
              <a:t>Muito afetada por valores extremos</a:t>
            </a:r>
          </a:p>
          <a:p>
            <a:r>
              <a:rPr lang="pt-BR" sz="1800" kern="0" dirty="0"/>
              <a:t>Necessário conhecer todos os valores da série.</a:t>
            </a:r>
          </a:p>
          <a:p>
            <a:pPr algn="just"/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334950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43608" y="4653136"/>
            <a:ext cx="7793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0%			                </a:t>
            </a:r>
            <a:r>
              <a:rPr lang="pt-BR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50%</a:t>
            </a:r>
            <a:r>
              <a:rPr lang="pt-BR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			           </a:t>
            </a:r>
            <a:r>
              <a:rPr lang="pt-BR" sz="16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100%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2000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600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 Ỹ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35160"/>
              </p:ext>
            </p:extLst>
          </p:nvPr>
        </p:nvGraphicFramePr>
        <p:xfrm>
          <a:off x="1259632" y="5079464"/>
          <a:ext cx="715585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Mediana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dirty="0"/>
              <a:t>Medida de tendência muito usada quando o interesse é a </a:t>
            </a:r>
            <a:r>
              <a:rPr lang="pt-BR" sz="2000" b="1" dirty="0"/>
              <a:t>determinação do valor que separa a série de dados em duas partes iguais</a:t>
            </a:r>
            <a:r>
              <a:rPr lang="pt-BR" sz="2000" dirty="0"/>
              <a:t>, 50% situados acima e 50% situados abaixo da medida.</a:t>
            </a:r>
          </a:p>
          <a:p>
            <a:pPr lvl="1" algn="just"/>
            <a:endParaRPr lang="pt-BR" sz="1600" b="1" dirty="0"/>
          </a:p>
          <a:p>
            <a:pPr lvl="1" algn="just"/>
            <a:endParaRPr lang="pt-BR" sz="1600" b="1" dirty="0"/>
          </a:p>
          <a:p>
            <a:pPr lvl="1" algn="just"/>
            <a:r>
              <a:rPr lang="pt-BR" sz="1600" dirty="0"/>
              <a:t>Notação adotada: </a:t>
            </a:r>
            <a:r>
              <a:rPr lang="pt-BR" sz="1600" b="1" dirty="0"/>
              <a:t>(Ỹ ou MD)</a:t>
            </a:r>
            <a:r>
              <a:rPr lang="pt-BR" sz="1600" dirty="0"/>
              <a:t> para o parâmetro e </a:t>
            </a:r>
            <a:r>
              <a:rPr lang="pt-BR" sz="1600" b="1" dirty="0"/>
              <a:t>(ỹ ou </a:t>
            </a:r>
            <a:r>
              <a:rPr lang="pt-BR" sz="1600" b="1" dirty="0" err="1"/>
              <a:t>md</a:t>
            </a:r>
            <a:r>
              <a:rPr lang="pt-BR" sz="1600" b="1" dirty="0"/>
              <a:t>)</a:t>
            </a:r>
            <a:r>
              <a:rPr lang="pt-BR" sz="1600" dirty="0"/>
              <a:t> para a estimativa.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99481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150938" y="2349996"/>
                <a:ext cx="3569542" cy="3782517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sz="2000" b="1" dirty="0"/>
                  <a:t>Se n for ímpar:</a:t>
                </a:r>
              </a:p>
              <a:p>
                <a:pPr marL="0" indent="0" algn="ctr">
                  <a:buNone/>
                </a:pPr>
                <a:endParaRPr lang="pt-BR" sz="2000" b="1" dirty="0"/>
              </a:p>
              <a:p>
                <a:pPr lvl="1"/>
                <a:r>
                  <a:rPr lang="pt-BR" sz="1600" dirty="0"/>
                  <a:t>A mediana é o elemento central.</a:t>
                </a:r>
              </a:p>
              <a:p>
                <a:endParaRPr lang="pt-BR" sz="2000" dirty="0"/>
              </a:p>
              <a:p>
                <a:endParaRPr lang="pt-B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t-BR" sz="2800" b="1" i="1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938" y="2349996"/>
                <a:ext cx="3569542" cy="3782517"/>
              </a:xfrm>
              <a:blipFill>
                <a:blip r:embed="rId2"/>
                <a:stretch>
                  <a:fillRect t="-8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4"/>
              <p:cNvSpPr txBox="1">
                <a:spLocks/>
              </p:cNvSpPr>
              <p:nvPr/>
            </p:nvSpPr>
            <p:spPr bwMode="auto">
              <a:xfrm>
                <a:off x="5057378" y="2382787"/>
                <a:ext cx="3569542" cy="3782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None/>
                </a:pPr>
                <a:r>
                  <a:rPr lang="pt-BR" sz="2000" b="1" dirty="0"/>
                  <a:t>Se n for par:</a:t>
                </a:r>
                <a:endParaRPr lang="pt-BR" sz="2000" dirty="0"/>
              </a:p>
              <a:p>
                <a:pPr marL="0" indent="0" algn="ctr">
                  <a:buNone/>
                </a:pPr>
                <a:endParaRPr lang="pt-BR" sz="1800" b="1" kern="0" dirty="0"/>
              </a:p>
              <a:p>
                <a:pPr lvl="1"/>
                <a:r>
                  <a:rPr lang="pt-BR" sz="1400" kern="0" dirty="0"/>
                  <a:t>A mediana é a média dos  dois elementos centrais.</a:t>
                </a:r>
              </a:p>
              <a:p>
                <a:pPr algn="just"/>
                <a:endParaRPr lang="pt-BR" sz="2000" kern="0" dirty="0"/>
              </a:p>
              <a:p>
                <a:pPr algn="just"/>
                <a:endParaRPr lang="pt-BR" sz="2000" kern="0" dirty="0"/>
              </a:p>
              <a:p>
                <a:pPr marL="0" indent="0" algn="ctr">
                  <a:buNone/>
                </a:pPr>
                <a:r>
                  <a:rPr lang="pt-BR" sz="2800" kern="0" dirty="0"/>
                  <a:t>Média</a:t>
                </a:r>
                <a:r>
                  <a:rPr lang="pt-BR" sz="2800" b="1" kern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800" b="1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800" b="1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b="1" i="1" kern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1800" b="1" i="1" kern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pt-BR" sz="1800" b="1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sz="1800" b="1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b="1" i="1" kern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1800" b="1" i="1" kern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pt-BR" sz="1800" b="1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800" b="1" i="1" kern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pt-BR" sz="1800" b="1" kern="0" dirty="0"/>
              </a:p>
            </p:txBody>
          </p:sp>
        </mc:Choice>
        <mc:Fallback xmlns="">
          <p:sp>
            <p:nvSpPr>
              <p:cNvPr id="6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7378" y="2382787"/>
                <a:ext cx="3569542" cy="3782517"/>
              </a:xfrm>
              <a:prstGeom prst="rect">
                <a:avLst/>
              </a:prstGeom>
              <a:blipFill>
                <a:blip r:embed="rId3"/>
                <a:stretch>
                  <a:fillRect t="-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Conteúdo 4"/>
          <p:cNvSpPr txBox="1">
            <a:spLocks/>
          </p:cNvSpPr>
          <p:nvPr/>
        </p:nvSpPr>
        <p:spPr bwMode="auto">
          <a:xfrm>
            <a:off x="1150938" y="1484785"/>
            <a:ext cx="780415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BR" sz="2000" b="1" dirty="0"/>
              <a:t>Cálculo da mediana para variável discreta</a:t>
            </a:r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75109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Mediana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320633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Cálculo da mediana para variável discreta</a:t>
            </a:r>
          </a:p>
          <a:p>
            <a:pPr lvl="1" algn="just"/>
            <a:r>
              <a:rPr lang="pt-BR" sz="1600" b="1" dirty="0">
                <a:solidFill>
                  <a:srgbClr val="FF0000"/>
                </a:solidFill>
              </a:rPr>
              <a:t>Exemplo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04"/>
              <p:cNvSpPr txBox="1"/>
              <p:nvPr/>
            </p:nvSpPr>
            <p:spPr>
              <a:xfrm>
                <a:off x="6084169" y="2286940"/>
                <a:ext cx="2520280" cy="40733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𝟏𝟏</m:t>
                      </m:r>
                    </m:oMath>
                  </m:oMathPara>
                </a14:m>
                <a:endParaRPr lang="pt-BR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t-BR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6°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pt-BR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2286940"/>
                <a:ext cx="2520280" cy="4073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Shape 129"/>
          <p:cNvGraphicFramePr/>
          <p:nvPr>
            <p:extLst>
              <p:ext uri="{D42A27DB-BD31-4B8C-83A1-F6EECF244321}">
                <p14:modId xmlns:p14="http://schemas.microsoft.com/office/powerpoint/2010/main" val="77185241"/>
              </p:ext>
            </p:extLst>
          </p:nvPr>
        </p:nvGraphicFramePr>
        <p:xfrm>
          <a:off x="395536" y="2289791"/>
          <a:ext cx="5429250" cy="2743020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1800" b="1" dirty="0"/>
                        <a:t>Y</a:t>
                      </a:r>
                      <a:r>
                        <a:rPr lang="pt-BR" sz="1800" b="1" baseline="-25000" dirty="0"/>
                        <a:t>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1800" b="1" dirty="0"/>
                        <a:t>F</a:t>
                      </a:r>
                      <a:r>
                        <a:rPr lang="pt-BR" sz="1800" b="1" baseline="-25000" dirty="0"/>
                        <a:t>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</a:t>
                      </a:r>
                      <a:endParaRPr lang="pt-BR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2</a:t>
                      </a: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11</a:t>
                      </a: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Σ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11</a:t>
                      </a:r>
                      <a:endParaRPr lang="pt-BR" b="1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793427" y="5456449"/>
            <a:ext cx="4709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1   2   3   4   5   6   7   8   9   10   11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latin typeface="+mn-lt"/>
              </a:rPr>
              <a:t>1   2   2   2   3   3   3   3   3    4     4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793427" y="5964280"/>
            <a:ext cx="47091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9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Mediana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320633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Cálculo da mediana para variável discreta</a:t>
            </a:r>
          </a:p>
          <a:p>
            <a:pPr lvl="1" algn="just"/>
            <a:r>
              <a:rPr lang="pt-BR" sz="1600" b="1" dirty="0">
                <a:solidFill>
                  <a:srgbClr val="FF0000"/>
                </a:solidFill>
              </a:rPr>
              <a:t>Exemplo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04"/>
              <p:cNvSpPr txBox="1"/>
              <p:nvPr/>
            </p:nvSpPr>
            <p:spPr>
              <a:xfrm>
                <a:off x="6084168" y="2276872"/>
                <a:ext cx="2520280" cy="40733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𝟒𝟐</m:t>
                      </m:r>
                    </m:oMath>
                  </m:oMathPara>
                </a14:m>
                <a:endParaRPr lang="pt-BR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600" kern="0" dirty="0"/>
                        <m:t>M</m:t>
                      </m:r>
                      <m:r>
                        <m:rPr>
                          <m:nor/>
                        </m:rPr>
                        <a:rPr lang="pt-BR" sz="1600" kern="0" dirty="0"/>
                        <m:t>é</m:t>
                      </m:r>
                      <m:r>
                        <m:rPr>
                          <m:nor/>
                        </m:rPr>
                        <a:rPr lang="pt-BR" sz="1600" kern="0" dirty="0"/>
                        <m:t>dia</m:t>
                      </m:r>
                      <m:r>
                        <m:rPr>
                          <m:nor/>
                        </m:rPr>
                        <a:rPr lang="pt-BR" sz="1600" b="1" kern="0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b="1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1" i="1" ker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pt-BR" sz="1600" b="1" i="1" ker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t-BR" sz="1600" b="1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1600" b="1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1" i="1" ker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pt-BR" sz="1600" b="1" i="1" ker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t-BR" sz="1600" b="1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1" i="1" ker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pt-BR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 dirty="0">
                              <a:latin typeface="Cambria Math" panose="020405030504060302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pt-BR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600" i="1" dirty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 dirty="0">
                              <a:latin typeface="Cambria Math" panose="020405030504060302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pt-BR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600" i="1" dirty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600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600" dirty="0"/>
                        <m:t>(</m:t>
                      </m:r>
                      <m:r>
                        <m:rPr>
                          <m:nor/>
                        </m:rPr>
                        <a:rPr lang="pt-BR" sz="1600" dirty="0"/>
                        <m:t>elementos</m:t>
                      </m:r>
                      <m:r>
                        <m:rPr>
                          <m:nor/>
                        </m:rPr>
                        <a:rPr lang="pt-BR" sz="1600" dirty="0"/>
                        <m:t> 21º </m:t>
                      </m:r>
                      <m:r>
                        <m:rPr>
                          <m:nor/>
                        </m:rPr>
                        <a:rPr lang="pt-BR" sz="1600" dirty="0"/>
                        <m:t>e</m:t>
                      </m:r>
                      <m:r>
                        <m:rPr>
                          <m:nor/>
                        </m:rPr>
                        <a:rPr lang="pt-BR" sz="1600" dirty="0"/>
                        <m:t> 22º)</m:t>
                      </m:r>
                    </m:oMath>
                  </m:oMathPara>
                </a14:m>
                <a:endParaRPr lang="pt-BR" sz="16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600" dirty="0"/>
                        <m:t>21º=87     22º=87</m:t>
                      </m:r>
                    </m:oMath>
                  </m:oMathPara>
                </a14:m>
                <a:endParaRPr lang="pt-BR" sz="16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600" dirty="0"/>
                        <m:t>ỹ = </m:t>
                      </m:r>
                      <m:r>
                        <m:rPr>
                          <m:nor/>
                        </m:rPr>
                        <a:rPr lang="pt-BR" sz="1600" b="1" dirty="0"/>
                        <m:t>87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7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276872"/>
                <a:ext cx="2520280" cy="4073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Shape 129"/>
          <p:cNvGraphicFramePr/>
          <p:nvPr>
            <p:extLst>
              <p:ext uri="{D42A27DB-BD31-4B8C-83A1-F6EECF244321}">
                <p14:modId xmlns:p14="http://schemas.microsoft.com/office/powerpoint/2010/main" val="3122471240"/>
              </p:ext>
            </p:extLst>
          </p:nvPr>
        </p:nvGraphicFramePr>
        <p:xfrm>
          <a:off x="457200" y="2609850"/>
          <a:ext cx="5429250" cy="3200190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Yi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Fac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82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87</a:t>
                      </a:r>
                    </a:p>
                  </a:txBody>
                  <a:tcPr marL="91425" marR="91425" marT="91425" marB="91425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89</a:t>
                      </a:r>
                    </a:p>
                  </a:txBody>
                  <a:tcPr marL="91425" marR="91425" marT="91425" marB="91425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8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38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90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42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Σ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42</a:t>
                      </a:r>
                      <a:endParaRPr lang="pt-BR" b="1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7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</p:spPr>
            <p:txBody>
              <a:bodyPr/>
              <a:lstStyle/>
              <a:p>
                <a:pPr algn="just"/>
                <a:r>
                  <a:rPr lang="pt-BR" sz="2400" b="1" dirty="0"/>
                  <a:t>Cálculo da mediana para variável contínua</a:t>
                </a:r>
              </a:p>
              <a:p>
                <a:pPr marL="0" indent="0" algn="just">
                  <a:buNone/>
                </a:pPr>
                <a:r>
                  <a:rPr lang="pt-BR" sz="1400" b="1" dirty="0"/>
                  <a:t>  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Usar a </a:t>
                </a:r>
                <a:r>
                  <a:rPr lang="pt-BR" sz="20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Fac</a:t>
                </a:r>
                <a:r>
                  <a:rPr lang="pt-BR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 identificar a classe que contém a mediana </a:t>
                </a:r>
                <a:r>
                  <a:rPr lang="pt-BR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(classe </a:t>
                </a:r>
                <a:r>
                  <a:rPr lang="pt-BR" sz="1600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md</a:t>
                </a:r>
                <a:r>
                  <a:rPr lang="pt-BR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dirty="0"/>
                      <m:t>ỹ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𝑚𝑑</m:t>
                        </m:r>
                      </m:sub>
                    </m:sSub>
                    <m:r>
                      <a:rPr lang="pt-BR" sz="2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nary>
                          </m:e>
                        </m:d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𝑚𝑑</m:t>
                            </m:r>
                          </m:sub>
                        </m:sSub>
                      </m:den>
                    </m:f>
                  </m:oMath>
                </a14:m>
                <a:endParaRPr lang="pt-BR" sz="2000" b="1" dirty="0"/>
              </a:p>
              <a:p>
                <a:pPr algn="just"/>
                <a:endParaRPr lang="pt-BR" sz="2800" b="1" dirty="0"/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𝑚𝑑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=  </a:t>
                </a:r>
                <a:r>
                  <a:rPr lang="pt-BR" sz="16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Limite inferior da classe </a:t>
                </a:r>
                <a:r>
                  <a:rPr lang="pt-BR" sz="1600" kern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md</a:t>
                </a:r>
                <a:endParaRPr lang="pt-BR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 algn="just"/>
                <a:r>
                  <a:rPr lang="pt-BR" sz="16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 	=  Tamanho da série</a:t>
                </a:r>
              </a:p>
              <a:p>
                <a:pPr lvl="2" algn="just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nary>
                  </m:oMath>
                </a14:m>
                <a:r>
                  <a:rPr lang="pt-B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=  </a:t>
                </a:r>
                <a:r>
                  <a:rPr lang="pt-BR" sz="16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Soma das frequências anteriores à classe </a:t>
                </a:r>
                <a:r>
                  <a:rPr lang="pt-BR" sz="1600" kern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md</a:t>
                </a:r>
                <a:endParaRPr lang="pt-BR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 algn="just"/>
                <a:r>
                  <a:rPr lang="pt-BR" sz="16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	=  Amplitude da classe </a:t>
                </a:r>
                <a:r>
                  <a:rPr lang="pt-BR" sz="1600" kern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md</a:t>
                </a:r>
                <a:endParaRPr lang="pt-BR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𝑚𝑑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=  </a:t>
                </a:r>
                <a:r>
                  <a:rPr lang="pt-BR" sz="16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Frequência da classe </a:t>
                </a:r>
                <a:r>
                  <a:rPr lang="pt-BR" sz="1600" kern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md</a:t>
                </a:r>
                <a:endParaRPr lang="pt-B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  <a:blipFill>
                <a:blip r:embed="rId2"/>
                <a:stretch>
                  <a:fillRect l="-156" t="-1050" r="-10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55172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Mediana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320633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Cálculo da mediana para variável contínua </a:t>
            </a:r>
          </a:p>
          <a:p>
            <a:pPr lvl="1" algn="just"/>
            <a:r>
              <a:rPr lang="pt-BR" sz="1200" b="1" dirty="0">
                <a:solidFill>
                  <a:srgbClr val="FF0000"/>
                </a:solidFill>
              </a:rPr>
              <a:t>Exemplo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04"/>
              <p:cNvSpPr txBox="1"/>
              <p:nvPr/>
            </p:nvSpPr>
            <p:spPr>
              <a:xfrm>
                <a:off x="6300192" y="2311002"/>
                <a:ext cx="2520280" cy="36573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marL="342900" indent="-342900" algn="ctr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𝟓𝟖</m:t>
                        </m:r>
                      </m:num>
                      <m:den>
                        <m:r>
                          <a:rPr lang="pt-BR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pt-B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𝟐𝟗</m:t>
                    </m:r>
                    <m:r>
                      <a:rPr lang="pt-BR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pt-BR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pt-BR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Classe </a:t>
                </a:r>
                <a:r>
                  <a:rPr lang="pt-BR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</a:t>
                </a:r>
                <a:r>
                  <a:rPr lang="pt-BR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3°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endParaRPr lang="pt-BR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2075" lvl="2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𝑚𝑑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	=  </m:t>
                      </m:r>
                      <m:r>
                        <m:rPr>
                          <m:nor/>
                        </m:rPr>
                        <a:rPr lang="pt-BR" sz="12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55</m:t>
                      </m:r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2075" lvl="2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	=  58</m:t>
                      </m:r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2075" lvl="2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r>
                        <m:rPr>
                          <m:nor/>
                        </m:rP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	=  </m:t>
                      </m:r>
                      <m:r>
                        <m:rPr>
                          <m:nor/>
                        </m:rPr>
                        <a:rPr lang="pt-BR" sz="12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17</m:t>
                      </m:r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2075" lvl="2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	=  10</m:t>
                      </m:r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2075" lvl="2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𝑚𝑑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	=  </m:t>
                      </m:r>
                      <m:r>
                        <m:rPr>
                          <m:nor/>
                        </m:rPr>
                        <a:rPr lang="pt-BR" sz="12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18</m:t>
                      </m:r>
                    </m:oMath>
                  </m:oMathPara>
                </a14:m>
                <a:endParaRPr lang="pt-BR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100" i="1" dirty="0"/>
                        <m:t>3. </m:t>
                      </m:r>
                      <m:r>
                        <m:rPr>
                          <m:nor/>
                        </m:rPr>
                        <a:rPr lang="pt-BR" sz="1100" dirty="0"/>
                        <m:t>ỹ</m:t>
                      </m:r>
                      <m:r>
                        <a:rPr lang="pt-BR" sz="1100" i="1" dirty="0">
                          <a:latin typeface="Cambria Math" panose="02040503050406030204" pitchFamily="18" charset="0"/>
                        </a:rPr>
                        <m:t>=55+</m:t>
                      </m:r>
                      <m:f>
                        <m:f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58</m:t>
                                  </m:r>
                                </m:num>
                                <m:den>
                                  <m:r>
                                    <a:rPr lang="pt-B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 −17</m:t>
                              </m:r>
                            </m:e>
                          </m:d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.10</m:t>
                          </m:r>
                        </m:num>
                        <m:den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pt-BR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pt-BR" sz="1100" b="1" i="1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endParaRPr lang="pt-BR" sz="1600" b="1" dirty="0"/>
              </a:p>
            </p:txBody>
          </p:sp>
        </mc:Choice>
        <mc:Fallback xmlns="">
          <p:sp>
            <p:nvSpPr>
              <p:cNvPr id="7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311002"/>
                <a:ext cx="2520280" cy="3657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Shape 129"/>
          <p:cNvGraphicFramePr/>
          <p:nvPr>
            <p:extLst>
              <p:ext uri="{D42A27DB-BD31-4B8C-83A1-F6EECF244321}">
                <p14:modId xmlns:p14="http://schemas.microsoft.com/office/powerpoint/2010/main" val="3659302191"/>
              </p:ext>
            </p:extLst>
          </p:nvPr>
        </p:nvGraphicFramePr>
        <p:xfrm>
          <a:off x="745232" y="2311002"/>
          <a:ext cx="5429250" cy="3657360"/>
        </p:xfrm>
        <a:graphic>
          <a:graphicData uri="http://schemas.openxmlformats.org/drawingml/2006/table">
            <a:tbl>
              <a:tblPr firstRow="1" firstCol="1" lastRow="1" bandRow="1">
                <a:tableStyleId>{9D7B26C5-4107-4FEC-AEDC-1716B250A1EF}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Classe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Fac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⊦ 45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 ⊦ 55</a:t>
                      </a:r>
                      <a:endParaRPr lang="pt-BR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 ⊦ 65</a:t>
                      </a:r>
                      <a:endParaRPr lang="pt-BR" dirty="0"/>
                    </a:p>
                  </a:txBody>
                  <a:tcPr marL="91425" marR="91425" marT="91425" marB="91425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⊦ 75</a:t>
                      </a:r>
                      <a:endParaRPr lang="pt-BR" dirty="0"/>
                    </a:p>
                  </a:txBody>
                  <a:tcPr marL="91425" marR="91425" marT="91425" marB="91425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14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49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 ⊦ 85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6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55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 ⊦ 95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58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Σ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58</a:t>
                      </a:r>
                      <a:endParaRPr lang="pt-BR" b="1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268</a:t>
                      </a:r>
                      <a:endParaRPr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55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0938" y="260648"/>
            <a:ext cx="7793037" cy="668040"/>
          </a:xfrm>
        </p:spPr>
        <p:txBody>
          <a:bodyPr/>
          <a:lstStyle/>
          <a:p>
            <a:r>
              <a:rPr lang="pt-BR" sz="3200" dirty="0"/>
              <a:t>Tendência Central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dirty="0"/>
              <a:t>Medidas que orientam quanto aos </a:t>
            </a:r>
            <a:r>
              <a:rPr lang="pt-BR" sz="2000" b="1" dirty="0"/>
              <a:t>valores centrais</a:t>
            </a:r>
            <a:r>
              <a:rPr lang="pt-BR" sz="2000" dirty="0"/>
              <a:t>. </a:t>
            </a:r>
          </a:p>
          <a:p>
            <a:pPr algn="just"/>
            <a:r>
              <a:rPr lang="pt-BR" sz="2000" dirty="0"/>
              <a:t>Representam os fenômenos pelos seus valores médios, em torno dos quais tendem a se concentrar os dados.</a:t>
            </a:r>
          </a:p>
          <a:p>
            <a:pPr algn="just"/>
            <a:r>
              <a:rPr lang="pt-BR" sz="2000" dirty="0"/>
              <a:t>Também chamados de </a:t>
            </a:r>
            <a:r>
              <a:rPr lang="pt-BR" sz="2000" b="1" dirty="0"/>
              <a:t>centro da distribuição</a:t>
            </a:r>
            <a:r>
              <a:rPr lang="pt-BR" sz="2000" dirty="0"/>
              <a:t>. </a:t>
            </a:r>
          </a:p>
          <a:p>
            <a:pPr algn="just"/>
            <a:endParaRPr lang="pt-BR" sz="1000" dirty="0"/>
          </a:p>
          <a:p>
            <a:pPr marL="0" indent="0" algn="ctr">
              <a:buNone/>
            </a:pPr>
            <a:r>
              <a:rPr lang="pt-BR" sz="2000" dirty="0"/>
              <a:t>_______________________________________</a:t>
            </a:r>
          </a:p>
          <a:p>
            <a:pPr algn="just"/>
            <a:endParaRPr lang="pt-BR" sz="2000" dirty="0"/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b="1" dirty="0"/>
              <a:t>Média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b="1" dirty="0"/>
              <a:t>Moda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b="1" dirty="0"/>
              <a:t>Mediana</a:t>
            </a:r>
          </a:p>
          <a:p>
            <a:pPr lvl="1" algn="r"/>
            <a:endParaRPr lang="pt-BR" sz="1600" b="1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B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Mediana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3569542" cy="4647729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dirty="0"/>
              <a:t>Vantagens</a:t>
            </a:r>
          </a:p>
          <a:p>
            <a:pPr algn="just"/>
            <a:endParaRPr lang="pt-BR" sz="2000" b="1" dirty="0"/>
          </a:p>
          <a:p>
            <a:r>
              <a:rPr lang="pt-BR" sz="1800" dirty="0"/>
              <a:t>Fácil de compreender e aplicar</a:t>
            </a:r>
          </a:p>
          <a:p>
            <a:r>
              <a:rPr lang="pt-BR" sz="1800" dirty="0"/>
              <a:t>Não é afetada por valores extremos</a:t>
            </a:r>
          </a:p>
          <a:p>
            <a:r>
              <a:rPr lang="pt-BR" sz="1800" dirty="0"/>
              <a:t>É um valor único</a:t>
            </a:r>
          </a:p>
          <a:p>
            <a:r>
              <a:rPr lang="pt-BR" sz="1800" dirty="0"/>
              <a:t>Pode ser determinada nas escalas: ordinal, intervalar e proporcional.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BR" sz="140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5057378" y="1483668"/>
            <a:ext cx="3569542" cy="46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t-BR" sz="2000" b="1" dirty="0"/>
              <a:t>Desvantagens</a:t>
            </a:r>
            <a:endParaRPr lang="pt-BR" sz="2000" dirty="0"/>
          </a:p>
          <a:p>
            <a:pPr algn="just"/>
            <a:endParaRPr lang="pt-BR" sz="1800" b="1" kern="0" dirty="0"/>
          </a:p>
          <a:p>
            <a:r>
              <a:rPr lang="pt-BR" sz="1800" kern="0" dirty="0"/>
              <a:t>É difícil de ser incluída em expressões matemáticas</a:t>
            </a:r>
          </a:p>
          <a:p>
            <a:r>
              <a:rPr lang="pt-BR" sz="1800" kern="0" dirty="0"/>
              <a:t>Não usa todos os valores da série.</a:t>
            </a:r>
          </a:p>
          <a:p>
            <a:endParaRPr lang="pt-BR" sz="1800" kern="0" dirty="0"/>
          </a:p>
          <a:p>
            <a:pPr algn="just"/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31817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dirty="0"/>
              <a:t>Medida de tendência central muito usada quando o interesse é o </a:t>
            </a:r>
            <a:r>
              <a:rPr lang="pt-BR" sz="2000" b="1" dirty="0"/>
              <a:t>valor mais frequente da série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Notação adotada: (MO) para o parâmetro e (</a:t>
            </a:r>
            <a:r>
              <a:rPr lang="pt-BR" sz="2000" dirty="0" err="1"/>
              <a:t>mo</a:t>
            </a:r>
            <a:r>
              <a:rPr lang="pt-BR" sz="2000" dirty="0"/>
              <a:t>) para a estimativa.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600" dirty="0"/>
              <a:t>Série sem moda: </a:t>
            </a:r>
            <a:r>
              <a:rPr lang="pt-BR" sz="1600" b="1" dirty="0"/>
              <a:t>Série </a:t>
            </a:r>
            <a:r>
              <a:rPr lang="pt-BR" sz="1600" b="1" dirty="0" err="1"/>
              <a:t>amodal</a:t>
            </a:r>
            <a:endParaRPr lang="pt-BR" sz="1600" b="1" dirty="0"/>
          </a:p>
          <a:p>
            <a:pPr lvl="1" algn="just"/>
            <a:r>
              <a:rPr lang="pt-BR" sz="1600" dirty="0"/>
              <a:t>Mais de uma moda: </a:t>
            </a:r>
            <a:r>
              <a:rPr lang="pt-BR" sz="1600" b="1" dirty="0"/>
              <a:t>Série multimodal</a:t>
            </a:r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07317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Exemplo</a:t>
            </a:r>
          </a:p>
          <a:p>
            <a:pPr lvl="1" algn="just"/>
            <a:r>
              <a:rPr lang="pt-BR" sz="1600" dirty="0"/>
              <a:t>Distribuição sem agrupamento de classes:</a:t>
            </a:r>
          </a:p>
          <a:p>
            <a:pPr lvl="1" algn="just"/>
            <a:endParaRPr lang="pt-BR" sz="2000" b="1" dirty="0"/>
          </a:p>
          <a:p>
            <a:pPr lvl="1" algn="just"/>
            <a:endParaRPr lang="pt-BR" sz="2000" b="1" dirty="0"/>
          </a:p>
          <a:p>
            <a:pPr marL="457200" lvl="1" indent="0" algn="just">
              <a:buNone/>
            </a:pPr>
            <a:endParaRPr lang="pt-BR" sz="2000" b="1" dirty="0"/>
          </a:p>
          <a:p>
            <a:pPr lvl="1" algn="just"/>
            <a:endParaRPr lang="pt-BR" sz="2000" b="1" dirty="0"/>
          </a:p>
          <a:p>
            <a:pPr lvl="1" algn="just"/>
            <a:endParaRPr lang="pt-BR" sz="2000" b="1" dirty="0"/>
          </a:p>
          <a:p>
            <a:pPr lvl="1" algn="just"/>
            <a:endParaRPr lang="pt-BR" sz="2000" b="1" dirty="0"/>
          </a:p>
          <a:p>
            <a:pPr lvl="1" algn="just"/>
            <a:endParaRPr lang="pt-BR" sz="2000" b="1" dirty="0"/>
          </a:p>
          <a:p>
            <a:pPr lvl="1" algn="just"/>
            <a:endParaRPr lang="pt-BR" sz="2000" b="1" dirty="0"/>
          </a:p>
          <a:p>
            <a:pPr marL="0" indent="0" algn="ctr">
              <a:buNone/>
            </a:pPr>
            <a:r>
              <a:rPr lang="pt-BR" sz="2000" b="1" dirty="0" err="1">
                <a:solidFill>
                  <a:srgbClr val="FF0000"/>
                </a:solidFill>
              </a:rPr>
              <a:t>mo</a:t>
            </a:r>
            <a:r>
              <a:rPr lang="pt-BR" sz="2000" b="1" dirty="0">
                <a:solidFill>
                  <a:srgbClr val="FF0000"/>
                </a:solidFill>
              </a:rPr>
              <a:t>: </a:t>
            </a:r>
            <a:r>
              <a:rPr lang="pt-BR" sz="2000" b="1" dirty="0"/>
              <a:t>248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666951"/>
                  </p:ext>
                </p:extLst>
              </p:nvPr>
            </p:nvGraphicFramePr>
            <p:xfrm>
              <a:off x="1574899" y="3290488"/>
              <a:ext cx="6945114" cy="1036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96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81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7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7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75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5751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253</a:t>
                          </a:r>
                        </a:p>
                      </a:txBody>
                      <a:tcPr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245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248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251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307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7</a:t>
                          </a:r>
                        </a:p>
                      </a:txBody>
                      <a:tcPr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17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23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20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8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666951"/>
                  </p:ext>
                </p:extLst>
              </p:nvPr>
            </p:nvGraphicFramePr>
            <p:xfrm>
              <a:off x="1574899" y="3290488"/>
              <a:ext cx="6945114" cy="1036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96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81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75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75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75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5751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253</a:t>
                          </a:r>
                        </a:p>
                      </a:txBody>
                      <a:tcPr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245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248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251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307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7</a:t>
                          </a:r>
                        </a:p>
                      </a:txBody>
                      <a:tcPr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17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23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20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8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098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</p:spPr>
            <p:txBody>
              <a:bodyPr/>
              <a:lstStyle/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Exemplo</a:t>
                </a:r>
              </a:p>
              <a:p>
                <a:pPr lvl="1" algn="just"/>
                <a:r>
                  <a:rPr lang="pt-BR" sz="1600" dirty="0"/>
                  <a:t>Distribuição com agrupamento de classes</a:t>
                </a:r>
              </a:p>
              <a:p>
                <a:pPr lvl="1" algn="just"/>
                <a:endParaRPr lang="pt-BR" sz="2400" b="1" dirty="0"/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pt-B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Identifica-se a classe modal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pt-B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Aplique a fórmula de Czuber	</a:t>
                </a:r>
              </a:p>
              <a:p>
                <a:pPr marL="131712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1"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pt-BR" sz="2400" b="1" dirty="0"/>
              </a:p>
              <a:p>
                <a:pPr marL="1317120" lvl="7" indent="0">
                  <a:buNone/>
                </a:pPr>
                <a:endParaRPr lang="pt-BR" sz="2400" b="1" dirty="0"/>
              </a:p>
              <a:p>
                <a:pPr marL="898525" lvl="2" indent="-365125" algn="just"/>
                <a:r>
                  <a:rPr lang="pt-BR" sz="1600" dirty="0"/>
                  <a:t>𝑙 = 𝐿𝑖𝑚𝑖𝑡𝑒 𝑖𝑛𝑓𝑒𝑟𝑖𝑜𝑟 𝑑𝑎 𝑐𝑙𝑎𝑠𝑠𝑒 𝑚𝑜</a:t>
                </a:r>
              </a:p>
              <a:p>
                <a:pPr marL="898525" lvl="2" indent="-365125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1600" dirty="0"/>
                  <a:t>= D𝑖𝑓𝑒𝑟𝑒𝑛ç𝑎 𝑒𝑛𝑡𝑟𝑒 𝑎 𝑓𝑟𝑒𝑞𝑢ê𝑛𝑐𝑖𝑎 𝑑𝑎 𝑐𝑙𝑎𝑠𝑠𝑒 𝑚𝑜𝑑𝑎𝑙 𝑒 𝑎 𝑖𝑚𝑒𝑑𝑖𝑎𝑡𝑎𝑚𝑒𝑛𝑡𝑒 𝑎𝑛𝑡𝑒𝑟𝑖𝑜𝑟</a:t>
                </a:r>
              </a:p>
              <a:p>
                <a:pPr marL="898525" lvl="2" indent="-365125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1600" dirty="0"/>
                  <a:t>= D𝑖𝑓𝑒𝑟𝑒𝑛ç𝑎 𝑒𝑛𝑡𝑟𝑒 𝑎 𝑓𝑟𝑒𝑞𝑢ê𝑛𝑐𝑖𝑎 𝑑𝑎 𝑐𝑙𝑎𝑠𝑠𝑒 𝑚𝑜𝑑𝑎𝑙 𝑒 𝑎 𝑖𝑚𝑒𝑑𝑖𝑎𝑡𝑎𝑚𝑒𝑛𝑡𝑒 𝑝𝑜𝑠𝑡𝑒𝑟𝑖𝑜𝑟</a:t>
                </a:r>
              </a:p>
              <a:p>
                <a:pPr marL="898525" lvl="2" indent="-365125" algn="just"/>
                <a:r>
                  <a:rPr lang="pt-BR" sz="1600" dirty="0"/>
                  <a:t>ℎ = 𝐴𝑚𝑝𝑙𝑖𝑡𝑢𝑑𝑒 𝑑𝑎 𝑐𝑙𝑎𝑠𝑠𝑒</a:t>
                </a:r>
              </a:p>
              <a:p>
                <a:pPr algn="just"/>
                <a:endParaRPr lang="pt-BR" sz="2000" b="1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  <a:blipFill>
                <a:blip r:embed="rId2"/>
                <a:stretch>
                  <a:fillRect l="-156" t="-1050" r="-391" b="-2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69237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</p:spPr>
            <p:txBody>
              <a:bodyPr/>
              <a:lstStyle/>
              <a:p>
                <a:pPr algn="just"/>
                <a:r>
                  <a:rPr lang="pt-BR" sz="2000" b="1" dirty="0"/>
                  <a:t>Exemplo</a:t>
                </a:r>
              </a:p>
              <a:p>
                <a:pPr lvl="1" algn="just"/>
                <a:r>
                  <a:rPr lang="pt-BR" sz="1600" dirty="0"/>
                  <a:t>Distribuição com agrupamento de classes:</a:t>
                </a:r>
              </a:p>
              <a:p>
                <a:pPr lvl="1" algn="just"/>
                <a:endParaRPr lang="pt-BR" sz="2000" b="1" dirty="0"/>
              </a:p>
              <a:p>
                <a:pPr lvl="1" algn="just"/>
                <a:endParaRPr lang="pt-BR" sz="2000" b="1" dirty="0"/>
              </a:p>
              <a:p>
                <a:pPr marL="457200" lvl="1" indent="0" algn="just">
                  <a:buNone/>
                </a:pPr>
                <a:endParaRPr lang="pt-BR" sz="2000" b="1" dirty="0"/>
              </a:p>
              <a:p>
                <a:pPr lvl="1" algn="just"/>
                <a:endParaRPr lang="pt-BR" sz="2000" b="1" dirty="0"/>
              </a:p>
              <a:p>
                <a:pPr lvl="1" algn="just"/>
                <a:endParaRPr lang="pt-BR" sz="2000" b="1" dirty="0"/>
              </a:p>
              <a:p>
                <a:pPr lvl="1" algn="just"/>
                <a:endParaRPr lang="pt-BR" sz="2000" b="1" dirty="0"/>
              </a:p>
              <a:p>
                <a:pPr lvl="1" algn="just"/>
                <a:endParaRPr lang="pt-BR" sz="2000" b="1" dirty="0"/>
              </a:p>
              <a:p>
                <a:pPr marL="1574320" lvl="6" indent="-457200">
                  <a:buFont typeface="+mj-lt"/>
                  <a:buAutoNum type="arabicPeriod"/>
                </a:pPr>
                <a:r>
                  <a:rPr lang="pt-BR" sz="2400" dirty="0"/>
                  <a:t>Classe modal = 3ª (2 ⊦ 3)</a:t>
                </a:r>
              </a:p>
              <a:p>
                <a:pPr marL="1574320" lvl="6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2400" b="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sz="2400" b="0" i="1">
                        <a:latin typeface="Cambria Math" panose="02040503050406030204" pitchFamily="18" charset="0"/>
                      </a:rPr>
                      <m:t>=2+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pt-BR" sz="2400" b="0" i="1">
                            <a:latin typeface="Cambria Math" panose="02040503050406030204" pitchFamily="18" charset="0"/>
                          </a:rPr>
                          <m:t>7+9</m:t>
                        </m:r>
                      </m:den>
                    </m:f>
                    <m:r>
                      <a:rPr lang="pt-BR" sz="2400" b="0" i="1">
                        <a:latin typeface="Cambria Math" panose="02040503050406030204" pitchFamily="18" charset="0"/>
                      </a:rPr>
                      <m:t> . 1=2,44</m:t>
                    </m:r>
                  </m:oMath>
                </a14:m>
                <a:endParaRPr lang="pt-BR" sz="2400" dirty="0"/>
              </a:p>
              <a:p>
                <a:pPr marL="914400" lvl="1" indent="-457200" algn="just">
                  <a:buFont typeface="+mj-lt"/>
                  <a:buAutoNum type="arabicPeriod"/>
                </a:pPr>
                <a:endParaRPr lang="pt-BR" sz="2000" b="1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920652"/>
                  </p:ext>
                </p:extLst>
              </p:nvPr>
            </p:nvGraphicFramePr>
            <p:xfrm>
              <a:off x="1050925" y="3068960"/>
              <a:ext cx="7993062" cy="8839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558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79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300" b="0" i="1" smtClean="0">
                                    <a:latin typeface="Cambria Math" panose="02040503050406030204" pitchFamily="18" charset="0"/>
                                  </a:rPr>
                                  <m:t>𝐶𝑙𝑎𝑠𝑠𝑒𝑠</m:t>
                                </m:r>
                              </m:oMath>
                            </m:oMathPara>
                          </a14:m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 ⊦ 1</a:t>
                          </a:r>
                          <a:endParaRPr lang="pt-BR" sz="2300" b="0" dirty="0"/>
                        </a:p>
                      </a:txBody>
                      <a:tcPr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 ⊦ 2</a:t>
                          </a:r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⊦ 3</a:t>
                          </a:r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 ⊦ 4</a:t>
                          </a:r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⊦ 5</a:t>
                          </a:r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300" b="0" dirty="0"/>
                            <a:t>Σ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3</a:t>
                          </a:r>
                        </a:p>
                      </a:txBody>
                      <a:tcPr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10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17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8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5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43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920652"/>
                  </p:ext>
                </p:extLst>
              </p:nvPr>
            </p:nvGraphicFramePr>
            <p:xfrm>
              <a:off x="1050925" y="3068960"/>
              <a:ext cx="7993062" cy="8839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558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79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186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300" b="0" i="1" smtClean="0">
                                    <a:latin typeface="Cambria Math" panose="02040503050406030204" pitchFamily="18" charset="0"/>
                                  </a:rPr>
                                  <m:t>𝐶𝑙𝑎𝑠𝑠𝑒𝑠</m:t>
                                </m:r>
                              </m:oMath>
                            </m:oMathPara>
                          </a14:m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 ⊦ 1</a:t>
                          </a:r>
                          <a:endParaRPr lang="pt-BR" sz="2300" b="0" dirty="0"/>
                        </a:p>
                      </a:txBody>
                      <a:tcPr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 ⊦ 2</a:t>
                          </a:r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⊦ 3</a:t>
                          </a:r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 ⊦ 4</a:t>
                          </a:r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⊦ 5</a:t>
                          </a:r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300" b="0" dirty="0"/>
                            <a:t>Σ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300" b="0" dirty="0"/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3</a:t>
                          </a:r>
                        </a:p>
                      </a:txBody>
                      <a:tcPr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10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17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8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5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b="0" dirty="0"/>
                            <a:t>43</a:t>
                          </a:r>
                        </a:p>
                      </a:txBody>
                      <a:tcPr>
                        <a:lnL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06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3569542" cy="4647729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dirty="0"/>
              <a:t>Vantagens</a:t>
            </a:r>
          </a:p>
          <a:p>
            <a:pPr algn="just"/>
            <a:endParaRPr lang="pt-BR" sz="2000" b="1" dirty="0"/>
          </a:p>
          <a:p>
            <a:r>
              <a:rPr lang="pt-BR" sz="1800" dirty="0"/>
              <a:t>Fácil de compreender e calcular</a:t>
            </a:r>
          </a:p>
          <a:p>
            <a:r>
              <a:rPr lang="pt-BR" sz="1800" dirty="0"/>
              <a:t>Não é afetada por valores extremos</a:t>
            </a:r>
          </a:p>
          <a:p>
            <a:r>
              <a:rPr lang="pt-BR" sz="1800" dirty="0"/>
              <a:t>Pode ser aplicada em todas as escalas: nominal, ordinal, intervalar e proporcional.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BR" sz="140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5057378" y="1483668"/>
            <a:ext cx="3569542" cy="46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t-BR" sz="2000" b="1" dirty="0"/>
              <a:t>Desvantagens</a:t>
            </a:r>
            <a:endParaRPr lang="pt-BR" sz="2000" dirty="0"/>
          </a:p>
          <a:p>
            <a:pPr algn="just"/>
            <a:endParaRPr lang="pt-BR" sz="1800" b="1" kern="0" dirty="0"/>
          </a:p>
          <a:p>
            <a:r>
              <a:rPr lang="pt-BR" sz="1800" kern="0" dirty="0"/>
              <a:t>Pode estar afastada do centro dos valores</a:t>
            </a:r>
          </a:p>
          <a:p>
            <a:r>
              <a:rPr lang="pt-BR" sz="1800" kern="0" dirty="0"/>
              <a:t>É difícil de ser incluída em expressões matemáticas</a:t>
            </a:r>
          </a:p>
          <a:p>
            <a:r>
              <a:rPr lang="pt-BR" sz="1800" kern="0" dirty="0"/>
              <a:t>Não usa todos os valores da série</a:t>
            </a:r>
          </a:p>
          <a:p>
            <a:r>
              <a:rPr lang="pt-BR" sz="1800" kern="0" dirty="0"/>
              <a:t>A variável pode ter mais de uma moda (bimodal ou multimodal)</a:t>
            </a:r>
          </a:p>
          <a:p>
            <a:r>
              <a:rPr lang="pt-BR" sz="1800" kern="0" dirty="0"/>
              <a:t>Algumas variáveis não possuem moda.</a:t>
            </a:r>
          </a:p>
          <a:p>
            <a:pPr algn="just"/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3248049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0938" y="260648"/>
            <a:ext cx="7793037" cy="668040"/>
          </a:xfrm>
        </p:spPr>
        <p:txBody>
          <a:bodyPr/>
          <a:lstStyle/>
          <a:p>
            <a:r>
              <a:rPr lang="pt-BR" sz="3200" dirty="0"/>
              <a:t>Medidas de Posição ou Separatrizes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000" dirty="0"/>
              <a:t>Genericamente denominadas </a:t>
            </a:r>
            <a:r>
              <a:rPr lang="pt-BR" sz="2000" b="1" dirty="0" err="1"/>
              <a:t>quantis</a:t>
            </a:r>
            <a:r>
              <a:rPr lang="pt-B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Orientam quanto à </a:t>
            </a:r>
            <a:r>
              <a:rPr lang="pt-BR" sz="2000" b="1" dirty="0"/>
              <a:t>posição na distribuição</a:t>
            </a:r>
            <a:r>
              <a:rPr lang="pt-B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Permitem determinar </a:t>
            </a:r>
            <a:r>
              <a:rPr lang="pt-BR" sz="2000" b="1" dirty="0"/>
              <a:t>valores que particionam a série </a:t>
            </a:r>
            <a:r>
              <a:rPr lang="pt-BR" sz="2000" dirty="0"/>
              <a:t>de n observações em partes iguais.</a:t>
            </a:r>
          </a:p>
          <a:p>
            <a:pPr algn="just"/>
            <a:endParaRPr lang="pt-BR" sz="1000" dirty="0"/>
          </a:p>
          <a:p>
            <a:pPr marL="0" indent="0" algn="ctr">
              <a:buNone/>
            </a:pPr>
            <a:r>
              <a:rPr lang="pt-BR" sz="2000" dirty="0"/>
              <a:t>_______________________________________</a:t>
            </a:r>
          </a:p>
          <a:p>
            <a:pPr algn="just"/>
            <a:endParaRPr lang="pt-BR" sz="2000" dirty="0"/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b="1" dirty="0"/>
              <a:t>Quartis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b="1" dirty="0"/>
              <a:t>Decis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400" b="1" dirty="0"/>
              <a:t>Percentis</a:t>
            </a:r>
          </a:p>
          <a:p>
            <a:pPr lvl="1" algn="r"/>
            <a:endParaRPr lang="pt-BR" sz="1600" b="1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301035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Quartis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Dividem uma série em 4 partes iguais</a:t>
            </a:r>
          </a:p>
          <a:p>
            <a:pPr lvl="1"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2000" dirty="0"/>
          </a:p>
          <a:p>
            <a:pPr lvl="1" algn="just"/>
            <a:r>
              <a:rPr lang="pt-BR" sz="1600" b="1" dirty="0"/>
              <a:t>Notação adotada: </a:t>
            </a:r>
            <a:r>
              <a:rPr lang="pt-BR" sz="1600" dirty="0"/>
              <a:t>(Q) para o parâmetro e (q) para a estimativa.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t-BR" sz="1400"/>
          </a:p>
        </p:txBody>
      </p:sp>
      <p:sp>
        <p:nvSpPr>
          <p:cNvPr id="10" name="CaixaDeTexto 9"/>
          <p:cNvSpPr txBox="1"/>
          <p:nvPr/>
        </p:nvSpPr>
        <p:spPr>
          <a:xfrm>
            <a:off x="1709624" y="2586970"/>
            <a:ext cx="6675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0%	           25%		        50%	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	      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75%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	           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100%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400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400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  </a:t>
            </a:r>
            <a:r>
              <a:rPr lang="pt-BR" sz="17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Q1		 Q2		Q3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99138"/>
              </p:ext>
            </p:extLst>
          </p:nvPr>
        </p:nvGraphicFramePr>
        <p:xfrm>
          <a:off x="1907704" y="2977632"/>
          <a:ext cx="6277614" cy="379360"/>
        </p:xfrm>
        <a:graphic>
          <a:graphicData uri="http://schemas.openxmlformats.org/drawingml/2006/table">
            <a:tbl>
              <a:tblPr firstRow="1" bandRow="1"/>
              <a:tblGrid>
                <a:gridCol w="147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96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 marL="98240" marR="98240" marT="49120" marB="491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357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Quartis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pt-BR" sz="2400" b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pt-BR" sz="36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nary>
                            </m:e>
                          </m:d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sSub>
                            <m:sSub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sz="2400" b="1" dirty="0"/>
              </a:p>
              <a:p>
                <a:pPr marL="0" indent="0" algn="just">
                  <a:buNone/>
                </a:pPr>
                <a:endParaRPr lang="pt-BR" sz="2400" b="1" dirty="0"/>
              </a:p>
              <a:p>
                <a:pPr algn="just"/>
                <a:endParaRPr lang="pt-BR" sz="2000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1600" dirty="0"/>
                  <a:t> 	= limite inferior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(i = 1, ..., 3)</a:t>
                </a:r>
              </a:p>
              <a:p>
                <a:pPr lvl="2"/>
                <a:r>
                  <a:rPr lang="pt-BR" sz="1600" dirty="0"/>
                  <a:t>i 	= 1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, ..., 3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n 	= tamanho da série</a:t>
                </a:r>
              </a:p>
              <a:p>
                <a:pPr lvl="2"/>
                <a:r>
                  <a:rPr lang="pt-BR" sz="1600" dirty="0"/>
                  <a:t>Σ f	= soma das frequências anteriores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h 	= amplitude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1600" dirty="0"/>
                  <a:t> 	= frequência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5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  <a:blipFill>
                <a:blip r:embed="rId2"/>
                <a:stretch>
                  <a:fillRect b="-2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67427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Quartis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1950" b="1" dirty="0"/>
              <a:t>Quartis para dados agrupados em classes - </a:t>
            </a:r>
            <a:r>
              <a:rPr lang="pt-BR" sz="1400" b="1" dirty="0">
                <a:solidFill>
                  <a:srgbClr val="FF0000"/>
                </a:solidFill>
              </a:rPr>
              <a:t>Exemplo</a:t>
            </a:r>
            <a:endParaRPr lang="pt-BR" sz="1950" b="1" dirty="0">
              <a:solidFill>
                <a:srgbClr val="FF0000"/>
              </a:solidFill>
            </a:endParaRP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04"/>
              <p:cNvSpPr txBox="1"/>
              <p:nvPr/>
            </p:nvSpPr>
            <p:spPr>
              <a:xfrm>
                <a:off x="4403130" y="1955144"/>
                <a:ext cx="4418830" cy="43012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pt-BR" sz="16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nary>
                            </m:e>
                          </m:d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sz="1600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________________________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Para q1 temos 1*40/4 = 10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fr-FR" sz="1600" dirty="0"/>
                  <a:t>q1 = 54 + [ (10 - 4) x 4] / 9 = 54 + 2,66 = 56,66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________________________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Para q2 temos 2*40/4 = 20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fr-FR" sz="1600" dirty="0"/>
                  <a:t>q2 = 58 + [ (20 - 13) x 4] / 11 = 58 + 28/11 = 60,54</a:t>
                </a:r>
                <a:endParaRPr lang="pt-BR" sz="1600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endParaRPr lang="pt-BR" sz="1600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endParaRPr lang="pt-BR" sz="1600" dirty="0"/>
              </a:p>
            </p:txBody>
          </p:sp>
        </mc:Choice>
        <mc:Fallback xmlns="">
          <p:sp>
            <p:nvSpPr>
              <p:cNvPr id="6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130" y="1955144"/>
                <a:ext cx="4418830" cy="4301299"/>
              </a:xfrm>
              <a:prstGeom prst="rect">
                <a:avLst/>
              </a:prstGeom>
              <a:blipFill>
                <a:blip r:embed="rId2"/>
                <a:stretch>
                  <a:fillRect r="-137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Shape 129"/>
          <p:cNvGraphicFramePr/>
          <p:nvPr>
            <p:extLst>
              <p:ext uri="{D42A27DB-BD31-4B8C-83A1-F6EECF244321}">
                <p14:modId xmlns:p14="http://schemas.microsoft.com/office/powerpoint/2010/main" val="1339001582"/>
              </p:ext>
            </p:extLst>
          </p:nvPr>
        </p:nvGraphicFramePr>
        <p:xfrm>
          <a:off x="755576" y="2277114"/>
          <a:ext cx="3250704" cy="3657360"/>
        </p:xfrm>
        <a:graphic>
          <a:graphicData uri="http://schemas.openxmlformats.org/drawingml/2006/table">
            <a:tbl>
              <a:tblPr firstRow="1" firstCol="1" lastRow="1" bandRow="1">
                <a:tableStyleId>{9D7B26C5-4107-4FEC-AEDC-1716B250A1EF}</a:tableStyleId>
              </a:tblPr>
              <a:tblGrid>
                <a:gridCol w="10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Classe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Fac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⊦ 54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54 ⊦ 58</a:t>
                      </a:r>
                      <a:endParaRPr lang="pt-BR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58 ⊦ 62</a:t>
                      </a:r>
                      <a:endParaRPr lang="pt-BR" dirty="0"/>
                    </a:p>
                  </a:txBody>
                  <a:tcPr marL="91425" marR="91425" marT="91425" marB="91425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62 ⊦ 66</a:t>
                      </a:r>
                      <a:endParaRPr lang="pt-BR" dirty="0"/>
                    </a:p>
                  </a:txBody>
                  <a:tcPr marL="91425" marR="91425" marT="91425" marB="91425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8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32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66 ⊦ 70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37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70 ⊦ 74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40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Σ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40</a:t>
                      </a:r>
                      <a:endParaRPr lang="pt-BR" b="1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9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Média Aritmética</a:t>
            </a:r>
          </a:p>
          <a:p>
            <a:pPr lvl="1" algn="just"/>
            <a:r>
              <a:rPr lang="pt-BR" sz="1600" b="1" dirty="0"/>
              <a:t>Dados Não Agrupados</a:t>
            </a:r>
          </a:p>
          <a:p>
            <a:pPr lvl="2" algn="just"/>
            <a:r>
              <a:rPr lang="pt-BR" sz="1200" dirty="0"/>
              <a:t>Seja Y = (y</a:t>
            </a:r>
            <a:r>
              <a:rPr lang="pt-BR" sz="1200" baseline="-25000" dirty="0"/>
              <a:t>1</a:t>
            </a:r>
            <a:r>
              <a:rPr lang="pt-BR" sz="1200" dirty="0"/>
              <a:t>, y</a:t>
            </a:r>
            <a:r>
              <a:rPr lang="pt-BR" sz="1200" baseline="-25000" dirty="0"/>
              <a:t>2</a:t>
            </a:r>
            <a:r>
              <a:rPr lang="pt-BR" sz="1200" dirty="0"/>
              <a:t>, …, </a:t>
            </a:r>
            <a:r>
              <a:rPr lang="pt-BR" sz="1200" dirty="0" err="1"/>
              <a:t>y</a:t>
            </a:r>
            <a:r>
              <a:rPr lang="pt-BR" sz="1200" baseline="-25000" dirty="0" err="1"/>
              <a:t>n</a:t>
            </a:r>
            <a:r>
              <a:rPr lang="pt-BR" sz="1200" dirty="0"/>
              <a:t>)</a:t>
            </a:r>
            <a:r>
              <a:rPr lang="pt-BR" dirty="0"/>
              <a:t> </a:t>
            </a:r>
            <a:r>
              <a:rPr lang="pt-BR" sz="1200" dirty="0"/>
              <a:t>e (</a:t>
            </a:r>
            <a:r>
              <a:rPr lang="pt-BR" sz="1200" dirty="0" err="1"/>
              <a:t>N,n</a:t>
            </a:r>
            <a:r>
              <a:rPr lang="pt-BR" sz="1200" dirty="0"/>
              <a:t>) = Quantidade de variáveis em Y, temos que: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lvl="1" algn="just"/>
            <a:r>
              <a:rPr lang="pt-BR" sz="1600" b="1" dirty="0"/>
              <a:t>Exemplo: </a:t>
            </a:r>
            <a:r>
              <a:rPr lang="pt-BR" sz="1600" dirty="0"/>
              <a:t>considerando {3, 7, 8, 10, 11} como uma amostra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04"/>
              <p:cNvSpPr txBox="1"/>
              <p:nvPr/>
            </p:nvSpPr>
            <p:spPr>
              <a:xfrm>
                <a:off x="3346692" y="4941168"/>
                <a:ext cx="3401528" cy="695629"/>
              </a:xfrm>
              <a:prstGeom prst="rect">
                <a:avLst/>
              </a:prstGeom>
              <a:solidFill>
                <a:srgbClr val="CCCCCC"/>
              </a:solidFill>
              <a:ln w="9525" cap="flat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z-Cyrl-AZ" b="1" i="1" smtClean="0">
                          <a:latin typeface="Cambria Math" panose="02040503050406030204" pitchFamily="18" charset="0"/>
                        </a:rPr>
                        <m:t>Ӯ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92" y="4941168"/>
                <a:ext cx="3401528" cy="695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104"/>
              <p:cNvSpPr txBox="1"/>
              <p:nvPr/>
            </p:nvSpPr>
            <p:spPr>
              <a:xfrm>
                <a:off x="3645663" y="2632186"/>
                <a:ext cx="2803586" cy="151216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Par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metro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nary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pt-BR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Estimativa: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nary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pt-BR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63" y="2632186"/>
                <a:ext cx="2803586" cy="1512168"/>
              </a:xfrm>
              <a:prstGeom prst="rect">
                <a:avLst/>
              </a:prstGeom>
              <a:blipFill>
                <a:blip r:embed="rId3"/>
                <a:stretch>
                  <a:fillRect t="-8000" r="-9957" b="-5200"/>
                </a:stretch>
              </a:blipFill>
              <a:ln w="9525" cap="flat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Decis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Dividem uma série em 10 partes iguais</a:t>
            </a:r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2000" dirty="0"/>
          </a:p>
          <a:p>
            <a:pPr lvl="1" algn="just"/>
            <a:r>
              <a:rPr lang="pt-BR" sz="1600" b="1" dirty="0"/>
              <a:t>Notação adotada: </a:t>
            </a:r>
            <a:r>
              <a:rPr lang="pt-BR" sz="1600" dirty="0"/>
              <a:t>(D) para o parâmetro e (d) para a estimativa.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t-BR" sz="1400"/>
          </a:p>
        </p:txBody>
      </p:sp>
      <p:sp>
        <p:nvSpPr>
          <p:cNvPr id="9" name="CaixaDeTexto 4"/>
          <p:cNvSpPr txBox="1"/>
          <p:nvPr/>
        </p:nvSpPr>
        <p:spPr>
          <a:xfrm>
            <a:off x="1619672" y="2636912"/>
            <a:ext cx="6972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0%         10%        20%	        30%	        ......	         70%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	      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80%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	   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90%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      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100%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400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400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D1       D2	      D3		       D7	    D8        D9     </a:t>
            </a:r>
          </a:p>
        </p:txBody>
      </p:sp>
      <p:graphicFrame>
        <p:nvGraphicFramePr>
          <p:cNvPr id="12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82796"/>
              </p:ext>
            </p:extLst>
          </p:nvPr>
        </p:nvGraphicFramePr>
        <p:xfrm>
          <a:off x="1743497" y="2952221"/>
          <a:ext cx="6426836" cy="365760"/>
        </p:xfrm>
        <a:graphic>
          <a:graphicData uri="http://schemas.openxmlformats.org/drawingml/2006/table">
            <a:tbl>
              <a:tblPr firstRow="1" bandRow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0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0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44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Decis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pt-BR" sz="2400" b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pt-BR" sz="36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pt-BR" sz="3600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nary>
                            </m:e>
                          </m:d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sSub>
                            <m:sSub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sz="2400" b="1" dirty="0"/>
              </a:p>
              <a:p>
                <a:pPr marL="0" indent="0" algn="just">
                  <a:buNone/>
                </a:pPr>
                <a:endParaRPr lang="pt-BR" sz="2400" b="1" dirty="0"/>
              </a:p>
              <a:p>
                <a:pPr algn="just"/>
                <a:endParaRPr lang="pt-BR" sz="2000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1600" dirty="0"/>
                  <a:t> 	= limite inferior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(i = 1, ..., 9)</a:t>
                </a:r>
              </a:p>
              <a:p>
                <a:pPr lvl="2"/>
                <a:r>
                  <a:rPr lang="pt-BR" sz="1600" dirty="0"/>
                  <a:t>i 	= 1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, ..., 9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n 	= tamanho da série</a:t>
                </a:r>
              </a:p>
              <a:p>
                <a:pPr lvl="2"/>
                <a:r>
                  <a:rPr lang="pt-BR" sz="1600" dirty="0"/>
                  <a:t>Σ f	= soma das frequências anteriores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h 	= amplitude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1600" dirty="0"/>
                  <a:t> 	= frequência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5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  <a:blipFill>
                <a:blip r:embed="rId2"/>
                <a:stretch>
                  <a:fillRect b="-2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191067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Decis</a:t>
            </a:r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BR" sz="1400"/>
          </a:p>
        </p:txBody>
      </p:sp>
      <p:sp>
        <p:nvSpPr>
          <p:cNvPr id="6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Exemplo</a:t>
            </a:r>
          </a:p>
          <a:p>
            <a:pPr algn="just"/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04"/>
              <p:cNvSpPr txBox="1"/>
              <p:nvPr/>
            </p:nvSpPr>
            <p:spPr>
              <a:xfrm>
                <a:off x="4401642" y="2188016"/>
                <a:ext cx="4418830" cy="38355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pt-BR" sz="16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nary>
                            </m:e>
                          </m:d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sz="1600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________________________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Calcular o 3º </a:t>
                </a:r>
                <a:r>
                  <a:rPr lang="pt-BR" sz="1600" dirty="0" err="1"/>
                  <a:t>decil</a:t>
                </a:r>
                <a:r>
                  <a:rPr lang="pt-BR" sz="1600" dirty="0"/>
                  <a:t>: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________________________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3*40/10 = 12 que corresponde a 2ª Classe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endParaRPr lang="pt-BR" sz="1600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d3 = 54 + [ (12 - 4) x 4] / 9 = 54 + 3,55 = </a:t>
                </a:r>
                <a:r>
                  <a:rPr lang="pt-BR" sz="1600" b="1" dirty="0"/>
                  <a:t>57,55</a:t>
                </a:r>
                <a:endParaRPr lang="pt-BR" sz="1600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endParaRPr lang="pt-BR" sz="1600" dirty="0"/>
              </a:p>
            </p:txBody>
          </p:sp>
        </mc:Choice>
        <mc:Fallback xmlns="">
          <p:sp>
            <p:nvSpPr>
              <p:cNvPr id="7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42" y="2188016"/>
                <a:ext cx="4418830" cy="383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Shape 129"/>
          <p:cNvGraphicFramePr/>
          <p:nvPr>
            <p:extLst>
              <p:ext uri="{D42A27DB-BD31-4B8C-83A1-F6EECF244321}">
                <p14:modId xmlns:p14="http://schemas.microsoft.com/office/powerpoint/2010/main" val="2870578889"/>
              </p:ext>
            </p:extLst>
          </p:nvPr>
        </p:nvGraphicFramePr>
        <p:xfrm>
          <a:off x="755576" y="2277114"/>
          <a:ext cx="3250704" cy="3657360"/>
        </p:xfrm>
        <a:graphic>
          <a:graphicData uri="http://schemas.openxmlformats.org/drawingml/2006/table">
            <a:tbl>
              <a:tblPr firstRow="1" firstCol="1" lastRow="1" bandRow="1">
                <a:tableStyleId>{9D7B26C5-4107-4FEC-AEDC-1716B250A1EF}</a:tableStyleId>
              </a:tblPr>
              <a:tblGrid>
                <a:gridCol w="10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Classe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Fac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⊦ 54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54 ⊦ 58</a:t>
                      </a:r>
                      <a:endParaRPr lang="pt-BR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58 ⊦ 62</a:t>
                      </a:r>
                      <a:endParaRPr lang="pt-BR" dirty="0"/>
                    </a:p>
                  </a:txBody>
                  <a:tcPr marL="91425" marR="91425" marT="91425" marB="91425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62 ⊦ 66</a:t>
                      </a:r>
                      <a:endParaRPr lang="pt-BR" dirty="0"/>
                    </a:p>
                  </a:txBody>
                  <a:tcPr marL="91425" marR="91425" marT="91425" marB="91425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8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32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66 ⊦ 70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37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70 ⊦ 74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40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Σ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40</a:t>
                      </a:r>
                      <a:endParaRPr lang="pt-BR" b="1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275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Percentis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Dividem uma série em 100 partes iguais</a:t>
            </a:r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1200" b="1" dirty="0"/>
          </a:p>
          <a:p>
            <a:pPr algn="just"/>
            <a:endParaRPr lang="pt-BR" sz="2000" dirty="0"/>
          </a:p>
          <a:p>
            <a:pPr lvl="1" algn="just"/>
            <a:r>
              <a:rPr lang="pt-BR" sz="1600" b="1" dirty="0"/>
              <a:t>Notação adotada: </a:t>
            </a:r>
            <a:r>
              <a:rPr lang="pt-BR" sz="1600" dirty="0"/>
              <a:t>(P) para o parâmetro e (p) para a estimativa.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BR" sz="1400"/>
          </a:p>
        </p:txBody>
      </p:sp>
      <p:sp>
        <p:nvSpPr>
          <p:cNvPr id="10" name="CaixaDeTexto 4"/>
          <p:cNvSpPr txBox="1"/>
          <p:nvPr/>
        </p:nvSpPr>
        <p:spPr>
          <a:xfrm>
            <a:off x="1691680" y="2564904"/>
            <a:ext cx="6972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0%          1%          2%	         3%	        ......	         97%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	      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98%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	   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99%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      </a:t>
            </a:r>
            <a:r>
              <a:rPr lang="pt-BR" sz="1400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100%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400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400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pt-BR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P1       P2	      P3		       P97	    P98     P99     </a:t>
            </a:r>
          </a:p>
        </p:txBody>
      </p:sp>
      <p:graphicFrame>
        <p:nvGraphicFramePr>
          <p:cNvPr id="11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84991"/>
              </p:ext>
            </p:extLst>
          </p:nvPr>
        </p:nvGraphicFramePr>
        <p:xfrm>
          <a:off x="1815505" y="2880213"/>
          <a:ext cx="6426836" cy="365760"/>
        </p:xfrm>
        <a:graphic>
          <a:graphicData uri="http://schemas.openxmlformats.org/drawingml/2006/table">
            <a:tbl>
              <a:tblPr firstRow="1" bandRow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0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0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BR" sz="6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746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Percentis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pt-BR" sz="2400" b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pt-BR" sz="36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pt-BR" sz="3600" b="1" i="1" smtClean="0"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den>
                              </m:f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nary>
                            </m:e>
                          </m:d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sSub>
                            <m:sSub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pt-BR" sz="3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sz="2400" b="1" dirty="0"/>
              </a:p>
              <a:p>
                <a:pPr marL="0" indent="0" algn="just">
                  <a:buNone/>
                </a:pPr>
                <a:endParaRPr lang="pt-BR" sz="2400" b="1" dirty="0"/>
              </a:p>
              <a:p>
                <a:pPr algn="just"/>
                <a:endParaRPr lang="pt-BR" sz="2000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1600" dirty="0"/>
                  <a:t> 	= limite inferior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(i = 1, ..., 99)</a:t>
                </a:r>
              </a:p>
              <a:p>
                <a:pPr lvl="2"/>
                <a:r>
                  <a:rPr lang="pt-BR" sz="1600" dirty="0"/>
                  <a:t>i 	= 1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, ..., 99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n 	= tamanho da série</a:t>
                </a:r>
              </a:p>
              <a:p>
                <a:pPr lvl="2"/>
                <a:r>
                  <a:rPr lang="pt-BR" sz="1600" dirty="0"/>
                  <a:t>Σ f	= soma das frequências anteriores à classe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p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lvl="2"/>
                <a:r>
                  <a:rPr lang="pt-BR" sz="1600" dirty="0"/>
                  <a:t>h 	= amplitude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1600" dirty="0"/>
                  <a:t> 	= frequência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5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  <a:blipFill>
                <a:blip r:embed="rId2"/>
                <a:stretch>
                  <a:fillRect b="-2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959957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Percentis</a:t>
            </a:r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pt-BR" sz="1400"/>
          </a:p>
        </p:txBody>
      </p:sp>
      <p:sp>
        <p:nvSpPr>
          <p:cNvPr id="6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Exemplo</a:t>
            </a:r>
          </a:p>
          <a:p>
            <a:pPr algn="just"/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04"/>
              <p:cNvSpPr txBox="1"/>
              <p:nvPr/>
            </p:nvSpPr>
            <p:spPr>
              <a:xfrm>
                <a:off x="4401642" y="2188016"/>
                <a:ext cx="4418830" cy="38355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pt-BR" sz="16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den>
                              </m:f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nary>
                            </m:e>
                          </m:d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pt-BR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sz="1600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________________________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Calcular o 8º </a:t>
                </a:r>
                <a:r>
                  <a:rPr lang="pt-BR" sz="1600" dirty="0" err="1"/>
                  <a:t>centil</a:t>
                </a:r>
                <a:r>
                  <a:rPr lang="pt-BR" sz="1600" dirty="0"/>
                  <a:t>: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________________________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8*40/100 = 3,2 que corresponde a 1ª Classe</a:t>
                </a: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endParaRPr lang="pt-BR" sz="1600" dirty="0"/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1600" dirty="0"/>
                  <a:t>p8 = 50 + [ (3,2 - 0) x 4] / 4 = 50 + 3,2 = </a:t>
                </a:r>
                <a:r>
                  <a:rPr lang="pt-BR" sz="1600" b="1" dirty="0"/>
                  <a:t>53,2</a:t>
                </a:r>
                <a:endParaRPr lang="pt-BR" sz="1600" dirty="0"/>
              </a:p>
            </p:txBody>
          </p:sp>
        </mc:Choice>
        <mc:Fallback xmlns="">
          <p:sp>
            <p:nvSpPr>
              <p:cNvPr id="7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42" y="2188016"/>
                <a:ext cx="4418830" cy="383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Shape 129"/>
          <p:cNvGraphicFramePr/>
          <p:nvPr>
            <p:extLst>
              <p:ext uri="{D42A27DB-BD31-4B8C-83A1-F6EECF244321}">
                <p14:modId xmlns:p14="http://schemas.microsoft.com/office/powerpoint/2010/main" val="3726823829"/>
              </p:ext>
            </p:extLst>
          </p:nvPr>
        </p:nvGraphicFramePr>
        <p:xfrm>
          <a:off x="755576" y="2277114"/>
          <a:ext cx="3250704" cy="3657360"/>
        </p:xfrm>
        <a:graphic>
          <a:graphicData uri="http://schemas.openxmlformats.org/drawingml/2006/table">
            <a:tbl>
              <a:tblPr firstRow="1" firstCol="1" lastRow="1" bandRow="1">
                <a:tableStyleId>{9D7B26C5-4107-4FEC-AEDC-1716B250A1EF}</a:tableStyleId>
              </a:tblPr>
              <a:tblGrid>
                <a:gridCol w="10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Classe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 err="1"/>
                        <a:t>Fac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⊦ 54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54 ⊦ 58</a:t>
                      </a:r>
                      <a:endParaRPr lang="pt-BR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58 ⊦ 62</a:t>
                      </a:r>
                      <a:endParaRPr lang="pt-BR" dirty="0"/>
                    </a:p>
                  </a:txBody>
                  <a:tcPr marL="91425" marR="91425" marT="91425" marB="91425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62 ⊦ 66</a:t>
                      </a:r>
                      <a:endParaRPr lang="pt-BR" dirty="0"/>
                    </a:p>
                  </a:txBody>
                  <a:tcPr marL="91425" marR="91425" marT="91425" marB="91425"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8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32</a:t>
                      </a:r>
                    </a:p>
                  </a:txBody>
                  <a:tcPr marL="91425" marR="91425" marT="91425" marB="914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66 ⊦ 70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37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70 ⊦ 74</a:t>
                      </a:r>
                      <a:endParaRPr lang="pt-BR" dirty="0"/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40</a:t>
                      </a:r>
                    </a:p>
                  </a:txBody>
                  <a:tcPr marL="91425" marR="91425" marT="91425" marB="9142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Σ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40</a:t>
                      </a:r>
                      <a:endParaRPr lang="pt-BR" b="1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3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Medidas de posição ou separatrizes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Situações de uso mais comum dessas medidas</a:t>
            </a:r>
          </a:p>
          <a:p>
            <a:pPr lvl="1" algn="just"/>
            <a:r>
              <a:rPr lang="pt-BR" sz="1600" dirty="0"/>
              <a:t>Diagrama de caixa (“box </a:t>
            </a:r>
            <a:r>
              <a:rPr lang="pt-BR" sz="1600" dirty="0" err="1"/>
              <a:t>plot</a:t>
            </a:r>
            <a:r>
              <a:rPr lang="pt-BR" sz="1600" dirty="0"/>
              <a:t>”)</a:t>
            </a:r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lvl="4" algn="just"/>
            <a:r>
              <a:rPr lang="pt-BR" sz="1400" dirty="0"/>
              <a:t>Diagrama de caixa do total de fêmeas do </a:t>
            </a:r>
            <a:r>
              <a:rPr lang="pt-BR" sz="1400" dirty="0" err="1"/>
              <a:t>parasitóide</a:t>
            </a:r>
            <a:r>
              <a:rPr lang="pt-BR" sz="1400" dirty="0"/>
              <a:t> nascidas</a:t>
            </a:r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pt-BR" sz="1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52362" t="16456" r="11413" b="16456"/>
          <a:stretch/>
        </p:blipFill>
        <p:spPr>
          <a:xfrm>
            <a:off x="2444881" y="2348880"/>
            <a:ext cx="520515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3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2988" y="3836988"/>
            <a:ext cx="68580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32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Medidas Estatísticas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1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Tendência central, Posição ou separatrizes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pt-BR" sz="105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UESC – </a:t>
            </a:r>
            <a:r>
              <a:rPr lang="pt-BR" sz="20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CiC</a:t>
            </a:r>
            <a:r>
              <a:rPr lang="pt-BR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– 2016.2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2988" y="1773238"/>
            <a:ext cx="79200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Probabilidade e estatística</a:t>
            </a:r>
          </a:p>
        </p:txBody>
      </p:sp>
      <p:pic>
        <p:nvPicPr>
          <p:cNvPr id="4100" name="Imagem 1" descr="minerva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328613"/>
            <a:ext cx="15795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00188" y="5643563"/>
            <a:ext cx="6615112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2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Graduandos: Eberty Alves e Felipe Oliveira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pt-BR" sz="2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Professor: </a:t>
            </a:r>
            <a:r>
              <a:rPr lang="pt-BR" sz="2000" dirty="0"/>
              <a:t>José Cláudio Faria</a:t>
            </a:r>
            <a:endParaRPr lang="pt-BR" sz="20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0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A4EE85-9A38-48AA-8981-76112C629AEB}" type="slidenum">
              <a:rPr lang="pt-BR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pt-B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7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Média Aritmética</a:t>
            </a:r>
          </a:p>
          <a:p>
            <a:pPr lvl="1" algn="just"/>
            <a:r>
              <a:rPr lang="pt-BR" sz="1600" b="1" dirty="0"/>
              <a:t>Dados Agrupados</a:t>
            </a:r>
          </a:p>
          <a:p>
            <a:pPr lvl="2" algn="just"/>
            <a:r>
              <a:rPr lang="pt-BR" sz="1200" dirty="0"/>
              <a:t>Quando os dados estão agrupados em uma distribuição de frequência temos: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600" b="1" dirty="0"/>
              <a:t>Y=(y</a:t>
            </a:r>
            <a:r>
              <a:rPr lang="pt-BR" sz="1600" b="1" baseline="-25000" dirty="0"/>
              <a:t>1</a:t>
            </a:r>
            <a:r>
              <a:rPr lang="pt-BR" sz="1600" b="1" dirty="0"/>
              <a:t>, y</a:t>
            </a:r>
            <a:r>
              <a:rPr lang="pt-BR" sz="1600" b="1" baseline="-25000" dirty="0"/>
              <a:t>2</a:t>
            </a:r>
            <a:r>
              <a:rPr lang="pt-BR" sz="1600" b="1" dirty="0"/>
              <a:t>, …, </a:t>
            </a:r>
            <a:r>
              <a:rPr lang="pt-BR" sz="1600" b="1" dirty="0" err="1"/>
              <a:t>y</a:t>
            </a:r>
            <a:r>
              <a:rPr lang="pt-BR" sz="1600" b="1" baseline="-25000" dirty="0" err="1"/>
              <a:t>n</a:t>
            </a:r>
            <a:r>
              <a:rPr lang="pt-BR" sz="1600" b="1" dirty="0"/>
              <a:t>) </a:t>
            </a:r>
            <a:r>
              <a:rPr lang="pt-BR" sz="1600" dirty="0"/>
              <a:t>ponderados pelas respectivas frequências absolutas </a:t>
            </a:r>
            <a:r>
              <a:rPr lang="pt-BR" sz="1600" b="1" dirty="0"/>
              <a:t>F=(F</a:t>
            </a:r>
            <a:r>
              <a:rPr lang="pt-BR" sz="1600" b="1" baseline="-25000" dirty="0"/>
              <a:t>1</a:t>
            </a:r>
            <a:r>
              <a:rPr lang="pt-BR" sz="1600" b="1" dirty="0"/>
              <a:t>, F</a:t>
            </a:r>
            <a:r>
              <a:rPr lang="pt-BR" sz="1600" b="1" baseline="-25000" dirty="0"/>
              <a:t>2</a:t>
            </a:r>
            <a:r>
              <a:rPr lang="pt-BR" sz="1600" b="1" dirty="0"/>
              <a:t>, …, </a:t>
            </a:r>
            <a:r>
              <a:rPr lang="pt-BR" sz="1600" b="1" dirty="0" err="1"/>
              <a:t>F</a:t>
            </a:r>
            <a:r>
              <a:rPr lang="pt-BR" sz="1600" b="1" baseline="-25000" dirty="0" err="1"/>
              <a:t>n</a:t>
            </a:r>
            <a:r>
              <a:rPr lang="pt-BR" sz="1600" b="1" dirty="0"/>
              <a:t>).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04"/>
              <p:cNvSpPr txBox="1"/>
              <p:nvPr/>
            </p:nvSpPr>
            <p:spPr>
              <a:xfrm>
                <a:off x="3645663" y="3919824"/>
                <a:ext cx="2803586" cy="151216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pt-BR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pt-BR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.  </m:t>
                            </m:r>
                            <m:r>
                              <a:rPr lang="pt-BR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nary>
                      </m:den>
                    </m:f>
                  </m:oMath>
                </a14:m>
                <a:endParaRPr lang="pt-BR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63" y="3919824"/>
                <a:ext cx="2803586" cy="1512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30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Média Aritmética</a:t>
            </a:r>
          </a:p>
          <a:p>
            <a:pPr lvl="1" algn="just"/>
            <a:r>
              <a:rPr lang="pt-BR" sz="1600" b="1" dirty="0"/>
              <a:t>Dados Agrupados</a:t>
            </a:r>
          </a:p>
          <a:p>
            <a:pPr lvl="2" algn="just"/>
            <a:r>
              <a:rPr lang="pt-BR" sz="1200" dirty="0">
                <a:solidFill>
                  <a:srgbClr val="FF0000"/>
                </a:solidFill>
              </a:rPr>
              <a:t>Exemplo:</a:t>
            </a:r>
            <a:endParaRPr lang="pt-BR" sz="1600" b="1" dirty="0">
              <a:solidFill>
                <a:srgbClr val="FF0000"/>
              </a:solidFill>
            </a:endParaRP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104"/>
              <p:cNvSpPr txBox="1"/>
              <p:nvPr/>
            </p:nvSpPr>
            <p:spPr>
              <a:xfrm>
                <a:off x="3424755" y="5582724"/>
                <a:ext cx="3245401" cy="9493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.  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nary>
                      </m:den>
                    </m:f>
                    <m:r>
                      <a:rPr lang="pt-B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𝟐𝟔</m:t>
                        </m:r>
                      </m:num>
                      <m:den>
                        <m: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2,6</a:t>
                </a:r>
                <a:endParaRPr lang="pt-BR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55" y="5582724"/>
                <a:ext cx="3245401" cy="949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Shape 120"/>
          <p:cNvGraphicFramePr/>
          <p:nvPr>
            <p:extLst>
              <p:ext uri="{D42A27DB-BD31-4B8C-83A1-F6EECF244321}">
                <p14:modId xmlns:p14="http://schemas.microsoft.com/office/powerpoint/2010/main" val="3525144358"/>
              </p:ext>
            </p:extLst>
          </p:nvPr>
        </p:nvGraphicFramePr>
        <p:xfrm>
          <a:off x="1427955" y="2437138"/>
          <a:ext cx="7239000" cy="2743020"/>
        </p:xfrm>
        <a:graphic>
          <a:graphicData uri="http://schemas.openxmlformats.org/drawingml/2006/table">
            <a:tbl>
              <a:tblPr firstRow="1" lastRow="1" bandRow="1">
                <a:tableStyleId>{9D7B26C5-4107-4FEC-AEDC-1716B250A1EF}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Y</a:t>
                      </a:r>
                      <a:endParaRPr lang="pt-BR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1800" b="1" dirty="0"/>
                        <a:t>F</a:t>
                      </a:r>
                      <a:r>
                        <a:rPr lang="pt-BR" sz="1800" b="1" baseline="-25000" dirty="0"/>
                        <a:t>i</a:t>
                      </a:r>
                      <a:endParaRPr lang="pt-BR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Y*</a:t>
                      </a:r>
                      <a:r>
                        <a:rPr lang="pt-BR" sz="1800" b="1" dirty="0"/>
                        <a:t>F</a:t>
                      </a:r>
                      <a:r>
                        <a:rPr lang="pt-BR" sz="1800" b="1" baseline="-25000" dirty="0"/>
                        <a:t>i</a:t>
                      </a:r>
                      <a:endParaRPr lang="pt-BR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Σ</a:t>
                      </a:r>
                      <a:endParaRPr lang="pt-BR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26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35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320633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Média Aritmética</a:t>
            </a:r>
          </a:p>
          <a:p>
            <a:pPr lvl="1" algn="just"/>
            <a:r>
              <a:rPr lang="pt-BR" sz="1600" b="1" dirty="0"/>
              <a:t>Dados Agrupados</a:t>
            </a:r>
          </a:p>
          <a:p>
            <a:pPr lvl="2" algn="just"/>
            <a:r>
              <a:rPr lang="pt-BR" sz="1200" dirty="0">
                <a:solidFill>
                  <a:srgbClr val="FF0000"/>
                </a:solidFill>
              </a:rPr>
              <a:t>Exemplo:</a:t>
            </a:r>
            <a:endParaRPr lang="pt-BR" sz="1600" b="1" dirty="0">
              <a:solidFill>
                <a:srgbClr val="FF0000"/>
              </a:solidFill>
            </a:endParaRP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BR" sz="1400"/>
          </a:p>
        </p:txBody>
      </p:sp>
      <p:graphicFrame>
        <p:nvGraphicFramePr>
          <p:cNvPr id="6" name="Shape 129"/>
          <p:cNvGraphicFramePr/>
          <p:nvPr>
            <p:extLst>
              <p:ext uri="{D42A27DB-BD31-4B8C-83A1-F6EECF244321}">
                <p14:modId xmlns:p14="http://schemas.microsoft.com/office/powerpoint/2010/main" val="403082419"/>
              </p:ext>
            </p:extLst>
          </p:nvPr>
        </p:nvGraphicFramePr>
        <p:xfrm>
          <a:off x="1427955" y="2244896"/>
          <a:ext cx="7239000" cy="3200190"/>
        </p:xfrm>
        <a:graphic>
          <a:graphicData uri="http://schemas.openxmlformats.org/drawingml/2006/table">
            <a:tbl>
              <a:tblPr firstRow="1" firstCol="1" lastRow="1" bandRow="1">
                <a:tableStyleId>{9D7B26C5-4107-4FEC-AEDC-1716B250A1EF}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Idade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pt-BR" sz="1800" b="1" dirty="0"/>
                        <a:t>F</a:t>
                      </a:r>
                      <a:r>
                        <a:rPr lang="pt-BR" sz="1800" b="1" baseline="-25000" dirty="0"/>
                        <a:t>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Y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Y*</a:t>
                      </a:r>
                      <a:r>
                        <a:rPr lang="pt-BR" sz="1800" b="1" dirty="0"/>
                        <a:t>F</a:t>
                      </a:r>
                      <a:r>
                        <a:rPr lang="pt-BR" sz="1800" b="1" baseline="-25000" dirty="0"/>
                        <a:t>i</a:t>
                      </a:r>
                      <a:endParaRPr lang="pt-BR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02 ⊦ 04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15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04 ⊦ 06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06 ⊦ 08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98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08 ⊦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72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10 ⊦ 12</a:t>
                      </a: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3</a:t>
                      </a: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11</a:t>
                      </a: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33</a:t>
                      </a: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Σ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40</a:t>
                      </a:r>
                      <a:endParaRPr lang="pt-BR" b="1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268</a:t>
                      </a: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04"/>
              <p:cNvSpPr txBox="1"/>
              <p:nvPr/>
            </p:nvSpPr>
            <p:spPr>
              <a:xfrm>
                <a:off x="3424754" y="5631332"/>
                <a:ext cx="3245401" cy="9493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.  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nary>
                      </m:den>
                    </m:f>
                    <m:r>
                      <a:rPr lang="pt-B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𝟐𝟔𝟖</m:t>
                        </m:r>
                      </m:num>
                      <m:den>
                        <m: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𝟒𝟎</m:t>
                        </m:r>
                      </m:den>
                    </m:f>
                  </m:oMath>
                </a14:m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6,7</a:t>
                </a:r>
                <a:endParaRPr lang="pt-BR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54" y="5631332"/>
                <a:ext cx="3245401" cy="949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16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Média Geral</a:t>
            </a:r>
          </a:p>
          <a:p>
            <a:pPr lvl="1" algn="just"/>
            <a:r>
              <a:rPr lang="pt-BR" sz="1600" dirty="0"/>
              <a:t>Sejam y</a:t>
            </a:r>
            <a:r>
              <a:rPr lang="pt-BR" sz="1600" baseline="-25000" dirty="0"/>
              <a:t>1</a:t>
            </a:r>
            <a:r>
              <a:rPr lang="pt-BR" sz="1600" dirty="0"/>
              <a:t>, y</a:t>
            </a:r>
            <a:r>
              <a:rPr lang="pt-BR" sz="1600" baseline="-25000" dirty="0"/>
              <a:t>2</a:t>
            </a:r>
            <a:r>
              <a:rPr lang="pt-BR" sz="1600" dirty="0"/>
              <a:t>, …, </a:t>
            </a:r>
            <a:r>
              <a:rPr lang="pt-BR" sz="1600" dirty="0" err="1"/>
              <a:t>y</a:t>
            </a:r>
            <a:r>
              <a:rPr lang="pt-BR" sz="1600" baseline="-25000" dirty="0" err="1"/>
              <a:t>k</a:t>
            </a:r>
            <a:r>
              <a:rPr lang="pt-BR" sz="1600" baseline="-25000" dirty="0"/>
              <a:t> </a:t>
            </a:r>
            <a:r>
              <a:rPr lang="pt-BR" sz="1600" dirty="0"/>
              <a:t>as </a:t>
            </a:r>
            <a:r>
              <a:rPr lang="pt-BR" sz="1600" b="1" dirty="0"/>
              <a:t>estimativas das médias aritméticas </a:t>
            </a:r>
            <a:r>
              <a:rPr lang="pt-BR" sz="1600" dirty="0"/>
              <a:t>de K séries.</a:t>
            </a:r>
          </a:p>
          <a:p>
            <a:pPr lvl="1" algn="just"/>
            <a:r>
              <a:rPr lang="pt-BR" sz="1600" dirty="0"/>
              <a:t>Sejam n</a:t>
            </a:r>
            <a:r>
              <a:rPr lang="pt-BR" sz="1600" baseline="-25000" dirty="0"/>
              <a:t>1</a:t>
            </a:r>
            <a:r>
              <a:rPr lang="pt-BR" sz="1600" dirty="0"/>
              <a:t>, n</a:t>
            </a:r>
            <a:r>
              <a:rPr lang="pt-BR" sz="1600" baseline="-25000" dirty="0"/>
              <a:t>2</a:t>
            </a:r>
            <a:r>
              <a:rPr lang="pt-BR" sz="1600" dirty="0"/>
              <a:t>, …, </a:t>
            </a:r>
            <a:r>
              <a:rPr lang="pt-BR" sz="1600" dirty="0" err="1"/>
              <a:t>n</a:t>
            </a:r>
            <a:r>
              <a:rPr lang="pt-BR" sz="1600" baseline="-25000" dirty="0" err="1"/>
              <a:t>k</a:t>
            </a:r>
            <a:r>
              <a:rPr lang="pt-BR" sz="1600" dirty="0"/>
              <a:t> os </a:t>
            </a:r>
            <a:r>
              <a:rPr lang="pt-BR" sz="1600" b="1" dirty="0"/>
              <a:t>números de termos destas séries</a:t>
            </a:r>
            <a:r>
              <a:rPr lang="pt-BR" sz="1600" dirty="0"/>
              <a:t>, respectivamente. 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A média aritmética da série formada pelos termos da K séries é dada pela fórmula: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04"/>
              <p:cNvSpPr txBox="1"/>
              <p:nvPr/>
            </p:nvSpPr>
            <p:spPr>
              <a:xfrm>
                <a:off x="2732261" y="4509120"/>
                <a:ext cx="4630390" cy="9493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 spc="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acc>
                          <m:accPr>
                            <m:chr m:val="̅"/>
                            <m:ctrlP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pt-BR" sz="2000" b="1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…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acc>
                          <m:accPr>
                            <m:chr m:val="̅"/>
                            <m:ctrlP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pt-BR" sz="2000" b="1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pt-BR" sz="2000" b="1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pt-BR" sz="2000" b="1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pt-BR" b="1" i="1" spc="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261" y="4509120"/>
                <a:ext cx="4630390" cy="949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91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</p:spPr>
            <p:txBody>
              <a:bodyPr/>
              <a:lstStyle/>
              <a:p>
                <a:pPr algn="just"/>
                <a:r>
                  <a:rPr lang="pt-BR" sz="2000" b="1" dirty="0"/>
                  <a:t>Média Geral</a:t>
                </a:r>
              </a:p>
              <a:p>
                <a:pPr lvl="1" algn="just"/>
                <a:r>
                  <a:rPr lang="pt-BR" sz="1600" b="1" dirty="0">
                    <a:solidFill>
                      <a:srgbClr val="FF0000"/>
                    </a:solidFill>
                  </a:rPr>
                  <a:t>Exemplo</a:t>
                </a:r>
              </a:p>
              <a:p>
                <a:pPr lvl="1" algn="just"/>
                <a:endParaRPr lang="pt-BR" sz="1600" b="1" dirty="0">
                  <a:solidFill>
                    <a:srgbClr val="FF0000"/>
                  </a:solidFill>
                </a:endParaRPr>
              </a:p>
              <a:p>
                <a:pPr lvl="3" algn="just"/>
                <a:r>
                  <a:rPr lang="pt-BR" sz="1400" b="1" dirty="0">
                    <a:solidFill>
                      <a:srgbClr val="000099"/>
                    </a:solidFill>
                  </a:rPr>
                  <a:t>Dadas as Séries:</a:t>
                </a:r>
              </a:p>
              <a:p>
                <a:pPr marL="0" indent="0" algn="just">
                  <a:buNone/>
                </a:pPr>
                <a:r>
                  <a:rPr lang="pt-BR" sz="2000" dirty="0"/>
                  <a:t>{4, 5, 6, 7, 8} 		</a:t>
                </a:r>
                <a:r>
                  <a:rPr lang="pt-BR" sz="2000" spc="3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spc="300" dirty="0" smtClean="0"/>
                      <m:t>n</m:t>
                    </m:r>
                    <m:r>
                      <m:rPr>
                        <m:nor/>
                      </m:rPr>
                      <a:rPr lang="pt-BR" sz="2000" spc="300" baseline="-25000" dirty="0"/>
                      <m:t>1</m:t>
                    </m:r>
                  </m:oMath>
                </a14:m>
                <a:r>
                  <a:rPr lang="pt-BR" sz="2000" dirty="0"/>
                  <a:t> = 5 		Ῡ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spc="300" baseline="-25000" dirty="0"/>
                      <m:t>1</m:t>
                    </m:r>
                  </m:oMath>
                </a14:m>
                <a:r>
                  <a:rPr lang="pt-BR" sz="2000" dirty="0"/>
                  <a:t>= 6</a:t>
                </a:r>
              </a:p>
              <a:p>
                <a:pPr marL="0" indent="0" algn="just">
                  <a:buNone/>
                </a:pPr>
                <a:r>
                  <a:rPr lang="pt-BR" sz="2000" dirty="0"/>
                  <a:t>{1, 2, 3} 	           	</a:t>
                </a:r>
                <a:r>
                  <a:rPr lang="pt-BR" sz="2000" spc="3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spc="300" dirty="0"/>
                      <m:t>n</m:t>
                    </m:r>
                    <m:r>
                      <m:rPr>
                        <m:nor/>
                      </m:rPr>
                      <a:rPr lang="pt-BR" sz="2000" i="0" spc="300" baseline="-25000" dirty="0" smtClean="0"/>
                      <m:t>2</m:t>
                    </m:r>
                  </m:oMath>
                </a14:m>
                <a:r>
                  <a:rPr lang="pt-BR" sz="2000" dirty="0"/>
                  <a:t> = 3 		Ῡ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i="0" spc="300" baseline="-25000" dirty="0" smtClean="0"/>
                      <m:t>2</m:t>
                    </m:r>
                  </m:oMath>
                </a14:m>
                <a:r>
                  <a:rPr lang="pt-BR" sz="2000" dirty="0"/>
                  <a:t>= 2</a:t>
                </a:r>
              </a:p>
              <a:p>
                <a:pPr marL="0" indent="0">
                  <a:buNone/>
                </a:pPr>
                <a:r>
                  <a:rPr lang="pt-BR" sz="2000" dirty="0"/>
                  <a:t>{9, 10, 11, 12, 13}	 	</a:t>
                </a:r>
                <a:r>
                  <a:rPr lang="pt-BR" sz="2000" spc="3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spc="300" dirty="0"/>
                      <m:t>n</m:t>
                    </m:r>
                    <m:r>
                      <m:rPr>
                        <m:nor/>
                      </m:rPr>
                      <a:rPr lang="pt-BR" sz="2000" i="0" spc="300" baseline="-25000" dirty="0" smtClean="0"/>
                      <m:t>3</m:t>
                    </m:r>
                  </m:oMath>
                </a14:m>
                <a:r>
                  <a:rPr lang="pt-BR" sz="2000" dirty="0"/>
                  <a:t> = 5 		Ῡ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i="0" spc="300" baseline="-25000" dirty="0" smtClean="0"/>
                      <m:t>3</m:t>
                    </m:r>
                  </m:oMath>
                </a14:m>
                <a:r>
                  <a:rPr lang="pt-BR" sz="2000" dirty="0"/>
                  <a:t>= 11</a:t>
                </a:r>
                <a:r>
                  <a:rPr lang="pt-BR" sz="2000" b="1" dirty="0"/>
                  <a:t>	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938" y="1484784"/>
                <a:ext cx="7804150" cy="4647729"/>
              </a:xfrm>
              <a:blipFill>
                <a:blip r:embed="rId2"/>
                <a:stretch>
                  <a:fillRect l="-859" t="-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04"/>
              <p:cNvSpPr txBox="1"/>
              <p:nvPr/>
            </p:nvSpPr>
            <p:spPr>
              <a:xfrm>
                <a:off x="1779922" y="4437112"/>
                <a:ext cx="6535067" cy="9493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 spc="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acc>
                          <m:accPr>
                            <m:chr m:val="̅"/>
                            <m:ctrlP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pt-BR" sz="2000" b="1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…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acc>
                          <m:accPr>
                            <m:chr m:val="̅"/>
                            <m:ctrlP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1" i="1" spc="3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pt-BR" sz="2000" b="1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t-BR" sz="2000" b="1" i="0" spc="30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pt-BR" sz="2000" b="1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pt-BR" sz="2000" b="1" i="0" spc="3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pt-BR" sz="2000" b="1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1" spc="3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pt-BR" b="1" i="1" spc="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𝟏𝟏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pt-B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7</a:t>
                </a:r>
              </a:p>
            </p:txBody>
          </p:sp>
        </mc:Choice>
        <mc:Fallback xmlns="">
          <p:sp>
            <p:nvSpPr>
              <p:cNvPr id="6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922" y="4437112"/>
                <a:ext cx="6535067" cy="949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Média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50938" y="1484784"/>
            <a:ext cx="7804150" cy="4647729"/>
          </a:xfrm>
        </p:spPr>
        <p:txBody>
          <a:bodyPr/>
          <a:lstStyle/>
          <a:p>
            <a:pPr algn="just"/>
            <a:r>
              <a:rPr lang="pt-BR" sz="2000" b="1" dirty="0"/>
              <a:t>Média Geométrica</a:t>
            </a:r>
          </a:p>
          <a:p>
            <a:pPr lvl="1" algn="just"/>
            <a:r>
              <a:rPr lang="pt-BR" sz="1600" dirty="0"/>
              <a:t>Usada para médias proporcionais de crescimento quando uma </a:t>
            </a:r>
            <a:r>
              <a:rPr lang="pt-BR" sz="1600" b="1" dirty="0"/>
              <a:t>medida subsequente depende de medidas prévias</a:t>
            </a:r>
            <a:r>
              <a:rPr lang="pt-BR" sz="1600" dirty="0"/>
              <a:t>.</a:t>
            </a:r>
          </a:p>
          <a:p>
            <a:pPr lvl="1" algn="just"/>
            <a:endParaRPr lang="pt-BR" sz="1600" b="1" dirty="0"/>
          </a:p>
          <a:p>
            <a:pPr algn="just"/>
            <a:r>
              <a:rPr lang="pt-BR" sz="2000" dirty="0"/>
              <a:t>Sejam </a:t>
            </a:r>
            <a:r>
              <a:rPr lang="pt-BR" sz="2000" b="1" dirty="0"/>
              <a:t>y</a:t>
            </a:r>
            <a:r>
              <a:rPr lang="pt-BR" sz="2000" b="1" baseline="-25000" dirty="0"/>
              <a:t>1</a:t>
            </a:r>
            <a:r>
              <a:rPr lang="pt-BR" sz="2000" b="1" dirty="0"/>
              <a:t>, y</a:t>
            </a:r>
            <a:r>
              <a:rPr lang="pt-BR" sz="2000" b="1" baseline="-25000" dirty="0"/>
              <a:t>2</a:t>
            </a:r>
            <a:r>
              <a:rPr lang="pt-BR" sz="2000" b="1" dirty="0"/>
              <a:t>, …, </a:t>
            </a:r>
            <a:r>
              <a:rPr lang="pt-BR" sz="2000" b="1" dirty="0" err="1"/>
              <a:t>y</a:t>
            </a:r>
            <a:r>
              <a:rPr lang="pt-BR" sz="2000" b="1" baseline="-25000" dirty="0" err="1"/>
              <a:t>n</a:t>
            </a:r>
            <a:r>
              <a:rPr lang="pt-BR" sz="2000" b="1" dirty="0"/>
              <a:t>, </a:t>
            </a:r>
            <a:r>
              <a:rPr lang="pt-BR" sz="2000" dirty="0"/>
              <a:t>valores de Y associados às respectivas frequências absolutas</a:t>
            </a:r>
            <a:r>
              <a:rPr lang="pt-BR" sz="2000" b="1" dirty="0"/>
              <a:t> F</a:t>
            </a:r>
            <a:r>
              <a:rPr lang="pt-BR" sz="2000" b="1" baseline="-25000" dirty="0"/>
              <a:t>1</a:t>
            </a:r>
            <a:r>
              <a:rPr lang="pt-BR" sz="2000" b="1" dirty="0"/>
              <a:t>, F</a:t>
            </a:r>
            <a:r>
              <a:rPr lang="pt-BR" sz="2000" b="1" baseline="-25000" dirty="0"/>
              <a:t>2</a:t>
            </a:r>
            <a:r>
              <a:rPr lang="pt-BR" sz="2000" b="1" dirty="0"/>
              <a:t>, …, </a:t>
            </a:r>
            <a:r>
              <a:rPr lang="pt-BR" sz="2000" b="1" dirty="0" err="1"/>
              <a:t>F</a:t>
            </a:r>
            <a:r>
              <a:rPr lang="pt-BR" sz="2000" b="1" baseline="-25000" dirty="0" err="1"/>
              <a:t>n</a:t>
            </a:r>
            <a:r>
              <a:rPr lang="pt-BR" sz="2000" b="1" dirty="0"/>
              <a:t>. A média geométrica de Y </a:t>
            </a:r>
            <a:r>
              <a:rPr lang="pt-BR" sz="2000" dirty="0"/>
              <a:t>é definida por:</a:t>
            </a:r>
          </a:p>
          <a:p>
            <a:pPr algn="just"/>
            <a:endParaRPr lang="pt-BR" sz="2000" dirty="0"/>
          </a:p>
        </p:txBody>
      </p:sp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EEC21-FA44-4FD3-A039-B34266EA2D08}" type="slidenum">
              <a:rPr lang="pt-B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B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04"/>
              <p:cNvSpPr txBox="1"/>
              <p:nvPr/>
            </p:nvSpPr>
            <p:spPr>
              <a:xfrm>
                <a:off x="2103958" y="4426596"/>
                <a:ext cx="5886995" cy="11521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MG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</a:t>
                </a:r>
                <a:r>
                  <a:rPr lang="pt-B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mg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p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sSup>
                          <m:sSup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</m:sSup>
                        <m:r>
                          <a:rPr lang="pt-BR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….</m:t>
                        </m:r>
                        <m:sSup>
                          <m:sSupPr>
                            <m:ctrlPr>
                              <a:rPr lang="pt-BR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pt-BR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</m:sSub>
                          </m:sup>
                        </m:sSup>
                      </m:e>
                    </m:rad>
                  </m:oMath>
                </a14:m>
                <a:endParaRPr lang="pt-BR" b="1" i="1" spc="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Shap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58" y="4426596"/>
                <a:ext cx="5886995" cy="115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354841"/>
      </p:ext>
    </p:extLst>
  </p:cSld>
  <p:clrMapOvr>
    <a:masterClrMapping/>
  </p:clrMapOvr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2675</TotalTime>
  <Words>2161</Words>
  <Application>Microsoft Office PowerPoint</Application>
  <PresentationFormat>Apresentação na tela (4:3)</PresentationFormat>
  <Paragraphs>627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Tahoma</vt:lpstr>
      <vt:lpstr>Times New Roman</vt:lpstr>
      <vt:lpstr>Verdana</vt:lpstr>
      <vt:lpstr>Wingdings</vt:lpstr>
      <vt:lpstr>Geométrico</vt:lpstr>
      <vt:lpstr>Apresentação do PowerPoint</vt:lpstr>
      <vt:lpstr>Tendência Central</vt:lpstr>
      <vt:lpstr>Média</vt:lpstr>
      <vt:lpstr>Média</vt:lpstr>
      <vt:lpstr>Média</vt:lpstr>
      <vt:lpstr>Média</vt:lpstr>
      <vt:lpstr>Média</vt:lpstr>
      <vt:lpstr>Média</vt:lpstr>
      <vt:lpstr>Média</vt:lpstr>
      <vt:lpstr>Média</vt:lpstr>
      <vt:lpstr>Média</vt:lpstr>
      <vt:lpstr>Média</vt:lpstr>
      <vt:lpstr>Média</vt:lpstr>
      <vt:lpstr>Mediana</vt:lpstr>
      <vt:lpstr>Mediana</vt:lpstr>
      <vt:lpstr>Mediana</vt:lpstr>
      <vt:lpstr>Mediana</vt:lpstr>
      <vt:lpstr>Mediana</vt:lpstr>
      <vt:lpstr>Mediana</vt:lpstr>
      <vt:lpstr>Mediana</vt:lpstr>
      <vt:lpstr>Moda</vt:lpstr>
      <vt:lpstr>Moda</vt:lpstr>
      <vt:lpstr>Moda</vt:lpstr>
      <vt:lpstr>Moda</vt:lpstr>
      <vt:lpstr>Moda</vt:lpstr>
      <vt:lpstr>Medidas de Posição ou Separatrizes</vt:lpstr>
      <vt:lpstr>Quartis</vt:lpstr>
      <vt:lpstr>Quartis</vt:lpstr>
      <vt:lpstr>Quartis</vt:lpstr>
      <vt:lpstr>Decis</vt:lpstr>
      <vt:lpstr>Decis</vt:lpstr>
      <vt:lpstr>Decis</vt:lpstr>
      <vt:lpstr>Percentis</vt:lpstr>
      <vt:lpstr>Percentis</vt:lpstr>
      <vt:lpstr>Percentis</vt:lpstr>
      <vt:lpstr>Medidas de posição ou separatrizes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</dc:title>
  <dc:subject>Internet</dc:subject>
  <dc:creator>Eberty Alves</dc:creator>
  <cp:keywords>historico e evolucao</cp:keywords>
  <cp:lastModifiedBy>Eberty Alves</cp:lastModifiedBy>
  <cp:revision>83</cp:revision>
  <dcterms:created xsi:type="dcterms:W3CDTF">2008-12-29T14:49:48Z</dcterms:created>
  <dcterms:modified xsi:type="dcterms:W3CDTF">2017-01-06T05:15:59Z</dcterms:modified>
</cp:coreProperties>
</file>