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0" r:id="rId4"/>
    <p:sldId id="258" r:id="rId5"/>
    <p:sldId id="259" r:id="rId6"/>
    <p:sldId id="262" r:id="rId7"/>
    <p:sldId id="261" r:id="rId8"/>
    <p:sldId id="263" r:id="rId9"/>
    <p:sldId id="279" r:id="rId10"/>
    <p:sldId id="260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2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9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8977C-CA1D-4665-919D-09FEC2C8610C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ED020-74A9-4C28-A955-BFB7532537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ED020-74A9-4C28-A955-BFB7532537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01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ED020-74A9-4C28-A955-BFB7532537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33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ED020-74A9-4C28-A955-BFB75325376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9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3CDE-2276-4D3C-BCB6-094A405309FE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B390-8900-42EB-8B02-8B8195E29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2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5144-E825-46CD-9B34-DC1D3736008A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B390-8900-42EB-8B02-8B8195E29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6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37DD-7FBF-4B7B-AF4D-C6B653768872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B390-8900-42EB-8B02-8B8195E29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1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C52F-6A95-4C37-8F01-94699ED343F8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B390-8900-42EB-8B02-8B8195E29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1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11B7-B3EB-4A81-86B0-CDDF94C6F15F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B390-8900-42EB-8B02-8B8195E29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1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611E8-42E2-4348-959D-F9DA4B98A342}" type="datetime1">
              <a:rPr lang="en-US" smtClean="0"/>
              <a:t>12/9/2019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B390-8900-42EB-8B02-8B8195E29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9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A8B3-E755-48AE-BB23-1776A4793EDC}" type="datetime1">
              <a:rPr lang="en-US" smtClean="0"/>
              <a:t>12/9/2019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B390-8900-42EB-8B02-8B8195E29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5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9AD6-2431-40F1-B73E-E181BBF91C41}" type="datetime1">
              <a:rPr lang="en-US" smtClean="0"/>
              <a:t>12/9/2019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B390-8900-42EB-8B02-8B8195E29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6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58CC-3D29-4F8D-BC1E-4B426A7A3927}" type="datetime1">
              <a:rPr lang="en-US" smtClean="0"/>
              <a:t>12/9/2019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B390-8900-42EB-8B02-8B8195E29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3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EACD-4E71-4BE3-920B-5F3929FD5E20}" type="datetime1">
              <a:rPr lang="en-US" smtClean="0"/>
              <a:t>12/9/2019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B390-8900-42EB-8B02-8B8195E29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5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1F6B-7ACC-4F99-A56C-F82E60E5DDD4}" type="datetime1">
              <a:rPr lang="en-US" smtClean="0"/>
              <a:t>12/9/2019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B390-8900-42EB-8B02-8B8195E29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9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B7A10-BB28-4762-BC14-86D734E4377B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CB390-8900-42EB-8B02-8B8195E29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0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Implementação da Ferramenta de Teste de Software</a:t>
            </a:r>
            <a:br>
              <a:rPr lang="pt-BR" dirty="0" smtClean="0"/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0963" y="3202793"/>
            <a:ext cx="11367752" cy="1655762"/>
          </a:xfrm>
        </p:spPr>
        <p:txBody>
          <a:bodyPr/>
          <a:lstStyle/>
          <a:p>
            <a:r>
              <a:rPr lang="pt-BR" dirty="0" smtClean="0">
                <a:solidFill>
                  <a:srgbClr val="C00000"/>
                </a:solidFill>
              </a:rPr>
              <a:t>Complexidade </a:t>
            </a:r>
            <a:r>
              <a:rPr lang="pt-BR" dirty="0" err="1" smtClean="0">
                <a:solidFill>
                  <a:srgbClr val="C00000"/>
                </a:solidFill>
              </a:rPr>
              <a:t>ciclomática</a:t>
            </a:r>
            <a:r>
              <a:rPr lang="pt-BR" dirty="0" smtClean="0">
                <a:solidFill>
                  <a:srgbClr val="C00000"/>
                </a:solidFill>
              </a:rPr>
              <a:t>, Caminho independente, Grafo de fluxo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B390-8900-42EB-8B02-8B8195E29F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737444" y="-30113"/>
            <a:ext cx="523164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void __</a:t>
            </a:r>
            <a:r>
              <a:rPr lang="en-US" sz="1400" dirty="0" err="1" smtClean="0"/>
              <a:t>fastcall</a:t>
            </a:r>
            <a:r>
              <a:rPr lang="en-US" sz="1400" dirty="0" smtClean="0"/>
              <a:t> TForm2::</a:t>
            </a:r>
            <a:r>
              <a:rPr lang="en-US" sz="1400" dirty="0" err="1" smtClean="0"/>
              <a:t>FormCreate</a:t>
            </a:r>
            <a:r>
              <a:rPr lang="en-US" sz="1400" dirty="0" smtClean="0"/>
              <a:t>(</a:t>
            </a:r>
            <a:r>
              <a:rPr lang="en-US" sz="1400" dirty="0" err="1" smtClean="0"/>
              <a:t>TObject</a:t>
            </a:r>
            <a:r>
              <a:rPr lang="en-US" sz="1400" dirty="0" smtClean="0"/>
              <a:t> *Sender)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ClientDataSet1-&gt;Open();</a:t>
            </a:r>
          </a:p>
          <a:p>
            <a:r>
              <a:rPr lang="en-US" sz="1400" dirty="0" smtClean="0"/>
              <a:t>  ClientDataSet1-&gt;First();</a:t>
            </a:r>
          </a:p>
          <a:p>
            <a:r>
              <a:rPr lang="en-US" sz="1400" dirty="0" smtClean="0"/>
              <a:t>  ClientDataSet1-&gt;</a:t>
            </a:r>
            <a:r>
              <a:rPr lang="en-US" sz="1400" dirty="0" err="1" smtClean="0"/>
              <a:t>LoadFromFile</a:t>
            </a:r>
            <a:r>
              <a:rPr lang="en-US" sz="1400" dirty="0" smtClean="0"/>
              <a:t>("dados.xml");</a:t>
            </a:r>
          </a:p>
          <a:p>
            <a:r>
              <a:rPr lang="en-US" sz="1400" dirty="0" smtClean="0"/>
              <a:t>  if (</a:t>
            </a:r>
            <a:r>
              <a:rPr lang="en-US" sz="1400" dirty="0" err="1" smtClean="0"/>
              <a:t>FileExists</a:t>
            </a:r>
            <a:r>
              <a:rPr lang="en-US" sz="1400" dirty="0" smtClean="0"/>
              <a:t>(</a:t>
            </a:r>
            <a:r>
              <a:rPr lang="en-US" sz="1400" dirty="0" err="1" smtClean="0"/>
              <a:t>ExtractFilePath</a:t>
            </a:r>
            <a:r>
              <a:rPr lang="en-US" sz="1400" dirty="0" smtClean="0"/>
              <a:t>(</a:t>
            </a:r>
            <a:r>
              <a:rPr lang="en-US" sz="1400" dirty="0" err="1" smtClean="0"/>
              <a:t>ParamStr</a:t>
            </a:r>
            <a:r>
              <a:rPr lang="en-US" sz="1400" dirty="0" smtClean="0"/>
              <a:t>(0))+"dados.xml")) {</a:t>
            </a:r>
          </a:p>
          <a:p>
            <a:r>
              <a:rPr lang="en-US" sz="1400" dirty="0" smtClean="0"/>
              <a:t>	   ClientDataSet1-&gt;</a:t>
            </a:r>
            <a:r>
              <a:rPr lang="en-US" sz="1400" dirty="0" err="1" smtClean="0"/>
              <a:t>LoadFromFile</a:t>
            </a:r>
            <a:r>
              <a:rPr lang="en-US" sz="1400" dirty="0" smtClean="0"/>
              <a:t>("dados.xml"); }</a:t>
            </a:r>
          </a:p>
          <a:p>
            <a:r>
              <a:rPr lang="en-US" sz="1400" dirty="0" smtClean="0"/>
              <a:t>  else {</a:t>
            </a:r>
          </a:p>
          <a:p>
            <a:r>
              <a:rPr lang="en-US" sz="1400" dirty="0" smtClean="0"/>
              <a:t>       </a:t>
            </a:r>
            <a:r>
              <a:rPr lang="en-US" sz="1400" dirty="0" err="1" smtClean="0"/>
              <a:t>ShowMessage</a:t>
            </a:r>
            <a:r>
              <a:rPr lang="en-US" sz="1400" dirty="0" smtClean="0"/>
              <a:t>("</a:t>
            </a:r>
            <a:r>
              <a:rPr lang="en-US" sz="1400" dirty="0" err="1" smtClean="0"/>
              <a:t>Não</a:t>
            </a:r>
            <a:r>
              <a:rPr lang="en-US" sz="1400" dirty="0" smtClean="0"/>
              <a:t> </a:t>
            </a:r>
            <a:r>
              <a:rPr lang="en-US" sz="1400" dirty="0" err="1" smtClean="0"/>
              <a:t>há</a:t>
            </a:r>
            <a:r>
              <a:rPr lang="en-US" sz="1400" dirty="0" smtClean="0"/>
              <a:t> </a:t>
            </a:r>
            <a:r>
              <a:rPr lang="en-US" sz="1400" dirty="0" err="1" smtClean="0"/>
              <a:t>programas</a:t>
            </a:r>
            <a:r>
              <a:rPr lang="en-US" sz="1400" dirty="0" smtClean="0"/>
              <a:t> </a:t>
            </a:r>
            <a:r>
              <a:rPr lang="en-US" sz="1400" dirty="0" err="1" smtClean="0"/>
              <a:t>fonte</a:t>
            </a:r>
            <a:r>
              <a:rPr lang="en-US" sz="1400" dirty="0" smtClean="0"/>
              <a:t>...");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   Memo1-&gt;Text = ClientDataSet1programa-&gt;Value;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4125"/>
            <a:ext cx="7419975" cy="4333875"/>
          </a:xfrm>
          <a:prstGeom prst="rect">
            <a:avLst/>
          </a:prstGeom>
        </p:spPr>
      </p:pic>
      <p:sp>
        <p:nvSpPr>
          <p:cNvPr id="7" name="Forma livre 6"/>
          <p:cNvSpPr/>
          <p:nvPr/>
        </p:nvSpPr>
        <p:spPr>
          <a:xfrm>
            <a:off x="1137972" y="906945"/>
            <a:ext cx="5563079" cy="5507503"/>
          </a:xfrm>
          <a:custGeom>
            <a:avLst/>
            <a:gdLst>
              <a:gd name="connsiteX0" fmla="*/ 90327 w 5563079"/>
              <a:gd name="connsiteY0" fmla="*/ 5507503 h 5507503"/>
              <a:gd name="connsiteX1" fmla="*/ 745419 w 5563079"/>
              <a:gd name="connsiteY1" fmla="*/ 771730 h 5507503"/>
              <a:gd name="connsiteX2" fmla="*/ 5563079 w 5563079"/>
              <a:gd name="connsiteY2" fmla="*/ 62046 h 5507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3079" h="5507503">
                <a:moveTo>
                  <a:pt x="90327" y="5507503"/>
                </a:moveTo>
                <a:cubicBezTo>
                  <a:pt x="-38190" y="3593404"/>
                  <a:pt x="-166706" y="1679306"/>
                  <a:pt x="745419" y="771730"/>
                </a:cubicBezTo>
                <a:cubicBezTo>
                  <a:pt x="1657544" y="-135846"/>
                  <a:pt x="3610311" y="-36900"/>
                  <a:pt x="5563079" y="62046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3"/>
          <p:cNvSpPr>
            <a:spLocks noGrp="1"/>
          </p:cNvSpPr>
          <p:nvPr>
            <p:ph type="title"/>
          </p:nvPr>
        </p:nvSpPr>
        <p:spPr>
          <a:xfrm>
            <a:off x="110319" y="137738"/>
            <a:ext cx="7696200" cy="590218"/>
          </a:xfrm>
        </p:spPr>
        <p:txBody>
          <a:bodyPr>
            <a:normAutofit fontScale="90000"/>
          </a:bodyPr>
          <a:lstStyle/>
          <a:p>
            <a:r>
              <a:rPr lang="pt-BR" sz="3200" dirty="0" smtClean="0"/>
              <a:t>Evento </a:t>
            </a:r>
            <a:r>
              <a:rPr lang="pt-BR" sz="3200" dirty="0" err="1" smtClean="0"/>
              <a:t>FormCreate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2700" dirty="0" smtClean="0"/>
              <a:t>Inicializa a interface com o último código fonte</a:t>
            </a:r>
            <a:endParaRPr lang="en-US" sz="27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049" y="3530991"/>
            <a:ext cx="4673951" cy="3327009"/>
          </a:xfrm>
          <a:prstGeom prst="rect">
            <a:avLst/>
          </a:prstGeom>
        </p:spPr>
      </p:pic>
      <p:sp>
        <p:nvSpPr>
          <p:cNvPr id="10" name="Forma livre 9"/>
          <p:cNvSpPr/>
          <p:nvPr/>
        </p:nvSpPr>
        <p:spPr>
          <a:xfrm>
            <a:off x="8426548" y="1828800"/>
            <a:ext cx="2733216" cy="3165231"/>
          </a:xfrm>
          <a:custGeom>
            <a:avLst/>
            <a:gdLst>
              <a:gd name="connsiteX0" fmla="*/ 2293034 w 2733216"/>
              <a:gd name="connsiteY0" fmla="*/ 0 h 3165231"/>
              <a:gd name="connsiteX1" fmla="*/ 2560320 w 2733216"/>
              <a:gd name="connsiteY1" fmla="*/ 1266092 h 3165231"/>
              <a:gd name="connsiteX2" fmla="*/ 0 w 2733216"/>
              <a:gd name="connsiteY2" fmla="*/ 3165231 h 316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3216" h="3165231">
                <a:moveTo>
                  <a:pt x="2293034" y="0"/>
                </a:moveTo>
                <a:cubicBezTo>
                  <a:pt x="2617763" y="369277"/>
                  <a:pt x="2942492" y="738554"/>
                  <a:pt x="2560320" y="1266092"/>
                </a:cubicBezTo>
                <a:cubicBezTo>
                  <a:pt x="2178148" y="1793630"/>
                  <a:pt x="1089074" y="2479430"/>
                  <a:pt x="0" y="3165231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B390-8900-42EB-8B02-8B8195E29F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2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4553" y="133113"/>
            <a:ext cx="10515600" cy="753991"/>
          </a:xfrm>
        </p:spPr>
        <p:txBody>
          <a:bodyPr/>
          <a:lstStyle/>
          <a:p>
            <a:r>
              <a:rPr lang="pt-BR" dirty="0" smtClean="0"/>
              <a:t>Método carregar registro 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432178" y="1744094"/>
            <a:ext cx="11759822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__</a:t>
            </a:r>
            <a:r>
              <a:rPr lang="en-US" dirty="0" err="1" smtClean="0"/>
              <a:t>fastcall</a:t>
            </a:r>
            <a:r>
              <a:rPr lang="en-US" dirty="0" smtClean="0"/>
              <a:t> TForm2::</a:t>
            </a:r>
            <a:r>
              <a:rPr lang="en-US" dirty="0" err="1" smtClean="0"/>
              <a:t>FormCreate</a:t>
            </a:r>
            <a:r>
              <a:rPr lang="en-US" dirty="0" smtClean="0"/>
              <a:t>(</a:t>
            </a:r>
            <a:r>
              <a:rPr lang="en-US" dirty="0" err="1" smtClean="0"/>
              <a:t>TObject</a:t>
            </a:r>
            <a:r>
              <a:rPr lang="en-US" dirty="0" smtClean="0"/>
              <a:t> *Sender)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ClientDataSet1-&gt;Open();  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 err="1" smtClean="0">
                <a:solidFill>
                  <a:srgbClr val="00B050"/>
                </a:solidFill>
              </a:rPr>
              <a:t>abrir</a:t>
            </a:r>
            <a:r>
              <a:rPr lang="en-US" dirty="0" smtClean="0">
                <a:solidFill>
                  <a:srgbClr val="00B050"/>
                </a:solidFill>
              </a:rPr>
              <a:t> o ClientDataSet1</a:t>
            </a:r>
          </a:p>
          <a:p>
            <a:r>
              <a:rPr lang="en-US" dirty="0" smtClean="0"/>
              <a:t>  ClientDataSet1-&gt;First();  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 err="1" smtClean="0">
                <a:solidFill>
                  <a:srgbClr val="00B050"/>
                </a:solidFill>
              </a:rPr>
              <a:t>ir</a:t>
            </a:r>
            <a:r>
              <a:rPr lang="en-US" dirty="0" smtClean="0">
                <a:solidFill>
                  <a:srgbClr val="00B050"/>
                </a:solidFill>
              </a:rPr>
              <a:t> para o </a:t>
            </a:r>
            <a:r>
              <a:rPr lang="en-US" dirty="0" err="1" smtClean="0">
                <a:solidFill>
                  <a:srgbClr val="00B050"/>
                </a:solidFill>
              </a:rPr>
              <a:t>primeiro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registro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if (</a:t>
            </a:r>
            <a:r>
              <a:rPr lang="en-US" dirty="0" err="1" smtClean="0"/>
              <a:t>FileExists</a:t>
            </a:r>
            <a:r>
              <a:rPr lang="en-US" dirty="0" smtClean="0"/>
              <a:t>(</a:t>
            </a:r>
            <a:r>
              <a:rPr lang="en-US" dirty="0" err="1" smtClean="0"/>
              <a:t>ExtractFilePath</a:t>
            </a:r>
            <a:r>
              <a:rPr lang="en-US" dirty="0" smtClean="0"/>
              <a:t>(</a:t>
            </a:r>
            <a:r>
              <a:rPr lang="en-US" dirty="0" err="1" smtClean="0"/>
              <a:t>ParamStr</a:t>
            </a:r>
            <a:r>
              <a:rPr lang="en-US" dirty="0" smtClean="0"/>
              <a:t>(0))+"dados.xml")) { 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 err="1" smtClean="0">
                <a:solidFill>
                  <a:srgbClr val="00B050"/>
                </a:solidFill>
              </a:rPr>
              <a:t>caso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não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exista</a:t>
            </a:r>
            <a:r>
              <a:rPr lang="en-US" dirty="0" smtClean="0">
                <a:solidFill>
                  <a:srgbClr val="00B050"/>
                </a:solidFill>
              </a:rPr>
              <a:t> dados.xml </a:t>
            </a:r>
            <a:r>
              <a:rPr lang="en-US" dirty="0" err="1" smtClean="0">
                <a:solidFill>
                  <a:srgbClr val="00B050"/>
                </a:solidFill>
              </a:rPr>
              <a:t>na</a:t>
            </a:r>
            <a:r>
              <a:rPr lang="en-US" dirty="0" smtClean="0">
                <a:solidFill>
                  <a:srgbClr val="00B050"/>
                </a:solidFill>
              </a:rPr>
              <a:t> pasta do </a:t>
            </a:r>
            <a:r>
              <a:rPr lang="en-US" dirty="0" err="1" smtClean="0">
                <a:solidFill>
                  <a:srgbClr val="00B050"/>
                </a:solidFill>
              </a:rPr>
              <a:t>executável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criar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aquivo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	   ClientDataSet1-&gt;</a:t>
            </a:r>
            <a:r>
              <a:rPr lang="en-US" dirty="0" err="1" smtClean="0"/>
              <a:t>LoadFromFile</a:t>
            </a:r>
            <a:r>
              <a:rPr lang="en-US" dirty="0" smtClean="0"/>
              <a:t>("dados.xml"); }</a:t>
            </a:r>
          </a:p>
          <a:p>
            <a:r>
              <a:rPr lang="en-US" dirty="0" smtClean="0"/>
              <a:t>  else {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ShowMessage</a:t>
            </a:r>
            <a:r>
              <a:rPr lang="en-US" dirty="0" smtClean="0"/>
              <a:t>("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há</a:t>
            </a:r>
            <a:r>
              <a:rPr lang="en-US" dirty="0" smtClean="0"/>
              <a:t> </a:t>
            </a:r>
            <a:r>
              <a:rPr lang="en-US" dirty="0" err="1" smtClean="0"/>
              <a:t>programas</a:t>
            </a:r>
            <a:r>
              <a:rPr lang="en-US" dirty="0" smtClean="0"/>
              <a:t> </a:t>
            </a:r>
            <a:r>
              <a:rPr lang="en-US" dirty="0" err="1" smtClean="0"/>
              <a:t>fonte</a:t>
            </a:r>
            <a:r>
              <a:rPr lang="en-US" dirty="0" smtClean="0"/>
              <a:t>...");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 Memo1-&gt;Text = ClientDataSet1programa-&gt;Value; 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 err="1" smtClean="0">
                <a:solidFill>
                  <a:srgbClr val="00B050"/>
                </a:solidFill>
              </a:rPr>
              <a:t>carregar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programa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fonte</a:t>
            </a:r>
            <a:r>
              <a:rPr lang="en-US" dirty="0" smtClean="0">
                <a:solidFill>
                  <a:srgbClr val="00B050"/>
                </a:solidFill>
              </a:rPr>
              <a:t> no Memo1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B390-8900-42EB-8B02-8B8195E29F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87" y="1812379"/>
            <a:ext cx="10904847" cy="4847728"/>
          </a:xfrm>
          <a:prstGeom prst="rect">
            <a:avLst/>
          </a:prstGeom>
        </p:spPr>
      </p:pic>
      <p:sp>
        <p:nvSpPr>
          <p:cNvPr id="5" name="Texto Explicativo 3 4"/>
          <p:cNvSpPr/>
          <p:nvPr/>
        </p:nvSpPr>
        <p:spPr>
          <a:xfrm>
            <a:off x="5172500" y="371428"/>
            <a:ext cx="4217160" cy="1102529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221790"/>
              <a:gd name="adj8" fmla="val 8903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Atribuir o objeto ClienteDataSet1 à propriedade </a:t>
            </a:r>
            <a:r>
              <a:rPr lang="pt-BR" dirty="0" err="1" smtClean="0">
                <a:solidFill>
                  <a:schemeClr val="tx1"/>
                </a:solidFill>
              </a:rPr>
              <a:t>DataSet</a:t>
            </a:r>
            <a:r>
              <a:rPr lang="pt-BR" dirty="0" smtClean="0">
                <a:solidFill>
                  <a:schemeClr val="tx1"/>
                </a:solidFill>
              </a:rPr>
              <a:t> de DataSource1</a:t>
            </a:r>
          </a:p>
          <a:p>
            <a:pPr algn="ctr"/>
            <a:r>
              <a:rPr lang="pt-BR" dirty="0" smtClean="0">
                <a:solidFill>
                  <a:srgbClr val="C00000"/>
                </a:solidFill>
              </a:rPr>
              <a:t>DataSource1-&gt;</a:t>
            </a:r>
            <a:r>
              <a:rPr lang="pt-BR" dirty="0" err="1" smtClean="0">
                <a:solidFill>
                  <a:srgbClr val="C00000"/>
                </a:solidFill>
              </a:rPr>
              <a:t>DataSet</a:t>
            </a:r>
            <a:r>
              <a:rPr lang="pt-BR" dirty="0" smtClean="0">
                <a:solidFill>
                  <a:srgbClr val="C00000"/>
                </a:solidFill>
              </a:rPr>
              <a:t> = ClientDataSet1</a:t>
            </a:r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6" name="Elipse 5"/>
          <p:cNvSpPr/>
          <p:nvPr/>
        </p:nvSpPr>
        <p:spPr>
          <a:xfrm>
            <a:off x="0" y="2674961"/>
            <a:ext cx="3794078" cy="433999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04048" y="168701"/>
            <a:ext cx="3142537" cy="7539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DataSource1</a:t>
            </a:r>
            <a:endParaRPr lang="en-US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B390-8900-42EB-8B02-8B8195E29F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914411" y="922692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void __</a:t>
            </a:r>
            <a:r>
              <a:rPr lang="en-US" dirty="0" err="1" smtClean="0"/>
              <a:t>fastcall</a:t>
            </a:r>
            <a:r>
              <a:rPr lang="en-US" dirty="0" smtClean="0"/>
              <a:t> TForm2::Button3Click(</a:t>
            </a:r>
            <a:r>
              <a:rPr lang="en-US" dirty="0" err="1" smtClean="0"/>
              <a:t>TObject</a:t>
            </a:r>
            <a:r>
              <a:rPr lang="en-US" dirty="0" smtClean="0"/>
              <a:t> *Sender)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ClientDataSet1-&gt;Prior();</a:t>
            </a:r>
          </a:p>
          <a:p>
            <a:r>
              <a:rPr lang="en-US" dirty="0" smtClean="0"/>
              <a:t>  Memo1-&gt;Text = ClientDataSet1programa-&gt;Value;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//---------------------------------------------------------------------------</a:t>
            </a:r>
          </a:p>
          <a:p>
            <a:endParaRPr lang="en-US" dirty="0" smtClean="0"/>
          </a:p>
          <a:p>
            <a:r>
              <a:rPr lang="en-US" dirty="0" smtClean="0"/>
              <a:t>void __</a:t>
            </a:r>
            <a:r>
              <a:rPr lang="en-US" dirty="0" err="1" smtClean="0"/>
              <a:t>fastcall</a:t>
            </a:r>
            <a:r>
              <a:rPr lang="en-US" dirty="0" smtClean="0"/>
              <a:t> TForm2::Button4Click(</a:t>
            </a:r>
            <a:r>
              <a:rPr lang="en-US" dirty="0" err="1" smtClean="0"/>
              <a:t>TObject</a:t>
            </a:r>
            <a:r>
              <a:rPr lang="en-US" dirty="0" smtClean="0"/>
              <a:t> *Sender)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ClientDataSet1-&gt;Next();</a:t>
            </a:r>
          </a:p>
          <a:p>
            <a:r>
              <a:rPr lang="en-US" dirty="0" smtClean="0"/>
              <a:t>  Memo1-&gt;Text = ClientDataSet1programa-&gt;Value;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//---------------------------------------------------------------------------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void __</a:t>
            </a:r>
            <a:r>
              <a:rPr lang="en-US" dirty="0" err="1" smtClean="0"/>
              <a:t>fastcall</a:t>
            </a:r>
            <a:r>
              <a:rPr lang="en-US" dirty="0" smtClean="0"/>
              <a:t> TForm2::Button6Click(</a:t>
            </a:r>
            <a:r>
              <a:rPr lang="en-US" dirty="0" err="1" smtClean="0"/>
              <a:t>TObject</a:t>
            </a:r>
            <a:r>
              <a:rPr lang="en-US" dirty="0" smtClean="0"/>
              <a:t> *Sender)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ClientDataSet1-&gt;Delete();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ShowMessage</a:t>
            </a:r>
            <a:r>
              <a:rPr lang="en-US" dirty="0" smtClean="0"/>
              <a:t>("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deletado</a:t>
            </a:r>
            <a:r>
              <a:rPr lang="en-US" dirty="0" smtClean="0"/>
              <a:t>...");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86" y="2013728"/>
            <a:ext cx="5293617" cy="2361321"/>
          </a:xfrm>
          <a:prstGeom prst="rect">
            <a:avLst/>
          </a:prstGeom>
        </p:spPr>
      </p:pic>
      <p:sp>
        <p:nvSpPr>
          <p:cNvPr id="5" name="Forma livre 4"/>
          <p:cNvSpPr/>
          <p:nvPr/>
        </p:nvSpPr>
        <p:spPr>
          <a:xfrm>
            <a:off x="2577553" y="2841672"/>
            <a:ext cx="3344947" cy="2757270"/>
          </a:xfrm>
          <a:custGeom>
            <a:avLst/>
            <a:gdLst>
              <a:gd name="connsiteX0" fmla="*/ 264123 w 3232406"/>
              <a:gd name="connsiteY0" fmla="*/ 0 h 3315506"/>
              <a:gd name="connsiteX1" fmla="*/ 292258 w 3232406"/>
              <a:gd name="connsiteY1" fmla="*/ 3066757 h 3315506"/>
              <a:gd name="connsiteX2" fmla="*/ 3232406 w 3232406"/>
              <a:gd name="connsiteY2" fmla="*/ 2912012 h 331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2406" h="3315506">
                <a:moveTo>
                  <a:pt x="264123" y="0"/>
                </a:moveTo>
                <a:cubicBezTo>
                  <a:pt x="30833" y="1290711"/>
                  <a:pt x="-202456" y="2581422"/>
                  <a:pt x="292258" y="3066757"/>
                </a:cubicBezTo>
                <a:cubicBezTo>
                  <a:pt x="786972" y="3552092"/>
                  <a:pt x="2009689" y="3232052"/>
                  <a:pt x="3232406" y="2912012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rma livre 5"/>
          <p:cNvSpPr/>
          <p:nvPr/>
        </p:nvSpPr>
        <p:spPr>
          <a:xfrm>
            <a:off x="2039569" y="1751059"/>
            <a:ext cx="3882932" cy="1245357"/>
          </a:xfrm>
          <a:custGeom>
            <a:avLst/>
            <a:gdLst>
              <a:gd name="connsiteX0" fmla="*/ 140926 w 3882932"/>
              <a:gd name="connsiteY0" fmla="*/ 823326 h 1245357"/>
              <a:gd name="connsiteX1" fmla="*/ 450415 w 3882932"/>
              <a:gd name="connsiteY1" fmla="*/ 7400 h 1245357"/>
              <a:gd name="connsiteX2" fmla="*/ 3882932 w 3882932"/>
              <a:gd name="connsiteY2" fmla="*/ 1245357 h 124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82932" h="1245357">
                <a:moveTo>
                  <a:pt x="140926" y="823326"/>
                </a:moveTo>
                <a:cubicBezTo>
                  <a:pt x="-16164" y="380194"/>
                  <a:pt x="-173253" y="-62938"/>
                  <a:pt x="450415" y="7400"/>
                </a:cubicBezTo>
                <a:cubicBezTo>
                  <a:pt x="1074083" y="77738"/>
                  <a:pt x="2478507" y="661547"/>
                  <a:pt x="3882932" y="1245357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04048" y="168701"/>
            <a:ext cx="6687595" cy="7539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/>
              <a:t>Eventos de Button1, Button2, Button3</a:t>
            </a:r>
            <a:endParaRPr lang="en-US" sz="3200" dirty="0"/>
          </a:p>
        </p:txBody>
      </p:sp>
      <p:sp>
        <p:nvSpPr>
          <p:cNvPr id="10" name="Forma livre 9"/>
          <p:cNvSpPr/>
          <p:nvPr/>
        </p:nvSpPr>
        <p:spPr>
          <a:xfrm>
            <a:off x="708036" y="930249"/>
            <a:ext cx="5284800" cy="1724268"/>
          </a:xfrm>
          <a:custGeom>
            <a:avLst/>
            <a:gdLst>
              <a:gd name="connsiteX0" fmla="*/ 318904 w 5284800"/>
              <a:gd name="connsiteY0" fmla="*/ 1630071 h 1724268"/>
              <a:gd name="connsiteX1" fmla="*/ 304837 w 5284800"/>
              <a:gd name="connsiteY1" fmla="*/ 1559732 h 1724268"/>
              <a:gd name="connsiteX2" fmla="*/ 389243 w 5284800"/>
              <a:gd name="connsiteY2" fmla="*/ 110760 h 1724268"/>
              <a:gd name="connsiteX3" fmla="*/ 5284800 w 5284800"/>
              <a:gd name="connsiteY3" fmla="*/ 209234 h 172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4800" h="1724268">
                <a:moveTo>
                  <a:pt x="318904" y="1630071"/>
                </a:moveTo>
                <a:cubicBezTo>
                  <a:pt x="306009" y="1721511"/>
                  <a:pt x="293114" y="1812951"/>
                  <a:pt x="304837" y="1559732"/>
                </a:cubicBezTo>
                <a:cubicBezTo>
                  <a:pt x="316560" y="1306513"/>
                  <a:pt x="-440751" y="335843"/>
                  <a:pt x="389243" y="110760"/>
                </a:cubicBezTo>
                <a:cubicBezTo>
                  <a:pt x="1219237" y="-114323"/>
                  <a:pt x="3252018" y="47455"/>
                  <a:pt x="5284800" y="209234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B390-8900-42EB-8B02-8B8195E29F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2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81356" y="4115530"/>
            <a:ext cx="118825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__</a:t>
            </a:r>
            <a:r>
              <a:rPr lang="en-US" dirty="0" err="1" smtClean="0"/>
              <a:t>fastcall</a:t>
            </a:r>
            <a:r>
              <a:rPr lang="en-US" dirty="0" smtClean="0"/>
              <a:t> TForm2::Button1Click(</a:t>
            </a:r>
            <a:r>
              <a:rPr lang="en-US" dirty="0" err="1" smtClean="0"/>
              <a:t>TObject</a:t>
            </a:r>
            <a:r>
              <a:rPr lang="en-US" dirty="0" smtClean="0"/>
              <a:t> *Sender)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ClientDataSet1-&gt;Edit();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 err="1" smtClean="0">
                <a:solidFill>
                  <a:srgbClr val="00B050"/>
                </a:solidFill>
              </a:rPr>
              <a:t>coloca</a:t>
            </a:r>
            <a:r>
              <a:rPr lang="en-US" dirty="0" smtClean="0">
                <a:solidFill>
                  <a:srgbClr val="00B050"/>
                </a:solidFill>
              </a:rPr>
              <a:t> o ClientDataSet1 </a:t>
            </a:r>
            <a:r>
              <a:rPr lang="en-US" dirty="0" err="1" smtClean="0">
                <a:solidFill>
                  <a:srgbClr val="00B050"/>
                </a:solidFill>
              </a:rPr>
              <a:t>em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modo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Edição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 ClientDataSet1programa-&gt;Value = Memo1-&gt;Text; </a:t>
            </a:r>
            <a:r>
              <a:rPr lang="en-US" dirty="0" smtClean="0">
                <a:solidFill>
                  <a:srgbClr val="00B050"/>
                </a:solidFill>
              </a:rPr>
              <a:t>// Grava o </a:t>
            </a:r>
            <a:r>
              <a:rPr lang="en-US" dirty="0" err="1" smtClean="0">
                <a:solidFill>
                  <a:srgbClr val="00B050"/>
                </a:solidFill>
              </a:rPr>
              <a:t>código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em</a:t>
            </a:r>
            <a:r>
              <a:rPr lang="en-US" dirty="0" smtClean="0">
                <a:solidFill>
                  <a:srgbClr val="00B050"/>
                </a:solidFill>
              </a:rPr>
              <a:t> Memo1 no </a:t>
            </a:r>
            <a:r>
              <a:rPr lang="en-US" dirty="0" err="1" smtClean="0">
                <a:solidFill>
                  <a:srgbClr val="00B050"/>
                </a:solidFill>
              </a:rPr>
              <a:t>arquivo</a:t>
            </a:r>
            <a:r>
              <a:rPr lang="en-US" dirty="0" smtClean="0">
                <a:solidFill>
                  <a:srgbClr val="00B050"/>
                </a:solidFill>
              </a:rPr>
              <a:t> dados.xml, </a:t>
            </a:r>
            <a:r>
              <a:rPr lang="en-US" dirty="0" err="1" smtClean="0">
                <a:solidFill>
                  <a:srgbClr val="00B050"/>
                </a:solidFill>
              </a:rPr>
              <a:t>na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coluna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programa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 ClientDataSet1-&gt;</a:t>
            </a:r>
            <a:r>
              <a:rPr lang="en-US" dirty="0" err="1" smtClean="0"/>
              <a:t>SaveToFile</a:t>
            </a:r>
            <a:r>
              <a:rPr lang="en-US" dirty="0" smtClean="0"/>
              <a:t>("dados.xml",</a:t>
            </a:r>
            <a:r>
              <a:rPr lang="en-US" dirty="0" err="1" smtClean="0"/>
              <a:t>dfXML</a:t>
            </a:r>
            <a:r>
              <a:rPr lang="en-US" dirty="0" smtClean="0"/>
              <a:t>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 err="1" smtClean="0">
                <a:solidFill>
                  <a:srgbClr val="00B050"/>
                </a:solidFill>
              </a:rPr>
              <a:t>salva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os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registro</a:t>
            </a:r>
            <a:r>
              <a:rPr lang="en-US" dirty="0" smtClean="0">
                <a:solidFill>
                  <a:srgbClr val="00B050"/>
                </a:solidFill>
              </a:rPr>
              <a:t> do ClientDataSet1 </a:t>
            </a:r>
            <a:r>
              <a:rPr lang="en-US" dirty="0" err="1" smtClean="0">
                <a:solidFill>
                  <a:srgbClr val="00B050"/>
                </a:solidFill>
              </a:rPr>
              <a:t>em</a:t>
            </a:r>
            <a:r>
              <a:rPr lang="en-US" dirty="0" smtClean="0">
                <a:solidFill>
                  <a:srgbClr val="00B050"/>
                </a:solidFill>
              </a:rPr>
              <a:t> dados.xml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ShowMessage</a:t>
            </a:r>
            <a:r>
              <a:rPr lang="en-US" dirty="0" smtClean="0"/>
              <a:t>("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salvos com </a:t>
            </a:r>
            <a:r>
              <a:rPr lang="en-US" dirty="0" err="1" smtClean="0"/>
              <a:t>sucesso</a:t>
            </a:r>
            <a:r>
              <a:rPr lang="en-US" dirty="0" smtClean="0"/>
              <a:t> !!!");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6" y="1352547"/>
            <a:ext cx="5293617" cy="2361321"/>
          </a:xfrm>
          <a:prstGeom prst="rect">
            <a:avLst/>
          </a:prstGeom>
        </p:spPr>
      </p:pic>
      <p:sp>
        <p:nvSpPr>
          <p:cNvPr id="4" name="Forma livre 3"/>
          <p:cNvSpPr/>
          <p:nvPr/>
        </p:nvSpPr>
        <p:spPr>
          <a:xfrm>
            <a:off x="3882683" y="2236762"/>
            <a:ext cx="1879950" cy="1983545"/>
          </a:xfrm>
          <a:custGeom>
            <a:avLst/>
            <a:gdLst>
              <a:gd name="connsiteX0" fmla="*/ 0 w 1992491"/>
              <a:gd name="connsiteY0" fmla="*/ 0 h 2110154"/>
              <a:gd name="connsiteX1" fmla="*/ 1941341 w 1992491"/>
              <a:gd name="connsiteY1" fmla="*/ 1266092 h 2110154"/>
              <a:gd name="connsiteX2" fmla="*/ 1237956 w 1992491"/>
              <a:gd name="connsiteY2" fmla="*/ 2110154 h 2110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491" h="2110154">
                <a:moveTo>
                  <a:pt x="0" y="0"/>
                </a:moveTo>
                <a:cubicBezTo>
                  <a:pt x="867507" y="457200"/>
                  <a:pt x="1735015" y="914400"/>
                  <a:pt x="1941341" y="1266092"/>
                </a:cubicBezTo>
                <a:cubicBezTo>
                  <a:pt x="2147667" y="1617784"/>
                  <a:pt x="1692811" y="1863969"/>
                  <a:pt x="1237956" y="2110154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04048" y="168701"/>
            <a:ext cx="6687595" cy="7539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/>
              <a:t>Evento de Button4 (Salvar)</a:t>
            </a:r>
            <a:endParaRPr lang="en-US" sz="32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B390-8900-42EB-8B02-8B8195E29F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6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1066"/>
            <a:ext cx="4299835" cy="1918025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304048" y="168701"/>
            <a:ext cx="3691177" cy="7539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/>
              <a:t>Evento de Button5 (</a:t>
            </a:r>
            <a:r>
              <a:rPr lang="pt-BR" sz="3200" dirty="0" err="1" smtClean="0"/>
              <a:t>Parser</a:t>
            </a:r>
            <a:r>
              <a:rPr lang="pt-BR" sz="3200" dirty="0" smtClean="0"/>
              <a:t>)</a:t>
            </a:r>
            <a:endParaRPr lang="en-US" sz="3200" dirty="0"/>
          </a:p>
        </p:txBody>
      </p:sp>
      <p:sp>
        <p:nvSpPr>
          <p:cNvPr id="4" name="Retângulo 3"/>
          <p:cNvSpPr/>
          <p:nvPr/>
        </p:nvSpPr>
        <p:spPr>
          <a:xfrm>
            <a:off x="4290636" y="28136"/>
            <a:ext cx="790136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void __</a:t>
            </a:r>
            <a:r>
              <a:rPr lang="en-US" sz="1600" dirty="0" err="1" smtClean="0"/>
              <a:t>fastcall</a:t>
            </a:r>
            <a:r>
              <a:rPr lang="en-US" sz="1600" dirty="0" smtClean="0"/>
              <a:t> TForm2::Button2Click(</a:t>
            </a:r>
            <a:r>
              <a:rPr lang="en-US" sz="1600" dirty="0" err="1" smtClean="0"/>
              <a:t>TObject</a:t>
            </a:r>
            <a:r>
              <a:rPr lang="en-US" sz="1600" dirty="0" smtClean="0"/>
              <a:t> *Sender){</a:t>
            </a:r>
          </a:p>
          <a:p>
            <a:r>
              <a:rPr lang="en-US" sz="1600" dirty="0" smtClean="0"/>
              <a:t> String </a:t>
            </a:r>
            <a:r>
              <a:rPr lang="en-US" sz="1600" dirty="0" err="1" smtClean="0"/>
              <a:t>mensagem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Memo1-&gt;Lines-&gt;Strings[0]; </a:t>
            </a:r>
            <a:r>
              <a:rPr lang="en-US" sz="1600" dirty="0" smtClean="0">
                <a:solidFill>
                  <a:srgbClr val="00B050"/>
                </a:solidFill>
              </a:rPr>
              <a:t>// </a:t>
            </a:r>
            <a:r>
              <a:rPr lang="en-US" sz="1600" dirty="0" err="1" smtClean="0">
                <a:solidFill>
                  <a:srgbClr val="00B050"/>
                </a:solidFill>
              </a:rPr>
              <a:t>vai</a:t>
            </a:r>
            <a:r>
              <a:rPr lang="en-US" sz="1600" dirty="0" smtClean="0">
                <a:solidFill>
                  <a:srgbClr val="00B050"/>
                </a:solidFill>
              </a:rPr>
              <a:t> para </a:t>
            </a:r>
            <a:r>
              <a:rPr lang="en-US" sz="1600" dirty="0" err="1" smtClean="0">
                <a:solidFill>
                  <a:srgbClr val="00B050"/>
                </a:solidFill>
              </a:rPr>
              <a:t>primeira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linha</a:t>
            </a:r>
            <a:r>
              <a:rPr lang="en-US" sz="1600" dirty="0" smtClean="0">
                <a:solidFill>
                  <a:srgbClr val="00B050"/>
                </a:solidFill>
              </a:rPr>
              <a:t> do Memo1</a:t>
            </a:r>
          </a:p>
          <a:p>
            <a:r>
              <a:rPr lang="en-US" sz="1600" dirty="0" smtClean="0"/>
              <a:t> </a:t>
            </a:r>
            <a:r>
              <a:rPr lang="en-US" sz="1600" dirty="0" err="1" smtClean="0"/>
              <a:t>AnsiString</a:t>
            </a:r>
            <a:r>
              <a:rPr lang="en-US" sz="1600" dirty="0" smtClean="0"/>
              <a:t> </a:t>
            </a:r>
            <a:r>
              <a:rPr lang="en-US" sz="1600" dirty="0" err="1" smtClean="0"/>
              <a:t>str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Memo1-&gt;Lines-&gt;Count-1; </a:t>
            </a:r>
            <a:r>
              <a:rPr lang="en-US" sz="1600" dirty="0" err="1" smtClean="0"/>
              <a:t>i</a:t>
            </a:r>
            <a:r>
              <a:rPr lang="en-US" sz="1600" dirty="0" smtClean="0"/>
              <a:t>++) { </a:t>
            </a:r>
            <a:r>
              <a:rPr lang="en-US" sz="1600" dirty="0" smtClean="0">
                <a:solidFill>
                  <a:srgbClr val="00B050"/>
                </a:solidFill>
              </a:rPr>
              <a:t>// </a:t>
            </a:r>
            <a:r>
              <a:rPr lang="en-US" sz="1600" dirty="0" err="1" smtClean="0">
                <a:solidFill>
                  <a:srgbClr val="00B050"/>
                </a:solidFill>
              </a:rPr>
              <a:t>até</a:t>
            </a:r>
            <a:r>
              <a:rPr lang="en-US" sz="1600" dirty="0" smtClean="0">
                <a:solidFill>
                  <a:srgbClr val="00B050"/>
                </a:solidFill>
              </a:rPr>
              <a:t> a </a:t>
            </a:r>
            <a:r>
              <a:rPr lang="en-US" sz="1600" dirty="0" err="1" smtClean="0">
                <a:solidFill>
                  <a:srgbClr val="00B050"/>
                </a:solidFill>
              </a:rPr>
              <a:t>última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linha</a:t>
            </a:r>
            <a:r>
              <a:rPr lang="en-US" sz="1600" dirty="0" smtClean="0">
                <a:solidFill>
                  <a:srgbClr val="00B050"/>
                </a:solidFill>
              </a:rPr>
              <a:t> do Memo1</a:t>
            </a:r>
          </a:p>
          <a:p>
            <a:r>
              <a:rPr lang="en-US" sz="1600" dirty="0" smtClean="0"/>
              <a:t>	  </a:t>
            </a:r>
            <a:r>
              <a:rPr lang="en-US" sz="1600" dirty="0" err="1" smtClean="0"/>
              <a:t>str</a:t>
            </a:r>
            <a:r>
              <a:rPr lang="en-US" sz="1600" dirty="0" smtClean="0"/>
              <a:t> = Trim(Memo1-&gt;Lines-&gt;Strings[</a:t>
            </a:r>
            <a:r>
              <a:rPr lang="en-US" sz="1600" dirty="0" err="1" smtClean="0"/>
              <a:t>i</a:t>
            </a:r>
            <a:r>
              <a:rPr lang="en-US" sz="1600" dirty="0" smtClean="0"/>
              <a:t>]); </a:t>
            </a:r>
            <a:r>
              <a:rPr lang="en-US" sz="1600" dirty="0" smtClean="0">
                <a:solidFill>
                  <a:srgbClr val="00B050"/>
                </a:solidFill>
              </a:rPr>
              <a:t>// </a:t>
            </a:r>
            <a:r>
              <a:rPr lang="en-US" sz="1600" dirty="0" err="1" smtClean="0">
                <a:solidFill>
                  <a:srgbClr val="00B050"/>
                </a:solidFill>
              </a:rPr>
              <a:t>ler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cada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linha</a:t>
            </a:r>
            <a:endParaRPr lang="en-US" sz="1600" dirty="0" smtClean="0">
              <a:solidFill>
                <a:srgbClr val="00B050"/>
              </a:solidFill>
            </a:endParaRPr>
          </a:p>
          <a:p>
            <a:r>
              <a:rPr lang="en-US" sz="1600" dirty="0" smtClean="0"/>
              <a:t>	  </a:t>
            </a:r>
            <a:r>
              <a:rPr lang="en-US" sz="1600" dirty="0" err="1" smtClean="0"/>
              <a:t>str</a:t>
            </a:r>
            <a:r>
              <a:rPr lang="en-US" sz="1600" dirty="0" smtClean="0"/>
              <a:t> = </a:t>
            </a:r>
            <a:r>
              <a:rPr lang="en-US" sz="1600" dirty="0" err="1" smtClean="0">
                <a:solidFill>
                  <a:srgbClr val="C00000"/>
                </a:solidFill>
              </a:rPr>
              <a:t>processo</a:t>
            </a:r>
            <a:r>
              <a:rPr lang="en-US" sz="1600" dirty="0" smtClean="0">
                <a:solidFill>
                  <a:srgbClr val="C00000"/>
                </a:solidFill>
              </a:rPr>
              <a:t>(</a:t>
            </a:r>
            <a:r>
              <a:rPr lang="en-US" sz="1600" dirty="0" err="1" smtClean="0">
                <a:solidFill>
                  <a:srgbClr val="C00000"/>
                </a:solidFill>
              </a:rPr>
              <a:t>str</a:t>
            </a:r>
            <a:r>
              <a:rPr lang="en-US" sz="1600" dirty="0" smtClean="0"/>
              <a:t>); </a:t>
            </a:r>
            <a:r>
              <a:rPr lang="en-US" sz="1600" dirty="0" smtClean="0">
                <a:solidFill>
                  <a:srgbClr val="00B050"/>
                </a:solidFill>
              </a:rPr>
              <a:t>//</a:t>
            </a:r>
            <a:r>
              <a:rPr lang="en-US" sz="1600" dirty="0" err="1" smtClean="0">
                <a:solidFill>
                  <a:srgbClr val="00B050"/>
                </a:solidFill>
              </a:rPr>
              <a:t>verifica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comando</a:t>
            </a:r>
            <a:r>
              <a:rPr lang="en-US" sz="1600" dirty="0" smtClean="0">
                <a:solidFill>
                  <a:srgbClr val="00B050"/>
                </a:solidFill>
              </a:rPr>
              <a:t> do </a:t>
            </a:r>
            <a:r>
              <a:rPr lang="en-US" sz="1600" dirty="0" err="1" smtClean="0">
                <a:solidFill>
                  <a:srgbClr val="00B050"/>
                </a:solidFill>
              </a:rPr>
              <a:t>código</a:t>
            </a:r>
            <a:r>
              <a:rPr lang="en-US" sz="1600" dirty="0" smtClean="0">
                <a:solidFill>
                  <a:srgbClr val="00B050"/>
                </a:solidFill>
              </a:rPr>
              <a:t> (while, for, if, do-while, switch)</a:t>
            </a:r>
          </a:p>
          <a:p>
            <a:r>
              <a:rPr lang="en-US" sz="1600" dirty="0" smtClean="0"/>
              <a:t>	  </a:t>
            </a:r>
            <a:r>
              <a:rPr lang="en-US" sz="1600" dirty="0" err="1" smtClean="0"/>
              <a:t>ShowMessage</a:t>
            </a:r>
            <a:r>
              <a:rPr lang="en-US" sz="1600" dirty="0" smtClean="0"/>
              <a:t>(</a:t>
            </a:r>
            <a:r>
              <a:rPr lang="en-US" sz="1600" dirty="0" err="1" smtClean="0"/>
              <a:t>mensagem</a:t>
            </a:r>
            <a:r>
              <a:rPr lang="en-US" sz="1600" dirty="0" smtClean="0"/>
              <a:t>= "</a:t>
            </a:r>
            <a:r>
              <a:rPr lang="en-US" sz="1600" dirty="0" err="1" smtClean="0"/>
              <a:t>Linha</a:t>
            </a:r>
            <a:r>
              <a:rPr lang="en-US" sz="1600" dirty="0" smtClean="0"/>
              <a:t>  " + </a:t>
            </a:r>
            <a:r>
              <a:rPr lang="en-US" sz="1600" dirty="0" err="1" smtClean="0"/>
              <a:t>IntToStr</a:t>
            </a:r>
            <a:r>
              <a:rPr lang="en-US" sz="1600" dirty="0" smtClean="0"/>
              <a:t>(i+1) +"  </a:t>
            </a:r>
            <a:r>
              <a:rPr lang="en-US" sz="1600" dirty="0" err="1" smtClean="0"/>
              <a:t>Encontrou</a:t>
            </a:r>
            <a:r>
              <a:rPr lang="en-US" sz="1600" dirty="0" smtClean="0"/>
              <a:t> o </a:t>
            </a:r>
            <a:r>
              <a:rPr lang="en-US" sz="1600" dirty="0" err="1" smtClean="0"/>
              <a:t>comando</a:t>
            </a:r>
            <a:r>
              <a:rPr lang="en-US" sz="1600" dirty="0" smtClean="0"/>
              <a:t>: " + </a:t>
            </a:r>
            <a:r>
              <a:rPr lang="en-US" sz="1600" dirty="0" err="1" smtClean="0"/>
              <a:t>str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	  Edit1-&gt;Text = </a:t>
            </a:r>
            <a:r>
              <a:rPr lang="en-US" sz="1600" dirty="0" err="1" smtClean="0"/>
              <a:t>str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}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ShowMessage</a:t>
            </a:r>
            <a:r>
              <a:rPr lang="en-US" sz="1600" dirty="0" smtClean="0"/>
              <a:t>(</a:t>
            </a:r>
            <a:r>
              <a:rPr lang="en-US" sz="1600" dirty="0" err="1" smtClean="0"/>
              <a:t>mensagem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err="1" smtClean="0">
                <a:solidFill>
                  <a:srgbClr val="C00000"/>
                </a:solidFill>
              </a:rPr>
              <a:t>AnsiString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</a:rPr>
              <a:t>processo</a:t>
            </a:r>
            <a:r>
              <a:rPr lang="en-US" sz="1600" dirty="0" smtClean="0">
                <a:solidFill>
                  <a:srgbClr val="C00000"/>
                </a:solidFill>
              </a:rPr>
              <a:t>(</a:t>
            </a:r>
            <a:r>
              <a:rPr lang="en-US" sz="1600" dirty="0" err="1" smtClean="0">
                <a:solidFill>
                  <a:srgbClr val="C00000"/>
                </a:solidFill>
              </a:rPr>
              <a:t>AnsiString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</a:rPr>
              <a:t>str</a:t>
            </a:r>
            <a:r>
              <a:rPr lang="en-US" sz="1600" dirty="0" smtClean="0">
                <a:solidFill>
                  <a:srgbClr val="C00000"/>
                </a:solidFill>
              </a:rPr>
              <a:t>)</a:t>
            </a:r>
            <a:r>
              <a:rPr lang="en-US" sz="1600" dirty="0" smtClean="0"/>
              <a:t>{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AnsiString</a:t>
            </a:r>
            <a:r>
              <a:rPr lang="en-US" sz="1600" dirty="0" smtClean="0"/>
              <a:t> </a:t>
            </a:r>
            <a:r>
              <a:rPr lang="en-US" sz="1600" dirty="0" err="1" smtClean="0"/>
              <a:t>str_while</a:t>
            </a:r>
            <a:r>
              <a:rPr lang="en-US" sz="1600" dirty="0" smtClean="0"/>
              <a:t>, </a:t>
            </a:r>
            <a:r>
              <a:rPr lang="en-US" sz="1600" dirty="0" err="1" smtClean="0"/>
              <a:t>str_for</a:t>
            </a:r>
            <a:r>
              <a:rPr lang="en-US" sz="1600" dirty="0" smtClean="0"/>
              <a:t>, </a:t>
            </a:r>
            <a:r>
              <a:rPr lang="en-US" sz="1600" dirty="0" err="1" smtClean="0"/>
              <a:t>str_if</a:t>
            </a:r>
            <a:r>
              <a:rPr lang="en-US" sz="1600" dirty="0" smtClean="0"/>
              <a:t>, </a:t>
            </a:r>
            <a:r>
              <a:rPr lang="en-US" sz="1600" dirty="0" err="1" smtClean="0"/>
              <a:t>str_retorno</a:t>
            </a:r>
            <a:r>
              <a:rPr lang="en-US" sz="1600" dirty="0" smtClean="0"/>
              <a:t>;</a:t>
            </a:r>
          </a:p>
          <a:p>
            <a:endParaRPr lang="en-US" sz="1600" dirty="0" smtClean="0"/>
          </a:p>
          <a:p>
            <a:r>
              <a:rPr lang="en-US" sz="1600" dirty="0" smtClean="0"/>
              <a:t> </a:t>
            </a:r>
            <a:r>
              <a:rPr lang="en-US" sz="1600" dirty="0" err="1" smtClean="0"/>
              <a:t>str_while</a:t>
            </a:r>
            <a:r>
              <a:rPr lang="en-US" sz="1600" dirty="0" smtClean="0"/>
              <a:t> = </a:t>
            </a:r>
            <a:r>
              <a:rPr lang="en-US" sz="1600" dirty="0" err="1" smtClean="0"/>
              <a:t>str.SubString</a:t>
            </a:r>
            <a:r>
              <a:rPr lang="en-US" sz="1600" dirty="0" smtClean="0"/>
              <a:t>(</a:t>
            </a:r>
            <a:r>
              <a:rPr lang="en-US" sz="1600" dirty="0" err="1" smtClean="0"/>
              <a:t>str.Pos</a:t>
            </a:r>
            <a:r>
              <a:rPr lang="en-US" sz="1600" dirty="0" smtClean="0"/>
              <a:t>("while"), 5); </a:t>
            </a:r>
            <a:r>
              <a:rPr lang="en-US" sz="1600" dirty="0" smtClean="0">
                <a:solidFill>
                  <a:srgbClr val="00B050"/>
                </a:solidFill>
              </a:rPr>
              <a:t>// </a:t>
            </a:r>
            <a:r>
              <a:rPr lang="en-US" sz="1600" dirty="0" err="1" smtClean="0">
                <a:solidFill>
                  <a:srgbClr val="00B050"/>
                </a:solidFill>
              </a:rPr>
              <a:t>caso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seja</a:t>
            </a:r>
            <a:r>
              <a:rPr lang="en-US" sz="1600" dirty="0" smtClean="0">
                <a:solidFill>
                  <a:srgbClr val="00B050"/>
                </a:solidFill>
              </a:rPr>
              <a:t> while </a:t>
            </a:r>
            <a:r>
              <a:rPr lang="en-US" sz="1600" dirty="0" err="1" smtClean="0">
                <a:solidFill>
                  <a:srgbClr val="00B050"/>
                </a:solidFill>
              </a:rPr>
              <a:t>indica</a:t>
            </a:r>
            <a:r>
              <a:rPr lang="en-US" sz="1600" dirty="0" smtClean="0">
                <a:solidFill>
                  <a:srgbClr val="00B050"/>
                </a:solidFill>
              </a:rPr>
              <a:t> o </a:t>
            </a:r>
            <a:r>
              <a:rPr lang="en-US" sz="1600" dirty="0" err="1" smtClean="0">
                <a:solidFill>
                  <a:srgbClr val="00B050"/>
                </a:solidFill>
              </a:rPr>
              <a:t>comando</a:t>
            </a:r>
            <a:r>
              <a:rPr lang="en-US" sz="1600" dirty="0" smtClean="0">
                <a:solidFill>
                  <a:srgbClr val="00B050"/>
                </a:solidFill>
              </a:rPr>
              <a:t> e a </a:t>
            </a:r>
            <a:r>
              <a:rPr lang="en-US" sz="1600" dirty="0" err="1" smtClean="0">
                <a:solidFill>
                  <a:srgbClr val="00B050"/>
                </a:solidFill>
              </a:rPr>
              <a:t>linha</a:t>
            </a:r>
            <a:endParaRPr lang="en-US" sz="1600" dirty="0" smtClean="0">
              <a:solidFill>
                <a:srgbClr val="00B050"/>
              </a:solidFill>
            </a:endParaRPr>
          </a:p>
          <a:p>
            <a:r>
              <a:rPr lang="en-US" sz="1600" dirty="0" smtClean="0"/>
              <a:t> if ( </a:t>
            </a:r>
            <a:r>
              <a:rPr lang="en-US" sz="1600" dirty="0" err="1" smtClean="0"/>
              <a:t>CompareStr</a:t>
            </a:r>
            <a:r>
              <a:rPr lang="en-US" sz="1600" dirty="0" smtClean="0"/>
              <a:t>("while", </a:t>
            </a:r>
            <a:r>
              <a:rPr lang="en-US" sz="1600" dirty="0" err="1" smtClean="0"/>
              <a:t>str_while</a:t>
            </a:r>
            <a:r>
              <a:rPr lang="en-US" sz="1600" dirty="0" smtClean="0"/>
              <a:t>) == 0 )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str_retorno</a:t>
            </a:r>
            <a:r>
              <a:rPr lang="en-US" sz="1600" dirty="0" smtClean="0"/>
              <a:t> = </a:t>
            </a:r>
            <a:r>
              <a:rPr lang="en-US" sz="1600" dirty="0" err="1" smtClean="0"/>
              <a:t>str_while</a:t>
            </a:r>
            <a:r>
              <a:rPr lang="en-US" sz="1600" dirty="0" smtClean="0"/>
              <a:t>;</a:t>
            </a:r>
          </a:p>
          <a:p>
            <a:r>
              <a:rPr lang="en-US" sz="1600" dirty="0" err="1" smtClean="0"/>
              <a:t>str_for</a:t>
            </a:r>
            <a:r>
              <a:rPr lang="en-US" sz="1600" dirty="0" smtClean="0"/>
              <a:t> = </a:t>
            </a:r>
            <a:r>
              <a:rPr lang="en-US" sz="1600" dirty="0" err="1" smtClean="0"/>
              <a:t>str.SubString</a:t>
            </a:r>
            <a:r>
              <a:rPr lang="en-US" sz="1600" dirty="0" smtClean="0"/>
              <a:t>(</a:t>
            </a:r>
            <a:r>
              <a:rPr lang="en-US" sz="1600" dirty="0" err="1" smtClean="0"/>
              <a:t>str.Pos</a:t>
            </a:r>
            <a:r>
              <a:rPr lang="en-US" sz="1600" dirty="0" smtClean="0"/>
              <a:t>("for"), 3); </a:t>
            </a:r>
            <a:r>
              <a:rPr lang="en-US" sz="1600" dirty="0" smtClean="0">
                <a:solidFill>
                  <a:srgbClr val="00B050"/>
                </a:solidFill>
              </a:rPr>
              <a:t>// </a:t>
            </a:r>
            <a:r>
              <a:rPr lang="en-US" sz="1600" dirty="0" err="1" smtClean="0">
                <a:solidFill>
                  <a:srgbClr val="00B050"/>
                </a:solidFill>
              </a:rPr>
              <a:t>caso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seja</a:t>
            </a:r>
            <a:r>
              <a:rPr lang="en-US" sz="1600" dirty="0" smtClean="0">
                <a:solidFill>
                  <a:srgbClr val="00B050"/>
                </a:solidFill>
              </a:rPr>
              <a:t> for </a:t>
            </a:r>
            <a:r>
              <a:rPr lang="en-US" sz="1600" dirty="0" err="1" smtClean="0">
                <a:solidFill>
                  <a:srgbClr val="00B050"/>
                </a:solidFill>
              </a:rPr>
              <a:t>indica</a:t>
            </a:r>
            <a:r>
              <a:rPr lang="en-US" sz="1600" dirty="0" smtClean="0">
                <a:solidFill>
                  <a:srgbClr val="00B050"/>
                </a:solidFill>
              </a:rPr>
              <a:t> o </a:t>
            </a:r>
            <a:r>
              <a:rPr lang="en-US" sz="1600" dirty="0" err="1" smtClean="0">
                <a:solidFill>
                  <a:srgbClr val="00B050"/>
                </a:solidFill>
              </a:rPr>
              <a:t>comando</a:t>
            </a:r>
            <a:r>
              <a:rPr lang="en-US" sz="1600" dirty="0" smtClean="0">
                <a:solidFill>
                  <a:srgbClr val="00B050"/>
                </a:solidFill>
              </a:rPr>
              <a:t> e a </a:t>
            </a:r>
            <a:r>
              <a:rPr lang="en-US" sz="1600" dirty="0" err="1" smtClean="0">
                <a:solidFill>
                  <a:srgbClr val="00B050"/>
                </a:solidFill>
              </a:rPr>
              <a:t>linha</a:t>
            </a:r>
            <a:endParaRPr lang="en-US" sz="1600" dirty="0" smtClean="0">
              <a:solidFill>
                <a:srgbClr val="00B050"/>
              </a:solidFill>
            </a:endParaRPr>
          </a:p>
          <a:p>
            <a:r>
              <a:rPr lang="en-US" sz="1600" dirty="0" smtClean="0"/>
              <a:t> if ( </a:t>
            </a:r>
            <a:r>
              <a:rPr lang="en-US" sz="1600" dirty="0" err="1" smtClean="0"/>
              <a:t>CompareStr</a:t>
            </a:r>
            <a:r>
              <a:rPr lang="en-US" sz="1600" dirty="0" smtClean="0"/>
              <a:t>("for", </a:t>
            </a:r>
            <a:r>
              <a:rPr lang="en-US" sz="1600" dirty="0" err="1" smtClean="0"/>
              <a:t>str_for</a:t>
            </a:r>
            <a:r>
              <a:rPr lang="en-US" sz="1600" dirty="0" smtClean="0"/>
              <a:t>) == 0 )</a:t>
            </a:r>
          </a:p>
          <a:p>
            <a:r>
              <a:rPr lang="en-US" sz="1600" dirty="0" smtClean="0"/>
              <a:t>	 </a:t>
            </a:r>
            <a:r>
              <a:rPr lang="en-US" sz="1600" dirty="0" err="1" smtClean="0"/>
              <a:t>str_retorno</a:t>
            </a:r>
            <a:r>
              <a:rPr lang="en-US" sz="1600" dirty="0" smtClean="0"/>
              <a:t> = </a:t>
            </a:r>
            <a:r>
              <a:rPr lang="en-US" sz="1600" dirty="0" err="1" smtClean="0"/>
              <a:t>str_for</a:t>
            </a:r>
            <a:r>
              <a:rPr lang="en-US" sz="1600" dirty="0" smtClean="0"/>
              <a:t>;</a:t>
            </a:r>
          </a:p>
          <a:p>
            <a:r>
              <a:rPr lang="en-US" sz="1600" dirty="0" err="1" smtClean="0"/>
              <a:t>str_if</a:t>
            </a:r>
            <a:r>
              <a:rPr lang="en-US" sz="1600" dirty="0" smtClean="0"/>
              <a:t> = </a:t>
            </a:r>
            <a:r>
              <a:rPr lang="en-US" sz="1600" dirty="0" err="1" smtClean="0"/>
              <a:t>str.SubString</a:t>
            </a:r>
            <a:r>
              <a:rPr lang="en-US" sz="1600" dirty="0" smtClean="0"/>
              <a:t>(</a:t>
            </a:r>
            <a:r>
              <a:rPr lang="en-US" sz="1600" dirty="0" err="1" smtClean="0"/>
              <a:t>str.Pos</a:t>
            </a:r>
            <a:r>
              <a:rPr lang="en-US" sz="1600" dirty="0" smtClean="0"/>
              <a:t>("if"), 2); </a:t>
            </a:r>
            <a:r>
              <a:rPr lang="en-US" sz="1600" dirty="0" smtClean="0">
                <a:solidFill>
                  <a:srgbClr val="00B050"/>
                </a:solidFill>
              </a:rPr>
              <a:t>// </a:t>
            </a:r>
            <a:r>
              <a:rPr lang="en-US" sz="1600" dirty="0" err="1" smtClean="0">
                <a:solidFill>
                  <a:srgbClr val="00B050"/>
                </a:solidFill>
              </a:rPr>
              <a:t>caso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seja</a:t>
            </a:r>
            <a:r>
              <a:rPr lang="en-US" sz="1600" dirty="0" smtClean="0">
                <a:solidFill>
                  <a:srgbClr val="00B050"/>
                </a:solidFill>
              </a:rPr>
              <a:t> if </a:t>
            </a:r>
            <a:r>
              <a:rPr lang="en-US" sz="1600" dirty="0" err="1" smtClean="0">
                <a:solidFill>
                  <a:srgbClr val="00B050"/>
                </a:solidFill>
              </a:rPr>
              <a:t>indica</a:t>
            </a:r>
            <a:r>
              <a:rPr lang="en-US" sz="1600" dirty="0" smtClean="0">
                <a:solidFill>
                  <a:srgbClr val="00B050"/>
                </a:solidFill>
              </a:rPr>
              <a:t> o </a:t>
            </a:r>
            <a:r>
              <a:rPr lang="en-US" sz="1600" dirty="0" err="1" smtClean="0">
                <a:solidFill>
                  <a:srgbClr val="00B050"/>
                </a:solidFill>
              </a:rPr>
              <a:t>comando</a:t>
            </a:r>
            <a:r>
              <a:rPr lang="en-US" sz="1600" dirty="0" smtClean="0">
                <a:solidFill>
                  <a:srgbClr val="00B050"/>
                </a:solidFill>
              </a:rPr>
              <a:t> e a </a:t>
            </a:r>
            <a:r>
              <a:rPr lang="en-US" sz="1600" dirty="0" err="1" smtClean="0">
                <a:solidFill>
                  <a:srgbClr val="00B050"/>
                </a:solidFill>
              </a:rPr>
              <a:t>linha</a:t>
            </a:r>
            <a:endParaRPr lang="en-US" sz="1600" dirty="0" smtClean="0">
              <a:solidFill>
                <a:srgbClr val="00B050"/>
              </a:solidFill>
            </a:endParaRPr>
          </a:p>
          <a:p>
            <a:r>
              <a:rPr lang="en-US" sz="1600" dirty="0" smtClean="0"/>
              <a:t> if ( </a:t>
            </a:r>
            <a:r>
              <a:rPr lang="en-US" sz="1600" dirty="0" err="1" smtClean="0"/>
              <a:t>CompareStr</a:t>
            </a:r>
            <a:r>
              <a:rPr lang="en-US" sz="1600" dirty="0" smtClean="0"/>
              <a:t>("if", </a:t>
            </a:r>
            <a:r>
              <a:rPr lang="en-US" sz="1600" dirty="0" err="1" smtClean="0"/>
              <a:t>str_if</a:t>
            </a:r>
            <a:r>
              <a:rPr lang="en-US" sz="1600" dirty="0" smtClean="0"/>
              <a:t>) == 0 )</a:t>
            </a:r>
          </a:p>
          <a:p>
            <a:r>
              <a:rPr lang="en-US" sz="1600" dirty="0" smtClean="0"/>
              <a:t>	 </a:t>
            </a:r>
            <a:r>
              <a:rPr lang="en-US" sz="1600" dirty="0" err="1" smtClean="0"/>
              <a:t>str_retorno</a:t>
            </a:r>
            <a:r>
              <a:rPr lang="en-US" sz="1600" dirty="0" smtClean="0"/>
              <a:t> = </a:t>
            </a:r>
            <a:r>
              <a:rPr lang="en-US" sz="1600" dirty="0" err="1" smtClean="0"/>
              <a:t>str_if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return </a:t>
            </a:r>
            <a:r>
              <a:rPr lang="en-US" sz="1600" dirty="0" err="1" smtClean="0"/>
              <a:t>str_retorno</a:t>
            </a:r>
            <a:r>
              <a:rPr lang="en-US" sz="1600" dirty="0" smtClean="0"/>
              <a:t>;  }</a:t>
            </a:r>
            <a:endParaRPr lang="en-US" sz="2000" dirty="0"/>
          </a:p>
        </p:txBody>
      </p:sp>
      <p:sp>
        <p:nvSpPr>
          <p:cNvPr id="5" name="Elipse 4"/>
          <p:cNvSpPr/>
          <p:nvPr/>
        </p:nvSpPr>
        <p:spPr>
          <a:xfrm>
            <a:off x="3127343" y="1763438"/>
            <a:ext cx="572463" cy="971382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B390-8900-42EB-8B02-8B8195E29F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6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887" y="785591"/>
            <a:ext cx="7961288" cy="5891775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233710" y="267918"/>
            <a:ext cx="3691177" cy="7539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err="1" smtClean="0"/>
              <a:t>Parser</a:t>
            </a:r>
            <a:r>
              <a:rPr lang="pt-BR" sz="3200" dirty="0" smtClean="0"/>
              <a:t> da Aplicação</a:t>
            </a:r>
            <a:endParaRPr lang="en-US" sz="3200" dirty="0"/>
          </a:p>
        </p:txBody>
      </p:sp>
      <p:sp>
        <p:nvSpPr>
          <p:cNvPr id="4" name="Texto Explicativo 3 3"/>
          <p:cNvSpPr/>
          <p:nvPr/>
        </p:nvSpPr>
        <p:spPr>
          <a:xfrm>
            <a:off x="617852" y="1021909"/>
            <a:ext cx="2575514" cy="178953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45390"/>
              <a:gd name="adj8" fmla="val 20921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Parser</a:t>
            </a:r>
            <a:r>
              <a:rPr lang="pt-BR" dirty="0" smtClean="0">
                <a:solidFill>
                  <a:schemeClr val="tx1"/>
                </a:solidFill>
              </a:rPr>
              <a:t> no código fonte. Caso encontre comando de ação fundamental (com sentença lógica), indica o número da linha e o valor do comando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B390-8900-42EB-8B02-8B8195E29F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5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997984" y="895714"/>
            <a:ext cx="10793681" cy="53003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3200" dirty="0" smtClean="0"/>
              <a:t>Esta é uma etapa inicial do desenvolvimento. </a:t>
            </a:r>
          </a:p>
          <a:p>
            <a:pPr algn="just"/>
            <a:r>
              <a:rPr lang="pt-BR" sz="3200" dirty="0" smtClean="0"/>
              <a:t>Para contagem das ações complexas do código, deve-se utilizar os valores resultantes do </a:t>
            </a:r>
            <a:r>
              <a:rPr lang="pt-BR" sz="3200" dirty="0" err="1" smtClean="0"/>
              <a:t>parser</a:t>
            </a:r>
            <a:r>
              <a:rPr lang="pt-BR" sz="3200" dirty="0" smtClean="0"/>
              <a:t> para contagem das complexidades </a:t>
            </a:r>
            <a:r>
              <a:rPr lang="pt-BR" sz="3200" dirty="0" err="1" smtClean="0"/>
              <a:t>cliclomáticas</a:t>
            </a:r>
            <a:r>
              <a:rPr lang="pt-BR" sz="3200" dirty="0" smtClean="0"/>
              <a:t>, determinação do caminho independente pelas fórmulas de </a:t>
            </a:r>
            <a:r>
              <a:rPr lang="pt-BR" sz="3200" dirty="0" err="1" smtClean="0"/>
              <a:t>McCabe</a:t>
            </a:r>
            <a:r>
              <a:rPr lang="pt-BR" sz="3200" dirty="0" smtClean="0"/>
              <a:t> (1976) e compor a matriz de adjacências para o grafo do fluxo.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dirty="0" smtClean="0"/>
              <a:t>Implementar resultados pelas tabelas de ranking de risco e probabilidade de falhas pela execução do código fonte. Usar tabelas e gráficos plotados.</a:t>
            </a:r>
          </a:p>
          <a:p>
            <a:endParaRPr lang="en-US" sz="32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B390-8900-42EB-8B02-8B8195E29F6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3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B390-8900-42EB-8B02-8B8195E29F61}" type="slidenum">
              <a:rPr lang="en-US" smtClean="0"/>
              <a:t>18</a:t>
            </a:fld>
            <a:endParaRPr lang="en-US"/>
          </a:p>
        </p:txBody>
      </p:sp>
      <p:sp>
        <p:nvSpPr>
          <p:cNvPr id="3" name="Retângulo 2"/>
          <p:cNvSpPr/>
          <p:nvPr/>
        </p:nvSpPr>
        <p:spPr>
          <a:xfrm>
            <a:off x="1770498" y="1988739"/>
            <a:ext cx="911871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rgbClr val="C00000"/>
                </a:solidFill>
              </a:rPr>
              <a:t>PARTE II – Implementação Teste do Caminho Independente e </a:t>
            </a:r>
          </a:p>
          <a:p>
            <a:r>
              <a:rPr lang="pt-BR" sz="2800" dirty="0" smtClean="0">
                <a:solidFill>
                  <a:srgbClr val="C00000"/>
                </a:solidFill>
              </a:rPr>
              <a:t>Teste Fluxo do Grafo 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88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B390-8900-42EB-8B02-8B8195E29F61}" type="slidenum">
              <a:rPr lang="en-US" smtClean="0"/>
              <a:t>19</a:t>
            </a:fld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210" y="628927"/>
            <a:ext cx="8658509" cy="6229073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766745" y="105349"/>
            <a:ext cx="7872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err="1" smtClean="0">
                <a:solidFill>
                  <a:srgbClr val="C00000"/>
                </a:solidFill>
              </a:rPr>
              <a:t>Parser</a:t>
            </a:r>
            <a:r>
              <a:rPr lang="pt-BR" sz="2800" dirty="0" smtClean="0">
                <a:solidFill>
                  <a:srgbClr val="C00000"/>
                </a:solidFill>
              </a:rPr>
              <a:t> no código para determinar fluxos de execução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357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 da Aplicação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Teste estrutural (caixa branca) baseado na complexidade </a:t>
            </a:r>
            <a:r>
              <a:rPr lang="pt-BR" dirty="0" err="1" smtClean="0"/>
              <a:t>ciclomática</a:t>
            </a:r>
            <a:r>
              <a:rPr lang="pt-BR" dirty="0" smtClean="0"/>
              <a:t>, referência </a:t>
            </a:r>
            <a:r>
              <a:rPr lang="pt-BR" dirty="0" err="1" smtClean="0"/>
              <a:t>McCabe</a:t>
            </a:r>
            <a:r>
              <a:rPr lang="pt-BR" dirty="0" smtClean="0"/>
              <a:t> (1976);</a:t>
            </a:r>
          </a:p>
          <a:p>
            <a:r>
              <a:rPr lang="pt-BR" dirty="0" smtClean="0"/>
              <a:t>Recurso de teste do caminho independente, teste grafo de fluxo;</a:t>
            </a:r>
          </a:p>
          <a:p>
            <a:r>
              <a:rPr lang="pt-BR" dirty="0" smtClean="0"/>
              <a:t>Aplicação de processamento local, desktop, para Windows, em interface programada em C++ com Visual </a:t>
            </a:r>
            <a:r>
              <a:rPr lang="pt-BR" dirty="0" err="1" smtClean="0"/>
              <a:t>Class</a:t>
            </a:r>
            <a:r>
              <a:rPr lang="pt-BR" dirty="0" smtClean="0"/>
              <a:t> Library (VCL), Ide </a:t>
            </a:r>
            <a:r>
              <a:rPr lang="pt-BR" dirty="0" err="1" smtClean="0"/>
              <a:t>Rad</a:t>
            </a:r>
            <a:r>
              <a:rPr lang="pt-BR" dirty="0" smtClean="0"/>
              <a:t> Studio;</a:t>
            </a:r>
          </a:p>
          <a:p>
            <a:r>
              <a:rPr lang="pt-BR" dirty="0" smtClean="0"/>
              <a:t>Armazenamento de dados por documentos formatados em XML;</a:t>
            </a:r>
          </a:p>
          <a:p>
            <a:r>
              <a:rPr lang="pt-BR" dirty="0" smtClean="0"/>
              <a:t>Geração de projeto de casos de testes com código, descrição do projeto e código de fonte;</a:t>
            </a:r>
          </a:p>
          <a:p>
            <a:r>
              <a:rPr lang="pt-BR" dirty="0" smtClean="0"/>
              <a:t>Geração de módulo executável.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B390-8900-42EB-8B02-8B8195E29F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m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884" y="1225241"/>
            <a:ext cx="5377110" cy="4331561"/>
          </a:xfrm>
          <a:prstGeom prst="rect">
            <a:avLst/>
          </a:prstGeom>
        </p:spPr>
      </p:pic>
      <p:sp>
        <p:nvSpPr>
          <p:cNvPr id="65" name="Elipse 64"/>
          <p:cNvSpPr/>
          <p:nvPr/>
        </p:nvSpPr>
        <p:spPr>
          <a:xfrm>
            <a:off x="6196080" y="996285"/>
            <a:ext cx="648269" cy="5553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6" name="Elipse 65"/>
          <p:cNvSpPr/>
          <p:nvPr/>
        </p:nvSpPr>
        <p:spPr>
          <a:xfrm>
            <a:off x="6196080" y="1762836"/>
            <a:ext cx="648269" cy="5553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7" name="Elipse 66"/>
          <p:cNvSpPr/>
          <p:nvPr/>
        </p:nvSpPr>
        <p:spPr>
          <a:xfrm>
            <a:off x="6196079" y="2526743"/>
            <a:ext cx="648269" cy="5553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8" name="Elipse 67"/>
          <p:cNvSpPr/>
          <p:nvPr/>
        </p:nvSpPr>
        <p:spPr>
          <a:xfrm>
            <a:off x="6196080" y="3286819"/>
            <a:ext cx="648269" cy="555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9" name="Elipse 68"/>
          <p:cNvSpPr/>
          <p:nvPr/>
        </p:nvSpPr>
        <p:spPr>
          <a:xfrm>
            <a:off x="6844349" y="3921144"/>
            <a:ext cx="648269" cy="5553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Elipse 69"/>
          <p:cNvSpPr/>
          <p:nvPr/>
        </p:nvSpPr>
        <p:spPr>
          <a:xfrm>
            <a:off x="5534163" y="3965554"/>
            <a:ext cx="648268" cy="5654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12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1" name="Elipse 70"/>
          <p:cNvSpPr/>
          <p:nvPr/>
        </p:nvSpPr>
        <p:spPr>
          <a:xfrm>
            <a:off x="6892116" y="4723945"/>
            <a:ext cx="648269" cy="5553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2" name="Elipse 71"/>
          <p:cNvSpPr/>
          <p:nvPr/>
        </p:nvSpPr>
        <p:spPr>
          <a:xfrm>
            <a:off x="5981129" y="4814854"/>
            <a:ext cx="648268" cy="5654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14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3" name="Elipse 72"/>
          <p:cNvSpPr/>
          <p:nvPr/>
        </p:nvSpPr>
        <p:spPr>
          <a:xfrm>
            <a:off x="5070142" y="4723945"/>
            <a:ext cx="648268" cy="5654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17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4" name="Elipse 73"/>
          <p:cNvSpPr/>
          <p:nvPr/>
        </p:nvSpPr>
        <p:spPr>
          <a:xfrm>
            <a:off x="5996483" y="5688053"/>
            <a:ext cx="648268" cy="5654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20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5" name="Conector de seta reta 74"/>
          <p:cNvCxnSpPr>
            <a:stCxn id="65" idx="4"/>
            <a:endCxn id="66" idx="0"/>
          </p:cNvCxnSpPr>
          <p:nvPr/>
        </p:nvCxnSpPr>
        <p:spPr>
          <a:xfrm>
            <a:off x="6520215" y="1551605"/>
            <a:ext cx="0" cy="211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stCxn id="66" idx="4"/>
            <a:endCxn id="67" idx="0"/>
          </p:cNvCxnSpPr>
          <p:nvPr/>
        </p:nvCxnSpPr>
        <p:spPr>
          <a:xfrm flipH="1">
            <a:off x="6520214" y="2318156"/>
            <a:ext cx="1" cy="20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>
            <a:stCxn id="67" idx="4"/>
            <a:endCxn id="68" idx="0"/>
          </p:cNvCxnSpPr>
          <p:nvPr/>
        </p:nvCxnSpPr>
        <p:spPr>
          <a:xfrm>
            <a:off x="6520214" y="3082063"/>
            <a:ext cx="1" cy="20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stCxn id="68" idx="5"/>
            <a:endCxn id="69" idx="1"/>
          </p:cNvCxnSpPr>
          <p:nvPr/>
        </p:nvCxnSpPr>
        <p:spPr>
          <a:xfrm>
            <a:off x="6749412" y="3760814"/>
            <a:ext cx="189874" cy="24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>
            <a:stCxn id="68" idx="3"/>
            <a:endCxn id="70" idx="7"/>
          </p:cNvCxnSpPr>
          <p:nvPr/>
        </p:nvCxnSpPr>
        <p:spPr>
          <a:xfrm flipH="1">
            <a:off x="6087494" y="3760814"/>
            <a:ext cx="203523" cy="287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69" idx="4"/>
            <a:endCxn id="71" idx="0"/>
          </p:cNvCxnSpPr>
          <p:nvPr/>
        </p:nvCxnSpPr>
        <p:spPr>
          <a:xfrm>
            <a:off x="7168484" y="4476464"/>
            <a:ext cx="47767" cy="24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>
            <a:stCxn id="70" idx="3"/>
            <a:endCxn id="73" idx="0"/>
          </p:cNvCxnSpPr>
          <p:nvPr/>
        </p:nvCxnSpPr>
        <p:spPr>
          <a:xfrm flipH="1">
            <a:off x="5394276" y="4448238"/>
            <a:ext cx="234824" cy="27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stCxn id="71" idx="4"/>
            <a:endCxn id="74" idx="6"/>
          </p:cNvCxnSpPr>
          <p:nvPr/>
        </p:nvCxnSpPr>
        <p:spPr>
          <a:xfrm flipH="1">
            <a:off x="6644751" y="5279265"/>
            <a:ext cx="571500" cy="6915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70" idx="5"/>
            <a:endCxn id="72" idx="0"/>
          </p:cNvCxnSpPr>
          <p:nvPr/>
        </p:nvCxnSpPr>
        <p:spPr>
          <a:xfrm>
            <a:off x="6087494" y="4448238"/>
            <a:ext cx="217769" cy="36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>
            <a:stCxn id="72" idx="4"/>
            <a:endCxn id="74" idx="0"/>
          </p:cNvCxnSpPr>
          <p:nvPr/>
        </p:nvCxnSpPr>
        <p:spPr>
          <a:xfrm>
            <a:off x="6305263" y="5380353"/>
            <a:ext cx="15354" cy="307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>
            <a:stCxn id="73" idx="4"/>
            <a:endCxn id="74" idx="2"/>
          </p:cNvCxnSpPr>
          <p:nvPr/>
        </p:nvCxnSpPr>
        <p:spPr>
          <a:xfrm>
            <a:off x="5394276" y="5289444"/>
            <a:ext cx="602207" cy="6813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ela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475446"/>
              </p:ext>
            </p:extLst>
          </p:nvPr>
        </p:nvGraphicFramePr>
        <p:xfrm>
          <a:off x="7647003" y="416198"/>
          <a:ext cx="4436124" cy="63551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9031"/>
                <a:gridCol w="1109031"/>
                <a:gridCol w="1109031"/>
                <a:gridCol w="1109031"/>
              </a:tblGrid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Linha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Coluna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Token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 smtClean="0"/>
                        <a:t>Obs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seq</a:t>
                      </a:r>
                      <a:endParaRPr lang="en-US" sz="1400" dirty="0"/>
                    </a:p>
                  </a:txBody>
                  <a:tcPr/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 smtClean="0"/>
                        <a:t>seq</a:t>
                      </a:r>
                      <a:endParaRPr lang="en-US" sz="1400" dirty="0"/>
                    </a:p>
                  </a:txBody>
                  <a:tcPr/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seq</a:t>
                      </a:r>
                      <a:endParaRPr lang="en-US" sz="1400" dirty="0"/>
                    </a:p>
                  </a:txBody>
                  <a:tcPr/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 {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If</a:t>
                      </a:r>
                      <a:r>
                        <a:rPr lang="pt-BR" sz="1400" dirty="0" smtClean="0"/>
                        <a:t> (v)</a:t>
                      </a:r>
                      <a:endParaRPr lang="en-US" sz="1400" dirty="0"/>
                    </a:p>
                  </a:txBody>
                  <a:tcPr/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 smtClean="0"/>
                        <a:t>seq</a:t>
                      </a:r>
                      <a:endParaRPr lang="en-US" sz="1400" dirty="0"/>
                    </a:p>
                  </a:txBody>
                  <a:tcPr/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 smtClean="0"/>
                        <a:t>seq</a:t>
                      </a:r>
                      <a:endParaRPr lang="en-US" sz="1400" dirty="0"/>
                    </a:p>
                  </a:txBody>
                  <a:tcPr/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else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volta </a:t>
                      </a:r>
                      <a:r>
                        <a:rPr lang="pt-BR" sz="1400" dirty="0" err="1" smtClean="0"/>
                        <a:t>if</a:t>
                      </a:r>
                      <a:endParaRPr lang="en-US" sz="1400" dirty="0"/>
                    </a:p>
                  </a:txBody>
                  <a:tcPr/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rgbClr val="C00000"/>
                          </a:solidFill>
                        </a:rPr>
                        <a:t>12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else</a:t>
                      </a:r>
                      <a:endParaRPr lang="en-US" sz="1400" dirty="0"/>
                    </a:p>
                  </a:txBody>
                  <a:tcPr/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{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If</a:t>
                      </a:r>
                      <a:r>
                        <a:rPr lang="pt-BR" sz="1400" dirty="0" smtClean="0"/>
                        <a:t> (v)</a:t>
                      </a:r>
                      <a:endParaRPr lang="en-US" sz="1400" dirty="0"/>
                    </a:p>
                  </a:txBody>
                  <a:tcPr/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rgbClr val="C00000"/>
                          </a:solidFill>
                        </a:rPr>
                        <a:t>12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rgbClr val="C00000"/>
                          </a:solidFill>
                        </a:rPr>
                        <a:t>14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seq</a:t>
                      </a:r>
                      <a:endParaRPr lang="en-US" sz="1400" dirty="0"/>
                    </a:p>
                  </a:txBody>
                  <a:tcPr/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else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volta </a:t>
                      </a:r>
                      <a:r>
                        <a:rPr lang="pt-BR" sz="1400" dirty="0" err="1" smtClean="0"/>
                        <a:t>if</a:t>
                      </a:r>
                      <a:endParaRPr lang="en-US" sz="1400" dirty="0"/>
                    </a:p>
                  </a:txBody>
                  <a:tcPr/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rgbClr val="C00000"/>
                          </a:solidFill>
                        </a:rPr>
                        <a:t>12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rgbClr val="C00000"/>
                          </a:solidFill>
                        </a:rPr>
                        <a:t>17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seq</a:t>
                      </a:r>
                      <a:endParaRPr lang="en-US" sz="1400" dirty="0"/>
                    </a:p>
                  </a:txBody>
                  <a:tcPr/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}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end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 err="1" smtClean="0"/>
                        <a:t>if</a:t>
                      </a:r>
                      <a:endParaRPr lang="en-US" sz="1400" dirty="0"/>
                    </a:p>
                  </a:txBody>
                  <a:tcPr/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}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fim</a:t>
                      </a:r>
                      <a:endParaRPr lang="en-US" sz="1400" dirty="0"/>
                    </a:p>
                  </a:txBody>
                  <a:tcPr/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rgbClr val="C00000"/>
                          </a:solidFill>
                        </a:rPr>
                        <a:t>17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rgbClr val="C00000"/>
                          </a:solidFill>
                        </a:rPr>
                        <a:t>20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fim</a:t>
                      </a:r>
                      <a:endParaRPr lang="en-US" sz="1400" dirty="0"/>
                    </a:p>
                  </a:txBody>
                  <a:tcPr/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}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fim</a:t>
                      </a:r>
                      <a:endParaRPr lang="en-US" sz="1400" dirty="0"/>
                    </a:p>
                  </a:txBody>
                  <a:tcPr/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rgbClr val="C00000"/>
                          </a:solidFill>
                        </a:rPr>
                        <a:t>14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rgbClr val="C00000"/>
                          </a:solidFill>
                        </a:rPr>
                        <a:t>20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seq</a:t>
                      </a:r>
                      <a:endParaRPr lang="en-US" sz="1400" dirty="0"/>
                    </a:p>
                  </a:txBody>
                  <a:tcPr/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rgbClr val="C00000"/>
                          </a:solidFill>
                        </a:rPr>
                        <a:t>20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seq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7" name="Retângulo 86"/>
          <p:cNvSpPr/>
          <p:nvPr/>
        </p:nvSpPr>
        <p:spPr>
          <a:xfrm>
            <a:off x="260838" y="53316"/>
            <a:ext cx="26853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err="1" smtClean="0">
                <a:solidFill>
                  <a:srgbClr val="C00000"/>
                </a:solidFill>
              </a:rPr>
              <a:t>Parser</a:t>
            </a:r>
            <a:r>
              <a:rPr lang="pt-BR" sz="2800" dirty="0" smtClean="0">
                <a:solidFill>
                  <a:srgbClr val="C00000"/>
                </a:solidFill>
              </a:rPr>
              <a:t> no código </a:t>
            </a:r>
            <a:endParaRPr lang="en-US" sz="2800" dirty="0"/>
          </a:p>
        </p:txBody>
      </p:sp>
      <p:sp>
        <p:nvSpPr>
          <p:cNvPr id="88" name="Retângulo 87"/>
          <p:cNvSpPr/>
          <p:nvPr/>
        </p:nvSpPr>
        <p:spPr>
          <a:xfrm>
            <a:off x="6174421" y="390186"/>
            <a:ext cx="715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</a:rPr>
              <a:t>Grafo</a:t>
            </a:r>
            <a:endParaRPr lang="en-US" b="1" dirty="0"/>
          </a:p>
        </p:txBody>
      </p:sp>
      <p:sp>
        <p:nvSpPr>
          <p:cNvPr id="89" name="Retângulo 88"/>
          <p:cNvSpPr/>
          <p:nvPr/>
        </p:nvSpPr>
        <p:spPr>
          <a:xfrm>
            <a:off x="8965437" y="186"/>
            <a:ext cx="1788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</a:rPr>
              <a:t>Matriz de </a:t>
            </a:r>
            <a:r>
              <a:rPr lang="pt-BR" b="1" dirty="0" err="1" smtClean="0">
                <a:solidFill>
                  <a:srgbClr val="C00000"/>
                </a:solidFill>
              </a:rPr>
              <a:t>tokens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55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B390-8900-42EB-8B02-8B8195E29F61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079895"/>
              </p:ext>
            </p:extLst>
          </p:nvPr>
        </p:nvGraphicFramePr>
        <p:xfrm>
          <a:off x="518013" y="366317"/>
          <a:ext cx="4436124" cy="63695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9031"/>
                <a:gridCol w="1109031"/>
                <a:gridCol w="1109031"/>
                <a:gridCol w="1109031"/>
              </a:tblGrid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Linha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Coluna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Token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 smtClean="0"/>
                        <a:t>Obs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seq</a:t>
                      </a:r>
                      <a:endParaRPr lang="en-US" sz="1400" dirty="0"/>
                    </a:p>
                  </a:txBody>
                  <a:tcPr/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 smtClean="0"/>
                        <a:t>seq</a:t>
                      </a:r>
                      <a:endParaRPr lang="en-US" sz="1400" dirty="0"/>
                    </a:p>
                  </a:txBody>
                  <a:tcPr/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seq</a:t>
                      </a:r>
                      <a:endParaRPr lang="en-US" sz="1400" dirty="0"/>
                    </a:p>
                  </a:txBody>
                  <a:tcPr/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 {</a:t>
                      </a:r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If</a:t>
                      </a:r>
                      <a:r>
                        <a:rPr lang="pt-BR" sz="1400" dirty="0" smtClean="0"/>
                        <a:t> (v)</a:t>
                      </a:r>
                      <a:endParaRPr lang="en-US" sz="1400" dirty="0"/>
                    </a:p>
                  </a:txBody>
                  <a:tcPr/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 smtClean="0"/>
                        <a:t>seq</a:t>
                      </a:r>
                      <a:endParaRPr lang="en-US" sz="1400" dirty="0"/>
                    </a:p>
                  </a:txBody>
                  <a:tcPr/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 smtClean="0"/>
                        <a:t>seq</a:t>
                      </a:r>
                      <a:endParaRPr lang="en-US" sz="1400" dirty="0"/>
                    </a:p>
                  </a:txBody>
                  <a:tcPr/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9</a:t>
                      </a:r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 smtClean="0"/>
                        <a:t>else</a:t>
                      </a:r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volta </a:t>
                      </a:r>
                      <a:r>
                        <a:rPr lang="pt-BR" sz="1400" dirty="0" err="1" smtClean="0"/>
                        <a:t>if</a:t>
                      </a:r>
                      <a:endParaRPr lang="en-US" sz="1400" dirty="0"/>
                    </a:p>
                  </a:txBody>
                  <a:tcPr/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12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else</a:t>
                      </a:r>
                      <a:endParaRPr lang="en-US" sz="1400" dirty="0"/>
                    </a:p>
                  </a:txBody>
                  <a:tcPr/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</a:t>
                      </a:r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{</a:t>
                      </a:r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If</a:t>
                      </a:r>
                      <a:r>
                        <a:rPr lang="pt-BR" sz="1400" dirty="0" smtClean="0"/>
                        <a:t> (v)</a:t>
                      </a:r>
                      <a:endParaRPr lang="en-US" sz="1400" dirty="0"/>
                    </a:p>
                  </a:txBody>
                  <a:tcPr/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12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14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seq</a:t>
                      </a:r>
                      <a:endParaRPr lang="en-US" sz="1400" dirty="0"/>
                    </a:p>
                  </a:txBody>
                  <a:tcPr/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14</a:t>
                      </a:r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 smtClean="0"/>
                        <a:t>else</a:t>
                      </a:r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volta </a:t>
                      </a:r>
                      <a:r>
                        <a:rPr lang="pt-BR" sz="1400" dirty="0" err="1" smtClean="0"/>
                        <a:t>if</a:t>
                      </a:r>
                      <a:endParaRPr lang="en-US" sz="1400" dirty="0"/>
                    </a:p>
                  </a:txBody>
                  <a:tcPr/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12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17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seq</a:t>
                      </a:r>
                      <a:endParaRPr lang="en-US" sz="1400" dirty="0"/>
                    </a:p>
                  </a:txBody>
                  <a:tcPr/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17</a:t>
                      </a:r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}</a:t>
                      </a:r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end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 err="1" smtClean="0"/>
                        <a:t>if</a:t>
                      </a:r>
                      <a:endParaRPr lang="en-US" sz="1400" dirty="0"/>
                    </a:p>
                  </a:txBody>
                  <a:tcPr/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17</a:t>
                      </a:r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}</a:t>
                      </a:r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fim</a:t>
                      </a:r>
                      <a:endParaRPr lang="en-US" sz="1400" dirty="0"/>
                    </a:p>
                  </a:txBody>
                  <a:tcPr/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17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20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fim</a:t>
                      </a:r>
                      <a:endParaRPr lang="en-US" sz="1400" dirty="0"/>
                    </a:p>
                  </a:txBody>
                  <a:tcPr/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18</a:t>
                      </a:r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}</a:t>
                      </a:r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fim</a:t>
                      </a:r>
                      <a:endParaRPr lang="en-US" sz="1400" dirty="0"/>
                    </a:p>
                  </a:txBody>
                  <a:tcPr/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14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20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seq</a:t>
                      </a:r>
                      <a:endParaRPr lang="en-US" sz="1400" dirty="0"/>
                    </a:p>
                  </a:txBody>
                  <a:tcPr/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20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seq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42971"/>
              </p:ext>
            </p:extLst>
          </p:nvPr>
        </p:nvGraphicFramePr>
        <p:xfrm>
          <a:off x="5930739" y="1996543"/>
          <a:ext cx="5013162" cy="402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5742"/>
                <a:gridCol w="455742"/>
                <a:gridCol w="455742"/>
                <a:gridCol w="455742"/>
                <a:gridCol w="455742"/>
                <a:gridCol w="425066"/>
                <a:gridCol w="486418"/>
                <a:gridCol w="455742"/>
                <a:gridCol w="455742"/>
                <a:gridCol w="455742"/>
                <a:gridCol w="455742"/>
              </a:tblGrid>
              <a:tr h="33290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32902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32902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32902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32902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32902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2902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2902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2902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2902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2902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rma livre 4"/>
          <p:cNvSpPr/>
          <p:nvPr/>
        </p:nvSpPr>
        <p:spPr>
          <a:xfrm>
            <a:off x="4981432" y="6086901"/>
            <a:ext cx="4612943" cy="504968"/>
          </a:xfrm>
          <a:custGeom>
            <a:avLst/>
            <a:gdLst>
              <a:gd name="connsiteX0" fmla="*/ 0 w 3964062"/>
              <a:gd name="connsiteY0" fmla="*/ 1433015 h 1433015"/>
              <a:gd name="connsiteX1" fmla="*/ 3411940 w 3964062"/>
              <a:gd name="connsiteY1" fmla="*/ 1310185 h 1433015"/>
              <a:gd name="connsiteX2" fmla="*/ 3916907 w 3964062"/>
              <a:gd name="connsiteY2" fmla="*/ 0 h 143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4062" h="1433015">
                <a:moveTo>
                  <a:pt x="0" y="1433015"/>
                </a:moveTo>
                <a:lnTo>
                  <a:pt x="3411940" y="1310185"/>
                </a:lnTo>
                <a:cubicBezTo>
                  <a:pt x="4064758" y="1071349"/>
                  <a:pt x="3990832" y="535674"/>
                  <a:pt x="3916907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5545876" y="138967"/>
            <a:ext cx="3380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rgbClr val="C00000"/>
                </a:solidFill>
              </a:rPr>
              <a:t>Matriz de Adjacências</a:t>
            </a:r>
            <a:endParaRPr lang="en-US" sz="2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452" y="1057925"/>
            <a:ext cx="3189098" cy="88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B390-8900-42EB-8B02-8B8195E29F61}" type="slidenum">
              <a:rPr lang="en-US" smtClean="0"/>
              <a:t>22</a:t>
            </a:fld>
            <a:endParaRPr lang="en-US"/>
          </a:p>
        </p:txBody>
      </p:sp>
      <p:sp>
        <p:nvSpPr>
          <p:cNvPr id="4" name="Retângulo 3"/>
          <p:cNvSpPr/>
          <p:nvPr/>
        </p:nvSpPr>
        <p:spPr>
          <a:xfrm>
            <a:off x="2694795" y="9813"/>
            <a:ext cx="664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err="1" smtClean="0">
                <a:solidFill>
                  <a:srgbClr val="C00000"/>
                </a:solidFill>
              </a:rPr>
              <a:t>Parser</a:t>
            </a:r>
            <a:r>
              <a:rPr lang="pt-BR" sz="2800" dirty="0" smtClean="0">
                <a:solidFill>
                  <a:srgbClr val="C00000"/>
                </a:solidFill>
              </a:rPr>
              <a:t> no código com estrutura de repetição</a:t>
            </a:r>
            <a:endParaRPr lang="en-US" sz="2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50" y="533033"/>
            <a:ext cx="848677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15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/>
          <p:cNvSpPr/>
          <p:nvPr/>
        </p:nvSpPr>
        <p:spPr>
          <a:xfrm>
            <a:off x="4841339" y="1296229"/>
            <a:ext cx="1187359" cy="55774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4,5,6,7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5141618" y="2164180"/>
            <a:ext cx="648269" cy="555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6065954" y="3013269"/>
            <a:ext cx="648269" cy="5553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10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6761326" y="4002890"/>
            <a:ext cx="648268" cy="5654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11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4722590" y="3039089"/>
            <a:ext cx="648269" cy="555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13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5003394" y="4079575"/>
            <a:ext cx="648268" cy="5654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15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5188339" y="5082263"/>
            <a:ext cx="648268" cy="5654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16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" name="Conector de seta reta 11"/>
          <p:cNvCxnSpPr>
            <a:endCxn id="4" idx="0"/>
          </p:cNvCxnSpPr>
          <p:nvPr/>
        </p:nvCxnSpPr>
        <p:spPr>
          <a:xfrm>
            <a:off x="5465753" y="1838980"/>
            <a:ext cx="0" cy="32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endCxn id="6" idx="1"/>
          </p:cNvCxnSpPr>
          <p:nvPr/>
        </p:nvCxnSpPr>
        <p:spPr>
          <a:xfrm>
            <a:off x="5733533" y="2628026"/>
            <a:ext cx="427358" cy="46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6" idx="5"/>
            <a:endCxn id="8" idx="0"/>
          </p:cNvCxnSpPr>
          <p:nvPr/>
        </p:nvCxnSpPr>
        <p:spPr>
          <a:xfrm>
            <a:off x="6619286" y="3487264"/>
            <a:ext cx="466174" cy="51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4" idx="4"/>
            <a:endCxn id="9" idx="0"/>
          </p:cNvCxnSpPr>
          <p:nvPr/>
        </p:nvCxnSpPr>
        <p:spPr>
          <a:xfrm flipH="1">
            <a:off x="5046725" y="2719500"/>
            <a:ext cx="419028" cy="319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10" idx="4"/>
            <a:endCxn id="11" idx="0"/>
          </p:cNvCxnSpPr>
          <p:nvPr/>
        </p:nvCxnSpPr>
        <p:spPr>
          <a:xfrm>
            <a:off x="5327528" y="4645074"/>
            <a:ext cx="184945" cy="43718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4973415" y="690440"/>
            <a:ext cx="715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</a:rPr>
              <a:t>Grafo</a:t>
            </a:r>
            <a:endParaRPr lang="en-US" b="1" dirty="0"/>
          </a:p>
        </p:txBody>
      </p:sp>
      <p:cxnSp>
        <p:nvCxnSpPr>
          <p:cNvPr id="59" name="Conector angulado 58"/>
          <p:cNvCxnSpPr>
            <a:stCxn id="8" idx="6"/>
            <a:endCxn id="4" idx="6"/>
          </p:cNvCxnSpPr>
          <p:nvPr/>
        </p:nvCxnSpPr>
        <p:spPr>
          <a:xfrm flipH="1" flipV="1">
            <a:off x="5789887" y="2441840"/>
            <a:ext cx="1619707" cy="1843800"/>
          </a:xfrm>
          <a:prstGeom prst="bentConnector3">
            <a:avLst>
              <a:gd name="adj1" fmla="val -65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Imagem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47" y="1312653"/>
            <a:ext cx="4250869" cy="4091859"/>
          </a:xfrm>
          <a:prstGeom prst="rect">
            <a:avLst/>
          </a:prstGeom>
        </p:spPr>
      </p:pic>
      <p:cxnSp>
        <p:nvCxnSpPr>
          <p:cNvPr id="83" name="Conector de seta reta 82"/>
          <p:cNvCxnSpPr>
            <a:stCxn id="9" idx="5"/>
            <a:endCxn id="10" idx="0"/>
          </p:cNvCxnSpPr>
          <p:nvPr/>
        </p:nvCxnSpPr>
        <p:spPr>
          <a:xfrm>
            <a:off x="5275922" y="3513084"/>
            <a:ext cx="51606" cy="566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angulado 85"/>
          <p:cNvCxnSpPr>
            <a:stCxn id="11" idx="6"/>
            <a:endCxn id="9" idx="6"/>
          </p:cNvCxnSpPr>
          <p:nvPr/>
        </p:nvCxnSpPr>
        <p:spPr>
          <a:xfrm flipH="1" flipV="1">
            <a:off x="5370859" y="3316749"/>
            <a:ext cx="465748" cy="2048264"/>
          </a:xfrm>
          <a:prstGeom prst="bentConnector3">
            <a:avLst>
              <a:gd name="adj1" fmla="val -227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ipse 99"/>
          <p:cNvSpPr/>
          <p:nvPr/>
        </p:nvSpPr>
        <p:spPr>
          <a:xfrm>
            <a:off x="4398456" y="5836896"/>
            <a:ext cx="648268" cy="5654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18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5" name="Conector de seta reta 104"/>
          <p:cNvCxnSpPr>
            <a:stCxn id="9" idx="2"/>
            <a:endCxn id="100" idx="0"/>
          </p:cNvCxnSpPr>
          <p:nvPr/>
        </p:nvCxnSpPr>
        <p:spPr>
          <a:xfrm>
            <a:off x="4722590" y="3316749"/>
            <a:ext cx="0" cy="2520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do 123"/>
          <p:cNvCxnSpPr>
            <a:stCxn id="8" idx="4"/>
            <a:endCxn id="100" idx="6"/>
          </p:cNvCxnSpPr>
          <p:nvPr/>
        </p:nvCxnSpPr>
        <p:spPr>
          <a:xfrm rot="5400000">
            <a:off x="5290464" y="4324649"/>
            <a:ext cx="1551257" cy="20387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9" name="Tabela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945348"/>
              </p:ext>
            </p:extLst>
          </p:nvPr>
        </p:nvGraphicFramePr>
        <p:xfrm>
          <a:off x="7647003" y="416198"/>
          <a:ext cx="4436124" cy="6031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9031"/>
                <a:gridCol w="1109031"/>
                <a:gridCol w="1109031"/>
                <a:gridCol w="1109031"/>
              </a:tblGrid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Linha</a:t>
                      </a:r>
                      <a:endParaRPr 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Coluna</a:t>
                      </a:r>
                      <a:endParaRPr 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Token</a:t>
                      </a:r>
                      <a:endParaRPr 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 smtClean="0"/>
                        <a:t>Obs</a:t>
                      </a:r>
                      <a:endParaRPr 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seq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 smtClean="0"/>
                        <a:t>seq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seq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seq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 smtClean="0"/>
                        <a:t>while</a:t>
                      </a:r>
                      <a:r>
                        <a:rPr lang="pt-BR" sz="1400" dirty="0" smtClean="0"/>
                        <a:t> (v)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 smtClean="0"/>
                        <a:t>seq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11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seq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volta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 err="1" smtClean="0"/>
                        <a:t>while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11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seq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13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seq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13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{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for (v)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13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15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seq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15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16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seq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16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}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volta for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16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13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seq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13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18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fim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11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18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fim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0" name="Retângulo 139"/>
          <p:cNvSpPr/>
          <p:nvPr/>
        </p:nvSpPr>
        <p:spPr>
          <a:xfrm>
            <a:off x="8965437" y="186"/>
            <a:ext cx="1788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</a:rPr>
              <a:t>Matriz de </a:t>
            </a:r>
            <a:r>
              <a:rPr lang="pt-BR" b="1" dirty="0" err="1" smtClean="0">
                <a:solidFill>
                  <a:srgbClr val="C00000"/>
                </a:solidFill>
              </a:rPr>
              <a:t>tokens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1" name="Retângulo 140"/>
          <p:cNvSpPr/>
          <p:nvPr/>
        </p:nvSpPr>
        <p:spPr>
          <a:xfrm>
            <a:off x="260838" y="53316"/>
            <a:ext cx="26035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err="1" smtClean="0">
                <a:solidFill>
                  <a:srgbClr val="C00000"/>
                </a:solidFill>
              </a:rPr>
              <a:t>Parser</a:t>
            </a:r>
            <a:r>
              <a:rPr lang="pt-BR" sz="2800" dirty="0" smtClean="0">
                <a:solidFill>
                  <a:srgbClr val="C00000"/>
                </a:solidFill>
              </a:rPr>
              <a:t> no código</a:t>
            </a:r>
          </a:p>
          <a:p>
            <a:r>
              <a:rPr lang="pt-BR" sz="2000" dirty="0" smtClean="0">
                <a:solidFill>
                  <a:srgbClr val="C00000"/>
                </a:solidFill>
              </a:rPr>
              <a:t>repetições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9396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65125"/>
          </a:xfrm>
        </p:spPr>
        <p:txBody>
          <a:bodyPr/>
          <a:lstStyle/>
          <a:p>
            <a:fld id="{756CB390-8900-42EB-8B02-8B8195E29F61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064593"/>
              </p:ext>
            </p:extLst>
          </p:nvPr>
        </p:nvGraphicFramePr>
        <p:xfrm>
          <a:off x="495576" y="507862"/>
          <a:ext cx="4436124" cy="6031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9031"/>
                <a:gridCol w="1109031"/>
                <a:gridCol w="1109031"/>
                <a:gridCol w="1109031"/>
              </a:tblGrid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Linha</a:t>
                      </a:r>
                      <a:endParaRPr 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Coluna</a:t>
                      </a:r>
                      <a:endParaRPr 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Token</a:t>
                      </a:r>
                      <a:endParaRPr 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 smtClean="0"/>
                        <a:t>Obs</a:t>
                      </a:r>
                      <a:endParaRPr 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seq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 smtClean="0"/>
                        <a:t>seq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seq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seq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 smtClean="0"/>
                        <a:t>while</a:t>
                      </a:r>
                      <a:r>
                        <a:rPr lang="pt-BR" sz="1400" dirty="0" smtClean="0"/>
                        <a:t> (v)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 smtClean="0"/>
                        <a:t>seq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11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seq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volta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 err="1" smtClean="0"/>
                        <a:t>while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11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seq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13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seq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13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{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for (v)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13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15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seq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15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16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seq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16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}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volta for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16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13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seq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13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18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fim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482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11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C00000"/>
                          </a:solidFill>
                        </a:rPr>
                        <a:t>18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fim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906810"/>
              </p:ext>
            </p:extLst>
          </p:nvPr>
        </p:nvGraphicFramePr>
        <p:xfrm>
          <a:off x="5876148" y="1082143"/>
          <a:ext cx="5013167" cy="43891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17764"/>
                <a:gridCol w="417764"/>
                <a:gridCol w="417764"/>
                <a:gridCol w="417764"/>
                <a:gridCol w="417764"/>
                <a:gridCol w="389644"/>
                <a:gridCol w="445883"/>
                <a:gridCol w="417764"/>
                <a:gridCol w="417764"/>
                <a:gridCol w="417764"/>
                <a:gridCol w="417764"/>
                <a:gridCol w="417764"/>
              </a:tblGrid>
              <a:tr h="33290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32902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32902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5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32902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32902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7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32902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32902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32902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11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32902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13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32902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15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32902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16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32902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18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6601274" y="274679"/>
            <a:ext cx="3380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rgbClr val="C00000"/>
                </a:solidFill>
              </a:rPr>
              <a:t>Matriz de Adjacências</a:t>
            </a:r>
            <a:endParaRPr lang="en-US" sz="2800" dirty="0"/>
          </a:p>
        </p:txBody>
      </p:sp>
      <p:sp>
        <p:nvSpPr>
          <p:cNvPr id="6" name="Retângulo 5"/>
          <p:cNvSpPr/>
          <p:nvPr/>
        </p:nvSpPr>
        <p:spPr>
          <a:xfrm>
            <a:off x="804075" y="84781"/>
            <a:ext cx="1788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</a:rPr>
              <a:t>Matriz de </a:t>
            </a:r>
            <a:r>
              <a:rPr lang="pt-BR" b="1" dirty="0" err="1" smtClean="0">
                <a:solidFill>
                  <a:srgbClr val="C00000"/>
                </a:solidFill>
              </a:rPr>
              <a:t>tokens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997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B390-8900-42EB-8B02-8B8195E29F61}" type="slidenum">
              <a:rPr lang="en-US" smtClean="0"/>
              <a:t>25</a:t>
            </a:fld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1789022" y="1035302"/>
            <a:ext cx="78383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rgbClr val="C00000"/>
                </a:solidFill>
              </a:rPr>
              <a:t>1) Algoritmo para gerar matriz de adjacentes, segundo o algoritmo no </a:t>
            </a:r>
          </a:p>
          <a:p>
            <a:r>
              <a:rPr lang="pt-BR" sz="2400" dirty="0" smtClean="0">
                <a:solidFill>
                  <a:srgbClr val="C00000"/>
                </a:solidFill>
              </a:rPr>
              <a:t>Livro de </a:t>
            </a:r>
            <a:r>
              <a:rPr lang="pt-BR" sz="2400" dirty="0" err="1" smtClean="0">
                <a:solidFill>
                  <a:srgbClr val="C00000"/>
                </a:solidFill>
              </a:rPr>
              <a:t>Nivil</a:t>
            </a:r>
            <a:r>
              <a:rPr lang="pt-BR" sz="2400" dirty="0" smtClean="0">
                <a:solidFill>
                  <a:srgbClr val="C00000"/>
                </a:solidFill>
              </a:rPr>
              <a:t> </a:t>
            </a:r>
            <a:r>
              <a:rPr lang="pt-BR" sz="2400" dirty="0" err="1" smtClean="0">
                <a:solidFill>
                  <a:srgbClr val="C00000"/>
                </a:solidFill>
              </a:rPr>
              <a:t>Ziviane</a:t>
            </a:r>
            <a:r>
              <a:rPr lang="pt-BR" sz="2400" dirty="0" smtClean="0">
                <a:solidFill>
                  <a:srgbClr val="C00000"/>
                </a:solidFill>
              </a:rPr>
              <a:t>, Projeto de Algoritmos em Java e C++</a:t>
            </a:r>
          </a:p>
          <a:p>
            <a:endParaRPr lang="pt-BR" sz="2400" dirty="0" smtClean="0">
              <a:solidFill>
                <a:srgbClr val="C00000"/>
              </a:solidFill>
            </a:endParaRPr>
          </a:p>
          <a:p>
            <a:r>
              <a:rPr lang="pt-BR" sz="2400" dirty="0">
                <a:solidFill>
                  <a:srgbClr val="C00000"/>
                </a:solidFill>
              </a:rPr>
              <a:t>2</a:t>
            </a:r>
            <a:r>
              <a:rPr lang="pt-BR" sz="2400" dirty="0" smtClean="0">
                <a:solidFill>
                  <a:srgbClr val="C00000"/>
                </a:solidFill>
              </a:rPr>
              <a:t>) Ver código do </a:t>
            </a:r>
            <a:r>
              <a:rPr lang="pt-BR" sz="2400" dirty="0" err="1" smtClean="0">
                <a:solidFill>
                  <a:srgbClr val="C00000"/>
                </a:solidFill>
              </a:rPr>
              <a:t>parser</a:t>
            </a:r>
            <a:r>
              <a:rPr lang="pt-BR" sz="2400" dirty="0" smtClean="0">
                <a:solidFill>
                  <a:srgbClr val="C00000"/>
                </a:solidFill>
              </a:rPr>
              <a:t> no projeto do aplicativo </a:t>
            </a:r>
            <a:endParaRPr lang="en-US" dirty="0"/>
          </a:p>
        </p:txBody>
      </p:sp>
      <p:pic>
        <p:nvPicPr>
          <p:cNvPr id="1027" name="Picture 3" descr="http://www2.dcc.ufmg.br/livros/algoritmos-java/imagens/cabecalho-livr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061" y="3159742"/>
            <a:ext cx="2365556" cy="236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://www2.dcc.ufmg.br/livros/algoritmos-edicao2/imagens/cabecalho-livr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5" y="4003537"/>
            <a:ext cx="2535374" cy="253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21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B390-8900-42EB-8B02-8B8195E29F61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95881" y="1303698"/>
            <a:ext cx="1957026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345714"/>
              </p:ext>
            </p:extLst>
          </p:nvPr>
        </p:nvGraphicFramePr>
        <p:xfrm>
          <a:off x="430114" y="920904"/>
          <a:ext cx="11189884" cy="5176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12143657" imgH="5655517" progId="Visio.Drawing.11">
                  <p:embed/>
                </p:oleObj>
              </mc:Choice>
              <mc:Fallback>
                <p:oleObj name="Visio" r:id="rId3" imgW="12143657" imgH="565551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114" y="920904"/>
                        <a:ext cx="11189884" cy="51762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ítulo 1"/>
          <p:cNvSpPr txBox="1">
            <a:spLocks/>
          </p:cNvSpPr>
          <p:nvPr/>
        </p:nvSpPr>
        <p:spPr>
          <a:xfrm>
            <a:off x="838200" y="166356"/>
            <a:ext cx="10515600" cy="7545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Diagrama de classe da Aplicação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8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0318" y="95534"/>
            <a:ext cx="9961729" cy="59021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Interface da aplicação </a:t>
            </a:r>
            <a:r>
              <a:rPr lang="pt-BR" sz="3100" dirty="0" smtClean="0"/>
              <a:t>(protótipo da versão 1.0)</a:t>
            </a:r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040" y="699400"/>
            <a:ext cx="8517554" cy="6062960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B390-8900-42EB-8B02-8B8195E29F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6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/>
          <p:cNvSpPr>
            <a:spLocks noGrp="1"/>
          </p:cNvSpPr>
          <p:nvPr>
            <p:ph type="title"/>
          </p:nvPr>
        </p:nvSpPr>
        <p:spPr>
          <a:xfrm>
            <a:off x="110319" y="95534"/>
            <a:ext cx="7696200" cy="590218"/>
          </a:xfrm>
        </p:spPr>
        <p:txBody>
          <a:bodyPr>
            <a:normAutofit fontScale="90000"/>
          </a:bodyPr>
          <a:lstStyle/>
          <a:p>
            <a:r>
              <a:rPr lang="pt-BR" sz="3200" dirty="0" smtClean="0"/>
              <a:t>Projeto baseado em componentes  </a:t>
            </a:r>
            <a:br>
              <a:rPr lang="pt-BR" sz="3200" dirty="0" smtClean="0"/>
            </a:br>
            <a:r>
              <a:rPr lang="pt-BR" sz="2700" dirty="0" err="1" smtClean="0"/>
              <a:t>Graphical</a:t>
            </a:r>
            <a:r>
              <a:rPr lang="pt-BR" sz="2700" dirty="0" smtClean="0"/>
              <a:t> </a:t>
            </a:r>
            <a:r>
              <a:rPr lang="pt-BR" sz="2700" dirty="0" err="1" smtClean="0"/>
              <a:t>User</a:t>
            </a:r>
            <a:r>
              <a:rPr lang="pt-BR" sz="2700" dirty="0" smtClean="0"/>
              <a:t> Interface</a:t>
            </a:r>
            <a:endParaRPr lang="en-US" sz="27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015" y="973711"/>
            <a:ext cx="7301289" cy="5111090"/>
          </a:xfrm>
          <a:prstGeom prst="rect">
            <a:avLst/>
          </a:prstGeom>
        </p:spPr>
      </p:pic>
      <p:sp>
        <p:nvSpPr>
          <p:cNvPr id="9" name="Texto Explicativo 1 8"/>
          <p:cNvSpPr/>
          <p:nvPr/>
        </p:nvSpPr>
        <p:spPr>
          <a:xfrm>
            <a:off x="9853687" y="670420"/>
            <a:ext cx="1910690" cy="747263"/>
          </a:xfrm>
          <a:prstGeom prst="borderCallout1">
            <a:avLst>
              <a:gd name="adj1" fmla="val 18750"/>
              <a:gd name="adj2" fmla="val -8333"/>
              <a:gd name="adj3" fmla="val 98568"/>
              <a:gd name="adj4" fmla="val -166649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DataSource1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o Explicativo 1 9"/>
          <p:cNvSpPr/>
          <p:nvPr/>
        </p:nvSpPr>
        <p:spPr>
          <a:xfrm>
            <a:off x="10044756" y="1750868"/>
            <a:ext cx="1910690" cy="747263"/>
          </a:xfrm>
          <a:prstGeom prst="borderCallout1">
            <a:avLst>
              <a:gd name="adj1" fmla="val 18750"/>
              <a:gd name="adj2" fmla="val -8333"/>
              <a:gd name="adj3" fmla="val -9188"/>
              <a:gd name="adj4" fmla="val -136649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ClientDataSet1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o Explicativo 1 10"/>
          <p:cNvSpPr/>
          <p:nvPr/>
        </p:nvSpPr>
        <p:spPr>
          <a:xfrm>
            <a:off x="10197156" y="2872262"/>
            <a:ext cx="1910690" cy="747263"/>
          </a:xfrm>
          <a:prstGeom prst="borderCallout1">
            <a:avLst>
              <a:gd name="adj1" fmla="val 18750"/>
              <a:gd name="adj2" fmla="val -8333"/>
              <a:gd name="adj3" fmla="val -87722"/>
              <a:gd name="adj4" fmla="val -9879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DBGrid1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o Explicativo 1 11"/>
          <p:cNvSpPr/>
          <p:nvPr/>
        </p:nvSpPr>
        <p:spPr>
          <a:xfrm>
            <a:off x="10076599" y="4089190"/>
            <a:ext cx="1910690" cy="747263"/>
          </a:xfrm>
          <a:prstGeom prst="borderCallout1">
            <a:avLst>
              <a:gd name="adj1" fmla="val 18750"/>
              <a:gd name="adj2" fmla="val -8333"/>
              <a:gd name="adj3" fmla="val -87722"/>
              <a:gd name="adj4" fmla="val -9879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Memo1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o Explicativo 2 13"/>
          <p:cNvSpPr/>
          <p:nvPr/>
        </p:nvSpPr>
        <p:spPr>
          <a:xfrm>
            <a:off x="253632" y="3937347"/>
            <a:ext cx="1149383" cy="179821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3216"/>
              <a:gd name="adj6" fmla="val 14025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Button1,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Button2,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Button3,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Button4,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Button5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o Explicativo 1 14"/>
          <p:cNvSpPr/>
          <p:nvPr/>
        </p:nvSpPr>
        <p:spPr>
          <a:xfrm>
            <a:off x="9187991" y="5338867"/>
            <a:ext cx="1910690" cy="1088645"/>
          </a:xfrm>
          <a:prstGeom prst="borderCallout1">
            <a:avLst>
              <a:gd name="adj1" fmla="val 18750"/>
              <a:gd name="adj2" fmla="val -8333"/>
              <a:gd name="adj3" fmla="val -174320"/>
              <a:gd name="adj4" fmla="val -123825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Fields</a:t>
            </a:r>
            <a:r>
              <a:rPr lang="pt-BR" dirty="0" smtClean="0">
                <a:solidFill>
                  <a:schemeClr val="tx1"/>
                </a:solidFill>
              </a:rPr>
              <a:t> Editor 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do 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ClientDataSet1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o Explicativo 1 15"/>
          <p:cNvSpPr/>
          <p:nvPr/>
        </p:nvSpPr>
        <p:spPr>
          <a:xfrm>
            <a:off x="3277771" y="6133512"/>
            <a:ext cx="2757268" cy="612648"/>
          </a:xfrm>
          <a:prstGeom prst="borderCallout1">
            <a:avLst>
              <a:gd name="adj1" fmla="val 18750"/>
              <a:gd name="adj2" fmla="val -8333"/>
              <a:gd name="adj3" fmla="val -96456"/>
              <a:gd name="adj4" fmla="val -39374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Label1 (Programa Fonte), Label2 (Mensagens)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o Explicativo 1 16"/>
          <p:cNvSpPr/>
          <p:nvPr/>
        </p:nvSpPr>
        <p:spPr>
          <a:xfrm>
            <a:off x="7077833" y="6056323"/>
            <a:ext cx="1910690" cy="747263"/>
          </a:xfrm>
          <a:prstGeom prst="borderCallout1">
            <a:avLst>
              <a:gd name="adj1" fmla="val 18750"/>
              <a:gd name="adj2" fmla="val -8333"/>
              <a:gd name="adj3" fmla="val -44423"/>
              <a:gd name="adj4" fmla="val -6713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Edit1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o Explicativo 1 17"/>
          <p:cNvSpPr/>
          <p:nvPr/>
        </p:nvSpPr>
        <p:spPr>
          <a:xfrm>
            <a:off x="7103276" y="31003"/>
            <a:ext cx="1910690" cy="747263"/>
          </a:xfrm>
          <a:prstGeom prst="borderCallout1">
            <a:avLst>
              <a:gd name="adj1" fmla="val 18750"/>
              <a:gd name="adj2" fmla="val -8333"/>
              <a:gd name="adj3" fmla="val 166340"/>
              <a:gd name="adj4" fmla="val -13057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Form2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(</a:t>
            </a:r>
            <a:r>
              <a:rPr lang="pt-BR" dirty="0" err="1" smtClean="0">
                <a:solidFill>
                  <a:schemeClr val="tx1"/>
                </a:solidFill>
              </a:rPr>
              <a:t>Form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Application</a:t>
            </a:r>
            <a:r>
              <a:rPr lang="pt-BR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B390-8900-42EB-8B02-8B8195E29F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5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1471" y="255943"/>
            <a:ext cx="6067568" cy="65845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Criar ClientDataSet1 </a:t>
            </a:r>
            <a:r>
              <a:rPr lang="pt-BR" sz="3600" dirty="0" smtClean="0"/>
              <a:t>(1/3)</a:t>
            </a:r>
            <a:endParaRPr lang="en-US" sz="3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47" y="1050425"/>
            <a:ext cx="7166780" cy="5534619"/>
          </a:xfrm>
          <a:prstGeom prst="rect">
            <a:avLst/>
          </a:prstGeom>
        </p:spPr>
      </p:pic>
      <p:sp>
        <p:nvSpPr>
          <p:cNvPr id="4" name="Texto Explicativo 1 3"/>
          <p:cNvSpPr/>
          <p:nvPr/>
        </p:nvSpPr>
        <p:spPr>
          <a:xfrm>
            <a:off x="9471545" y="585171"/>
            <a:ext cx="2361064" cy="1666710"/>
          </a:xfrm>
          <a:prstGeom prst="borderCallout1">
            <a:avLst>
              <a:gd name="adj1" fmla="val 18750"/>
              <a:gd name="adj2" fmla="val -8333"/>
              <a:gd name="adj3" fmla="val 55878"/>
              <a:gd name="adj4" fmla="val -216663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(Criar colunas do ClientDataSet1)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Clicar com o direito do mouse e em </a:t>
            </a:r>
            <a:r>
              <a:rPr lang="pt-BR" dirty="0" err="1" smtClean="0">
                <a:solidFill>
                  <a:schemeClr val="tx1"/>
                </a:solidFill>
              </a:rPr>
              <a:t>Fields</a:t>
            </a:r>
            <a:r>
              <a:rPr lang="pt-BR" dirty="0" smtClean="0">
                <a:solidFill>
                  <a:schemeClr val="tx1"/>
                </a:solidFill>
              </a:rPr>
              <a:t> Editor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B390-8900-42EB-8B02-8B8195E29F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9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826" y="723688"/>
            <a:ext cx="4800600" cy="29813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234" y="3852333"/>
            <a:ext cx="4800600" cy="29813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62377"/>
            <a:ext cx="6972726" cy="4195623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105430" y="-25815"/>
            <a:ext cx="5683728" cy="65845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Criar ClientDataSet1 (2/3)</a:t>
            </a:r>
            <a:endParaRPr lang="en-US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38" y="332065"/>
            <a:ext cx="2980192" cy="2718197"/>
          </a:xfrm>
          <a:prstGeom prst="rect">
            <a:avLst/>
          </a:prstGeom>
        </p:spPr>
      </p:pic>
      <p:sp>
        <p:nvSpPr>
          <p:cNvPr id="10" name="Texto Explicativo 3 9"/>
          <p:cNvSpPr/>
          <p:nvPr/>
        </p:nvSpPr>
        <p:spPr>
          <a:xfrm>
            <a:off x="4026088" y="756431"/>
            <a:ext cx="2402007" cy="137262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32433"/>
              <a:gd name="adj6" fmla="val -30100"/>
              <a:gd name="adj7" fmla="val 80695"/>
              <a:gd name="adj8" fmla="val -72953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Clicar com o direito em </a:t>
            </a:r>
            <a:r>
              <a:rPr lang="pt-BR" dirty="0" err="1" smtClean="0">
                <a:solidFill>
                  <a:schemeClr val="tx1"/>
                </a:solidFill>
              </a:rPr>
              <a:t>Fields</a:t>
            </a:r>
            <a:r>
              <a:rPr lang="pt-BR" dirty="0" smtClean="0">
                <a:solidFill>
                  <a:schemeClr val="tx1"/>
                </a:solidFill>
              </a:rPr>
              <a:t> Editor e em New Field para as colunas 1, 2, 3 abaixo.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72641" y="4158738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854097" y="1275220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7844474" y="425654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B390-8900-42EB-8B02-8B8195E29F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0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139" y="1690688"/>
            <a:ext cx="4107053" cy="4667660"/>
          </a:xfrm>
          <a:prstGeom prst="rect">
            <a:avLst/>
          </a:prstGeom>
        </p:spPr>
      </p:pic>
      <p:sp>
        <p:nvSpPr>
          <p:cNvPr id="4" name="Texto Explicativo 3 3"/>
          <p:cNvSpPr/>
          <p:nvPr/>
        </p:nvSpPr>
        <p:spPr>
          <a:xfrm>
            <a:off x="9089407" y="1793661"/>
            <a:ext cx="2729554" cy="171381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32433"/>
              <a:gd name="adj6" fmla="val -30100"/>
              <a:gd name="adj7" fmla="val 80695"/>
              <a:gd name="adj8" fmla="val -72953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Após criar as colunas do ClientDataSet1, clique com o direito no mesmo componente e depois em </a:t>
            </a:r>
            <a:r>
              <a:rPr lang="pt-BR" dirty="0" err="1" smtClean="0">
                <a:solidFill>
                  <a:schemeClr val="tx1"/>
                </a:solidFill>
              </a:rPr>
              <a:t>Create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DataSet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105430" y="-25815"/>
            <a:ext cx="5683728" cy="65845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Criar ClientDataSet1 (3/3)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B390-8900-42EB-8B02-8B8195E29F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B390-8900-42EB-8B02-8B8195E29F61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45480" y="25360"/>
            <a:ext cx="10817385" cy="68326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procedimentos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é 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seguinte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2.1)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ClientDataSet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campos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colunas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veja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slides;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2.2)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pasta do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está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executável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seu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grave um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arquivo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puro com 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dados.xml,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vazio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2.3) no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evento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'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oncreate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 do form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escreva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método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azul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linha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carrega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dados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inicializada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void __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fastcall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TForm2::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FormCreate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*Sender)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ClientDataSet1-&gt;Open();   //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abrir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ClientDataSet1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ClientDataSet1-&gt;First();   //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o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primeiro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FileExists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ExtractFilePath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ParamStr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(0))+"dados.xml")) {  //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caso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exista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dados.xml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pasta do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executável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criar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aquivo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93C4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ClientDataSet1-&gt;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93C4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LoadFromFile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93C4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("dados.xml");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else 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ShowMessage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há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programas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fonte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...");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Memo1-&gt;Text = ClientDataSet1programa-&gt;Value;  //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carregar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programa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fonte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 Memo1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2.4)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veja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botão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que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guarda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 dados.xml 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código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está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objeto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Memo1.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void __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fastcall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TForm2::Button1Click(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*Sender)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876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ClientDataSet1-&gt;Edit(); //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3876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coloca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876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ClientDataSet1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3876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876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3876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modo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876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3876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Edição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876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ClientDataSet1programa-&gt;Value = Memo1-&gt;Text; // Grava o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3876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código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876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3876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876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Memo1 no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3876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arquivo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876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dados.xml,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3876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876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3876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coluna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876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3876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programa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876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ClientDataSet1-&gt;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3876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SaveToFile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876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("dados.xml",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3876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dfXML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876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3876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salva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876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3876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876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3876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876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 ClientDataSet1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3876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876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dados.xml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ShowMessage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edição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salvos com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sucesso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!!!");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29875" y="394615"/>
            <a:ext cx="22023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Criar e salvar dados </a:t>
            </a:r>
          </a:p>
          <a:p>
            <a:r>
              <a:rPr lang="pt-BR" dirty="0" smtClean="0"/>
              <a:t>no arquivo dados.xml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791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1209</Words>
  <Application>Microsoft Office PowerPoint</Application>
  <PresentationFormat>Widescreen</PresentationFormat>
  <Paragraphs>586</Paragraphs>
  <Slides>25</Slides>
  <Notes>3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Tema do Office</vt:lpstr>
      <vt:lpstr>Microsoft Visio Drawing</vt:lpstr>
      <vt:lpstr>Implementação da Ferramenta de Teste de Software </vt:lpstr>
      <vt:lpstr>Características da Aplicação</vt:lpstr>
      <vt:lpstr>Apresentação do PowerPoint</vt:lpstr>
      <vt:lpstr>Interface da aplicação (protótipo da versão 1.0)</vt:lpstr>
      <vt:lpstr>Projeto baseado em componentes   Graphical User Interface</vt:lpstr>
      <vt:lpstr>Criar ClientDataSet1 (1/3)</vt:lpstr>
      <vt:lpstr>Criar ClientDataSet1 (2/3)</vt:lpstr>
      <vt:lpstr>Criar ClientDataSet1 (3/3)</vt:lpstr>
      <vt:lpstr>Apresentação do PowerPoint</vt:lpstr>
      <vt:lpstr>Evento FormCreate Inicializa a interface com o último código fonte</vt:lpstr>
      <vt:lpstr>Método carregar registro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Implementação da Ferramenta de Teste de Software </dc:title>
  <dc:creator>Sergio Fred</dc:creator>
  <cp:lastModifiedBy>Sergio Fred</cp:lastModifiedBy>
  <cp:revision>88</cp:revision>
  <dcterms:created xsi:type="dcterms:W3CDTF">2017-07-10T23:38:17Z</dcterms:created>
  <dcterms:modified xsi:type="dcterms:W3CDTF">2019-12-09T22:11:58Z</dcterms:modified>
</cp:coreProperties>
</file>