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4" r:id="rId3"/>
    <p:sldId id="257" r:id="rId4"/>
    <p:sldId id="264" r:id="rId5"/>
    <p:sldId id="265" r:id="rId6"/>
    <p:sldId id="262" r:id="rId7"/>
    <p:sldId id="258" r:id="rId8"/>
    <p:sldId id="297" r:id="rId9"/>
    <p:sldId id="298" r:id="rId10"/>
    <p:sldId id="299" r:id="rId11"/>
    <p:sldId id="300" r:id="rId12"/>
    <p:sldId id="278" r:id="rId13"/>
    <p:sldId id="308" r:id="rId14"/>
    <p:sldId id="309" r:id="rId15"/>
    <p:sldId id="310" r:id="rId16"/>
    <p:sldId id="279" r:id="rId17"/>
    <p:sldId id="266" r:id="rId18"/>
    <p:sldId id="314" r:id="rId19"/>
    <p:sldId id="312" r:id="rId20"/>
    <p:sldId id="313" r:id="rId21"/>
    <p:sldId id="280" r:id="rId22"/>
    <p:sldId id="281" r:id="rId23"/>
    <p:sldId id="282" r:id="rId24"/>
    <p:sldId id="301" r:id="rId25"/>
    <p:sldId id="302" r:id="rId26"/>
    <p:sldId id="303" r:id="rId27"/>
    <p:sldId id="304" r:id="rId28"/>
    <p:sldId id="305" r:id="rId29"/>
    <p:sldId id="306" r:id="rId30"/>
    <p:sldId id="286" r:id="rId31"/>
    <p:sldId id="270" r:id="rId32"/>
    <p:sldId id="277" r:id="rId33"/>
    <p:sldId id="287" r:id="rId34"/>
    <p:sldId id="273" r:id="rId35"/>
    <p:sldId id="289" r:id="rId36"/>
    <p:sldId id="291" r:id="rId37"/>
    <p:sldId id="292" r:id="rId38"/>
    <p:sldId id="296" r:id="rId39"/>
    <p:sldId id="293" r:id="rId40"/>
    <p:sldId id="290" r:id="rId41"/>
    <p:sldId id="288" r:id="rId42"/>
    <p:sldId id="295" r:id="rId43"/>
    <p:sldId id="315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20C57-ED08-4524-A056-49442DA74D30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F26C4-F1AC-437E-9485-8C5749C9E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67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cs typeface="Arial" panose="020B0604020202020204" pitchFamily="34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FF6A7B-1EA6-4FD7-BA17-1C827BE95B2B}" type="slidenum">
              <a:rPr lang="zh-TW" altLang="en-US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341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2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78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3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90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9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3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0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8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6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9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CE68-CE2E-474C-935D-3DBFF1DDF209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1864-17B1-421F-BBFA-6D6563DFB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71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230" y="2339614"/>
            <a:ext cx="9747386" cy="1215336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rgbClr val="C00000"/>
                </a:solidFill>
              </a:rPr>
              <a:t>Teste Fluxo do Grafo de Dados (FGD)</a:t>
            </a:r>
            <a:endParaRPr lang="pt-BR" sz="5400" b="1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230" y="1465517"/>
            <a:ext cx="9144000" cy="74567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Teste Estrutural para Engenharia de Software </a:t>
            </a:r>
            <a:r>
              <a:rPr lang="pt-BR" sz="2800" i="1" dirty="0" smtClean="0"/>
              <a:t>(v5)</a:t>
            </a:r>
            <a:endParaRPr lang="pt-BR" sz="2800" i="1" dirty="0"/>
          </a:p>
        </p:txBody>
      </p:sp>
      <p:sp>
        <p:nvSpPr>
          <p:cNvPr id="4" name="Retângulo 3"/>
          <p:cNvSpPr/>
          <p:nvPr/>
        </p:nvSpPr>
        <p:spPr>
          <a:xfrm>
            <a:off x="1916138" y="6206609"/>
            <a:ext cx="229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Prof. Sérgio Fred/UESC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0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1" y="1585914"/>
            <a:ext cx="3503613" cy="48910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>
                <a:latin typeface="Comic Sans MS" panose="030F0702030302020204" pitchFamily="66" charset="0"/>
              </a:rPr>
              <a:t>read (z)</a:t>
            </a:r>
            <a:br>
              <a:rPr lang="en-US" sz="2000">
                <a:latin typeface="Comic Sans MS" panose="030F0702030302020204" pitchFamily="66" charset="0"/>
              </a:rPr>
            </a:br>
            <a:r>
              <a:rPr lang="en-US" sz="2000">
                <a:solidFill>
                  <a:srgbClr val="00CC00"/>
                </a:solidFill>
                <a:latin typeface="Comic Sans MS" panose="030F0702030302020204" pitchFamily="66" charset="0"/>
              </a:rPr>
              <a:t>x</a:t>
            </a:r>
            <a:r>
              <a:rPr lang="en-US" sz="2000">
                <a:latin typeface="Comic Sans MS" panose="030F0702030302020204" pitchFamily="66" charset="0"/>
              </a:rPr>
              <a:t> = 0 </a:t>
            </a:r>
            <a:br>
              <a:rPr lang="en-US" sz="2000">
                <a:latin typeface="Comic Sans MS" panose="030F0702030302020204" pitchFamily="66" charset="0"/>
              </a:rPr>
            </a:br>
            <a:r>
              <a:rPr lang="en-US" sz="2000">
                <a:latin typeface="Comic Sans MS" panose="030F0702030302020204" pitchFamily="66" charset="0"/>
              </a:rPr>
              <a:t>y = 0</a:t>
            </a:r>
            <a:br>
              <a:rPr lang="en-US" sz="2000">
                <a:latin typeface="Comic Sans MS" panose="030F0702030302020204" pitchFamily="66" charset="0"/>
              </a:rPr>
            </a:br>
            <a:r>
              <a:rPr lang="en-US" sz="2000">
                <a:latin typeface="Comic Sans MS" panose="030F0702030302020204" pitchFamily="66" charset="0"/>
              </a:rPr>
              <a:t>if (z 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sz="2000">
                <a:latin typeface="Comic Sans MS" panose="030F0702030302020204" pitchFamily="66" charset="0"/>
              </a:rPr>
              <a:t> 0)</a:t>
            </a:r>
            <a:br>
              <a:rPr lang="en-US" sz="2000">
                <a:latin typeface="Comic Sans MS" panose="030F0702030302020204" pitchFamily="66" charset="0"/>
              </a:rPr>
            </a:br>
            <a:r>
              <a:rPr lang="en-US" sz="200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mic Sans MS" panose="030F0702030302020204" pitchFamily="66" charset="0"/>
              </a:rPr>
              <a:t>		</a:t>
            </a:r>
            <a:r>
              <a:rPr lang="en-US" sz="2000">
                <a:solidFill>
                  <a:srgbClr val="00CC00"/>
                </a:solidFill>
                <a:latin typeface="Comic Sans MS" panose="030F0702030302020204" pitchFamily="66" charset="0"/>
              </a:rPr>
              <a:t>x</a:t>
            </a:r>
            <a:r>
              <a:rPr lang="en-US" sz="2000">
                <a:latin typeface="Comic Sans MS" panose="030F0702030302020204" pitchFamily="66" charset="0"/>
              </a:rPr>
              <a:t> = sqrt (z)</a:t>
            </a:r>
            <a:br>
              <a:rPr lang="en-US" sz="2000">
                <a:latin typeface="Comic Sans MS" panose="030F0702030302020204" pitchFamily="66" charset="0"/>
              </a:rPr>
            </a:br>
            <a:r>
              <a:rPr lang="en-US" sz="2000">
                <a:latin typeface="Comic Sans MS" panose="030F0702030302020204" pitchFamily="66" charset="0"/>
              </a:rPr>
              <a:t>	if (0 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sz="2000">
                <a:latin typeface="Comic Sans MS" panose="030F0702030302020204" pitchFamily="66" charset="0"/>
              </a:rPr>
              <a:t> </a:t>
            </a:r>
            <a:r>
              <a:rPr lang="en-US" sz="2000">
                <a:solidFill>
                  <a:srgbClr val="00CC00"/>
                </a:solidFill>
                <a:latin typeface="Comic Sans MS" panose="030F0702030302020204" pitchFamily="66" charset="0"/>
              </a:rPr>
              <a:t>x</a:t>
            </a:r>
            <a:r>
              <a:rPr lang="en-US" sz="2000">
                <a:latin typeface="Comic Sans MS" panose="030F0702030302020204" pitchFamily="66" charset="0"/>
              </a:rPr>
              <a:t> &amp;&amp; </a:t>
            </a:r>
            <a:r>
              <a:rPr lang="en-US" sz="2000">
                <a:solidFill>
                  <a:srgbClr val="00CC00"/>
                </a:solidFill>
                <a:latin typeface="Comic Sans MS" panose="030F0702030302020204" pitchFamily="66" charset="0"/>
              </a:rPr>
              <a:t>x</a:t>
            </a:r>
            <a:r>
              <a:rPr lang="en-US" sz="2000">
                <a:latin typeface="Comic Sans MS" panose="030F0702030302020204" pitchFamily="66" charset="0"/>
              </a:rPr>
              <a:t> 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sz="2000">
                <a:latin typeface="Comic Sans MS" panose="030F0702030302020204" pitchFamily="66" charset="0"/>
              </a:rPr>
              <a:t> 5)</a:t>
            </a:r>
            <a:br>
              <a:rPr lang="en-US" sz="2000">
                <a:latin typeface="Comic Sans MS" panose="030F0702030302020204" pitchFamily="66" charset="0"/>
              </a:rPr>
            </a:br>
            <a:r>
              <a:rPr lang="en-US" sz="2000">
                <a:latin typeface="Comic Sans MS" panose="030F0702030302020204" pitchFamily="66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mic Sans MS" panose="030F0702030302020204" pitchFamily="66" charset="0"/>
              </a:rPr>
              <a:t>			y = f (</a:t>
            </a:r>
            <a:r>
              <a:rPr lang="en-US" sz="2000">
                <a:solidFill>
                  <a:srgbClr val="00CC00"/>
                </a:solidFill>
                <a:latin typeface="Comic Sans MS" panose="030F0702030302020204" pitchFamily="66" charset="0"/>
              </a:rPr>
              <a:t>x</a:t>
            </a:r>
            <a:r>
              <a:rPr lang="en-US" sz="2000">
                <a:latin typeface="Comic Sans MS" panose="030F0702030302020204" pitchFamily="66" charset="0"/>
              </a:rPr>
              <a:t>) </a:t>
            </a:r>
            <a:br>
              <a:rPr lang="en-US" sz="2000">
                <a:latin typeface="Comic Sans MS" panose="030F0702030302020204" pitchFamily="66" charset="0"/>
              </a:rPr>
            </a:br>
            <a:r>
              <a:rPr lang="en-US" sz="2000">
                <a:latin typeface="Comic Sans MS" panose="030F0702030302020204" pitchFamily="66" charset="0"/>
              </a:rPr>
              <a:t>	else</a:t>
            </a:r>
            <a:br>
              <a:rPr lang="en-US" sz="2000">
                <a:latin typeface="Comic Sans MS" panose="030F0702030302020204" pitchFamily="66" charset="0"/>
              </a:rPr>
            </a:br>
            <a:r>
              <a:rPr lang="en-US" sz="2000">
                <a:latin typeface="Comic Sans MS" panose="030F0702030302020204" pitchFamily="66" charset="0"/>
              </a:rPr>
              <a:t>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mic Sans MS" panose="030F0702030302020204" pitchFamily="66" charset="0"/>
              </a:rPr>
              <a:t>	y = g (</a:t>
            </a:r>
            <a:r>
              <a:rPr lang="en-US" sz="2000">
                <a:solidFill>
                  <a:srgbClr val="00CC00"/>
                </a:solidFill>
                <a:latin typeface="Comic Sans MS" panose="030F0702030302020204" pitchFamily="66" charset="0"/>
              </a:rPr>
              <a:t>x</a:t>
            </a:r>
            <a:r>
              <a:rPr lang="en-US" sz="2000">
                <a:latin typeface="Comic Sans MS" panose="030F0702030302020204" pitchFamily="66" charset="0"/>
              </a:rPr>
              <a:t>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mic Sans MS" panose="030F0702030302020204" pitchFamily="66" charset="0"/>
              </a:rPr>
              <a:t>	print (y)</a:t>
            </a:r>
            <a:endParaRPr lang="en-US" sz="2400">
              <a:latin typeface="Comic Sans MS" panose="030F0702030302020204" pitchFamily="66" charset="0"/>
            </a:endParaRPr>
          </a:p>
        </p:txBody>
      </p:sp>
      <p:sp>
        <p:nvSpPr>
          <p:cNvPr id="392196" name="Freeform 4"/>
          <p:cNvSpPr>
            <a:spLocks/>
          </p:cNvSpPr>
          <p:nvPr/>
        </p:nvSpPr>
        <p:spPr bwMode="auto">
          <a:xfrm>
            <a:off x="2149476" y="2173288"/>
            <a:ext cx="1889125" cy="3160712"/>
          </a:xfrm>
          <a:custGeom>
            <a:avLst/>
            <a:gdLst>
              <a:gd name="T0" fmla="*/ 744 w 1216"/>
              <a:gd name="T1" fmla="*/ 0 h 1957"/>
              <a:gd name="T2" fmla="*/ 79 w 1216"/>
              <a:gd name="T3" fmla="*/ 1019 h 1957"/>
              <a:gd name="T4" fmla="*/ 1216 w 1216"/>
              <a:gd name="T5" fmla="*/ 1957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957">
                <a:moveTo>
                  <a:pt x="744" y="0"/>
                </a:moveTo>
                <a:cubicBezTo>
                  <a:pt x="372" y="346"/>
                  <a:pt x="0" y="693"/>
                  <a:pt x="79" y="1019"/>
                </a:cubicBezTo>
                <a:cubicBezTo>
                  <a:pt x="158" y="1345"/>
                  <a:pt x="687" y="1651"/>
                  <a:pt x="1216" y="1957"/>
                </a:cubicBezTo>
              </a:path>
            </a:pathLst>
          </a:custGeom>
          <a:noFill/>
          <a:ln w="12700" cap="flat" cmpd="sng">
            <a:solidFill>
              <a:srgbClr val="00CC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2198" name="Freeform 6"/>
          <p:cNvSpPr>
            <a:spLocks/>
          </p:cNvSpPr>
          <p:nvPr/>
        </p:nvSpPr>
        <p:spPr bwMode="auto">
          <a:xfrm>
            <a:off x="3581400" y="3252788"/>
            <a:ext cx="1295400" cy="481012"/>
          </a:xfrm>
          <a:custGeom>
            <a:avLst/>
            <a:gdLst>
              <a:gd name="T0" fmla="*/ 200 w 903"/>
              <a:gd name="T1" fmla="*/ 0 h 364"/>
              <a:gd name="T2" fmla="*/ 97 w 903"/>
              <a:gd name="T3" fmla="*/ 259 h 364"/>
              <a:gd name="T4" fmla="*/ 783 w 903"/>
              <a:gd name="T5" fmla="*/ 362 h 364"/>
              <a:gd name="T6" fmla="*/ 820 w 903"/>
              <a:gd name="T7" fmla="*/ 24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3" h="364">
                <a:moveTo>
                  <a:pt x="200" y="0"/>
                </a:moveTo>
                <a:cubicBezTo>
                  <a:pt x="100" y="99"/>
                  <a:pt x="0" y="199"/>
                  <a:pt x="97" y="259"/>
                </a:cubicBezTo>
                <a:cubicBezTo>
                  <a:pt x="194" y="319"/>
                  <a:pt x="663" y="364"/>
                  <a:pt x="783" y="362"/>
                </a:cubicBezTo>
                <a:cubicBezTo>
                  <a:pt x="903" y="360"/>
                  <a:pt x="813" y="264"/>
                  <a:pt x="820" y="244"/>
                </a:cubicBezTo>
              </a:path>
            </a:pathLst>
          </a:custGeom>
          <a:noFill/>
          <a:ln w="12700" cap="flat" cmpd="sng">
            <a:solidFill>
              <a:srgbClr val="00CC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2199" name="Freeform 7"/>
          <p:cNvSpPr>
            <a:spLocks/>
          </p:cNvSpPr>
          <p:nvPr/>
        </p:nvSpPr>
        <p:spPr bwMode="auto">
          <a:xfrm>
            <a:off x="3276600" y="3276600"/>
            <a:ext cx="2286000" cy="609600"/>
          </a:xfrm>
          <a:custGeom>
            <a:avLst/>
            <a:gdLst>
              <a:gd name="T0" fmla="*/ 381 w 1490"/>
              <a:gd name="T1" fmla="*/ 0 h 475"/>
              <a:gd name="T2" fmla="*/ 49 w 1490"/>
              <a:gd name="T3" fmla="*/ 237 h 475"/>
              <a:gd name="T4" fmla="*/ 676 w 1490"/>
              <a:gd name="T5" fmla="*/ 451 h 475"/>
              <a:gd name="T6" fmla="*/ 1370 w 1490"/>
              <a:gd name="T7" fmla="*/ 384 h 475"/>
              <a:gd name="T8" fmla="*/ 1393 w 1490"/>
              <a:gd name="T9" fmla="*/ 251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0" h="475">
                <a:moveTo>
                  <a:pt x="381" y="0"/>
                </a:moveTo>
                <a:cubicBezTo>
                  <a:pt x="190" y="81"/>
                  <a:pt x="0" y="162"/>
                  <a:pt x="49" y="237"/>
                </a:cubicBezTo>
                <a:cubicBezTo>
                  <a:pt x="98" y="312"/>
                  <a:pt x="456" y="427"/>
                  <a:pt x="676" y="451"/>
                </a:cubicBezTo>
                <a:cubicBezTo>
                  <a:pt x="896" y="475"/>
                  <a:pt x="1250" y="417"/>
                  <a:pt x="1370" y="384"/>
                </a:cubicBezTo>
                <a:cubicBezTo>
                  <a:pt x="1490" y="351"/>
                  <a:pt x="1388" y="273"/>
                  <a:pt x="1393" y="251"/>
                </a:cubicBezTo>
              </a:path>
            </a:pathLst>
          </a:custGeom>
          <a:noFill/>
          <a:ln w="12700" cap="flat" cmpd="sng">
            <a:solidFill>
              <a:srgbClr val="00CC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2201" name="Freeform 9"/>
          <p:cNvSpPr>
            <a:spLocks/>
          </p:cNvSpPr>
          <p:nvPr/>
        </p:nvSpPr>
        <p:spPr bwMode="auto">
          <a:xfrm>
            <a:off x="2794000" y="3124200"/>
            <a:ext cx="1244600" cy="2133600"/>
          </a:xfrm>
          <a:custGeom>
            <a:avLst/>
            <a:gdLst>
              <a:gd name="T0" fmla="*/ 670 w 832"/>
              <a:gd name="T1" fmla="*/ 99 h 1399"/>
              <a:gd name="T2" fmla="*/ 27 w 832"/>
              <a:gd name="T3" fmla="*/ 217 h 1399"/>
              <a:gd name="T4" fmla="*/ 832 w 832"/>
              <a:gd name="T5" fmla="*/ 1399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2" h="1399">
                <a:moveTo>
                  <a:pt x="670" y="99"/>
                </a:moveTo>
                <a:cubicBezTo>
                  <a:pt x="335" y="49"/>
                  <a:pt x="0" y="0"/>
                  <a:pt x="27" y="217"/>
                </a:cubicBezTo>
                <a:cubicBezTo>
                  <a:pt x="54" y="434"/>
                  <a:pt x="443" y="916"/>
                  <a:pt x="832" y="1399"/>
                </a:cubicBezTo>
              </a:path>
            </a:pathLst>
          </a:custGeom>
          <a:noFill/>
          <a:ln w="12700" cap="flat" cmpd="sng">
            <a:solidFill>
              <a:srgbClr val="00CC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209800" y="381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Examplo</a:t>
            </a:r>
            <a:r>
              <a:rPr lang="en-US" dirty="0" smtClean="0"/>
              <a:t>: </a:t>
            </a:r>
            <a:r>
              <a:rPr lang="en-US" dirty="0" err="1" smtClean="0"/>
              <a:t>Def-Uso</a:t>
            </a:r>
            <a:endParaRPr lang="en-US" sz="3600" baseline="-250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132639" y="1313112"/>
            <a:ext cx="4826267" cy="53553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 smtClean="0">
                <a:latin typeface="Palatino" pitchFamily="64" charset="0"/>
              </a:rPr>
              <a:t>def-uso</a:t>
            </a:r>
            <a:r>
              <a:rPr lang="en-US" sz="2400" dirty="0" smtClean="0">
                <a:latin typeface="Palatino" pitchFamily="64" charset="0"/>
              </a:rPr>
              <a:t> para </a:t>
            </a:r>
            <a:r>
              <a:rPr lang="en-US" sz="2400" dirty="0" err="1" smtClean="0">
                <a:latin typeface="Palatino" pitchFamily="64" charset="0"/>
              </a:rPr>
              <a:t>variável</a:t>
            </a:r>
            <a:r>
              <a:rPr lang="en-US" sz="2400" dirty="0" smtClean="0">
                <a:latin typeface="Palatino" pitchFamily="64" charset="0"/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x</a:t>
            </a:r>
            <a:r>
              <a:rPr lang="en-US" sz="2400" dirty="0" smtClean="0">
                <a:latin typeface="Palatino" pitchFamily="64" charset="0"/>
              </a:rPr>
              <a:t>.</a:t>
            </a:r>
            <a:endParaRPr lang="en-US" sz="2400" dirty="0">
              <a:latin typeface="Palatino" pitchFamily="6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988448" y="184864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Palatino" pitchFamily="64" charset="0"/>
              </a:rPr>
              <a:t>def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96000" y="400633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u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-c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162490" y="539222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u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-c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470235" y="332289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Palatino" pitchFamily="64" charset="0"/>
              </a:rPr>
              <a:t>uso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Palatino" pitchFamily="64" charset="0"/>
              </a:rPr>
              <a:t>-p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127406" y="300877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Palatino" pitchFamily="64" charset="0"/>
              </a:rPr>
              <a:t>def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618572" y="6467031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784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3701" y="1435100"/>
            <a:ext cx="3503613" cy="48910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latin typeface="Comic Sans MS" panose="030F0702030302020204" pitchFamily="66" charset="0"/>
              </a:rPr>
              <a:t>read (z)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x = 0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y</a:t>
            </a:r>
            <a:r>
              <a:rPr lang="en-US" sz="2000" dirty="0">
                <a:latin typeface="Comic Sans MS" panose="030F0702030302020204" pitchFamily="66" charset="0"/>
              </a:rPr>
              <a:t> = 0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(z 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sz="2000" dirty="0">
                <a:latin typeface="Comic Sans MS" panose="030F0702030302020204" pitchFamily="66" charset="0"/>
              </a:rPr>
              <a:t> 0)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	x = </a:t>
            </a:r>
            <a:r>
              <a:rPr lang="en-US" sz="2000" dirty="0" err="1">
                <a:latin typeface="Comic Sans MS" panose="030F0702030302020204" pitchFamily="66" charset="0"/>
              </a:rPr>
              <a:t>sqrt</a:t>
            </a:r>
            <a:r>
              <a:rPr lang="en-US" sz="2000" dirty="0">
                <a:latin typeface="Comic Sans MS" panose="030F0702030302020204" pitchFamily="66" charset="0"/>
              </a:rPr>
              <a:t> (z)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	if (0 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sz="2000" dirty="0">
                <a:latin typeface="Comic Sans MS" panose="030F0702030302020204" pitchFamily="66" charset="0"/>
              </a:rPr>
              <a:t> x &amp;&amp; x 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sz="2000" dirty="0">
                <a:latin typeface="Comic Sans MS" panose="030F0702030302020204" pitchFamily="66" charset="0"/>
              </a:rPr>
              <a:t> 5)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		</a:t>
            </a:r>
            <a:r>
              <a:rPr 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y</a:t>
            </a:r>
            <a:r>
              <a:rPr lang="en-US" sz="2000" dirty="0">
                <a:latin typeface="Comic Sans MS" panose="030F0702030302020204" pitchFamily="66" charset="0"/>
              </a:rPr>
              <a:t> = f (x)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	else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		</a:t>
            </a:r>
            <a:r>
              <a:rPr 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y</a:t>
            </a:r>
            <a:r>
              <a:rPr lang="en-US" sz="2000" dirty="0">
                <a:latin typeface="Comic Sans MS" panose="030F0702030302020204" pitchFamily="66" charset="0"/>
              </a:rPr>
              <a:t>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</a:t>
            </a:r>
            <a:r>
              <a:rPr 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y</a:t>
            </a:r>
            <a:r>
              <a:rPr lang="en-US" sz="2000" dirty="0">
                <a:latin typeface="Comic Sans MS" panose="030F0702030302020204" pitchFamily="66" charset="0"/>
              </a:rPr>
              <a:t>=g (x, </a:t>
            </a:r>
            <a:r>
              <a:rPr 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y</a:t>
            </a:r>
            <a:r>
              <a:rPr lang="en-US" sz="20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print (</a:t>
            </a:r>
            <a:r>
              <a:rPr 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y</a:t>
            </a:r>
            <a:r>
              <a:rPr lang="en-US" sz="20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93220" name="Freeform 4"/>
          <p:cNvSpPr>
            <a:spLocks/>
          </p:cNvSpPr>
          <p:nvPr/>
        </p:nvSpPr>
        <p:spPr bwMode="auto">
          <a:xfrm>
            <a:off x="4222750" y="4375447"/>
            <a:ext cx="609600" cy="488653"/>
          </a:xfrm>
          <a:custGeom>
            <a:avLst/>
            <a:gdLst>
              <a:gd name="T0" fmla="*/ 255 w 255"/>
              <a:gd name="T1" fmla="*/ 0 h 369"/>
              <a:gd name="T2" fmla="*/ 41 w 255"/>
              <a:gd name="T3" fmla="*/ 206 h 369"/>
              <a:gd name="T4" fmla="*/ 12 w 255"/>
              <a:gd name="T5" fmla="*/ 36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5" h="369">
                <a:moveTo>
                  <a:pt x="255" y="0"/>
                </a:moveTo>
                <a:cubicBezTo>
                  <a:pt x="168" y="72"/>
                  <a:pt x="82" y="144"/>
                  <a:pt x="41" y="206"/>
                </a:cubicBezTo>
                <a:cubicBezTo>
                  <a:pt x="0" y="268"/>
                  <a:pt x="6" y="318"/>
                  <a:pt x="12" y="369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3221" name="Freeform 5"/>
          <p:cNvSpPr>
            <a:spLocks/>
          </p:cNvSpPr>
          <p:nvPr/>
        </p:nvSpPr>
        <p:spPr bwMode="auto">
          <a:xfrm>
            <a:off x="4032249" y="3717421"/>
            <a:ext cx="800101" cy="1146679"/>
          </a:xfrm>
          <a:custGeom>
            <a:avLst/>
            <a:gdLst>
              <a:gd name="T0" fmla="*/ 370 w 370"/>
              <a:gd name="T1" fmla="*/ 0 h 739"/>
              <a:gd name="T2" fmla="*/ 45 w 370"/>
              <a:gd name="T3" fmla="*/ 547 h 739"/>
              <a:gd name="T4" fmla="*/ 97 w 370"/>
              <a:gd name="T5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739">
                <a:moveTo>
                  <a:pt x="370" y="0"/>
                </a:moveTo>
                <a:cubicBezTo>
                  <a:pt x="230" y="212"/>
                  <a:pt x="90" y="424"/>
                  <a:pt x="45" y="547"/>
                </a:cubicBezTo>
                <a:cubicBezTo>
                  <a:pt x="0" y="670"/>
                  <a:pt x="48" y="704"/>
                  <a:pt x="97" y="739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3222" name="Freeform 6"/>
          <p:cNvSpPr>
            <a:spLocks/>
          </p:cNvSpPr>
          <p:nvPr/>
        </p:nvSpPr>
        <p:spPr bwMode="auto">
          <a:xfrm>
            <a:off x="2760292" y="2273181"/>
            <a:ext cx="1348158" cy="2590919"/>
          </a:xfrm>
          <a:custGeom>
            <a:avLst/>
            <a:gdLst>
              <a:gd name="T0" fmla="*/ 329 w 971"/>
              <a:gd name="T1" fmla="*/ 0 h 1757"/>
              <a:gd name="T2" fmla="*/ 107 w 971"/>
              <a:gd name="T3" fmla="*/ 797 h 1757"/>
              <a:gd name="T4" fmla="*/ 971 w 971"/>
              <a:gd name="T5" fmla="*/ 1757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1" h="1757">
                <a:moveTo>
                  <a:pt x="329" y="0"/>
                </a:moveTo>
                <a:cubicBezTo>
                  <a:pt x="164" y="252"/>
                  <a:pt x="0" y="504"/>
                  <a:pt x="107" y="797"/>
                </a:cubicBezTo>
                <a:cubicBezTo>
                  <a:pt x="214" y="1090"/>
                  <a:pt x="592" y="1423"/>
                  <a:pt x="971" y="1757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3223" name="Freeform 7"/>
          <p:cNvSpPr>
            <a:spLocks/>
          </p:cNvSpPr>
          <p:nvPr/>
        </p:nvSpPr>
        <p:spPr bwMode="auto">
          <a:xfrm>
            <a:off x="2890972" y="5025876"/>
            <a:ext cx="1098548" cy="866686"/>
          </a:xfrm>
          <a:custGeom>
            <a:avLst/>
            <a:gdLst>
              <a:gd name="T0" fmla="*/ 181 w 668"/>
              <a:gd name="T1" fmla="*/ 0 h 462"/>
              <a:gd name="T2" fmla="*/ 40 w 668"/>
              <a:gd name="T3" fmla="*/ 281 h 462"/>
              <a:gd name="T4" fmla="*/ 424 w 668"/>
              <a:gd name="T5" fmla="*/ 451 h 462"/>
              <a:gd name="T6" fmla="*/ 668 w 668"/>
              <a:gd name="T7" fmla="*/ 348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8" h="462">
                <a:moveTo>
                  <a:pt x="181" y="0"/>
                </a:moveTo>
                <a:cubicBezTo>
                  <a:pt x="90" y="103"/>
                  <a:pt x="0" y="206"/>
                  <a:pt x="40" y="281"/>
                </a:cubicBezTo>
                <a:cubicBezTo>
                  <a:pt x="80" y="356"/>
                  <a:pt x="319" y="440"/>
                  <a:pt x="424" y="451"/>
                </a:cubicBezTo>
                <a:cubicBezTo>
                  <a:pt x="529" y="462"/>
                  <a:pt x="598" y="405"/>
                  <a:pt x="668" y="348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209800" y="381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Examplo</a:t>
            </a:r>
            <a:r>
              <a:rPr lang="en-US" dirty="0" smtClean="0"/>
              <a:t>: </a:t>
            </a:r>
            <a:r>
              <a:rPr lang="en-US" dirty="0" err="1" smtClean="0"/>
              <a:t>Def-Uso</a:t>
            </a:r>
            <a:endParaRPr lang="en-US" sz="3600" baseline="-25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32639" y="1313112"/>
            <a:ext cx="4826267" cy="53553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 smtClean="0">
                <a:latin typeface="Palatino" pitchFamily="64" charset="0"/>
              </a:rPr>
              <a:t>def-uso</a:t>
            </a:r>
            <a:r>
              <a:rPr lang="en-US" sz="2400" dirty="0" smtClean="0">
                <a:latin typeface="Palatino" pitchFamily="64" charset="0"/>
              </a:rPr>
              <a:t> para </a:t>
            </a:r>
            <a:r>
              <a:rPr lang="en-US" sz="2400" dirty="0" err="1" smtClean="0">
                <a:latin typeface="Palatino" pitchFamily="64" charset="0"/>
              </a:rPr>
              <a:t>variável</a:t>
            </a:r>
            <a:r>
              <a:rPr lang="en-US" sz="2400" dirty="0" smtClean="0">
                <a:latin typeface="Palatino" pitchFamily="64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Palatino" pitchFamily="64" charset="0"/>
              </a:rPr>
              <a:t>y</a:t>
            </a:r>
            <a:r>
              <a:rPr lang="en-US" sz="2400" dirty="0" smtClean="0">
                <a:latin typeface="Palatino" pitchFamily="64" charset="0"/>
              </a:rPr>
              <a:t>.</a:t>
            </a:r>
            <a:endParaRPr lang="en-US" sz="2400" dirty="0">
              <a:latin typeface="Palatino" pitchFamily="6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866603" y="4796819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  <a:latin typeface="Palatino" pitchFamily="64" charset="0"/>
              </a:rPr>
              <a:t>def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uso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-c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(2x)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810504" y="527455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u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-c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301435" y="1930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Palatino" pitchFamily="64" charset="0"/>
              </a:rPr>
              <a:t>def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467070" y="349680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Palatino" pitchFamily="64" charset="0"/>
              </a:rPr>
              <a:t>def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286156" y="401801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Palatino" pitchFamily="64" charset="0"/>
              </a:rPr>
              <a:t>def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618572" y="6467031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33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99564" y="2351747"/>
            <a:ext cx="756809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>
                <a:latin typeface="+mj-lt"/>
              </a:rPr>
              <a:t>Exemplo de métrica básica</a:t>
            </a:r>
          </a:p>
          <a:p>
            <a:r>
              <a:rPr lang="pt-BR" sz="5400" i="1" dirty="0" err="1" smtClean="0">
                <a:latin typeface="+mj-lt"/>
              </a:rPr>
              <a:t>Def</a:t>
            </a:r>
            <a:r>
              <a:rPr lang="pt-BR" sz="5400" dirty="0" smtClean="0">
                <a:latin typeface="+mj-lt"/>
              </a:rPr>
              <a:t> e </a:t>
            </a:r>
            <a:r>
              <a:rPr lang="pt-BR" sz="5400" i="1" dirty="0" smtClean="0">
                <a:latin typeface="+mj-lt"/>
              </a:rPr>
              <a:t>Use</a:t>
            </a:r>
            <a:r>
              <a:rPr lang="pt-BR" sz="5400" dirty="0" smtClean="0">
                <a:latin typeface="+mj-lt"/>
              </a:rPr>
              <a:t> </a:t>
            </a:r>
          </a:p>
          <a:p>
            <a:r>
              <a:rPr lang="pt-BR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(Critério Caminhos Genéricos)</a:t>
            </a:r>
            <a:endParaRPr lang="pt-BR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94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79790" y="6401547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FC1AE5-B5FE-4BC6-BBD2-877F6ED6A702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54971" y="6909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新細明體" charset="-120"/>
              </a:rPr>
              <a:t>Exemplo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697307" y="1469375"/>
            <a:ext cx="404420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void </a:t>
            </a:r>
            <a:r>
              <a:rPr lang="en-US" altLang="zh-TW" sz="2400" dirty="0" err="1" smtClean="0">
                <a:ea typeface="新細明體" charset="-120"/>
              </a:rPr>
              <a:t>proces</a:t>
            </a:r>
            <a:r>
              <a:rPr lang="en-US" altLang="zh-TW" sz="2400" dirty="0" smtClean="0">
                <a:ea typeface="新細明體" charset="-120"/>
              </a:rPr>
              <a:t>(</a:t>
            </a:r>
            <a:r>
              <a:rPr lang="en-US" altLang="zh-TW" sz="2400" dirty="0" err="1" smtClean="0">
                <a:ea typeface="新細明體" charset="-120"/>
              </a:rPr>
              <a:t>int</a:t>
            </a:r>
            <a:r>
              <a:rPr lang="en-US" altLang="zh-TW" sz="2400" dirty="0" smtClean="0">
                <a:ea typeface="新細明體" charset="-120"/>
              </a:rPr>
              <a:t> y){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1 </a:t>
            </a:r>
            <a:r>
              <a:rPr lang="en-US" altLang="zh-TW" sz="2400" dirty="0" err="1" smtClean="0">
                <a:ea typeface="新細明體" charset="-120"/>
              </a:rPr>
              <a:t>int</a:t>
            </a:r>
            <a:r>
              <a:rPr lang="en-US" altLang="zh-TW" sz="2400" dirty="0" smtClean="0">
                <a:ea typeface="新細明體" charset="-120"/>
              </a:rPr>
              <a:t> s = </a:t>
            </a:r>
            <a:r>
              <a:rPr lang="en-US" altLang="zh-TW" sz="2400" dirty="0">
                <a:ea typeface="新細明體" charset="-120"/>
              </a:rPr>
              <a:t>0;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2 </a:t>
            </a:r>
            <a:r>
              <a:rPr lang="en-US" altLang="zh-TW" sz="2400" dirty="0" err="1" smtClean="0">
                <a:ea typeface="新細明體" charset="-120"/>
              </a:rPr>
              <a:t>int</a:t>
            </a:r>
            <a:r>
              <a:rPr lang="en-US" altLang="zh-TW" sz="2400" dirty="0" smtClean="0">
                <a:ea typeface="新細明體" charset="-120"/>
              </a:rPr>
              <a:t> x = </a:t>
            </a:r>
            <a:r>
              <a:rPr lang="en-US" altLang="zh-TW" sz="2400" dirty="0">
                <a:ea typeface="新細明體" charset="-120"/>
              </a:rPr>
              <a:t>0;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3 </a:t>
            </a:r>
            <a:r>
              <a:rPr lang="en-US" altLang="zh-TW" sz="2400" dirty="0" smtClean="0">
                <a:ea typeface="新細明體" charset="-120"/>
              </a:rPr>
              <a:t> while </a:t>
            </a:r>
            <a:r>
              <a:rPr lang="en-US" altLang="zh-TW" sz="2400" dirty="0">
                <a:ea typeface="新細明體" charset="-120"/>
              </a:rPr>
              <a:t>(x&lt;y) {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4     </a:t>
            </a:r>
            <a:r>
              <a:rPr lang="en-US" altLang="zh-TW" sz="2400" dirty="0" smtClean="0">
                <a:ea typeface="新細明體" charset="-120"/>
              </a:rPr>
              <a:t>x = x+3</a:t>
            </a:r>
            <a:r>
              <a:rPr lang="en-US" altLang="zh-TW" sz="2400" dirty="0">
                <a:ea typeface="新細明體" charset="-120"/>
              </a:rPr>
              <a:t>;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5     </a:t>
            </a:r>
            <a:r>
              <a:rPr lang="en-US" altLang="zh-TW" sz="2400" dirty="0" smtClean="0">
                <a:ea typeface="新細明體" charset="-120"/>
              </a:rPr>
              <a:t>y = y+2</a:t>
            </a:r>
            <a:r>
              <a:rPr lang="en-US" altLang="zh-TW" sz="2400" dirty="0">
                <a:ea typeface="新細明體" charset="-120"/>
              </a:rPr>
              <a:t>;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6     if (</a:t>
            </a:r>
            <a:r>
              <a:rPr lang="en-US" altLang="zh-TW" sz="2400" dirty="0" err="1">
                <a:ea typeface="新細明體" charset="-120"/>
              </a:rPr>
              <a:t>x+y</a:t>
            </a:r>
            <a:r>
              <a:rPr lang="en-US" altLang="zh-TW" sz="2400" dirty="0">
                <a:ea typeface="新細明體" charset="-120"/>
              </a:rPr>
              <a:t>&lt;10)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7        </a:t>
            </a:r>
            <a:r>
              <a:rPr lang="en-US" altLang="zh-TW" sz="2400" dirty="0" smtClean="0">
                <a:ea typeface="新細明體" charset="-120"/>
              </a:rPr>
              <a:t>s = </a:t>
            </a:r>
            <a:r>
              <a:rPr lang="en-US" altLang="zh-TW" sz="2400" dirty="0" err="1" smtClean="0">
                <a:ea typeface="新細明體" charset="-120"/>
              </a:rPr>
              <a:t>s+x+y</a:t>
            </a:r>
            <a:r>
              <a:rPr lang="en-US" altLang="zh-TW" sz="2400" dirty="0">
                <a:ea typeface="新細明體" charset="-120"/>
              </a:rPr>
              <a:t>;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      else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8        </a:t>
            </a:r>
            <a:r>
              <a:rPr lang="en-US" altLang="zh-TW" sz="2400" dirty="0" smtClean="0">
                <a:ea typeface="新細明體" charset="-120"/>
              </a:rPr>
              <a:t>s = </a:t>
            </a:r>
            <a:r>
              <a:rPr lang="en-US" altLang="zh-TW" sz="2400" dirty="0" err="1" smtClean="0">
                <a:ea typeface="新細明體" charset="-120"/>
              </a:rPr>
              <a:t>s+x-y</a:t>
            </a:r>
            <a:r>
              <a:rPr lang="en-US" altLang="zh-TW" sz="2400" dirty="0" smtClean="0">
                <a:ea typeface="新細明體" charset="-12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9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10}</a:t>
            </a:r>
            <a:r>
              <a:rPr lang="en-US" altLang="zh-TW" sz="2400" dirty="0">
                <a:ea typeface="新細明體" charset="-120"/>
              </a:rPr>
              <a:t>	</a:t>
            </a: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3772265" y="2001189"/>
            <a:ext cx="4087091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DEF(0) := {y}, USE(1) := {y}</a:t>
            </a:r>
            <a:endParaRPr lang="en-US" altLang="zh-TW" sz="1800" dirty="0" smtClean="0">
              <a:solidFill>
                <a:schemeClr val="accent5">
                  <a:lumMod val="75000"/>
                </a:schemeClr>
              </a:solidFill>
              <a:ea typeface="新細明體" charset="-12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(1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{s},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Use(1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 </a:t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(2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{x},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Use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(2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</a:t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(3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, 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Use(3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 {</a:t>
            </a:r>
            <a:r>
              <a:rPr lang="en-US" altLang="zh-TW" sz="2000" dirty="0" err="1">
                <a:solidFill>
                  <a:srgbClr val="C00000"/>
                </a:solidFill>
                <a:ea typeface="新細明體" charset="-120"/>
              </a:rPr>
              <a:t>x,y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}</a:t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(4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{x},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Use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(4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 {x}</a:t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(5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{y},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Use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(5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 {y}</a:t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(6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,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Use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(6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 {</a:t>
            </a:r>
            <a:r>
              <a:rPr lang="en-US" altLang="zh-TW" sz="2000" dirty="0" err="1">
                <a:solidFill>
                  <a:srgbClr val="C00000"/>
                </a:solidFill>
                <a:ea typeface="新細明體" charset="-120"/>
              </a:rPr>
              <a:t>x,y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}</a:t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(7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{s},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Use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(7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 {</a:t>
            </a:r>
            <a:r>
              <a:rPr lang="en-US" altLang="zh-TW" sz="2000" dirty="0" err="1">
                <a:solidFill>
                  <a:srgbClr val="C00000"/>
                </a:solidFill>
                <a:ea typeface="新細明體" charset="-120"/>
              </a:rPr>
              <a:t>s,x,y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}</a:t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/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(8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{s},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Use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(8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 {</a:t>
            </a:r>
            <a:r>
              <a:rPr lang="en-US" altLang="zh-TW" sz="2000" dirty="0" err="1">
                <a:solidFill>
                  <a:srgbClr val="C00000"/>
                </a:solidFill>
                <a:ea typeface="新細明體" charset="-120"/>
              </a:rPr>
              <a:t>s,x,y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}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/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Def(9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    ,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Use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(9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  </a:t>
            </a:r>
            <a:br>
              <a:rPr lang="en-US" altLang="zh-TW" sz="2000" dirty="0">
                <a:solidFill>
                  <a:srgbClr val="C00000"/>
                </a:solidFill>
                <a:ea typeface="新細明體" charset="-120"/>
              </a:rPr>
            </a:b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Def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(10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) :=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,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Use</a:t>
            </a:r>
            <a:r>
              <a:rPr lang="en-US" altLang="zh-TW" sz="2000" dirty="0" smtClean="0">
                <a:solidFill>
                  <a:srgbClr val="C00000"/>
                </a:solidFill>
                <a:ea typeface="新細明體" charset="-120"/>
              </a:rPr>
              <a:t>(10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) :=  </a:t>
            </a:r>
          </a:p>
        </p:txBody>
      </p:sp>
      <p:grpSp>
        <p:nvGrpSpPr>
          <p:cNvPr id="56327" name="Group 66"/>
          <p:cNvGrpSpPr>
            <a:grpSpLocks/>
          </p:cNvGrpSpPr>
          <p:nvPr/>
        </p:nvGrpSpPr>
        <p:grpSpPr bwMode="auto">
          <a:xfrm>
            <a:off x="6353553" y="2528981"/>
            <a:ext cx="228600" cy="228600"/>
            <a:chOff x="3936" y="1392"/>
            <a:chExt cx="144" cy="144"/>
          </a:xfrm>
        </p:grpSpPr>
        <p:sp>
          <p:nvSpPr>
            <p:cNvPr id="56387" name="Oval 8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88" name="Line 9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6328" name="Oval 10"/>
          <p:cNvSpPr>
            <a:spLocks noChangeArrowheads="1"/>
          </p:cNvSpPr>
          <p:nvPr/>
        </p:nvSpPr>
        <p:spPr bwMode="auto">
          <a:xfrm>
            <a:off x="6363172" y="2828424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charset="-120"/>
            </a:endParaRP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 flipH="1">
            <a:off x="6363172" y="283273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0" name="Oval 12"/>
          <p:cNvSpPr>
            <a:spLocks noChangeArrowheads="1"/>
          </p:cNvSpPr>
          <p:nvPr/>
        </p:nvSpPr>
        <p:spPr bwMode="auto">
          <a:xfrm>
            <a:off x="4835190" y="3122996"/>
            <a:ext cx="207818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charset="-120"/>
            </a:endParaRPr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 flipH="1">
            <a:off x="4851242" y="3127407"/>
            <a:ext cx="20781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2" name="Oval 14"/>
          <p:cNvSpPr>
            <a:spLocks noChangeArrowheads="1"/>
          </p:cNvSpPr>
          <p:nvPr/>
        </p:nvSpPr>
        <p:spPr bwMode="auto">
          <a:xfrm>
            <a:off x="4852561" y="4040384"/>
            <a:ext cx="207818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charset="-120"/>
            </a:endParaRPr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 flipH="1">
            <a:off x="4841284" y="4057291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4" name="Oval 16"/>
          <p:cNvSpPr>
            <a:spLocks noChangeArrowheads="1"/>
          </p:cNvSpPr>
          <p:nvPr/>
        </p:nvSpPr>
        <p:spPr bwMode="auto">
          <a:xfrm>
            <a:off x="4859798" y="5234081"/>
            <a:ext cx="207818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charset="-120"/>
            </a:endParaRPr>
          </a:p>
        </p:txBody>
      </p:sp>
      <p:sp>
        <p:nvSpPr>
          <p:cNvPr id="56335" name="Line 17"/>
          <p:cNvSpPr>
            <a:spLocks noChangeShapeType="1"/>
          </p:cNvSpPr>
          <p:nvPr/>
        </p:nvSpPr>
        <p:spPr bwMode="auto">
          <a:xfrm flipH="1">
            <a:off x="4859798" y="5234081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6" name="Oval 18"/>
          <p:cNvSpPr>
            <a:spLocks noChangeArrowheads="1"/>
          </p:cNvSpPr>
          <p:nvPr/>
        </p:nvSpPr>
        <p:spPr bwMode="auto">
          <a:xfrm>
            <a:off x="6374800" y="5293029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charset="-120"/>
            </a:endParaRPr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 flipH="1">
            <a:off x="6374800" y="5293029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56338" name="Group 22"/>
          <p:cNvGrpSpPr>
            <a:grpSpLocks/>
          </p:cNvGrpSpPr>
          <p:nvPr/>
        </p:nvGrpSpPr>
        <p:grpSpPr bwMode="auto">
          <a:xfrm>
            <a:off x="7415844" y="1368729"/>
            <a:ext cx="457200" cy="457200"/>
            <a:chOff x="3312" y="1008"/>
            <a:chExt cx="288" cy="288"/>
          </a:xfrm>
        </p:grpSpPr>
        <p:sp>
          <p:nvSpPr>
            <p:cNvPr id="56385" name="Oval 20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86" name="Text Box 21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dirty="0">
                  <a:ea typeface="新細明體" charset="-120"/>
                </a:rPr>
                <a:t>1</a:t>
              </a:r>
            </a:p>
          </p:txBody>
        </p:sp>
      </p:grpSp>
      <p:grpSp>
        <p:nvGrpSpPr>
          <p:cNvPr id="56339" name="Group 23"/>
          <p:cNvGrpSpPr>
            <a:grpSpLocks/>
          </p:cNvGrpSpPr>
          <p:nvPr/>
        </p:nvGrpSpPr>
        <p:grpSpPr bwMode="auto">
          <a:xfrm>
            <a:off x="8635044" y="1368729"/>
            <a:ext cx="457200" cy="457200"/>
            <a:chOff x="3312" y="1008"/>
            <a:chExt cx="288" cy="288"/>
          </a:xfrm>
        </p:grpSpPr>
        <p:sp>
          <p:nvSpPr>
            <p:cNvPr id="56383" name="Oval 24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84" name="Text Box 25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2</a:t>
              </a:r>
            </a:p>
          </p:txBody>
        </p:sp>
      </p:grpSp>
      <p:grpSp>
        <p:nvGrpSpPr>
          <p:cNvPr id="56340" name="Group 26"/>
          <p:cNvGrpSpPr>
            <a:grpSpLocks/>
          </p:cNvGrpSpPr>
          <p:nvPr/>
        </p:nvGrpSpPr>
        <p:grpSpPr bwMode="auto">
          <a:xfrm>
            <a:off x="9778044" y="1385981"/>
            <a:ext cx="457200" cy="457200"/>
            <a:chOff x="3312" y="1008"/>
            <a:chExt cx="288" cy="288"/>
          </a:xfrm>
        </p:grpSpPr>
        <p:sp>
          <p:nvSpPr>
            <p:cNvPr id="56381" name="Oval 27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82" name="Text Box 28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3</a:t>
              </a:r>
            </a:p>
          </p:txBody>
        </p:sp>
      </p:grpSp>
      <p:grpSp>
        <p:nvGrpSpPr>
          <p:cNvPr id="56341" name="Group 29"/>
          <p:cNvGrpSpPr>
            <a:grpSpLocks/>
          </p:cNvGrpSpPr>
          <p:nvPr/>
        </p:nvGrpSpPr>
        <p:grpSpPr bwMode="auto">
          <a:xfrm>
            <a:off x="9778044" y="2300381"/>
            <a:ext cx="457200" cy="457200"/>
            <a:chOff x="3312" y="1008"/>
            <a:chExt cx="288" cy="288"/>
          </a:xfrm>
        </p:grpSpPr>
        <p:sp>
          <p:nvSpPr>
            <p:cNvPr id="56379" name="Oval 30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80" name="Text Box 31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4</a:t>
              </a:r>
            </a:p>
          </p:txBody>
        </p:sp>
      </p:grpSp>
      <p:grpSp>
        <p:nvGrpSpPr>
          <p:cNvPr id="56342" name="Group 32"/>
          <p:cNvGrpSpPr>
            <a:grpSpLocks/>
          </p:cNvGrpSpPr>
          <p:nvPr/>
        </p:nvGrpSpPr>
        <p:grpSpPr bwMode="auto">
          <a:xfrm>
            <a:off x="9778044" y="3062381"/>
            <a:ext cx="457200" cy="457200"/>
            <a:chOff x="3312" y="1008"/>
            <a:chExt cx="288" cy="288"/>
          </a:xfrm>
        </p:grpSpPr>
        <p:sp>
          <p:nvSpPr>
            <p:cNvPr id="56377" name="Oval 33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78" name="Text Box 34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5</a:t>
              </a:r>
            </a:p>
          </p:txBody>
        </p:sp>
      </p:grpSp>
      <p:grpSp>
        <p:nvGrpSpPr>
          <p:cNvPr id="56343" name="Group 35"/>
          <p:cNvGrpSpPr>
            <a:grpSpLocks/>
          </p:cNvGrpSpPr>
          <p:nvPr/>
        </p:nvGrpSpPr>
        <p:grpSpPr bwMode="auto">
          <a:xfrm>
            <a:off x="9778044" y="3900581"/>
            <a:ext cx="457200" cy="457200"/>
            <a:chOff x="3312" y="1008"/>
            <a:chExt cx="288" cy="288"/>
          </a:xfrm>
        </p:grpSpPr>
        <p:sp>
          <p:nvSpPr>
            <p:cNvPr id="56375" name="Oval 36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76" name="Text Box 37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6</a:t>
              </a:r>
            </a:p>
          </p:txBody>
        </p:sp>
      </p:grpSp>
      <p:grpSp>
        <p:nvGrpSpPr>
          <p:cNvPr id="56344" name="Group 39"/>
          <p:cNvGrpSpPr>
            <a:grpSpLocks/>
          </p:cNvGrpSpPr>
          <p:nvPr/>
        </p:nvGrpSpPr>
        <p:grpSpPr bwMode="auto">
          <a:xfrm>
            <a:off x="9244644" y="4662581"/>
            <a:ext cx="457200" cy="457200"/>
            <a:chOff x="3312" y="1008"/>
            <a:chExt cx="288" cy="288"/>
          </a:xfrm>
        </p:grpSpPr>
        <p:sp>
          <p:nvSpPr>
            <p:cNvPr id="56373" name="Oval 40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74" name="Text Box 41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7</a:t>
              </a:r>
            </a:p>
          </p:txBody>
        </p:sp>
      </p:grpSp>
      <p:grpSp>
        <p:nvGrpSpPr>
          <p:cNvPr id="56345" name="Group 42"/>
          <p:cNvGrpSpPr>
            <a:grpSpLocks/>
          </p:cNvGrpSpPr>
          <p:nvPr/>
        </p:nvGrpSpPr>
        <p:grpSpPr bwMode="auto">
          <a:xfrm>
            <a:off x="10387644" y="4662581"/>
            <a:ext cx="457200" cy="457200"/>
            <a:chOff x="3312" y="1008"/>
            <a:chExt cx="288" cy="288"/>
          </a:xfrm>
        </p:grpSpPr>
        <p:sp>
          <p:nvSpPr>
            <p:cNvPr id="56371" name="Oval 43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72" name="Text Box 44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8</a:t>
              </a:r>
            </a:p>
          </p:txBody>
        </p:sp>
      </p:grpSp>
      <p:grpSp>
        <p:nvGrpSpPr>
          <p:cNvPr id="56346" name="Group 45"/>
          <p:cNvGrpSpPr>
            <a:grpSpLocks/>
          </p:cNvGrpSpPr>
          <p:nvPr/>
        </p:nvGrpSpPr>
        <p:grpSpPr bwMode="auto">
          <a:xfrm>
            <a:off x="9778044" y="5348381"/>
            <a:ext cx="457200" cy="457200"/>
            <a:chOff x="3312" y="1008"/>
            <a:chExt cx="288" cy="288"/>
          </a:xfrm>
        </p:grpSpPr>
        <p:sp>
          <p:nvSpPr>
            <p:cNvPr id="56369" name="Oval 46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70" name="Text Box 47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9</a:t>
              </a:r>
            </a:p>
          </p:txBody>
        </p:sp>
      </p:grpSp>
      <p:grpSp>
        <p:nvGrpSpPr>
          <p:cNvPr id="56347" name="Group 48"/>
          <p:cNvGrpSpPr>
            <a:grpSpLocks/>
          </p:cNvGrpSpPr>
          <p:nvPr/>
        </p:nvGrpSpPr>
        <p:grpSpPr bwMode="auto">
          <a:xfrm>
            <a:off x="9778044" y="6034181"/>
            <a:ext cx="457200" cy="457200"/>
            <a:chOff x="3312" y="1008"/>
            <a:chExt cx="288" cy="288"/>
          </a:xfrm>
        </p:grpSpPr>
        <p:sp>
          <p:nvSpPr>
            <p:cNvPr id="56367" name="Oval 49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68" name="Text Box 50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ea typeface="新細明體" charset="-120"/>
                </a:rPr>
                <a:t>10</a:t>
              </a:r>
            </a:p>
          </p:txBody>
        </p:sp>
      </p:grpSp>
      <p:sp>
        <p:nvSpPr>
          <p:cNvPr id="56348" name="Line 51"/>
          <p:cNvSpPr>
            <a:spLocks noChangeShapeType="1"/>
          </p:cNvSpPr>
          <p:nvPr/>
        </p:nvSpPr>
        <p:spPr bwMode="auto">
          <a:xfrm>
            <a:off x="6964994" y="16331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49" name="Line 52"/>
          <p:cNvSpPr>
            <a:spLocks noChangeShapeType="1"/>
          </p:cNvSpPr>
          <p:nvPr/>
        </p:nvSpPr>
        <p:spPr bwMode="auto">
          <a:xfrm>
            <a:off x="7873044" y="159732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0" name="Line 53"/>
          <p:cNvSpPr>
            <a:spLocks noChangeShapeType="1"/>
          </p:cNvSpPr>
          <p:nvPr/>
        </p:nvSpPr>
        <p:spPr bwMode="auto">
          <a:xfrm>
            <a:off x="9092244" y="16145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1" name="Line 54"/>
          <p:cNvSpPr>
            <a:spLocks noChangeShapeType="1"/>
          </p:cNvSpPr>
          <p:nvPr/>
        </p:nvSpPr>
        <p:spPr bwMode="auto">
          <a:xfrm>
            <a:off x="10006644" y="184318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2" name="Line 55"/>
          <p:cNvSpPr>
            <a:spLocks noChangeShapeType="1"/>
          </p:cNvSpPr>
          <p:nvPr/>
        </p:nvSpPr>
        <p:spPr bwMode="auto">
          <a:xfrm>
            <a:off x="10006644" y="27575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3" name="Line 56"/>
          <p:cNvSpPr>
            <a:spLocks noChangeShapeType="1"/>
          </p:cNvSpPr>
          <p:nvPr/>
        </p:nvSpPr>
        <p:spPr bwMode="auto">
          <a:xfrm>
            <a:off x="10006644" y="351958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4" name="Line 57"/>
          <p:cNvSpPr>
            <a:spLocks noChangeShapeType="1"/>
          </p:cNvSpPr>
          <p:nvPr/>
        </p:nvSpPr>
        <p:spPr bwMode="auto">
          <a:xfrm flipH="1">
            <a:off x="9473244" y="4357781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5" name="Line 58"/>
          <p:cNvSpPr>
            <a:spLocks noChangeShapeType="1"/>
          </p:cNvSpPr>
          <p:nvPr/>
        </p:nvSpPr>
        <p:spPr bwMode="auto">
          <a:xfrm>
            <a:off x="10006644" y="4357781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6" name="Line 59"/>
          <p:cNvSpPr>
            <a:spLocks noChangeShapeType="1"/>
          </p:cNvSpPr>
          <p:nvPr/>
        </p:nvSpPr>
        <p:spPr bwMode="auto">
          <a:xfrm>
            <a:off x="9473244" y="5119781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7" name="Line 60"/>
          <p:cNvSpPr>
            <a:spLocks noChangeShapeType="1"/>
          </p:cNvSpPr>
          <p:nvPr/>
        </p:nvSpPr>
        <p:spPr bwMode="auto">
          <a:xfrm flipH="1">
            <a:off x="10006644" y="5119781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8" name="Line 61"/>
          <p:cNvSpPr>
            <a:spLocks noChangeShapeType="1"/>
          </p:cNvSpPr>
          <p:nvPr/>
        </p:nvSpPr>
        <p:spPr bwMode="auto">
          <a:xfrm>
            <a:off x="10006644" y="58055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56360" name="Group 67"/>
          <p:cNvGrpSpPr>
            <a:grpSpLocks/>
          </p:cNvGrpSpPr>
          <p:nvPr/>
        </p:nvGrpSpPr>
        <p:grpSpPr bwMode="auto">
          <a:xfrm>
            <a:off x="4963707" y="5537560"/>
            <a:ext cx="207818" cy="228600"/>
            <a:chOff x="3936" y="1392"/>
            <a:chExt cx="144" cy="144"/>
          </a:xfrm>
        </p:grpSpPr>
        <p:sp>
          <p:nvSpPr>
            <p:cNvPr id="56365" name="Oval 68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66" name="Line 69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6361" name="Group 70"/>
          <p:cNvGrpSpPr>
            <a:grpSpLocks/>
          </p:cNvGrpSpPr>
          <p:nvPr/>
        </p:nvGrpSpPr>
        <p:grpSpPr bwMode="auto">
          <a:xfrm>
            <a:off x="6474311" y="5614151"/>
            <a:ext cx="228600" cy="228600"/>
            <a:chOff x="3936" y="1392"/>
            <a:chExt cx="144" cy="144"/>
          </a:xfrm>
        </p:grpSpPr>
        <p:sp>
          <p:nvSpPr>
            <p:cNvPr id="56363" name="Oval 71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6364" name="Line 72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56362" name="AutoShape 73"/>
          <p:cNvCxnSpPr>
            <a:cxnSpLocks noChangeShapeType="1"/>
            <a:stCxn id="56370" idx="1"/>
            <a:endCxn id="56350" idx="1"/>
          </p:cNvCxnSpPr>
          <p:nvPr/>
        </p:nvCxnSpPr>
        <p:spPr bwMode="auto">
          <a:xfrm rot="10800000">
            <a:off x="9778044" y="1614583"/>
            <a:ext cx="12700" cy="3962399"/>
          </a:xfrm>
          <a:prstGeom prst="curvedConnector4">
            <a:avLst>
              <a:gd name="adj1" fmla="val 8218866"/>
              <a:gd name="adj2" fmla="val 9336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8" name="Group 17"/>
          <p:cNvGrpSpPr>
            <a:grpSpLocks/>
          </p:cNvGrpSpPr>
          <p:nvPr/>
        </p:nvGrpSpPr>
        <p:grpSpPr bwMode="auto">
          <a:xfrm>
            <a:off x="6477472" y="1372240"/>
            <a:ext cx="457200" cy="457200"/>
            <a:chOff x="3312" y="1008"/>
            <a:chExt cx="288" cy="288"/>
          </a:xfrm>
        </p:grpSpPr>
        <p:sp>
          <p:nvSpPr>
            <p:cNvPr id="69" name="Oval 18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dirty="0" smtClean="0">
                  <a:ea typeface="新細明體" charset="-120"/>
                </a:rPr>
                <a:t>0</a:t>
              </a:r>
              <a:endParaRPr lang="en-US" altLang="zh-TW" sz="2400" dirty="0">
                <a:ea typeface="新細明體" charset="-120"/>
              </a:endParaRPr>
            </a:p>
          </p:txBody>
        </p:sp>
      </p:grpSp>
      <p:sp>
        <p:nvSpPr>
          <p:cNvPr id="2" name="Forma livre 1"/>
          <p:cNvSpPr/>
          <p:nvPr/>
        </p:nvSpPr>
        <p:spPr>
          <a:xfrm>
            <a:off x="10237862" y="1348207"/>
            <a:ext cx="1662691" cy="5257826"/>
          </a:xfrm>
          <a:custGeom>
            <a:avLst/>
            <a:gdLst>
              <a:gd name="connsiteX0" fmla="*/ 0 w 1662691"/>
              <a:gd name="connsiteY0" fmla="*/ 224219 h 5257826"/>
              <a:gd name="connsiteX1" fmla="*/ 1478422 w 1662691"/>
              <a:gd name="connsiteY1" fmla="*/ 523322 h 5257826"/>
              <a:gd name="connsiteX2" fmla="*/ 1478422 w 1662691"/>
              <a:gd name="connsiteY2" fmla="*/ 4804765 h 5257826"/>
              <a:gd name="connsiteX3" fmla="*/ 8545 w 1662691"/>
              <a:gd name="connsiteY3" fmla="*/ 4924406 h 525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2691" h="5257826">
                <a:moveTo>
                  <a:pt x="0" y="224219"/>
                </a:moveTo>
                <a:cubicBezTo>
                  <a:pt x="616009" y="-7942"/>
                  <a:pt x="1232018" y="-240102"/>
                  <a:pt x="1478422" y="523322"/>
                </a:cubicBezTo>
                <a:cubicBezTo>
                  <a:pt x="1724826" y="1286746"/>
                  <a:pt x="1723401" y="4071251"/>
                  <a:pt x="1478422" y="4804765"/>
                </a:cubicBezTo>
                <a:cubicBezTo>
                  <a:pt x="1233443" y="5538279"/>
                  <a:pt x="620994" y="5231342"/>
                  <a:pt x="8545" y="4924406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2066"/>
            <a:ext cx="10515600" cy="4413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err="1" smtClean="0">
                <a:ea typeface="新細明體" charset="-120"/>
              </a:rPr>
              <a:t>Sobre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i="1" dirty="0" err="1" smtClean="0">
                <a:solidFill>
                  <a:srgbClr val="C00000"/>
                </a:solidFill>
                <a:ea typeface="新細明體" charset="-120"/>
              </a:rPr>
              <a:t>def</a:t>
            </a:r>
            <a:r>
              <a:rPr lang="en-US" altLang="zh-TW" dirty="0" smtClean="0">
                <a:ea typeface="新細明體" charset="-120"/>
              </a:rPr>
              <a:t> e </a:t>
            </a:r>
            <a:r>
              <a:rPr lang="en-US" altLang="zh-TW" i="1" dirty="0" err="1" smtClean="0">
                <a:solidFill>
                  <a:srgbClr val="C00000"/>
                </a:solidFill>
                <a:ea typeface="新細明體" charset="-120"/>
              </a:rPr>
              <a:t>uso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err="1" smtClean="0">
                <a:ea typeface="新細明體" charset="-120"/>
              </a:rPr>
              <a:t>efetivos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sz="3100" dirty="0" smtClean="0">
                <a:ea typeface="新細明體" charset="-120"/>
              </a:rPr>
              <a:t>(</a:t>
            </a:r>
            <a:r>
              <a:rPr lang="en-US" altLang="zh-TW" sz="3100" b="1" i="1" dirty="0" smtClean="0">
                <a:solidFill>
                  <a:srgbClr val="0070C0"/>
                </a:solidFill>
                <a:ea typeface="新細明體" charset="-120"/>
              </a:rPr>
              <a:t>para </a:t>
            </a:r>
            <a:r>
              <a:rPr lang="en-US" altLang="zh-TW" sz="3100" b="1" i="1" dirty="0" err="1" smtClean="0">
                <a:solidFill>
                  <a:srgbClr val="0070C0"/>
                </a:solidFill>
                <a:ea typeface="新細明體" charset="-120"/>
              </a:rPr>
              <a:t>variável</a:t>
            </a:r>
            <a:r>
              <a:rPr lang="en-US" altLang="zh-TW" sz="3100" b="1" i="1" dirty="0" smtClean="0">
                <a:solidFill>
                  <a:srgbClr val="0070C0"/>
                </a:solidFill>
                <a:ea typeface="新細明體" charset="-120"/>
              </a:rPr>
              <a:t> x</a:t>
            </a:r>
            <a:r>
              <a:rPr lang="en-US" altLang="zh-TW" sz="3100" dirty="0" smtClean="0">
                <a:ea typeface="新細明體" charset="-120"/>
              </a:rPr>
              <a:t>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782" y="751759"/>
            <a:ext cx="3515637" cy="19050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altLang="zh-TW" dirty="0" smtClean="0">
                <a:ea typeface="新細明體" charset="-120"/>
              </a:rPr>
              <a:t>   </a:t>
            </a:r>
            <a:r>
              <a:rPr lang="pt-BR" altLang="zh-TW" sz="2400" dirty="0" smtClean="0">
                <a:ea typeface="新細明體" charset="-120"/>
              </a:rPr>
              <a:t>Uma </a:t>
            </a:r>
            <a:r>
              <a:rPr lang="pt-BR" altLang="zh-TW" sz="2400" dirty="0">
                <a:ea typeface="新細明體" charset="-120"/>
              </a:rPr>
              <a:t>definição de variável </a:t>
            </a:r>
            <a:r>
              <a:rPr lang="pt-BR" altLang="zh-TW" sz="2400" dirty="0">
                <a:solidFill>
                  <a:srgbClr val="C00000"/>
                </a:solidFill>
                <a:ea typeface="新細明體" charset="-120"/>
              </a:rPr>
              <a:t>x</a:t>
            </a:r>
            <a:r>
              <a:rPr lang="pt-BR" altLang="zh-TW" sz="2400" dirty="0">
                <a:ea typeface="新細明體" charset="-120"/>
              </a:rPr>
              <a:t> no nodo n1 alcança nodo n2 se e somente se houver um caminho entre n1 e n2 que não contenha uma definição de </a:t>
            </a:r>
            <a:r>
              <a:rPr lang="pt-BR" altLang="zh-TW" sz="2400" dirty="0" smtClean="0">
                <a:solidFill>
                  <a:srgbClr val="C00000"/>
                </a:solidFill>
                <a:ea typeface="新細明體" charset="-120"/>
              </a:rPr>
              <a:t>x</a:t>
            </a:r>
            <a:r>
              <a:rPr lang="pt-BR" altLang="zh-TW" sz="2400" dirty="0" smtClean="0">
                <a:ea typeface="新細明體" charset="-120"/>
              </a:rPr>
              <a:t>.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2301818" y="2532727"/>
            <a:ext cx="4495800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TW" sz="1800" dirty="0" smtClean="0">
                <a:ea typeface="新細明體" charset="-120"/>
              </a:rPr>
              <a:t>DEF(0) </a:t>
            </a:r>
            <a:r>
              <a:rPr lang="en-US" altLang="zh-TW" sz="1800" dirty="0">
                <a:ea typeface="新細明體" charset="-120"/>
              </a:rPr>
              <a:t>:= </a:t>
            </a:r>
            <a:r>
              <a:rPr lang="en-US" altLang="zh-TW" sz="1800" dirty="0" smtClean="0">
                <a:ea typeface="新細明體" charset="-120"/>
              </a:rPr>
              <a:t>{y}, </a:t>
            </a:r>
            <a:r>
              <a:rPr lang="en-US" altLang="zh-TW" sz="1800" dirty="0">
                <a:ea typeface="新細明體" charset="-120"/>
              </a:rPr>
              <a:t>USE(1) </a:t>
            </a:r>
            <a:r>
              <a:rPr lang="en-US" altLang="zh-TW" sz="1800" dirty="0" smtClean="0">
                <a:ea typeface="新細明體" charset="-120"/>
              </a:rPr>
              <a:t>:= {y</a:t>
            </a:r>
            <a:r>
              <a:rPr lang="en-US" altLang="zh-TW" sz="1800" dirty="0">
                <a:ea typeface="新細明體" charset="-120"/>
              </a:rPr>
              <a:t>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 smtClean="0">
                <a:ea typeface="新細明體" charset="-120"/>
              </a:rPr>
              <a:t>DEF(1</a:t>
            </a:r>
            <a:r>
              <a:rPr lang="en-US" altLang="zh-TW" sz="1800" dirty="0">
                <a:ea typeface="新細明體" charset="-120"/>
              </a:rPr>
              <a:t>) := </a:t>
            </a:r>
            <a:r>
              <a:rPr lang="en-US" altLang="zh-TW" sz="1800" dirty="0" smtClean="0">
                <a:ea typeface="新細明體" charset="-120"/>
              </a:rPr>
              <a:t>{s</a:t>
            </a:r>
            <a:r>
              <a:rPr lang="en-US" altLang="zh-TW" sz="1800" dirty="0">
                <a:ea typeface="新細明體" charset="-120"/>
              </a:rPr>
              <a:t>}, USE(1) := 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DEF(2) := {x}, USE(2) :=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DEF(3) :=      , USE(3) := {</a:t>
            </a:r>
            <a:r>
              <a:rPr lang="en-US" altLang="zh-TW" sz="1800" dirty="0" err="1">
                <a:ea typeface="新細明體" charset="-120"/>
              </a:rPr>
              <a:t>x,y</a:t>
            </a:r>
            <a:r>
              <a:rPr lang="en-US" altLang="zh-TW" sz="1800" dirty="0">
                <a:ea typeface="新細明體" charset="-120"/>
              </a:rPr>
              <a:t>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DEF(4) := {x}, USE(4) := {x}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DEF(5) := {y}, USE(5) := {y}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DEF(6) :=      ,  USE(6) := {</a:t>
            </a:r>
            <a:r>
              <a:rPr lang="en-US" altLang="zh-TW" sz="1800" dirty="0" err="1">
                <a:ea typeface="新細明體" charset="-120"/>
              </a:rPr>
              <a:t>x,y</a:t>
            </a:r>
            <a:r>
              <a:rPr lang="en-US" altLang="zh-TW" sz="1800" dirty="0">
                <a:ea typeface="新細明體" charset="-120"/>
              </a:rPr>
              <a:t>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DEF(7) := {s}, USE(7) := {</a:t>
            </a:r>
            <a:r>
              <a:rPr lang="en-US" altLang="zh-TW" sz="1800" dirty="0" err="1">
                <a:ea typeface="新細明體" charset="-120"/>
              </a:rPr>
              <a:t>s,x,y</a:t>
            </a:r>
            <a:r>
              <a:rPr lang="en-US" altLang="zh-TW" sz="1800" dirty="0">
                <a:ea typeface="新細明體" charset="-120"/>
              </a:rPr>
              <a:t>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DEF(8) := {s}, USE(8) := {</a:t>
            </a:r>
            <a:r>
              <a:rPr lang="en-US" altLang="zh-TW" sz="1800" dirty="0" err="1">
                <a:ea typeface="新細明體" charset="-120"/>
              </a:rPr>
              <a:t>s,x,y</a:t>
            </a:r>
            <a:r>
              <a:rPr lang="en-US" altLang="zh-TW" sz="1800" dirty="0">
                <a:ea typeface="新細明體" charset="-120"/>
              </a:rPr>
              <a:t>}</a:t>
            </a:r>
          </a:p>
        </p:txBody>
      </p:sp>
      <p:grpSp>
        <p:nvGrpSpPr>
          <p:cNvPr id="57350" name="Group 5"/>
          <p:cNvGrpSpPr>
            <a:grpSpLocks/>
          </p:cNvGrpSpPr>
          <p:nvPr/>
        </p:nvGrpSpPr>
        <p:grpSpPr bwMode="auto">
          <a:xfrm>
            <a:off x="4918494" y="2954855"/>
            <a:ext cx="228600" cy="228600"/>
            <a:chOff x="3936" y="1392"/>
            <a:chExt cx="144" cy="144"/>
          </a:xfrm>
        </p:grpSpPr>
        <p:sp>
          <p:nvSpPr>
            <p:cNvPr id="57404" name="Oval 6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405" name="Line 7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7351" name="Group 8"/>
          <p:cNvGrpSpPr>
            <a:grpSpLocks/>
          </p:cNvGrpSpPr>
          <p:nvPr/>
        </p:nvGrpSpPr>
        <p:grpSpPr bwMode="auto">
          <a:xfrm>
            <a:off x="3424906" y="3442832"/>
            <a:ext cx="228600" cy="228601"/>
            <a:chOff x="3936" y="1392"/>
            <a:chExt cx="144" cy="144"/>
          </a:xfrm>
        </p:grpSpPr>
        <p:sp>
          <p:nvSpPr>
            <p:cNvPr id="57402" name="Oval 9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403" name="Line 10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7352" name="Group 11"/>
          <p:cNvGrpSpPr>
            <a:grpSpLocks/>
          </p:cNvGrpSpPr>
          <p:nvPr/>
        </p:nvGrpSpPr>
        <p:grpSpPr bwMode="auto">
          <a:xfrm>
            <a:off x="4918494" y="3228129"/>
            <a:ext cx="228600" cy="228600"/>
            <a:chOff x="3936" y="1392"/>
            <a:chExt cx="144" cy="144"/>
          </a:xfrm>
        </p:grpSpPr>
        <p:sp>
          <p:nvSpPr>
            <p:cNvPr id="57400" name="Oval 12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401" name="Line 13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7353" name="Group 14"/>
          <p:cNvGrpSpPr>
            <a:grpSpLocks/>
          </p:cNvGrpSpPr>
          <p:nvPr/>
        </p:nvGrpSpPr>
        <p:grpSpPr bwMode="auto">
          <a:xfrm>
            <a:off x="3424906" y="4237495"/>
            <a:ext cx="228600" cy="228600"/>
            <a:chOff x="3936" y="1392"/>
            <a:chExt cx="144" cy="144"/>
          </a:xfrm>
        </p:grpSpPr>
        <p:sp>
          <p:nvSpPr>
            <p:cNvPr id="57398" name="Oval 15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99" name="Line 16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7354" name="Group 17"/>
          <p:cNvGrpSpPr>
            <a:grpSpLocks/>
          </p:cNvGrpSpPr>
          <p:nvPr/>
        </p:nvGrpSpPr>
        <p:grpSpPr bwMode="auto">
          <a:xfrm>
            <a:off x="6260125" y="1465384"/>
            <a:ext cx="457200" cy="457200"/>
            <a:chOff x="3312" y="1008"/>
            <a:chExt cx="288" cy="288"/>
          </a:xfrm>
        </p:grpSpPr>
        <p:sp>
          <p:nvSpPr>
            <p:cNvPr id="57396" name="Oval 18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97" name="Text Box 19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1</a:t>
              </a:r>
            </a:p>
          </p:txBody>
        </p:sp>
      </p:grpSp>
      <p:grpSp>
        <p:nvGrpSpPr>
          <p:cNvPr id="57355" name="Group 20"/>
          <p:cNvGrpSpPr>
            <a:grpSpLocks/>
          </p:cNvGrpSpPr>
          <p:nvPr/>
        </p:nvGrpSpPr>
        <p:grpSpPr bwMode="auto">
          <a:xfrm>
            <a:off x="7326925" y="1465384"/>
            <a:ext cx="457200" cy="457200"/>
            <a:chOff x="3312" y="1008"/>
            <a:chExt cx="288" cy="288"/>
          </a:xfrm>
        </p:grpSpPr>
        <p:sp>
          <p:nvSpPr>
            <p:cNvPr id="57394" name="Oval 21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95" name="Text Box 22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70C0"/>
                  </a:solidFill>
                  <a:ea typeface="新細明體" charset="-120"/>
                </a:rPr>
                <a:t>2</a:t>
              </a:r>
            </a:p>
          </p:txBody>
        </p:sp>
      </p:grpSp>
      <p:grpSp>
        <p:nvGrpSpPr>
          <p:cNvPr id="57356" name="Group 23"/>
          <p:cNvGrpSpPr>
            <a:grpSpLocks/>
          </p:cNvGrpSpPr>
          <p:nvPr/>
        </p:nvGrpSpPr>
        <p:grpSpPr bwMode="auto">
          <a:xfrm>
            <a:off x="8241325" y="1465384"/>
            <a:ext cx="457200" cy="457200"/>
            <a:chOff x="3312" y="1008"/>
            <a:chExt cx="288" cy="288"/>
          </a:xfrm>
        </p:grpSpPr>
        <p:sp>
          <p:nvSpPr>
            <p:cNvPr id="57392" name="Oval 24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93" name="Text Box 25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70C0"/>
                  </a:solidFill>
                  <a:ea typeface="新細明體" charset="-120"/>
                </a:rPr>
                <a:t>3</a:t>
              </a:r>
            </a:p>
          </p:txBody>
        </p:sp>
      </p:grpSp>
      <p:grpSp>
        <p:nvGrpSpPr>
          <p:cNvPr id="57357" name="Group 26"/>
          <p:cNvGrpSpPr>
            <a:grpSpLocks/>
          </p:cNvGrpSpPr>
          <p:nvPr/>
        </p:nvGrpSpPr>
        <p:grpSpPr bwMode="auto">
          <a:xfrm>
            <a:off x="8241325" y="2379784"/>
            <a:ext cx="457200" cy="457200"/>
            <a:chOff x="3312" y="1008"/>
            <a:chExt cx="288" cy="288"/>
          </a:xfrm>
        </p:grpSpPr>
        <p:sp>
          <p:nvSpPr>
            <p:cNvPr id="57390" name="Oval 27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91" name="Text Box 28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70C0"/>
                  </a:solidFill>
                  <a:ea typeface="新細明體" charset="-120"/>
                </a:rPr>
                <a:t>4</a:t>
              </a:r>
            </a:p>
          </p:txBody>
        </p:sp>
      </p:grpSp>
      <p:grpSp>
        <p:nvGrpSpPr>
          <p:cNvPr id="57358" name="Group 29"/>
          <p:cNvGrpSpPr>
            <a:grpSpLocks/>
          </p:cNvGrpSpPr>
          <p:nvPr/>
        </p:nvGrpSpPr>
        <p:grpSpPr bwMode="auto">
          <a:xfrm>
            <a:off x="8247988" y="3126703"/>
            <a:ext cx="457200" cy="457200"/>
            <a:chOff x="3312" y="1008"/>
            <a:chExt cx="288" cy="288"/>
          </a:xfrm>
        </p:grpSpPr>
        <p:sp>
          <p:nvSpPr>
            <p:cNvPr id="57388" name="Oval 30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89" name="Text Box 31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dirty="0">
                  <a:ea typeface="新細明體" charset="-120"/>
                </a:rPr>
                <a:t>5</a:t>
              </a:r>
            </a:p>
          </p:txBody>
        </p:sp>
      </p:grpSp>
      <p:grpSp>
        <p:nvGrpSpPr>
          <p:cNvPr id="57359" name="Group 32"/>
          <p:cNvGrpSpPr>
            <a:grpSpLocks/>
          </p:cNvGrpSpPr>
          <p:nvPr/>
        </p:nvGrpSpPr>
        <p:grpSpPr bwMode="auto">
          <a:xfrm>
            <a:off x="8241325" y="3979984"/>
            <a:ext cx="457200" cy="457200"/>
            <a:chOff x="3312" y="1008"/>
            <a:chExt cx="288" cy="288"/>
          </a:xfrm>
        </p:grpSpPr>
        <p:sp>
          <p:nvSpPr>
            <p:cNvPr id="57386" name="Oval 33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87" name="Text Box 34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dirty="0">
                  <a:solidFill>
                    <a:srgbClr val="0070C0"/>
                  </a:solidFill>
                  <a:ea typeface="新細明體" charset="-120"/>
                </a:rPr>
                <a:t>6</a:t>
              </a:r>
            </a:p>
          </p:txBody>
        </p:sp>
      </p:grpSp>
      <p:grpSp>
        <p:nvGrpSpPr>
          <p:cNvPr id="57360" name="Group 35"/>
          <p:cNvGrpSpPr>
            <a:grpSpLocks/>
          </p:cNvGrpSpPr>
          <p:nvPr/>
        </p:nvGrpSpPr>
        <p:grpSpPr bwMode="auto">
          <a:xfrm>
            <a:off x="7707925" y="4741984"/>
            <a:ext cx="457200" cy="457200"/>
            <a:chOff x="3312" y="1008"/>
            <a:chExt cx="288" cy="288"/>
          </a:xfrm>
        </p:grpSpPr>
        <p:sp>
          <p:nvSpPr>
            <p:cNvPr id="57384" name="Oval 36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85" name="Text Box 37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70C0"/>
                  </a:solidFill>
                  <a:ea typeface="新細明體" charset="-120"/>
                </a:rPr>
                <a:t>7</a:t>
              </a:r>
            </a:p>
          </p:txBody>
        </p:sp>
      </p:grpSp>
      <p:grpSp>
        <p:nvGrpSpPr>
          <p:cNvPr id="57361" name="Group 38"/>
          <p:cNvGrpSpPr>
            <a:grpSpLocks/>
          </p:cNvGrpSpPr>
          <p:nvPr/>
        </p:nvGrpSpPr>
        <p:grpSpPr bwMode="auto">
          <a:xfrm>
            <a:off x="8850925" y="4741984"/>
            <a:ext cx="457200" cy="457200"/>
            <a:chOff x="3312" y="1008"/>
            <a:chExt cx="288" cy="288"/>
          </a:xfrm>
        </p:grpSpPr>
        <p:sp>
          <p:nvSpPr>
            <p:cNvPr id="57382" name="Oval 39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83" name="Text Box 40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70C0"/>
                  </a:solidFill>
                  <a:ea typeface="新細明體" charset="-120"/>
                </a:rPr>
                <a:t>8</a:t>
              </a:r>
            </a:p>
          </p:txBody>
        </p:sp>
      </p:grpSp>
      <p:grpSp>
        <p:nvGrpSpPr>
          <p:cNvPr id="57362" name="Group 41"/>
          <p:cNvGrpSpPr>
            <a:grpSpLocks/>
          </p:cNvGrpSpPr>
          <p:nvPr/>
        </p:nvGrpSpPr>
        <p:grpSpPr bwMode="auto">
          <a:xfrm>
            <a:off x="8241325" y="5427784"/>
            <a:ext cx="457200" cy="457200"/>
            <a:chOff x="3312" y="1008"/>
            <a:chExt cx="288" cy="288"/>
          </a:xfrm>
        </p:grpSpPr>
        <p:sp>
          <p:nvSpPr>
            <p:cNvPr id="57380" name="Oval 42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81" name="Text Box 43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FF0000"/>
                  </a:solidFill>
                  <a:ea typeface="新細明體" charset="-120"/>
                </a:rPr>
                <a:t>9</a:t>
              </a:r>
            </a:p>
          </p:txBody>
        </p:sp>
      </p:grpSp>
      <p:grpSp>
        <p:nvGrpSpPr>
          <p:cNvPr id="57363" name="Group 44"/>
          <p:cNvGrpSpPr>
            <a:grpSpLocks/>
          </p:cNvGrpSpPr>
          <p:nvPr/>
        </p:nvGrpSpPr>
        <p:grpSpPr bwMode="auto">
          <a:xfrm>
            <a:off x="8241325" y="6113584"/>
            <a:ext cx="457200" cy="457200"/>
            <a:chOff x="3312" y="1008"/>
            <a:chExt cx="288" cy="288"/>
          </a:xfrm>
        </p:grpSpPr>
        <p:sp>
          <p:nvSpPr>
            <p:cNvPr id="57378" name="Oval 45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57379" name="Text Box 46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ea typeface="新細明體" charset="-120"/>
                </a:rPr>
                <a:t>10</a:t>
              </a:r>
            </a:p>
          </p:txBody>
        </p:sp>
      </p:grpSp>
      <p:sp>
        <p:nvSpPr>
          <p:cNvPr id="57364" name="Line 47"/>
          <p:cNvSpPr>
            <a:spLocks noChangeShapeType="1"/>
          </p:cNvSpPr>
          <p:nvPr/>
        </p:nvSpPr>
        <p:spPr bwMode="auto">
          <a:xfrm>
            <a:off x="6717325" y="169398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65" name="Line 48"/>
          <p:cNvSpPr>
            <a:spLocks noChangeShapeType="1"/>
          </p:cNvSpPr>
          <p:nvPr/>
        </p:nvSpPr>
        <p:spPr bwMode="auto">
          <a:xfrm>
            <a:off x="7784125" y="169398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66" name="Line 49"/>
          <p:cNvSpPr>
            <a:spLocks noChangeShapeType="1"/>
          </p:cNvSpPr>
          <p:nvPr/>
        </p:nvSpPr>
        <p:spPr bwMode="auto">
          <a:xfrm>
            <a:off x="8469925" y="192258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67" name="Line 50"/>
          <p:cNvSpPr>
            <a:spLocks noChangeShapeType="1"/>
          </p:cNvSpPr>
          <p:nvPr/>
        </p:nvSpPr>
        <p:spPr bwMode="auto">
          <a:xfrm>
            <a:off x="8469925" y="28369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68" name="Line 51"/>
          <p:cNvSpPr>
            <a:spLocks noChangeShapeType="1"/>
          </p:cNvSpPr>
          <p:nvPr/>
        </p:nvSpPr>
        <p:spPr bwMode="auto">
          <a:xfrm>
            <a:off x="8469925" y="3598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69" name="Line 52"/>
          <p:cNvSpPr>
            <a:spLocks noChangeShapeType="1"/>
          </p:cNvSpPr>
          <p:nvPr/>
        </p:nvSpPr>
        <p:spPr bwMode="auto">
          <a:xfrm flipH="1">
            <a:off x="7936525" y="443718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70" name="Line 53"/>
          <p:cNvSpPr>
            <a:spLocks noChangeShapeType="1"/>
          </p:cNvSpPr>
          <p:nvPr/>
        </p:nvSpPr>
        <p:spPr bwMode="auto">
          <a:xfrm>
            <a:off x="8469925" y="4437184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71" name="Line 54"/>
          <p:cNvSpPr>
            <a:spLocks noChangeShapeType="1"/>
          </p:cNvSpPr>
          <p:nvPr/>
        </p:nvSpPr>
        <p:spPr bwMode="auto">
          <a:xfrm>
            <a:off x="7936525" y="5199184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72" name="Line 55"/>
          <p:cNvSpPr>
            <a:spLocks noChangeShapeType="1"/>
          </p:cNvSpPr>
          <p:nvPr/>
        </p:nvSpPr>
        <p:spPr bwMode="auto">
          <a:xfrm>
            <a:off x="8469925" y="58849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cxnSp>
        <p:nvCxnSpPr>
          <p:cNvPr id="57374" name="AutoShape 58"/>
          <p:cNvCxnSpPr>
            <a:cxnSpLocks noChangeShapeType="1"/>
            <a:stCxn id="57380" idx="2"/>
            <a:endCxn id="57365" idx="1"/>
          </p:cNvCxnSpPr>
          <p:nvPr/>
        </p:nvCxnSpPr>
        <p:spPr bwMode="auto">
          <a:xfrm rot="10800000">
            <a:off x="8241325" y="1693986"/>
            <a:ext cx="12700" cy="3962399"/>
          </a:xfrm>
          <a:prstGeom prst="curvedConnector4">
            <a:avLst>
              <a:gd name="adj1" fmla="val 8524528"/>
              <a:gd name="adj2" fmla="val 914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5" name="Text Box 59"/>
          <p:cNvSpPr txBox="1">
            <a:spLocks noChangeArrowheads="1"/>
          </p:cNvSpPr>
          <p:nvPr/>
        </p:nvSpPr>
        <p:spPr bwMode="auto">
          <a:xfrm>
            <a:off x="228600" y="3142327"/>
            <a:ext cx="1981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pt-BR" altLang="zh-TW" sz="2000" dirty="0" smtClean="0">
                <a:ea typeface="新細明體" charset="-120"/>
              </a:rPr>
              <a:t>Caminhos genéricos:</a:t>
            </a:r>
          </a:p>
          <a:p>
            <a:pPr>
              <a:spcBef>
                <a:spcPct val="50000"/>
              </a:spcBef>
              <a:buNone/>
            </a:pPr>
            <a:r>
              <a:rPr lang="pt-BR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0,1,2,3,4,5,6,7 </a:t>
            </a:r>
          </a:p>
          <a:p>
            <a:pPr>
              <a:spcBef>
                <a:spcPct val="50000"/>
              </a:spcBef>
              <a:buNone/>
            </a:pPr>
            <a:r>
              <a:rPr lang="pt-BR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0,1, 2,3,4,5,6,8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57376" name="Line 60"/>
          <p:cNvSpPr>
            <a:spLocks noChangeShapeType="1"/>
          </p:cNvSpPr>
          <p:nvPr/>
        </p:nvSpPr>
        <p:spPr bwMode="auto">
          <a:xfrm flipH="1">
            <a:off x="1371600" y="2761327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77" name="Line 61"/>
          <p:cNvSpPr>
            <a:spLocks noChangeShapeType="1"/>
          </p:cNvSpPr>
          <p:nvPr/>
        </p:nvSpPr>
        <p:spPr bwMode="auto">
          <a:xfrm flipH="1">
            <a:off x="8469925" y="5199184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9700603" y="1613825"/>
            <a:ext cx="225560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void </a:t>
            </a:r>
            <a:r>
              <a:rPr lang="en-US" altLang="zh-TW" sz="1800" dirty="0" err="1" smtClean="0">
                <a:ea typeface="新細明體" charset="-120"/>
              </a:rPr>
              <a:t>proces</a:t>
            </a:r>
            <a:r>
              <a:rPr lang="en-US" altLang="zh-TW" sz="1800" dirty="0" smtClean="0">
                <a:ea typeface="新細明體" charset="-120"/>
              </a:rPr>
              <a:t>(</a:t>
            </a:r>
            <a:r>
              <a:rPr lang="en-US" altLang="zh-TW" sz="1800" dirty="0" err="1" smtClean="0">
                <a:ea typeface="新細明體" charset="-120"/>
              </a:rPr>
              <a:t>int</a:t>
            </a:r>
            <a:r>
              <a:rPr lang="en-US" altLang="zh-TW" sz="1800" dirty="0" smtClean="0">
                <a:ea typeface="新細明體" charset="-120"/>
              </a:rPr>
              <a:t> y){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1 </a:t>
            </a:r>
            <a:r>
              <a:rPr lang="en-US" altLang="zh-TW" sz="1800" dirty="0" err="1" smtClean="0">
                <a:ea typeface="新細明體" charset="-120"/>
              </a:rPr>
              <a:t>int</a:t>
            </a:r>
            <a:r>
              <a:rPr lang="en-US" altLang="zh-TW" sz="1800" dirty="0" smtClean="0">
                <a:ea typeface="新細明體" charset="-120"/>
              </a:rPr>
              <a:t> s = </a:t>
            </a:r>
            <a:r>
              <a:rPr lang="en-US" altLang="zh-TW" sz="1800" dirty="0">
                <a:ea typeface="新細明體" charset="-120"/>
              </a:rPr>
              <a:t>0;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2 </a:t>
            </a:r>
            <a:r>
              <a:rPr lang="en-US" altLang="zh-TW" sz="1800" dirty="0" err="1" smtClean="0">
                <a:solidFill>
                  <a:srgbClr val="0070C0"/>
                </a:solidFill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 x = 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0;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3 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 while 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(x&lt;y) {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4     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x = x+3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;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5     </a:t>
            </a:r>
            <a:r>
              <a:rPr lang="en-US" altLang="zh-TW" sz="1800" dirty="0" smtClean="0">
                <a:ea typeface="新細明體" charset="-120"/>
              </a:rPr>
              <a:t>y = y+2</a:t>
            </a:r>
            <a:r>
              <a:rPr lang="en-US" altLang="zh-TW" sz="1800" dirty="0">
                <a:ea typeface="新細明體" charset="-120"/>
              </a:rPr>
              <a:t>;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6     if (</a:t>
            </a:r>
            <a:r>
              <a:rPr lang="en-US" altLang="zh-TW" sz="1800" dirty="0" err="1">
                <a:solidFill>
                  <a:srgbClr val="0070C0"/>
                </a:solidFill>
                <a:ea typeface="新細明體" charset="-120"/>
              </a:rPr>
              <a:t>x+y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&lt;10)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7        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s = </a:t>
            </a:r>
            <a:r>
              <a:rPr lang="en-US" altLang="zh-TW" sz="1800" dirty="0" err="1" smtClean="0">
                <a:solidFill>
                  <a:srgbClr val="0070C0"/>
                </a:solidFill>
                <a:ea typeface="新細明體" charset="-120"/>
              </a:rPr>
              <a:t>s+x+y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;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      else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8        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s = </a:t>
            </a:r>
            <a:r>
              <a:rPr lang="en-US" altLang="zh-TW" sz="1800" dirty="0" err="1" smtClean="0">
                <a:solidFill>
                  <a:srgbClr val="0070C0"/>
                </a:solidFill>
                <a:ea typeface="新細明體" charset="-120"/>
              </a:rPr>
              <a:t>s+x-y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9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10}</a:t>
            </a:r>
            <a:r>
              <a:rPr lang="en-US" altLang="zh-TW" sz="2400" dirty="0">
                <a:ea typeface="新細明體" charset="-120"/>
              </a:rPr>
              <a:t>	</a:t>
            </a:r>
          </a:p>
        </p:txBody>
      </p:sp>
      <p:grpSp>
        <p:nvGrpSpPr>
          <p:cNvPr id="63" name="Group 17"/>
          <p:cNvGrpSpPr>
            <a:grpSpLocks/>
          </p:cNvGrpSpPr>
          <p:nvPr/>
        </p:nvGrpSpPr>
        <p:grpSpPr bwMode="auto">
          <a:xfrm>
            <a:off x="5322518" y="1465384"/>
            <a:ext cx="457200" cy="457200"/>
            <a:chOff x="3312" y="1008"/>
            <a:chExt cx="288" cy="288"/>
          </a:xfrm>
        </p:grpSpPr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5" name="Text Box 19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dirty="0" smtClean="0">
                  <a:ea typeface="新細明體" charset="-120"/>
                </a:rPr>
                <a:t>0</a:t>
              </a:r>
              <a:endParaRPr lang="en-US" altLang="zh-TW" sz="2400" dirty="0">
                <a:ea typeface="新細明體" charset="-120"/>
              </a:endParaRPr>
            </a:p>
          </p:txBody>
        </p:sp>
      </p:grpSp>
      <p:sp>
        <p:nvSpPr>
          <p:cNvPr id="66" name="Line 47"/>
          <p:cNvSpPr>
            <a:spLocks noChangeShapeType="1"/>
          </p:cNvSpPr>
          <p:nvPr/>
        </p:nvSpPr>
        <p:spPr bwMode="auto">
          <a:xfrm>
            <a:off x="5779718" y="1693984"/>
            <a:ext cx="4804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Forma livre 1"/>
          <p:cNvSpPr/>
          <p:nvPr/>
        </p:nvSpPr>
        <p:spPr>
          <a:xfrm>
            <a:off x="8691073" y="1091126"/>
            <a:ext cx="950093" cy="5666800"/>
          </a:xfrm>
          <a:custGeom>
            <a:avLst/>
            <a:gdLst>
              <a:gd name="connsiteX0" fmla="*/ 0 w 950093"/>
              <a:gd name="connsiteY0" fmla="*/ 524029 h 5666800"/>
              <a:gd name="connsiteX1" fmla="*/ 794759 w 950093"/>
              <a:gd name="connsiteY1" fmla="*/ 430025 h 5666800"/>
              <a:gd name="connsiteX2" fmla="*/ 880217 w 950093"/>
              <a:gd name="connsiteY2" fmla="*/ 5207124 h 5666800"/>
              <a:gd name="connsiteX3" fmla="*/ 0 w 950093"/>
              <a:gd name="connsiteY3" fmla="*/ 5207124 h 56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093" h="5666800">
                <a:moveTo>
                  <a:pt x="0" y="524029"/>
                </a:moveTo>
                <a:cubicBezTo>
                  <a:pt x="324028" y="86769"/>
                  <a:pt x="648056" y="-350491"/>
                  <a:pt x="794759" y="430025"/>
                </a:cubicBezTo>
                <a:cubicBezTo>
                  <a:pt x="941462" y="1210541"/>
                  <a:pt x="1012677" y="4410941"/>
                  <a:pt x="880217" y="5207124"/>
                </a:cubicBezTo>
                <a:cubicBezTo>
                  <a:pt x="747757" y="6003307"/>
                  <a:pt x="373878" y="5605215"/>
                  <a:pt x="0" y="520712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81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067800" y="6340595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28AD7-318A-4575-BF25-57E054790BAF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/>
          </p:nvPr>
        </p:nvSpPr>
        <p:spPr>
          <a:xfrm>
            <a:off x="731669" y="22958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新細明體" charset="-120"/>
              </a:rPr>
              <a:t>Exemplo</a:t>
            </a:r>
            <a:r>
              <a:rPr lang="en-US" altLang="zh-TW" dirty="0" smtClean="0">
                <a:ea typeface="新細明體" charset="-120"/>
              </a:rPr>
              <a:t> do par Def-Use </a:t>
            </a:r>
            <a:r>
              <a:rPr lang="en-US" altLang="zh-TW" sz="3200" dirty="0" smtClean="0">
                <a:ea typeface="新細明體" charset="-120"/>
              </a:rPr>
              <a:t>(para </a:t>
            </a:r>
            <a:r>
              <a:rPr lang="en-US" altLang="zh-TW" sz="3200" dirty="0" err="1" smtClean="0">
                <a:ea typeface="新細明體" charset="-120"/>
              </a:rPr>
              <a:t>variável</a:t>
            </a:r>
            <a:r>
              <a:rPr lang="en-US" altLang="zh-TW" sz="3200" dirty="0" smtClean="0">
                <a:ea typeface="新細明體" charset="-12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3200" dirty="0" smtClean="0">
                <a:ea typeface="新細明體" charset="-120"/>
              </a:rPr>
              <a:t>)</a:t>
            </a:r>
          </a:p>
        </p:txBody>
      </p:sp>
      <p:grpSp>
        <p:nvGrpSpPr>
          <p:cNvPr id="60425" name="Group 21"/>
          <p:cNvGrpSpPr>
            <a:grpSpLocks/>
          </p:cNvGrpSpPr>
          <p:nvPr/>
        </p:nvGrpSpPr>
        <p:grpSpPr bwMode="auto">
          <a:xfrm>
            <a:off x="7543800" y="1676400"/>
            <a:ext cx="457200" cy="457200"/>
            <a:chOff x="3312" y="1008"/>
            <a:chExt cx="288" cy="288"/>
          </a:xfrm>
        </p:grpSpPr>
        <p:sp>
          <p:nvSpPr>
            <p:cNvPr id="60468" name="Oval 22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69" name="Text Box 23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chemeClr val="accent5">
                      <a:lumMod val="75000"/>
                    </a:schemeClr>
                  </a:solidFill>
                  <a:ea typeface="新細明體" charset="-120"/>
                </a:rPr>
                <a:t>1</a:t>
              </a:r>
            </a:p>
          </p:txBody>
        </p:sp>
      </p:grpSp>
      <p:grpSp>
        <p:nvGrpSpPr>
          <p:cNvPr id="60426" name="Group 24"/>
          <p:cNvGrpSpPr>
            <a:grpSpLocks/>
          </p:cNvGrpSpPr>
          <p:nvPr/>
        </p:nvGrpSpPr>
        <p:grpSpPr bwMode="auto">
          <a:xfrm>
            <a:off x="8610600" y="1676400"/>
            <a:ext cx="457200" cy="457200"/>
            <a:chOff x="3312" y="1008"/>
            <a:chExt cx="288" cy="288"/>
          </a:xfrm>
        </p:grpSpPr>
        <p:sp>
          <p:nvSpPr>
            <p:cNvPr id="60466" name="Oval 25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67" name="Text Box 26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2</a:t>
              </a:r>
            </a:p>
          </p:txBody>
        </p:sp>
      </p:grpSp>
      <p:grpSp>
        <p:nvGrpSpPr>
          <p:cNvPr id="60427" name="Group 27"/>
          <p:cNvGrpSpPr>
            <a:grpSpLocks/>
          </p:cNvGrpSpPr>
          <p:nvPr/>
        </p:nvGrpSpPr>
        <p:grpSpPr bwMode="auto">
          <a:xfrm>
            <a:off x="9525000" y="1676400"/>
            <a:ext cx="457200" cy="457200"/>
            <a:chOff x="3312" y="1008"/>
            <a:chExt cx="288" cy="288"/>
          </a:xfrm>
        </p:grpSpPr>
        <p:sp>
          <p:nvSpPr>
            <p:cNvPr id="60464" name="Oval 28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65" name="Text Box 29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3</a:t>
              </a:r>
            </a:p>
          </p:txBody>
        </p:sp>
      </p:grpSp>
      <p:grpSp>
        <p:nvGrpSpPr>
          <p:cNvPr id="60428" name="Group 30"/>
          <p:cNvGrpSpPr>
            <a:grpSpLocks/>
          </p:cNvGrpSpPr>
          <p:nvPr/>
        </p:nvGrpSpPr>
        <p:grpSpPr bwMode="auto">
          <a:xfrm>
            <a:off x="9525000" y="2590800"/>
            <a:ext cx="457200" cy="457200"/>
            <a:chOff x="3312" y="1008"/>
            <a:chExt cx="288" cy="288"/>
          </a:xfrm>
        </p:grpSpPr>
        <p:sp>
          <p:nvSpPr>
            <p:cNvPr id="60462" name="Oval 31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63" name="Text Box 32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4</a:t>
              </a:r>
            </a:p>
          </p:txBody>
        </p:sp>
      </p:grpSp>
      <p:grpSp>
        <p:nvGrpSpPr>
          <p:cNvPr id="60429" name="Group 33"/>
          <p:cNvGrpSpPr>
            <a:grpSpLocks/>
          </p:cNvGrpSpPr>
          <p:nvPr/>
        </p:nvGrpSpPr>
        <p:grpSpPr bwMode="auto">
          <a:xfrm>
            <a:off x="9525000" y="3352800"/>
            <a:ext cx="457200" cy="457200"/>
            <a:chOff x="3312" y="1008"/>
            <a:chExt cx="288" cy="288"/>
          </a:xfrm>
        </p:grpSpPr>
        <p:sp>
          <p:nvSpPr>
            <p:cNvPr id="60460" name="Oval 34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61" name="Text Box 35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5</a:t>
              </a:r>
            </a:p>
          </p:txBody>
        </p:sp>
      </p:grpSp>
      <p:grpSp>
        <p:nvGrpSpPr>
          <p:cNvPr id="60430" name="Group 36"/>
          <p:cNvGrpSpPr>
            <a:grpSpLocks/>
          </p:cNvGrpSpPr>
          <p:nvPr/>
        </p:nvGrpSpPr>
        <p:grpSpPr bwMode="auto">
          <a:xfrm>
            <a:off x="9525000" y="4191000"/>
            <a:ext cx="457200" cy="457200"/>
            <a:chOff x="3312" y="1008"/>
            <a:chExt cx="288" cy="288"/>
          </a:xfrm>
        </p:grpSpPr>
        <p:sp>
          <p:nvSpPr>
            <p:cNvPr id="60458" name="Oval 37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59" name="Text Box 38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6</a:t>
              </a:r>
            </a:p>
          </p:txBody>
        </p:sp>
      </p:grpSp>
      <p:grpSp>
        <p:nvGrpSpPr>
          <p:cNvPr id="60431" name="Group 39"/>
          <p:cNvGrpSpPr>
            <a:grpSpLocks/>
          </p:cNvGrpSpPr>
          <p:nvPr/>
        </p:nvGrpSpPr>
        <p:grpSpPr bwMode="auto">
          <a:xfrm>
            <a:off x="8991600" y="4953000"/>
            <a:ext cx="457200" cy="457200"/>
            <a:chOff x="3312" y="1008"/>
            <a:chExt cx="288" cy="288"/>
          </a:xfrm>
        </p:grpSpPr>
        <p:sp>
          <p:nvSpPr>
            <p:cNvPr id="60456" name="Oval 40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chemeClr val="accent5">
                      <a:lumMod val="75000"/>
                    </a:schemeClr>
                  </a:solidFill>
                  <a:ea typeface="新細明體" charset="-120"/>
                </a:rPr>
                <a:t>7</a:t>
              </a:r>
            </a:p>
          </p:txBody>
        </p:sp>
      </p:grpSp>
      <p:grpSp>
        <p:nvGrpSpPr>
          <p:cNvPr id="60432" name="Group 42"/>
          <p:cNvGrpSpPr>
            <a:grpSpLocks/>
          </p:cNvGrpSpPr>
          <p:nvPr/>
        </p:nvGrpSpPr>
        <p:grpSpPr bwMode="auto">
          <a:xfrm>
            <a:off x="10134600" y="4953000"/>
            <a:ext cx="457200" cy="457200"/>
            <a:chOff x="3312" y="1008"/>
            <a:chExt cx="288" cy="288"/>
          </a:xfrm>
        </p:grpSpPr>
        <p:sp>
          <p:nvSpPr>
            <p:cNvPr id="60454" name="Oval 43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55" name="Text Box 44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chemeClr val="accent5">
                      <a:lumMod val="75000"/>
                    </a:schemeClr>
                  </a:solidFill>
                  <a:ea typeface="新細明體" charset="-120"/>
                </a:rPr>
                <a:t>8</a:t>
              </a:r>
            </a:p>
          </p:txBody>
        </p:sp>
      </p:grpSp>
      <p:grpSp>
        <p:nvGrpSpPr>
          <p:cNvPr id="60433" name="Group 45"/>
          <p:cNvGrpSpPr>
            <a:grpSpLocks/>
          </p:cNvGrpSpPr>
          <p:nvPr/>
        </p:nvGrpSpPr>
        <p:grpSpPr bwMode="auto">
          <a:xfrm>
            <a:off x="9525000" y="5638800"/>
            <a:ext cx="457200" cy="457200"/>
            <a:chOff x="3312" y="1008"/>
            <a:chExt cx="288" cy="288"/>
          </a:xfrm>
        </p:grpSpPr>
        <p:sp>
          <p:nvSpPr>
            <p:cNvPr id="60452" name="Oval 46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53" name="Text Box 47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charset="-120"/>
                </a:rPr>
                <a:t>9</a:t>
              </a:r>
            </a:p>
          </p:txBody>
        </p:sp>
      </p:grpSp>
      <p:grpSp>
        <p:nvGrpSpPr>
          <p:cNvPr id="60434" name="Group 48"/>
          <p:cNvGrpSpPr>
            <a:grpSpLocks/>
          </p:cNvGrpSpPr>
          <p:nvPr/>
        </p:nvGrpSpPr>
        <p:grpSpPr bwMode="auto">
          <a:xfrm>
            <a:off x="9525000" y="6324600"/>
            <a:ext cx="457200" cy="457200"/>
            <a:chOff x="3312" y="1008"/>
            <a:chExt cx="288" cy="288"/>
          </a:xfrm>
        </p:grpSpPr>
        <p:sp>
          <p:nvSpPr>
            <p:cNvPr id="60450" name="Oval 49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0451" name="Text Box 50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ea typeface="新細明體" charset="-120"/>
                </a:rPr>
                <a:t>10</a:t>
              </a:r>
            </a:p>
          </p:txBody>
        </p:sp>
      </p:grpSp>
      <p:sp>
        <p:nvSpPr>
          <p:cNvPr id="60435" name="Line 51"/>
          <p:cNvSpPr>
            <a:spLocks noChangeShapeType="1"/>
          </p:cNvSpPr>
          <p:nvPr/>
        </p:nvSpPr>
        <p:spPr bwMode="auto">
          <a:xfrm>
            <a:off x="8001000" y="190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36" name="Line 52"/>
          <p:cNvSpPr>
            <a:spLocks noChangeShapeType="1"/>
          </p:cNvSpPr>
          <p:nvPr/>
        </p:nvSpPr>
        <p:spPr bwMode="auto">
          <a:xfrm>
            <a:off x="90678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37" name="Line 53"/>
          <p:cNvSpPr>
            <a:spLocks noChangeShapeType="1"/>
          </p:cNvSpPr>
          <p:nvPr/>
        </p:nvSpPr>
        <p:spPr bwMode="auto">
          <a:xfrm>
            <a:off x="97536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9753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39" name="Line 55"/>
          <p:cNvSpPr>
            <a:spLocks noChangeShapeType="1"/>
          </p:cNvSpPr>
          <p:nvPr/>
        </p:nvSpPr>
        <p:spPr bwMode="auto">
          <a:xfrm>
            <a:off x="9753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40" name="Line 56"/>
          <p:cNvSpPr>
            <a:spLocks noChangeShapeType="1"/>
          </p:cNvSpPr>
          <p:nvPr/>
        </p:nvSpPr>
        <p:spPr bwMode="auto">
          <a:xfrm flipH="1">
            <a:off x="9220200" y="4648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41" name="Line 57"/>
          <p:cNvSpPr>
            <a:spLocks noChangeShapeType="1"/>
          </p:cNvSpPr>
          <p:nvPr/>
        </p:nvSpPr>
        <p:spPr bwMode="auto">
          <a:xfrm>
            <a:off x="97536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42" name="Line 58"/>
          <p:cNvSpPr>
            <a:spLocks noChangeShapeType="1"/>
          </p:cNvSpPr>
          <p:nvPr/>
        </p:nvSpPr>
        <p:spPr bwMode="auto">
          <a:xfrm>
            <a:off x="9220200" y="5410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43" name="Line 59"/>
          <p:cNvSpPr>
            <a:spLocks noChangeShapeType="1"/>
          </p:cNvSpPr>
          <p:nvPr/>
        </p:nvSpPr>
        <p:spPr bwMode="auto">
          <a:xfrm>
            <a:off x="97536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44" name="Line 60"/>
          <p:cNvSpPr>
            <a:spLocks noChangeShapeType="1"/>
          </p:cNvSpPr>
          <p:nvPr/>
        </p:nvSpPr>
        <p:spPr bwMode="auto">
          <a:xfrm>
            <a:off x="99822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cxnSp>
        <p:nvCxnSpPr>
          <p:cNvPr id="60445" name="AutoShape 61"/>
          <p:cNvCxnSpPr>
            <a:cxnSpLocks noChangeShapeType="1"/>
            <a:stCxn id="60453" idx="1"/>
            <a:endCxn id="60436" idx="1"/>
          </p:cNvCxnSpPr>
          <p:nvPr/>
        </p:nvCxnSpPr>
        <p:spPr bwMode="auto">
          <a:xfrm rot="10800000">
            <a:off x="9525000" y="1905002"/>
            <a:ext cx="12700" cy="3962399"/>
          </a:xfrm>
          <a:prstGeom prst="curvedConnector4">
            <a:avLst>
              <a:gd name="adj1" fmla="val 9543394"/>
              <a:gd name="adj2" fmla="val 839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6" name="Line 64"/>
          <p:cNvSpPr>
            <a:spLocks noChangeShapeType="1"/>
          </p:cNvSpPr>
          <p:nvPr/>
        </p:nvSpPr>
        <p:spPr bwMode="auto">
          <a:xfrm flipH="1">
            <a:off x="9753600" y="5410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49" name="Text Box 68"/>
          <p:cNvSpPr txBox="1">
            <a:spLocks noChangeArrowheads="1"/>
          </p:cNvSpPr>
          <p:nvPr/>
        </p:nvSpPr>
        <p:spPr bwMode="auto">
          <a:xfrm>
            <a:off x="664514" y="1019878"/>
            <a:ext cx="4155202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 err="1" smtClean="0">
                <a:ea typeface="新細明體" charset="-120"/>
              </a:rPr>
              <a:t>Definição</a:t>
            </a:r>
            <a:r>
              <a:rPr lang="en-US" altLang="zh-TW" sz="2400" dirty="0" smtClean="0">
                <a:ea typeface="新細明體" charset="-120"/>
              </a:rPr>
              <a:t> - </a:t>
            </a:r>
            <a:r>
              <a:rPr lang="en-US" altLang="zh-TW" sz="2400" dirty="0" err="1" smtClean="0">
                <a:ea typeface="新細明體" charset="-120"/>
              </a:rPr>
              <a:t>Uso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dirty="0" err="1" smtClean="0">
                <a:ea typeface="新細明體" charset="-120"/>
              </a:rPr>
              <a:t>dois</a:t>
            </a:r>
            <a:r>
              <a:rPr lang="en-US" altLang="zh-TW" sz="2400" dirty="0" smtClean="0">
                <a:ea typeface="新細明體" charset="-120"/>
              </a:rPr>
              <a:t> pares DU:</a:t>
            </a:r>
            <a:r>
              <a:rPr lang="en-US" altLang="zh-TW" sz="2400" dirty="0">
                <a:ea typeface="新細明體" charset="-120"/>
              </a:rPr>
              <a:t/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1-7,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1-8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7-7, 8-8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  <a:ea typeface="新細明體" charset="-12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792392" y="2532311"/>
            <a:ext cx="2255608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void </a:t>
            </a:r>
            <a:r>
              <a:rPr lang="en-US" altLang="zh-TW" sz="1800" dirty="0" err="1" smtClean="0">
                <a:ea typeface="新細明體" charset="-120"/>
              </a:rPr>
              <a:t>proces</a:t>
            </a:r>
            <a:r>
              <a:rPr lang="en-US" altLang="zh-TW" sz="1800" dirty="0" smtClean="0">
                <a:ea typeface="新細明體" charset="-120"/>
              </a:rPr>
              <a:t>(</a:t>
            </a:r>
            <a:r>
              <a:rPr lang="en-US" altLang="zh-TW" sz="1800" dirty="0" err="1" smtClean="0">
                <a:ea typeface="新細明體" charset="-120"/>
              </a:rPr>
              <a:t>int</a:t>
            </a:r>
            <a:r>
              <a:rPr lang="en-US" altLang="zh-TW" sz="1800" dirty="0" smtClean="0">
                <a:ea typeface="新細明體" charset="-120"/>
              </a:rPr>
              <a:t> y){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1 </a:t>
            </a:r>
            <a:r>
              <a:rPr lang="en-US" altLang="zh-TW" sz="1800" dirty="0" err="1" smtClean="0">
                <a:ea typeface="新細明體" charset="-120"/>
              </a:rPr>
              <a:t>int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1800" dirty="0" smtClean="0">
                <a:ea typeface="新細明體" charset="-120"/>
              </a:rPr>
              <a:t>= </a:t>
            </a:r>
            <a:r>
              <a:rPr lang="en-US" altLang="zh-TW" sz="1800" dirty="0">
                <a:ea typeface="新細明體" charset="-120"/>
              </a:rPr>
              <a:t>0;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2 </a:t>
            </a:r>
            <a:r>
              <a:rPr lang="en-US" altLang="zh-TW" sz="1800" dirty="0" err="1" smtClean="0">
                <a:solidFill>
                  <a:srgbClr val="0070C0"/>
                </a:solidFill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 x = 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0;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3 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 while 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(x&lt;y) {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4     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x = x+3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;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5     </a:t>
            </a:r>
            <a:r>
              <a:rPr lang="en-US" altLang="zh-TW" sz="1800" dirty="0" smtClean="0">
                <a:ea typeface="新細明體" charset="-120"/>
              </a:rPr>
              <a:t>y = y+2</a:t>
            </a:r>
            <a:r>
              <a:rPr lang="en-US" altLang="zh-TW" sz="1800" dirty="0">
                <a:ea typeface="新細明體" charset="-120"/>
              </a:rPr>
              <a:t>;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6     if (</a:t>
            </a:r>
            <a:r>
              <a:rPr lang="en-US" altLang="zh-TW" sz="1800" dirty="0" err="1">
                <a:solidFill>
                  <a:srgbClr val="0070C0"/>
                </a:solidFill>
                <a:ea typeface="新細明體" charset="-120"/>
              </a:rPr>
              <a:t>x+y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&lt;10)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7       </a:t>
            </a:r>
            <a:r>
              <a:rPr lang="en-US" altLang="zh-TW" sz="2000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2000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=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+ </a:t>
            </a:r>
            <a:r>
              <a:rPr lang="en-US" altLang="zh-TW" sz="1800" dirty="0" err="1" smtClean="0">
                <a:solidFill>
                  <a:srgbClr val="0070C0"/>
                </a:solidFill>
                <a:ea typeface="新細明體" charset="-120"/>
              </a:rPr>
              <a:t>x+y</a:t>
            </a: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;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      else</a:t>
            </a:r>
            <a:br>
              <a:rPr lang="en-US" altLang="zh-TW" sz="1800" dirty="0">
                <a:solidFill>
                  <a:srgbClr val="0070C0"/>
                </a:solidFill>
                <a:ea typeface="新細明體" charset="-120"/>
              </a:rPr>
            </a:br>
            <a:r>
              <a:rPr lang="en-US" altLang="zh-TW" sz="1800" dirty="0">
                <a:solidFill>
                  <a:srgbClr val="0070C0"/>
                </a:solidFill>
                <a:ea typeface="新細明體" charset="-120"/>
              </a:rPr>
              <a:t>8       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 =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1800" dirty="0" smtClean="0">
                <a:solidFill>
                  <a:srgbClr val="0070C0"/>
                </a:solidFill>
                <a:ea typeface="新細明體" charset="-120"/>
              </a:rPr>
              <a:t> + x-y;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9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10}</a:t>
            </a:r>
            <a:r>
              <a:rPr lang="en-US" altLang="zh-TW" sz="2400" dirty="0">
                <a:ea typeface="新細明體" charset="-120"/>
              </a:rPr>
              <a:t>	</a:t>
            </a:r>
          </a:p>
        </p:txBody>
      </p:sp>
      <p:grpSp>
        <p:nvGrpSpPr>
          <p:cNvPr id="65" name="Group 17"/>
          <p:cNvGrpSpPr>
            <a:grpSpLocks/>
          </p:cNvGrpSpPr>
          <p:nvPr/>
        </p:nvGrpSpPr>
        <p:grpSpPr bwMode="auto">
          <a:xfrm>
            <a:off x="6635750" y="1676400"/>
            <a:ext cx="457200" cy="457200"/>
            <a:chOff x="3312" y="1008"/>
            <a:chExt cx="288" cy="288"/>
          </a:xfrm>
        </p:grpSpPr>
        <p:sp>
          <p:nvSpPr>
            <p:cNvPr id="66" name="Oval 18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dirty="0" smtClean="0">
                  <a:ea typeface="新細明體" charset="-120"/>
                </a:rPr>
                <a:t>0</a:t>
              </a:r>
              <a:endParaRPr lang="en-US" altLang="zh-TW" sz="2400" dirty="0">
                <a:ea typeface="新細明體" charset="-120"/>
              </a:endParaRPr>
            </a:p>
          </p:txBody>
        </p:sp>
      </p:grpSp>
      <p:sp>
        <p:nvSpPr>
          <p:cNvPr id="68" name="Line 47"/>
          <p:cNvSpPr>
            <a:spLocks noChangeShapeType="1"/>
          </p:cNvSpPr>
          <p:nvPr/>
        </p:nvSpPr>
        <p:spPr bwMode="auto">
          <a:xfrm>
            <a:off x="7092950" y="1905000"/>
            <a:ext cx="4804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3429000" y="3189952"/>
            <a:ext cx="4495800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TW" sz="1800" dirty="0" smtClean="0">
                <a:ea typeface="新細明體" charset="-120"/>
              </a:rPr>
              <a:t>DEF(0) </a:t>
            </a:r>
            <a:r>
              <a:rPr lang="en-US" altLang="zh-TW" sz="1800" dirty="0">
                <a:ea typeface="新細明體" charset="-120"/>
              </a:rPr>
              <a:t>:= </a:t>
            </a:r>
            <a:r>
              <a:rPr lang="en-US" altLang="zh-TW" sz="1800" dirty="0" smtClean="0">
                <a:ea typeface="新細明體" charset="-120"/>
              </a:rPr>
              <a:t>{y}, </a:t>
            </a:r>
            <a:r>
              <a:rPr lang="en-US" altLang="zh-TW" sz="1800" dirty="0">
                <a:ea typeface="新細明體" charset="-120"/>
              </a:rPr>
              <a:t>USE(1) </a:t>
            </a:r>
            <a:r>
              <a:rPr lang="en-US" altLang="zh-TW" sz="1800" dirty="0" smtClean="0">
                <a:ea typeface="新細明體" charset="-120"/>
              </a:rPr>
              <a:t>:= {y</a:t>
            </a:r>
            <a:r>
              <a:rPr lang="en-US" altLang="zh-TW" sz="1800" dirty="0">
                <a:ea typeface="新細明體" charset="-120"/>
              </a:rPr>
              <a:t>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 smtClean="0">
                <a:ea typeface="新細明體" charset="-120"/>
              </a:rPr>
              <a:t>DEF(1</a:t>
            </a:r>
            <a:r>
              <a:rPr lang="en-US" altLang="zh-TW" sz="1800" dirty="0">
                <a:ea typeface="新細明體" charset="-120"/>
              </a:rPr>
              <a:t>) := </a:t>
            </a:r>
            <a:r>
              <a:rPr lang="en-US" altLang="zh-TW" sz="1800" dirty="0" smtClean="0">
                <a:ea typeface="新細明體" charset="-120"/>
              </a:rPr>
              <a:t>{s</a:t>
            </a:r>
            <a:r>
              <a:rPr lang="en-US" altLang="zh-TW" sz="1800" dirty="0">
                <a:ea typeface="新細明體" charset="-120"/>
              </a:rPr>
              <a:t>}, USE(1) := 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DEF(2) := {x}, USE(2) :=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DEF(3) :=      , USE(3) := {</a:t>
            </a:r>
            <a:r>
              <a:rPr lang="en-US" altLang="zh-TW" sz="1800" dirty="0" err="1">
                <a:ea typeface="新細明體" charset="-120"/>
              </a:rPr>
              <a:t>x,y</a:t>
            </a:r>
            <a:r>
              <a:rPr lang="en-US" altLang="zh-TW" sz="1800" dirty="0">
                <a:ea typeface="新細明體" charset="-120"/>
              </a:rPr>
              <a:t>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DEF(4) := {x}, USE(4) := {x}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DEF(5) := {y}, USE(5) := {y}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DEF(6) :=      ,  USE(6) := {</a:t>
            </a:r>
            <a:r>
              <a:rPr lang="en-US" altLang="zh-TW" sz="1800" dirty="0" err="1">
                <a:ea typeface="新細明體" charset="-120"/>
              </a:rPr>
              <a:t>x,y</a:t>
            </a:r>
            <a:r>
              <a:rPr lang="en-US" altLang="zh-TW" sz="1800" dirty="0">
                <a:ea typeface="新細明體" charset="-120"/>
              </a:rPr>
              <a:t>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DEF(7) := {s}, USE(7) := {</a:t>
            </a:r>
            <a:r>
              <a:rPr lang="en-US" altLang="zh-TW" sz="1800" dirty="0" err="1">
                <a:ea typeface="新細明體" charset="-120"/>
              </a:rPr>
              <a:t>s,x,y</a:t>
            </a:r>
            <a:r>
              <a:rPr lang="en-US" altLang="zh-TW" sz="1800" dirty="0">
                <a:ea typeface="新細明體" charset="-120"/>
              </a:rPr>
              <a:t>}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DEF(8) := {s}, USE(8) := {</a:t>
            </a:r>
            <a:r>
              <a:rPr lang="en-US" altLang="zh-TW" sz="1800" dirty="0" err="1">
                <a:ea typeface="新細明體" charset="-120"/>
              </a:rPr>
              <a:t>s,x,y</a:t>
            </a:r>
            <a:r>
              <a:rPr lang="en-US" altLang="zh-TW" sz="1800" dirty="0">
                <a:ea typeface="新細明體" charset="-120"/>
              </a:rPr>
              <a:t>}</a:t>
            </a:r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6045676" y="3612080"/>
            <a:ext cx="228600" cy="228600"/>
            <a:chOff x="3936" y="1392"/>
            <a:chExt cx="144" cy="144"/>
          </a:xfrm>
        </p:grpSpPr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3" name="Group 8"/>
          <p:cNvGrpSpPr>
            <a:grpSpLocks/>
          </p:cNvGrpSpPr>
          <p:nvPr/>
        </p:nvGrpSpPr>
        <p:grpSpPr bwMode="auto">
          <a:xfrm>
            <a:off x="4552088" y="4100057"/>
            <a:ext cx="228600" cy="228601"/>
            <a:chOff x="3936" y="1392"/>
            <a:chExt cx="144" cy="144"/>
          </a:xfrm>
        </p:grpSpPr>
        <p:sp>
          <p:nvSpPr>
            <p:cNvPr id="74" name="Oval 9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6" name="Group 11"/>
          <p:cNvGrpSpPr>
            <a:grpSpLocks/>
          </p:cNvGrpSpPr>
          <p:nvPr/>
        </p:nvGrpSpPr>
        <p:grpSpPr bwMode="auto">
          <a:xfrm>
            <a:off x="6045676" y="3885354"/>
            <a:ext cx="228600" cy="228600"/>
            <a:chOff x="3936" y="1392"/>
            <a:chExt cx="144" cy="144"/>
          </a:xfrm>
        </p:grpSpPr>
        <p:sp>
          <p:nvSpPr>
            <p:cNvPr id="77" name="Oval 12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9" name="Group 14"/>
          <p:cNvGrpSpPr>
            <a:grpSpLocks/>
          </p:cNvGrpSpPr>
          <p:nvPr/>
        </p:nvGrpSpPr>
        <p:grpSpPr bwMode="auto">
          <a:xfrm>
            <a:off x="4552088" y="4894720"/>
            <a:ext cx="228600" cy="228600"/>
            <a:chOff x="3936" y="1392"/>
            <a:chExt cx="144" cy="144"/>
          </a:xfrm>
        </p:grpSpPr>
        <p:sp>
          <p:nvSpPr>
            <p:cNvPr id="80" name="Oval 15"/>
            <p:cNvSpPr>
              <a:spLocks noChangeArrowheads="1"/>
            </p:cNvSpPr>
            <p:nvPr/>
          </p:nvSpPr>
          <p:spPr bwMode="auto">
            <a:xfrm>
              <a:off x="3936" y="13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H="1">
              <a:off x="3936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5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0338" y="2455871"/>
            <a:ext cx="9435861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de Análise com </a:t>
            </a:r>
            <a:r>
              <a:rPr lang="pt-BR" dirty="0" err="1" smtClean="0"/>
              <a:t>Def-Uso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Critério 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TODAS-DEFINIÇÕES e TODOS-USOS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100" dirty="0" smtClean="0">
                <a:solidFill>
                  <a:srgbClr val="C00000"/>
                </a:solidFill>
              </a:rPr>
              <a:t>Exemplo para análise </a:t>
            </a:r>
            <a:r>
              <a:rPr lang="pt-BR" sz="3600" dirty="0" smtClean="0">
                <a:solidFill>
                  <a:srgbClr val="C00000"/>
                </a:solidFill>
              </a:rPr>
              <a:t>com a variável </a:t>
            </a:r>
            <a:r>
              <a:rPr lang="pt-BR" sz="3600" i="1" dirty="0" err="1" smtClean="0">
                <a:solidFill>
                  <a:schemeClr val="accent5">
                    <a:lumMod val="75000"/>
                  </a:schemeClr>
                </a:solidFill>
              </a:rPr>
              <a:t>length</a:t>
            </a:r>
            <a:endParaRPr lang="pt-BR" sz="40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714" y="175901"/>
            <a:ext cx="10515600" cy="1325563"/>
          </a:xfrm>
        </p:spPr>
        <p:txBody>
          <a:bodyPr/>
          <a:lstStyle/>
          <a:p>
            <a:r>
              <a:rPr lang="pt-BR" dirty="0" smtClean="0"/>
              <a:t>Considerações para caso de teste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9189" y="1707941"/>
            <a:ext cx="10515600" cy="3660775"/>
          </a:xfrm>
        </p:spPr>
        <p:txBody>
          <a:bodyPr>
            <a:normAutofit lnSpcReduction="10000"/>
          </a:bodyPr>
          <a:lstStyle/>
          <a:p>
            <a:r>
              <a:rPr lang="pt-BR" sz="3200" b="1" dirty="0" smtClean="0">
                <a:solidFill>
                  <a:srgbClr val="0070C0"/>
                </a:solidFill>
              </a:rPr>
              <a:t>Todas-Definições: </a:t>
            </a:r>
            <a:r>
              <a:rPr lang="pt-BR" dirty="0" smtClean="0"/>
              <a:t>cada definição </a:t>
            </a:r>
            <a:r>
              <a:rPr lang="pt-BR" dirty="0"/>
              <a:t>de </a:t>
            </a:r>
            <a:r>
              <a:rPr lang="pt-BR" dirty="0" smtClean="0"/>
              <a:t>variável </a:t>
            </a:r>
            <a:r>
              <a:rPr lang="pt-BR" dirty="0"/>
              <a:t>seja exercitada pelo </a:t>
            </a:r>
            <a:r>
              <a:rPr lang="pt-BR" dirty="0" smtClean="0"/>
              <a:t>menos uma </a:t>
            </a:r>
            <a:r>
              <a:rPr lang="pt-BR" dirty="0"/>
              <a:t>vez, </a:t>
            </a:r>
            <a:r>
              <a:rPr lang="pt-BR" dirty="0" smtClean="0"/>
              <a:t>não </a:t>
            </a:r>
            <a:r>
              <a:rPr lang="pt-BR" dirty="0"/>
              <a:t>importa se por um </a:t>
            </a:r>
            <a:r>
              <a:rPr lang="pt-BR" i="1" dirty="0" err="1" smtClean="0"/>
              <a:t>uso-c</a:t>
            </a:r>
            <a:r>
              <a:rPr lang="pt-BR" dirty="0" smtClean="0"/>
              <a:t> </a:t>
            </a:r>
            <a:r>
              <a:rPr lang="pt-BR" dirty="0"/>
              <a:t>ou por um </a:t>
            </a:r>
            <a:r>
              <a:rPr lang="pt-BR" i="1" dirty="0" err="1" smtClean="0"/>
              <a:t>uso-p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FF0000"/>
                </a:solidFill>
              </a:rPr>
              <a:t>critério genérico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sz="3200" b="1" dirty="0" smtClean="0">
                <a:solidFill>
                  <a:srgbClr val="C00000"/>
                </a:solidFill>
              </a:rPr>
              <a:t>Todos-Usos</a:t>
            </a:r>
            <a:r>
              <a:rPr lang="pt-BR" sz="3200" b="1" dirty="0">
                <a:solidFill>
                  <a:srgbClr val="C00000"/>
                </a:solidFill>
              </a:rPr>
              <a:t>: </a:t>
            </a:r>
            <a:r>
              <a:rPr lang="pt-BR" dirty="0" smtClean="0"/>
              <a:t>todas </a:t>
            </a:r>
            <a:r>
              <a:rPr lang="pt-BR" dirty="0"/>
              <a:t>as </a:t>
            </a:r>
            <a:r>
              <a:rPr lang="pt-BR" dirty="0" smtClean="0"/>
              <a:t>associações </a:t>
            </a:r>
            <a:r>
              <a:rPr lang="pt-BR" dirty="0"/>
              <a:t>entre uma </a:t>
            </a:r>
            <a:r>
              <a:rPr lang="pt-BR" dirty="0" smtClean="0"/>
              <a:t>definição </a:t>
            </a:r>
            <a:r>
              <a:rPr lang="pt-BR" dirty="0"/>
              <a:t>de </a:t>
            </a:r>
            <a:r>
              <a:rPr lang="pt-BR" dirty="0" smtClean="0"/>
              <a:t>variável </a:t>
            </a:r>
            <a:r>
              <a:rPr lang="pt-BR" dirty="0"/>
              <a:t>e </a:t>
            </a:r>
            <a:r>
              <a:rPr lang="pt-BR" dirty="0" smtClean="0"/>
              <a:t>seus usos (</a:t>
            </a:r>
            <a:r>
              <a:rPr lang="pt-BR" i="1" dirty="0" smtClean="0">
                <a:solidFill>
                  <a:srgbClr val="C00000"/>
                </a:solidFill>
              </a:rPr>
              <a:t>usos-c </a:t>
            </a:r>
            <a:r>
              <a:rPr lang="pt-BR" i="1" dirty="0">
                <a:solidFill>
                  <a:srgbClr val="C00000"/>
                </a:solidFill>
              </a:rPr>
              <a:t>e </a:t>
            </a:r>
            <a:r>
              <a:rPr lang="pt-BR" i="1" dirty="0" smtClean="0">
                <a:solidFill>
                  <a:srgbClr val="C00000"/>
                </a:solidFill>
              </a:rPr>
              <a:t>usos-p</a:t>
            </a:r>
            <a:r>
              <a:rPr lang="pt-BR" dirty="0" smtClean="0"/>
              <a:t>) </a:t>
            </a:r>
            <a:r>
              <a:rPr lang="pt-BR" dirty="0"/>
              <a:t>sejam exercitadas pelos casos de teste, </a:t>
            </a:r>
            <a:r>
              <a:rPr lang="pt-BR" dirty="0" smtClean="0"/>
              <a:t>através de </a:t>
            </a:r>
            <a:r>
              <a:rPr lang="pt-BR" dirty="0"/>
              <a:t>pelo menos um caminho livre de </a:t>
            </a:r>
            <a:r>
              <a:rPr lang="pt-BR" dirty="0" smtClean="0"/>
              <a:t>definição</a:t>
            </a:r>
            <a:r>
              <a:rPr lang="pt-BR" dirty="0"/>
              <a:t>, ou seja, um caminho onde a </a:t>
            </a:r>
            <a:r>
              <a:rPr lang="pt-BR" dirty="0" smtClean="0"/>
              <a:t>variável não é </a:t>
            </a:r>
            <a:r>
              <a:rPr lang="pt-BR" dirty="0"/>
              <a:t>redefinida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77659" y="6311900"/>
            <a:ext cx="6449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Maldonado, José Carlos et </a:t>
            </a:r>
            <a:r>
              <a:rPr lang="pt-BR" sz="1200" dirty="0" err="1" smtClean="0"/>
              <a:t>all</a:t>
            </a:r>
            <a:r>
              <a:rPr lang="pt-BR" sz="1200" dirty="0" smtClean="0"/>
              <a:t>. INTRODUÇÃO </a:t>
            </a:r>
            <a:r>
              <a:rPr lang="pt-BR" sz="1200" dirty="0"/>
              <a:t>AO TESTE DE SOFTWARE (Versão 2004-01), </a:t>
            </a:r>
            <a:r>
              <a:rPr lang="pt-BR" sz="1200" dirty="0" smtClean="0"/>
              <a:t>ICMC/USP.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365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1807" y="254030"/>
            <a:ext cx="10515600" cy="51509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Notação todos usos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09173" y="1828986"/>
            <a:ext cx="9795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/>
          </a:p>
          <a:p>
            <a:pPr algn="just"/>
            <a:r>
              <a:rPr lang="pt-BR" sz="2800" dirty="0" smtClean="0"/>
              <a:t>As notações </a:t>
            </a:r>
            <a:r>
              <a:rPr lang="pt-BR" sz="2800" dirty="0"/>
              <a:t>(i</a:t>
            </a:r>
            <a:r>
              <a:rPr lang="pt-BR" sz="2800" dirty="0" smtClean="0"/>
              <a:t>, </a:t>
            </a:r>
            <a:r>
              <a:rPr lang="pt-BR" sz="2800" b="1" i="1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sz="2800" dirty="0" smtClean="0"/>
              <a:t>, </a:t>
            </a:r>
            <a:r>
              <a:rPr lang="pt-BR" sz="2800" b="1" dirty="0" smtClean="0">
                <a:solidFill>
                  <a:srgbClr val="00B050"/>
                </a:solidFill>
              </a:rPr>
              <a:t>var</a:t>
            </a:r>
            <a:r>
              <a:rPr lang="pt-BR" sz="2800" dirty="0"/>
              <a:t>) e </a:t>
            </a:r>
            <a:r>
              <a:rPr lang="pt-BR" sz="2800" dirty="0" smtClean="0"/>
              <a:t>(i,(</a:t>
            </a:r>
            <a:r>
              <a:rPr lang="pt-BR" sz="2800" b="1" i="1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sz="2800" dirty="0" smtClean="0"/>
              <a:t>, </a:t>
            </a:r>
            <a:r>
              <a:rPr lang="pt-BR" sz="2800" b="1" i="1" dirty="0" smtClean="0">
                <a:solidFill>
                  <a:srgbClr val="FFC000"/>
                </a:solidFill>
              </a:rPr>
              <a:t>k</a:t>
            </a:r>
            <a:r>
              <a:rPr lang="pt-BR" sz="2800" dirty="0" smtClean="0"/>
              <a:t>), t/f, </a:t>
            </a:r>
            <a:r>
              <a:rPr lang="pt-BR" sz="2800" b="1" dirty="0" smtClean="0">
                <a:solidFill>
                  <a:srgbClr val="00B050"/>
                </a:solidFill>
              </a:rPr>
              <a:t>var</a:t>
            </a:r>
            <a:r>
              <a:rPr lang="pt-BR" sz="2800" dirty="0" smtClean="0"/>
              <a:t>) indicam </a:t>
            </a:r>
            <a:r>
              <a:rPr lang="pt-BR" sz="2800" dirty="0"/>
              <a:t>que a </a:t>
            </a:r>
            <a:r>
              <a:rPr lang="pt-BR" sz="2800" dirty="0" smtClean="0"/>
              <a:t>variável </a:t>
            </a:r>
            <a:r>
              <a:rPr lang="pt-BR" sz="2800" b="1" dirty="0">
                <a:solidFill>
                  <a:srgbClr val="00B050"/>
                </a:solidFill>
              </a:rPr>
              <a:t>var</a:t>
            </a:r>
            <a:r>
              <a:rPr lang="pt-BR" sz="2800" dirty="0"/>
              <a:t> </a:t>
            </a:r>
            <a:r>
              <a:rPr lang="pt-BR" sz="2800" dirty="0" smtClean="0"/>
              <a:t>é definida </a:t>
            </a:r>
            <a:r>
              <a:rPr lang="pt-BR" sz="2800" dirty="0"/>
              <a:t>no </a:t>
            </a:r>
            <a:r>
              <a:rPr lang="pt-BR" sz="2800" dirty="0" smtClean="0"/>
              <a:t>nó </a:t>
            </a:r>
            <a:r>
              <a:rPr lang="pt-BR" sz="2800" i="1" dirty="0">
                <a:solidFill>
                  <a:srgbClr val="C00000"/>
                </a:solidFill>
              </a:rPr>
              <a:t>i</a:t>
            </a:r>
            <a:r>
              <a:rPr lang="pt-BR" sz="2800" dirty="0"/>
              <a:t> e </a:t>
            </a:r>
            <a:r>
              <a:rPr lang="pt-BR" sz="2800" dirty="0" smtClean="0"/>
              <a:t>existe:</a:t>
            </a:r>
          </a:p>
          <a:p>
            <a:pPr algn="just"/>
            <a:endParaRPr lang="pt-BR" sz="2800" dirty="0"/>
          </a:p>
          <a:p>
            <a:pPr marL="514350" indent="-514350" algn="just">
              <a:buAutoNum type="alphaLcParenR"/>
            </a:pPr>
            <a:r>
              <a:rPr lang="pt-BR" sz="2800" dirty="0" smtClean="0"/>
              <a:t>um </a:t>
            </a:r>
            <a:r>
              <a:rPr lang="pt-BR" sz="2800" dirty="0">
                <a:solidFill>
                  <a:srgbClr val="C00000"/>
                </a:solidFill>
              </a:rPr>
              <a:t>uso computacional </a:t>
            </a:r>
            <a:r>
              <a:rPr lang="pt-BR" sz="2800" dirty="0"/>
              <a:t>de var no </a:t>
            </a:r>
            <a:r>
              <a:rPr lang="pt-BR" sz="2800" dirty="0" smtClean="0"/>
              <a:t>nó </a:t>
            </a:r>
            <a:r>
              <a:rPr lang="pt-BR" sz="2800" i="1" dirty="0">
                <a:solidFill>
                  <a:srgbClr val="C00000"/>
                </a:solidFill>
              </a:rPr>
              <a:t>j</a:t>
            </a:r>
            <a:r>
              <a:rPr lang="pt-BR" sz="2800" dirty="0"/>
              <a:t> </a:t>
            </a:r>
            <a:endParaRPr lang="pt-BR" sz="2800" dirty="0" smtClean="0"/>
          </a:p>
          <a:p>
            <a:pPr marL="514350" indent="-514350" algn="just">
              <a:buAutoNum type="alphaLcParenR"/>
            </a:pPr>
            <a:endParaRPr lang="pt-BR" sz="2800" dirty="0"/>
          </a:p>
          <a:p>
            <a:pPr marL="514350" indent="-514350" algn="just">
              <a:buAutoNum type="alphaLcParenR"/>
            </a:pPr>
            <a:r>
              <a:rPr lang="pt-BR" sz="2800" dirty="0" smtClean="0"/>
              <a:t>ou </a:t>
            </a:r>
            <a:r>
              <a:rPr lang="pt-BR" sz="2800" dirty="0"/>
              <a:t>um </a:t>
            </a:r>
            <a:r>
              <a:rPr lang="pt-BR" sz="2800" dirty="0">
                <a:solidFill>
                  <a:schemeClr val="accent4"/>
                </a:solidFill>
              </a:rPr>
              <a:t>uso </a:t>
            </a:r>
            <a:r>
              <a:rPr lang="pt-BR" sz="2800" dirty="0" smtClean="0">
                <a:solidFill>
                  <a:schemeClr val="accent4"/>
                </a:solidFill>
              </a:rPr>
              <a:t>predicativo </a:t>
            </a:r>
            <a:r>
              <a:rPr lang="pt-BR" sz="2800" dirty="0" smtClean="0"/>
              <a:t>de</a:t>
            </a:r>
            <a:r>
              <a:rPr lang="pt-BR" sz="2800" b="1" dirty="0" smtClean="0">
                <a:solidFill>
                  <a:srgbClr val="00B050"/>
                </a:solidFill>
              </a:rPr>
              <a:t> var </a:t>
            </a:r>
            <a:r>
              <a:rPr lang="pt-BR" sz="2800" dirty="0"/>
              <a:t>no </a:t>
            </a:r>
            <a:r>
              <a:rPr lang="pt-BR" sz="2800" i="1" dirty="0"/>
              <a:t>arco</a:t>
            </a:r>
            <a:r>
              <a:rPr lang="pt-BR" sz="2800" i="1" dirty="0">
                <a:solidFill>
                  <a:srgbClr val="C00000"/>
                </a:solidFill>
              </a:rPr>
              <a:t> (j, </a:t>
            </a:r>
            <a:r>
              <a:rPr lang="pt-BR" sz="2800" b="1" i="1" dirty="0">
                <a:solidFill>
                  <a:srgbClr val="FFC000"/>
                </a:solidFill>
              </a:rPr>
              <a:t>k</a:t>
            </a:r>
            <a:r>
              <a:rPr lang="pt-BR" sz="2800" i="1" dirty="0" smtClean="0">
                <a:solidFill>
                  <a:srgbClr val="C00000"/>
                </a:solidFill>
              </a:rPr>
              <a:t>), indicado por</a:t>
            </a:r>
          </a:p>
          <a:p>
            <a:pPr marL="514350" indent="-514350" algn="just">
              <a:buAutoNum type="alphaLcParenR"/>
            </a:pPr>
            <a:endParaRPr lang="pt-BR" sz="2800" i="1" dirty="0">
              <a:solidFill>
                <a:srgbClr val="C00000"/>
              </a:solidFill>
            </a:endParaRPr>
          </a:p>
          <a:p>
            <a:pPr marL="514350" indent="-514350" algn="just">
              <a:buAutoNum type="alphaLcParenR"/>
            </a:pP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1624082" y="4885127"/>
            <a:ext cx="4174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</a:t>
            </a:r>
            <a:r>
              <a:rPr lang="pt-BR" sz="2800" dirty="0"/>
              <a:t>i,(</a:t>
            </a:r>
            <a:r>
              <a:rPr lang="pt-BR" sz="2800" b="1" i="1" dirty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sz="2800" dirty="0"/>
              <a:t>, </a:t>
            </a:r>
            <a:r>
              <a:rPr lang="pt-BR" sz="2800" b="1" i="1" dirty="0">
                <a:solidFill>
                  <a:srgbClr val="FFC000"/>
                </a:solidFill>
              </a:rPr>
              <a:t>k</a:t>
            </a:r>
            <a:r>
              <a:rPr lang="pt-BR" sz="2800" dirty="0" smtClean="0"/>
              <a:t>), t/f,  </a:t>
            </a:r>
            <a:r>
              <a:rPr lang="pt-BR" sz="2800" b="1" dirty="0" smtClean="0">
                <a:solidFill>
                  <a:srgbClr val="00B050"/>
                </a:solidFill>
              </a:rPr>
              <a:t>var</a:t>
            </a:r>
            <a:r>
              <a:rPr lang="pt-BR" sz="2800" dirty="0" smtClean="0"/>
              <a:t>), </a:t>
            </a:r>
            <a:r>
              <a:rPr lang="pt-BR" sz="1400" dirty="0" smtClean="0"/>
              <a:t>onde t - </a:t>
            </a:r>
            <a:r>
              <a:rPr lang="pt-BR" sz="1400" dirty="0" err="1" smtClean="0"/>
              <a:t>true</a:t>
            </a:r>
            <a:r>
              <a:rPr lang="pt-BR" sz="1400" dirty="0" smtClean="0"/>
              <a:t>, f - false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239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4027559" y="621100"/>
          <a:ext cx="7591247" cy="57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8047996" imgH="6095843" progId="Visio.Drawing.11">
                  <p:embed/>
                </p:oleObj>
              </mc:Choice>
              <mc:Fallback>
                <p:oleObj name="Visio" r:id="rId3" imgW="8047996" imgH="60958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559" y="621100"/>
                        <a:ext cx="7591247" cy="5747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/>
          <p:cNvSpPr/>
          <p:nvPr/>
        </p:nvSpPr>
        <p:spPr>
          <a:xfrm>
            <a:off x="1209331" y="1461332"/>
            <a:ext cx="331829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pt-BR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pt-B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a=1,b=1;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*y){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max;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while (*x&gt;0&amp;&amp;*y&gt;0){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&gt;&gt;*x&gt;&gt;*y;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(*x&gt;*y){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max=b;}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 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max=a;}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&lt;&lt;"max: "&lt;&lt;max&lt;&lt;"\n";}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*x,*y;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x=&amp;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a;y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=&amp;b;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s-ES_tradnl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807496" y="491915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791299" y="345057"/>
            <a:ext cx="111921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2,3: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390555" y="1343061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89081" y="2162349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336966" y="2245734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088762" y="2990094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78808" y="4114783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1151552" y="4239380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831540" y="4758892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31166" y="158761"/>
            <a:ext cx="3466381" cy="58009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Métrica GFD (ensaio ‘a’)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299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672" y="382378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Considerações </a:t>
            </a:r>
            <a:r>
              <a:rPr lang="pt-BR" dirty="0" err="1" smtClean="0"/>
              <a:t>Def-Uso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partir das definições e usos de variáveis de um determinado código é possível criar um 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Grafo </a:t>
            </a:r>
            <a:r>
              <a:rPr lang="pt-BR" b="1" dirty="0" err="1" smtClean="0">
                <a:solidFill>
                  <a:schemeClr val="accent5">
                    <a:lumMod val="75000"/>
                  </a:schemeClr>
                </a:solidFill>
              </a:rPr>
              <a:t>Def-Uso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dirty="0" smtClean="0"/>
              <a:t>para ele.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Nele são adicionadas informações a respeito do fluxo de dados, caracterizando associações entre pontos do programa nos quais é atribuído um valor a uma variável e pontos nos quais esse valor é utilizado.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0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865" y="719765"/>
            <a:ext cx="2628900" cy="53149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807496" y="491915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91299" y="345057"/>
            <a:ext cx="111921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2,3: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789081" y="2162349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336966" y="2245734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088762" y="2990094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161556" y="4175165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1552" y="4239380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779784" y="4819274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/>
          </p:nvPr>
        </p:nvGraphicFramePr>
        <p:xfrm>
          <a:off x="246622" y="479606"/>
          <a:ext cx="7939845" cy="270009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8518"/>
                <a:gridCol w="1137784"/>
                <a:gridCol w="1074069"/>
                <a:gridCol w="1623709"/>
                <a:gridCol w="1426648"/>
                <a:gridCol w="1619117"/>
              </a:tblGrid>
              <a:tr h="304490">
                <a:tc rowSpan="2"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(Nodo definição,</a:t>
                      </a:r>
                    </a:p>
                    <a:p>
                      <a:pPr algn="l"/>
                      <a:r>
                        <a:rPr lang="pt-BR" sz="1100" dirty="0" smtClean="0"/>
                        <a:t>var)</a:t>
                      </a:r>
                      <a:endParaRPr lang="pt-BR" sz="1100" b="1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Definição – </a:t>
                      </a:r>
                      <a:r>
                        <a:rPr lang="pt-BR" sz="1600" dirty="0" err="1" smtClean="0"/>
                        <a:t>Uso-c</a:t>
                      </a:r>
                      <a:endParaRPr lang="pt-B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Definição – </a:t>
                      </a:r>
                      <a:r>
                        <a:rPr lang="pt-BR" sz="1600" dirty="0" err="1" smtClean="0"/>
                        <a:t>Uso-p</a:t>
                      </a:r>
                      <a:endParaRPr lang="pt-B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Caminhos Genéricos</a:t>
                      </a:r>
                    </a:p>
                    <a:p>
                      <a:pPr algn="ctr"/>
                      <a:r>
                        <a:rPr lang="pt-BR" sz="1200" b="1" dirty="0" smtClean="0">
                          <a:latin typeface="+mn-lt"/>
                        </a:rPr>
                        <a:t>Para Casos</a:t>
                      </a:r>
                      <a:r>
                        <a:rPr lang="pt-BR" sz="1200" b="1" baseline="0" dirty="0" smtClean="0">
                          <a:latin typeface="+mn-lt"/>
                        </a:rPr>
                        <a:t> de Testes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 vMerge="1">
                  <a:txBody>
                    <a:bodyPr/>
                    <a:lstStyle/>
                    <a:p>
                      <a:pPr algn="l"/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Use-c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 j, var)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Use-p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(i,(j, k),var)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(1,a)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{9}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(1,9,a)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1,2,3,4,5,6,</a:t>
                      </a:r>
                      <a:r>
                        <a:rPr lang="pt-BR" sz="1200" b="1" dirty="0" smtClean="0">
                          <a:solidFill>
                            <a:srgbClr val="C00000"/>
                          </a:solidFill>
                        </a:rPr>
                        <a:t>7,9</a:t>
                      </a:r>
                    </a:p>
                  </a:txBody>
                  <a:tcPr/>
                </a:tc>
              </a:tr>
              <a:tr h="32265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(1,b)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{8}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(1,8,b)</a:t>
                      </a:r>
                      <a:endParaRPr lang="pt-BR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1,2,3,4,5,6,</a:t>
                      </a:r>
                      <a:r>
                        <a:rPr lang="pt-BR" sz="1200" b="1" dirty="0" smtClean="0">
                          <a:solidFill>
                            <a:srgbClr val="C00000"/>
                          </a:solidFill>
                        </a:rPr>
                        <a:t>7,8</a:t>
                      </a:r>
                    </a:p>
                  </a:txBody>
                  <a:tcPr/>
                </a:tc>
              </a:tr>
              <a:tr h="1198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{5}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(2,5,*x)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{(7,9),(7,8)}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(2,(7,9),*x)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(2,(7,8),*x)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2,3,4,5,6,7</a:t>
                      </a:r>
                    </a:p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2,3,4,11</a:t>
                      </a:r>
                      <a:endParaRPr lang="pt-BR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(2,*Y)</a:t>
                      </a:r>
                    </a:p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{6}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(2,6,*Y)</a:t>
                      </a:r>
                      <a:endParaRPr lang="pt-BR" sz="1200" b="1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{(7,9),(7,8)}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(2,(7,9),*Y)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(2,(7,8),*Y)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2,3,4,5,6,7</a:t>
                      </a:r>
                    </a:p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2,3,4,11</a:t>
                      </a:r>
                      <a:endParaRPr lang="pt-BR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67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{9,10}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(9,10,max)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9,10</a:t>
                      </a: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(8,max)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{8,10}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(8,10,max)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8,10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588437" y="0"/>
            <a:ext cx="3466381" cy="580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Métrica GFD</a:t>
            </a:r>
            <a:endParaRPr lang="pt-BR" sz="3200" dirty="0"/>
          </a:p>
        </p:txBody>
      </p:sp>
      <p:sp>
        <p:nvSpPr>
          <p:cNvPr id="13" name="Retângulo 12"/>
          <p:cNvSpPr/>
          <p:nvPr/>
        </p:nvSpPr>
        <p:spPr>
          <a:xfrm>
            <a:off x="8390555" y="1343061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58232" y="212964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x,*y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9980914" y="207832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*x,*Y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86198" y="3988277"/>
            <a:ext cx="349536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para variável 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e y</a:t>
            </a:r>
            <a:r>
              <a:rPr lang="pt-BR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1,2,3,4,5,6,</a:t>
            </a:r>
            <a:r>
              <a:rPr lang="pt-BR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7,8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,10,4,11</a:t>
            </a:r>
            <a:endParaRPr lang="pt-BR" b="1" dirty="0">
              <a:solidFill>
                <a:schemeClr val="accent5">
                  <a:lumMod val="75000"/>
                </a:schemeClr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1,2,3,4,5,6,</a:t>
            </a:r>
            <a:r>
              <a:rPr lang="pt-BR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7,9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,10,4,11</a:t>
            </a:r>
            <a:endParaRPr lang="pt-BR" b="1" dirty="0">
              <a:solidFill>
                <a:schemeClr val="accent5">
                  <a:lumMod val="75000"/>
                </a:schemeClr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2,3,4,11 (descarto)</a:t>
            </a:r>
            <a:endParaRPr lang="pt-BR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59" y="3265031"/>
            <a:ext cx="4077606" cy="35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0" y="106550"/>
            <a:ext cx="6858702" cy="646900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59" y="1628630"/>
            <a:ext cx="5127169" cy="515209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196128" y="237620"/>
            <a:ext cx="8340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Indicação possibilidade de falha, análise </a:t>
            </a:r>
            <a:r>
              <a:rPr lang="pt-BR" sz="2400" b="1" dirty="0"/>
              <a:t>com a variável </a:t>
            </a:r>
            <a:r>
              <a:rPr lang="pt-BR" sz="2400" b="1" dirty="0" smtClean="0"/>
              <a:t>&lt;</a:t>
            </a:r>
            <a:r>
              <a:rPr lang="pt-BR" sz="2400" b="1" i="1" dirty="0" err="1" smtClean="0">
                <a:solidFill>
                  <a:schemeClr val="accent4"/>
                </a:solidFill>
              </a:rPr>
              <a:t>length</a:t>
            </a:r>
            <a:r>
              <a:rPr lang="pt-BR" sz="2400" b="1" i="1" dirty="0" smtClean="0"/>
              <a:t>&gt;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31324" y="1913675"/>
            <a:ext cx="4171948" cy="288086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57202" y="3267075"/>
            <a:ext cx="3657598" cy="337767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57202" y="3623892"/>
            <a:ext cx="3657598" cy="271833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47677" y="5188743"/>
            <a:ext cx="6386138" cy="335498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47677" y="5553075"/>
            <a:ext cx="3657598" cy="256916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408306" y="830355"/>
            <a:ext cx="54534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subcaminho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C00000"/>
                </a:solidFill>
              </a:rPr>
              <a:t>(1,3,4,8,9) </a:t>
            </a:r>
            <a:r>
              <a:rPr lang="pt-BR" sz="2000" dirty="0" smtClean="0"/>
              <a:t>é </a:t>
            </a:r>
            <a:r>
              <a:rPr lang="pt-BR" sz="2000" dirty="0"/>
              <a:t>não </a:t>
            </a:r>
            <a:r>
              <a:rPr lang="pt-BR" sz="2000" dirty="0" smtClean="0"/>
              <a:t>executável</a:t>
            </a:r>
          </a:p>
          <a:p>
            <a:r>
              <a:rPr lang="pt-BR" sz="2000" b="1" i="1" dirty="0" err="1" smtClean="0">
                <a:solidFill>
                  <a:schemeClr val="accent4"/>
                </a:solidFill>
              </a:rPr>
              <a:t>length</a:t>
            </a:r>
            <a:r>
              <a:rPr lang="pt-BR" sz="2000" dirty="0" smtClean="0"/>
              <a:t> não recebe outro valor ne</a:t>
            </a:r>
            <a:r>
              <a:rPr lang="pt-BR" sz="2400" dirty="0" smtClean="0"/>
              <a:t>nhum</a:t>
            </a:r>
            <a:endParaRPr lang="pt-BR" sz="2400" dirty="0"/>
          </a:p>
        </p:txBody>
      </p:sp>
      <p:sp>
        <p:nvSpPr>
          <p:cNvPr id="18" name="Retângulo 17"/>
          <p:cNvSpPr/>
          <p:nvPr/>
        </p:nvSpPr>
        <p:spPr>
          <a:xfrm>
            <a:off x="602942" y="6575553"/>
            <a:ext cx="6449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Maldonado, José Carlos et </a:t>
            </a:r>
            <a:r>
              <a:rPr lang="pt-BR" sz="1200" dirty="0" err="1" smtClean="0"/>
              <a:t>all</a:t>
            </a:r>
            <a:r>
              <a:rPr lang="pt-BR" sz="1200" dirty="0" smtClean="0"/>
              <a:t>. INTRODUÇÃO </a:t>
            </a:r>
            <a:r>
              <a:rPr lang="pt-BR" sz="1200" dirty="0"/>
              <a:t>AO TESTE DE SOFTWARE (Versão 2004-01), </a:t>
            </a:r>
            <a:r>
              <a:rPr lang="pt-BR" sz="1200" dirty="0" smtClean="0"/>
              <a:t>ICMC/USP.</a:t>
            </a:r>
            <a:endParaRPr lang="pt-BR" sz="12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779023" y="1218954"/>
            <a:ext cx="838376" cy="301092"/>
          </a:xfrm>
          <a:prstGeom prst="roundRect">
            <a:avLst/>
          </a:prstGeom>
          <a:solidFill>
            <a:schemeClr val="accent4">
              <a:alpha val="22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04" y="808208"/>
            <a:ext cx="8100473" cy="564555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209554" y="714796"/>
            <a:ext cx="501765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Caminhos critério TODAS-DEFINIÇÕES:</a:t>
            </a:r>
            <a:endParaRPr lang="pt-BR" sz="2400" dirty="0"/>
          </a:p>
          <a:p>
            <a:r>
              <a:rPr lang="pt-BR" sz="24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1,3,4,5,7); </a:t>
            </a:r>
            <a:endParaRPr lang="pt-BR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1,3,4,8,9); </a:t>
            </a:r>
            <a:endParaRPr lang="pt-BR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1,3,4,8,10); e </a:t>
            </a:r>
            <a:endParaRPr lang="pt-BR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1,3,4,5,6,7)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33575" y="2975361"/>
            <a:ext cx="45775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subcaminho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C00000"/>
                </a:solidFill>
              </a:rPr>
              <a:t>(1,3,4,8,9) </a:t>
            </a:r>
            <a:endParaRPr lang="pt-BR" sz="2400" b="1" dirty="0" smtClean="0">
              <a:solidFill>
                <a:srgbClr val="C00000"/>
              </a:solidFill>
            </a:endParaRPr>
          </a:p>
          <a:p>
            <a:r>
              <a:rPr lang="pt-BR" sz="2400" dirty="0" smtClean="0"/>
              <a:t>é não executável</a:t>
            </a:r>
            <a:r>
              <a:rPr lang="pt-BR" sz="2400" dirty="0"/>
              <a:t>, </a:t>
            </a:r>
            <a:endParaRPr lang="pt-BR" sz="2400" dirty="0" smtClean="0"/>
          </a:p>
          <a:p>
            <a:r>
              <a:rPr lang="pt-BR" sz="2400" dirty="0" smtClean="0"/>
              <a:t>e </a:t>
            </a:r>
            <a:r>
              <a:rPr lang="pt-BR" sz="2400" dirty="0"/>
              <a:t>qualquer caminho </a:t>
            </a:r>
            <a:r>
              <a:rPr lang="pt-BR" sz="2400" dirty="0" smtClean="0"/>
              <a:t>completo </a:t>
            </a:r>
            <a:r>
              <a:rPr lang="pt-BR" sz="2400" dirty="0"/>
              <a:t>que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inclua </a:t>
            </a:r>
            <a:r>
              <a:rPr lang="pt-BR" sz="2400" dirty="0" smtClean="0"/>
              <a:t>também é não executável</a:t>
            </a:r>
            <a:r>
              <a:rPr lang="pt-BR" sz="2400" dirty="0"/>
              <a:t>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21035" y="69812"/>
            <a:ext cx="7017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1 - Exemplo de caminhos </a:t>
            </a:r>
            <a:r>
              <a:rPr lang="pt-BR" sz="3600" b="1" i="1" dirty="0" smtClean="0">
                <a:solidFill>
                  <a:srgbClr val="C00000"/>
                </a:solidFill>
              </a:rPr>
              <a:t>Todas-definições</a:t>
            </a:r>
            <a:endParaRPr lang="pt-BR" sz="3600" b="1" i="1" dirty="0">
              <a:solidFill>
                <a:srgbClr val="C00000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2632494" y="1170220"/>
            <a:ext cx="414068" cy="416114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36292" y="6544274"/>
            <a:ext cx="6449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Maldonado, José Carlos et </a:t>
            </a:r>
            <a:r>
              <a:rPr lang="pt-BR" sz="1200" dirty="0" err="1" smtClean="0"/>
              <a:t>all</a:t>
            </a:r>
            <a:r>
              <a:rPr lang="pt-BR" sz="1200" dirty="0" smtClean="0"/>
              <a:t>. INTRODUÇÃO </a:t>
            </a:r>
            <a:r>
              <a:rPr lang="pt-BR" sz="1200" dirty="0"/>
              <a:t>AO TESTE DE SOFTWARE (Versão 2004-01), </a:t>
            </a:r>
            <a:r>
              <a:rPr lang="pt-BR" sz="1200" dirty="0" smtClean="0"/>
              <a:t>ICMC/USP.</a:t>
            </a:r>
            <a:endParaRPr lang="pt-BR" sz="1200" dirty="0"/>
          </a:p>
        </p:txBody>
      </p:sp>
      <p:sp>
        <p:nvSpPr>
          <p:cNvPr id="10" name="Elipse 9"/>
          <p:cNvSpPr/>
          <p:nvPr/>
        </p:nvSpPr>
        <p:spPr>
          <a:xfrm>
            <a:off x="2632494" y="1922695"/>
            <a:ext cx="414068" cy="416114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632494" y="2720698"/>
            <a:ext cx="414068" cy="416114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632494" y="5237395"/>
            <a:ext cx="414068" cy="416114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813344" y="5653509"/>
            <a:ext cx="414068" cy="416114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9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7198" y="254577"/>
            <a:ext cx="5673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2 - Exemplo critério </a:t>
            </a:r>
            <a:r>
              <a:rPr lang="pt-BR" sz="3600" b="1" i="1" dirty="0">
                <a:solidFill>
                  <a:srgbClr val="0070C0"/>
                </a:solidFill>
              </a:rPr>
              <a:t>Todos-Usos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50263"/>
            <a:ext cx="6586986" cy="46672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134099" y="444567"/>
            <a:ext cx="5657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</a:t>
            </a:r>
            <a:r>
              <a:rPr lang="pt-BR" dirty="0" smtClean="0"/>
              <a:t>relação </a:t>
            </a:r>
            <a:r>
              <a:rPr lang="pt-BR" dirty="0"/>
              <a:t>ao </a:t>
            </a:r>
            <a:r>
              <a:rPr lang="pt-BR" dirty="0" smtClean="0"/>
              <a:t>critério </a:t>
            </a:r>
            <a:r>
              <a:rPr lang="pt-BR" dirty="0"/>
              <a:t>Todos-Usos, </a:t>
            </a:r>
            <a:r>
              <a:rPr lang="pt-BR" dirty="0" smtClean="0"/>
              <a:t>seriam </a:t>
            </a:r>
            <a:r>
              <a:rPr lang="pt-BR" dirty="0"/>
              <a:t>requeridas as </a:t>
            </a:r>
            <a:r>
              <a:rPr lang="pt-BR" dirty="0" smtClean="0"/>
              <a:t>associações</a:t>
            </a:r>
            <a:r>
              <a:rPr lang="pt-BR" dirty="0"/>
              <a:t>: </a:t>
            </a:r>
            <a:endParaRPr lang="pt-BR" dirty="0" smtClean="0"/>
          </a:p>
          <a:p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pt-BR" sz="2400" dirty="0"/>
              <a:t>1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,7, </a:t>
            </a:r>
            <a:r>
              <a:rPr lang="pt-BR" sz="2400" dirty="0" err="1">
                <a:solidFill>
                  <a:srgbClr val="00B050"/>
                </a:solidFill>
              </a:rPr>
              <a:t>length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); </a:t>
            </a:r>
            <a:endParaRPr lang="pt-BR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pt-BR" sz="2400" dirty="0"/>
              <a:t>1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,(8,</a:t>
            </a:r>
            <a:r>
              <a:rPr lang="pt-BR" sz="2400" dirty="0">
                <a:solidFill>
                  <a:srgbClr val="FFC000"/>
                </a:solidFill>
              </a:rPr>
              <a:t>9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),</a:t>
            </a:r>
            <a:r>
              <a:rPr lang="pt-BR" sz="2400" dirty="0" err="1">
                <a:solidFill>
                  <a:srgbClr val="00B050"/>
                </a:solidFill>
              </a:rPr>
              <a:t>length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e </a:t>
            </a:r>
          </a:p>
          <a:p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pt-BR" sz="2400" dirty="0"/>
              <a:t>1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,(8,</a:t>
            </a:r>
            <a:r>
              <a:rPr lang="pt-BR" sz="2400" dirty="0">
                <a:solidFill>
                  <a:srgbClr val="FFC000"/>
                </a:solidFill>
              </a:rPr>
              <a:t>10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pt-BR" sz="2400" dirty="0" err="1" smtClean="0">
                <a:solidFill>
                  <a:srgbClr val="00B050"/>
                </a:solidFill>
              </a:rPr>
              <a:t>length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</a:p>
          <a:p>
            <a:endParaRPr lang="pt-BR" dirty="0"/>
          </a:p>
          <a:p>
            <a:pPr algn="just"/>
            <a:r>
              <a:rPr lang="pt-BR" dirty="0" smtClean="0"/>
              <a:t>As notações </a:t>
            </a:r>
            <a:r>
              <a:rPr lang="pt-BR" dirty="0"/>
              <a:t>(i</a:t>
            </a:r>
            <a:r>
              <a:rPr lang="pt-BR" dirty="0" smtClean="0"/>
              <a:t>, </a:t>
            </a:r>
            <a:r>
              <a:rPr lang="pt-BR" b="1" i="1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dirty="0" smtClean="0"/>
              <a:t>, </a:t>
            </a:r>
            <a:r>
              <a:rPr lang="pt-BR" b="1" dirty="0" smtClean="0">
                <a:solidFill>
                  <a:srgbClr val="00B050"/>
                </a:solidFill>
              </a:rPr>
              <a:t>var</a:t>
            </a:r>
            <a:r>
              <a:rPr lang="pt-BR" dirty="0"/>
              <a:t>) e (i,(</a:t>
            </a:r>
            <a:r>
              <a:rPr lang="pt-BR" b="1" i="1" dirty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dirty="0"/>
              <a:t>, </a:t>
            </a:r>
            <a:r>
              <a:rPr lang="pt-BR" b="1" i="1" dirty="0">
                <a:solidFill>
                  <a:srgbClr val="FFC000"/>
                </a:solidFill>
              </a:rPr>
              <a:t>k</a:t>
            </a:r>
            <a:r>
              <a:rPr lang="pt-BR" dirty="0"/>
              <a:t>),</a:t>
            </a:r>
            <a:r>
              <a:rPr lang="pt-BR" b="1" dirty="0">
                <a:solidFill>
                  <a:srgbClr val="00B050"/>
                </a:solidFill>
              </a:rPr>
              <a:t>var</a:t>
            </a:r>
            <a:r>
              <a:rPr lang="pt-BR" dirty="0"/>
              <a:t>) indicam que a </a:t>
            </a:r>
            <a:r>
              <a:rPr lang="pt-BR" dirty="0" smtClean="0"/>
              <a:t>variável </a:t>
            </a:r>
            <a:r>
              <a:rPr lang="pt-BR" b="1" dirty="0">
                <a:solidFill>
                  <a:srgbClr val="00B050"/>
                </a:solidFill>
              </a:rPr>
              <a:t>var</a:t>
            </a:r>
            <a:r>
              <a:rPr lang="pt-BR" dirty="0"/>
              <a:t> </a:t>
            </a:r>
            <a:r>
              <a:rPr lang="pt-BR" dirty="0" smtClean="0"/>
              <a:t>é definida </a:t>
            </a:r>
            <a:r>
              <a:rPr lang="pt-BR" dirty="0"/>
              <a:t>no </a:t>
            </a:r>
            <a:r>
              <a:rPr lang="pt-BR" dirty="0" smtClean="0"/>
              <a:t>nó </a:t>
            </a:r>
            <a:r>
              <a:rPr lang="pt-BR" i="1" dirty="0">
                <a:solidFill>
                  <a:srgbClr val="C00000"/>
                </a:solidFill>
              </a:rPr>
              <a:t>i</a:t>
            </a:r>
            <a:r>
              <a:rPr lang="pt-BR" dirty="0"/>
              <a:t> e existe um </a:t>
            </a:r>
            <a:r>
              <a:rPr lang="pt-BR" dirty="0">
                <a:solidFill>
                  <a:srgbClr val="C00000"/>
                </a:solidFill>
              </a:rPr>
              <a:t>uso computacional </a:t>
            </a:r>
            <a:r>
              <a:rPr lang="pt-BR" dirty="0"/>
              <a:t>de var no </a:t>
            </a:r>
            <a:r>
              <a:rPr lang="pt-BR" dirty="0" smtClean="0"/>
              <a:t>nó </a:t>
            </a:r>
            <a:r>
              <a:rPr lang="pt-BR" i="1" dirty="0">
                <a:solidFill>
                  <a:srgbClr val="C00000"/>
                </a:solidFill>
              </a:rPr>
              <a:t>j</a:t>
            </a:r>
            <a:r>
              <a:rPr lang="pt-BR" dirty="0"/>
              <a:t> ou um </a:t>
            </a:r>
            <a:r>
              <a:rPr lang="pt-BR" dirty="0">
                <a:solidFill>
                  <a:schemeClr val="accent4"/>
                </a:solidFill>
              </a:rPr>
              <a:t>uso </a:t>
            </a:r>
            <a:r>
              <a:rPr lang="pt-BR" dirty="0" smtClean="0">
                <a:solidFill>
                  <a:schemeClr val="accent4"/>
                </a:solidFill>
              </a:rPr>
              <a:t>predicativo </a:t>
            </a:r>
            <a:r>
              <a:rPr lang="pt-BR" dirty="0" smtClean="0"/>
              <a:t>de</a:t>
            </a:r>
            <a:r>
              <a:rPr lang="pt-BR" b="1" dirty="0" smtClean="0">
                <a:solidFill>
                  <a:srgbClr val="00B050"/>
                </a:solidFill>
              </a:rPr>
              <a:t> var </a:t>
            </a:r>
            <a:r>
              <a:rPr lang="pt-BR" dirty="0"/>
              <a:t>no </a:t>
            </a:r>
            <a:r>
              <a:rPr lang="pt-BR" i="1" dirty="0"/>
              <a:t>arco</a:t>
            </a:r>
            <a:r>
              <a:rPr lang="pt-BR" i="1" dirty="0">
                <a:solidFill>
                  <a:srgbClr val="C00000"/>
                </a:solidFill>
              </a:rPr>
              <a:t> (j, </a:t>
            </a:r>
            <a:r>
              <a:rPr lang="pt-BR" b="1" i="1" dirty="0">
                <a:solidFill>
                  <a:srgbClr val="FFC000"/>
                </a:solidFill>
              </a:rPr>
              <a:t>k</a:t>
            </a:r>
            <a:r>
              <a:rPr lang="pt-BR" i="1" dirty="0" smtClean="0">
                <a:solidFill>
                  <a:srgbClr val="C00000"/>
                </a:solidFill>
              </a:rPr>
              <a:t>).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931648" y="3802963"/>
            <a:ext cx="4591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associação </a:t>
            </a:r>
          </a:p>
          <a:p>
            <a:pPr algn="just"/>
            <a:r>
              <a:rPr lang="pt-BR" sz="2000" b="1" dirty="0" smtClean="0">
                <a:solidFill>
                  <a:srgbClr val="C00000"/>
                </a:solidFill>
              </a:rPr>
              <a:t>(</a:t>
            </a:r>
            <a:r>
              <a:rPr lang="pt-BR" sz="2000" b="1" dirty="0">
                <a:solidFill>
                  <a:srgbClr val="C00000"/>
                </a:solidFill>
              </a:rPr>
              <a:t>1,(8,9), </a:t>
            </a:r>
            <a:r>
              <a:rPr lang="pt-BR" sz="2000" b="1" dirty="0" err="1">
                <a:solidFill>
                  <a:srgbClr val="C00000"/>
                </a:solidFill>
              </a:rPr>
              <a:t>length</a:t>
            </a:r>
            <a:r>
              <a:rPr lang="pt-BR" sz="2000" b="1" dirty="0">
                <a:solidFill>
                  <a:srgbClr val="C00000"/>
                </a:solidFill>
              </a:rPr>
              <a:t>) </a:t>
            </a:r>
            <a:r>
              <a:rPr lang="pt-BR" dirty="0" smtClean="0"/>
              <a:t>é não executável </a:t>
            </a:r>
            <a:r>
              <a:rPr lang="pt-BR" dirty="0"/>
              <a:t>pois o </a:t>
            </a:r>
            <a:r>
              <a:rPr lang="pt-BR" dirty="0" smtClean="0"/>
              <a:t>único </a:t>
            </a:r>
            <a:r>
              <a:rPr lang="pt-BR" dirty="0"/>
              <a:t>caminho que livre de definição </a:t>
            </a:r>
            <a:r>
              <a:rPr lang="pt-BR" dirty="0" smtClean="0"/>
              <a:t>possível </a:t>
            </a:r>
            <a:r>
              <a:rPr lang="pt-BR" dirty="0"/>
              <a:t>de </a:t>
            </a:r>
            <a:r>
              <a:rPr lang="pt-BR" dirty="0" smtClean="0"/>
              <a:t>exercitá-la </a:t>
            </a:r>
            <a:r>
              <a:rPr lang="pt-BR" dirty="0"/>
              <a:t>seria </a:t>
            </a:r>
            <a:r>
              <a:rPr lang="pt-BR" dirty="0" smtClean="0"/>
              <a:t>um caminho </a:t>
            </a:r>
            <a:r>
              <a:rPr lang="pt-BR" dirty="0"/>
              <a:t>que </a:t>
            </a:r>
            <a:r>
              <a:rPr lang="pt-BR" dirty="0" smtClean="0"/>
              <a:t>incluísse </a:t>
            </a:r>
            <a:r>
              <a:rPr lang="pt-BR" dirty="0"/>
              <a:t>o </a:t>
            </a:r>
            <a:r>
              <a:rPr lang="pt-BR" dirty="0" err="1"/>
              <a:t>subcaminho</a:t>
            </a:r>
            <a:r>
              <a:rPr lang="pt-BR" dirty="0"/>
              <a:t> (1,3,4,8,9</a:t>
            </a:r>
            <a:r>
              <a:rPr lang="pt-BR" dirty="0" smtClean="0"/>
              <a:t>).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Já para 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1,7,length) </a:t>
            </a:r>
            <a:r>
              <a:rPr lang="pt-BR" dirty="0" smtClean="0"/>
              <a:t>qualquer </a:t>
            </a:r>
            <a:r>
              <a:rPr lang="pt-BR" dirty="0"/>
              <a:t>caminho completo </a:t>
            </a:r>
            <a:r>
              <a:rPr lang="pt-BR" dirty="0" smtClean="0"/>
              <a:t>executável </a:t>
            </a:r>
            <a:r>
              <a:rPr lang="pt-BR" dirty="0"/>
              <a:t>incluindo um dos </a:t>
            </a:r>
            <a:r>
              <a:rPr lang="pt-BR" dirty="0" err="1"/>
              <a:t>subcaminhos</a:t>
            </a:r>
            <a:r>
              <a:rPr lang="pt-BR" dirty="0"/>
              <a:t> (1,3,4,5,6,7), (1,3,4,5,7</a:t>
            </a:r>
            <a:r>
              <a:rPr lang="pt-BR" dirty="0" smtClean="0"/>
              <a:t>) seria </a:t>
            </a:r>
            <a:r>
              <a:rPr lang="pt-BR" dirty="0"/>
              <a:t>suficiente para </a:t>
            </a:r>
            <a:r>
              <a:rPr lang="pt-BR" dirty="0" smtClean="0"/>
              <a:t>exercitá-la.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956219" y="1322620"/>
            <a:ext cx="414068" cy="416114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965744" y="4827820"/>
            <a:ext cx="414068" cy="416114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260894" y="5161195"/>
            <a:ext cx="414068" cy="416114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6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Examplo</a:t>
            </a:r>
            <a:r>
              <a:rPr lang="en-US" dirty="0" smtClean="0"/>
              <a:t>: </a:t>
            </a:r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/>
        </p:nvGraphicFramePr>
        <p:xfrm>
          <a:off x="2209800" y="1524001"/>
          <a:ext cx="7086600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3" imgW="5486400" imgH="3694680" progId="Word.Document.8">
                  <p:embed/>
                </p:oleObj>
              </mc:Choice>
              <mc:Fallback>
                <p:oleObj name="Document" r:id="rId3" imgW="5486400" imgH="369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1"/>
                        <a:ext cx="7086600" cy="477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4" name="Oval 4"/>
          <p:cNvSpPr>
            <a:spLocks noChangeArrowheads="1"/>
          </p:cNvSpPr>
          <p:nvPr/>
        </p:nvSpPr>
        <p:spPr bwMode="auto">
          <a:xfrm>
            <a:off x="4572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65" name="Oval 5"/>
          <p:cNvSpPr>
            <a:spLocks noChangeArrowheads="1"/>
          </p:cNvSpPr>
          <p:nvPr/>
        </p:nvSpPr>
        <p:spPr bwMode="auto">
          <a:xfrm>
            <a:off x="54864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66" name="Oval 6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67" name="Oval 7"/>
          <p:cNvSpPr>
            <a:spLocks noChangeArrowheads="1"/>
          </p:cNvSpPr>
          <p:nvPr/>
        </p:nvSpPr>
        <p:spPr bwMode="auto">
          <a:xfrm>
            <a:off x="8396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68" name="Oval 8"/>
          <p:cNvSpPr>
            <a:spLocks noChangeArrowheads="1"/>
          </p:cNvSpPr>
          <p:nvPr/>
        </p:nvSpPr>
        <p:spPr bwMode="auto">
          <a:xfrm>
            <a:off x="7481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69" name="Oval 9"/>
          <p:cNvSpPr>
            <a:spLocks noChangeArrowheads="1"/>
          </p:cNvSpPr>
          <p:nvPr/>
        </p:nvSpPr>
        <p:spPr bwMode="auto">
          <a:xfrm>
            <a:off x="9386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70" name="Oval 10"/>
          <p:cNvSpPr>
            <a:spLocks noChangeArrowheads="1"/>
          </p:cNvSpPr>
          <p:nvPr/>
        </p:nvSpPr>
        <p:spPr bwMode="auto">
          <a:xfrm>
            <a:off x="10301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71" name="Text Box 11"/>
          <p:cNvSpPr txBox="1">
            <a:spLocks noChangeArrowheads="1"/>
          </p:cNvSpPr>
          <p:nvPr/>
        </p:nvSpPr>
        <p:spPr bwMode="auto">
          <a:xfrm>
            <a:off x="4572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54864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399373" name="Text Box 13"/>
          <p:cNvSpPr txBox="1">
            <a:spLocks noChangeArrowheads="1"/>
          </p:cNvSpPr>
          <p:nvPr/>
        </p:nvSpPr>
        <p:spPr bwMode="auto">
          <a:xfrm>
            <a:off x="6477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399374" name="Text Box 14"/>
          <p:cNvSpPr txBox="1">
            <a:spLocks noChangeArrowheads="1"/>
          </p:cNvSpPr>
          <p:nvPr/>
        </p:nvSpPr>
        <p:spPr bwMode="auto">
          <a:xfrm>
            <a:off x="7481889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399375" name="Text Box 15"/>
          <p:cNvSpPr txBox="1">
            <a:spLocks noChangeArrowheads="1"/>
          </p:cNvSpPr>
          <p:nvPr/>
        </p:nvSpPr>
        <p:spPr bwMode="auto">
          <a:xfrm>
            <a:off x="93249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16</a:t>
            </a:r>
          </a:p>
        </p:txBody>
      </p:sp>
      <p:sp>
        <p:nvSpPr>
          <p:cNvPr id="399376" name="Text Box 16"/>
          <p:cNvSpPr txBox="1">
            <a:spLocks noChangeArrowheads="1"/>
          </p:cNvSpPr>
          <p:nvPr/>
        </p:nvSpPr>
        <p:spPr bwMode="auto">
          <a:xfrm>
            <a:off x="83343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399377" name="Text Box 17"/>
          <p:cNvSpPr txBox="1">
            <a:spLocks noChangeArrowheads="1"/>
          </p:cNvSpPr>
          <p:nvPr/>
        </p:nvSpPr>
        <p:spPr bwMode="auto">
          <a:xfrm>
            <a:off x="10236200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17</a:t>
            </a:r>
          </a:p>
        </p:txBody>
      </p:sp>
      <p:sp>
        <p:nvSpPr>
          <p:cNvPr id="399378" name="Line 18"/>
          <p:cNvSpPr>
            <a:spLocks noChangeShapeType="1"/>
          </p:cNvSpPr>
          <p:nvPr/>
        </p:nvSpPr>
        <p:spPr bwMode="auto">
          <a:xfrm>
            <a:off x="4876800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79" name="Line 19"/>
          <p:cNvSpPr>
            <a:spLocks noChangeShapeType="1"/>
          </p:cNvSpPr>
          <p:nvPr/>
        </p:nvSpPr>
        <p:spPr bwMode="auto">
          <a:xfrm>
            <a:off x="67818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80" name="Line 20"/>
          <p:cNvSpPr>
            <a:spLocks noChangeShapeType="1"/>
          </p:cNvSpPr>
          <p:nvPr/>
        </p:nvSpPr>
        <p:spPr bwMode="auto">
          <a:xfrm>
            <a:off x="7786688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>
            <a:off x="9691688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399382" name="AutoShape 22"/>
          <p:cNvCxnSpPr>
            <a:cxnSpLocks noChangeShapeType="1"/>
            <a:stCxn id="399372" idx="0"/>
            <a:endCxn id="399373" idx="0"/>
          </p:cNvCxnSpPr>
          <p:nvPr/>
        </p:nvCxnSpPr>
        <p:spPr bwMode="auto">
          <a:xfrm rot="5400000" flipV="1">
            <a:off x="6134894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383" name="AutoShape 23"/>
          <p:cNvCxnSpPr>
            <a:cxnSpLocks noChangeShapeType="1"/>
            <a:stCxn id="399372" idx="2"/>
            <a:endCxn id="399373" idx="2"/>
          </p:cNvCxnSpPr>
          <p:nvPr/>
        </p:nvCxnSpPr>
        <p:spPr bwMode="auto">
          <a:xfrm rot="16200000" flipH="1">
            <a:off x="6134894" y="365204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384" name="AutoShape 24"/>
          <p:cNvCxnSpPr>
            <a:cxnSpLocks noChangeShapeType="1"/>
          </p:cNvCxnSpPr>
          <p:nvPr/>
        </p:nvCxnSpPr>
        <p:spPr bwMode="auto">
          <a:xfrm rot="16200000" flipH="1">
            <a:off x="9028906" y="362029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385" name="AutoShape 25"/>
          <p:cNvCxnSpPr>
            <a:cxnSpLocks noChangeShapeType="1"/>
          </p:cNvCxnSpPr>
          <p:nvPr/>
        </p:nvCxnSpPr>
        <p:spPr bwMode="auto">
          <a:xfrm rot="5400000" flipV="1">
            <a:off x="9028906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386" name="AutoShape 26"/>
          <p:cNvCxnSpPr>
            <a:cxnSpLocks noChangeShapeType="1"/>
            <a:stCxn id="399374" idx="3"/>
            <a:endCxn id="399374" idx="2"/>
          </p:cNvCxnSpPr>
          <p:nvPr/>
        </p:nvCxnSpPr>
        <p:spPr bwMode="auto">
          <a:xfrm flipH="1">
            <a:off x="7635875" y="3978276"/>
            <a:ext cx="153988" cy="168275"/>
          </a:xfrm>
          <a:prstGeom prst="curvedConnector4">
            <a:avLst>
              <a:gd name="adj1" fmla="val -148454"/>
              <a:gd name="adj2" fmla="val 23584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387" name="Text Box 27"/>
          <p:cNvSpPr txBox="1">
            <a:spLocks noChangeArrowheads="1"/>
          </p:cNvSpPr>
          <p:nvPr/>
        </p:nvSpPr>
        <p:spPr bwMode="auto">
          <a:xfrm>
            <a:off x="4957763" y="3581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399388" name="Text Box 28"/>
          <p:cNvSpPr txBox="1">
            <a:spLocks noChangeArrowheads="1"/>
          </p:cNvSpPr>
          <p:nvPr/>
        </p:nvSpPr>
        <p:spPr bwMode="auto">
          <a:xfrm>
            <a:off x="6021388" y="3276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399389" name="Text Box 29"/>
          <p:cNvSpPr txBox="1">
            <a:spLocks noChangeArrowheads="1"/>
          </p:cNvSpPr>
          <p:nvPr/>
        </p:nvSpPr>
        <p:spPr bwMode="auto">
          <a:xfrm>
            <a:off x="6029326" y="4343400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399390" name="Text Box 30"/>
          <p:cNvSpPr txBox="1">
            <a:spLocks noChangeArrowheads="1"/>
          </p:cNvSpPr>
          <p:nvPr/>
        </p:nvSpPr>
        <p:spPr bwMode="auto">
          <a:xfrm>
            <a:off x="6935788" y="3657600"/>
            <a:ext cx="30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399391" name="Text Box 31"/>
          <p:cNvSpPr txBox="1">
            <a:spLocks noChangeArrowheads="1"/>
          </p:cNvSpPr>
          <p:nvPr/>
        </p:nvSpPr>
        <p:spPr bwMode="auto">
          <a:xfrm>
            <a:off x="7777163" y="441960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399392" name="Text Box 32"/>
          <p:cNvSpPr txBox="1">
            <a:spLocks noChangeArrowheads="1"/>
          </p:cNvSpPr>
          <p:nvPr/>
        </p:nvSpPr>
        <p:spPr bwMode="auto">
          <a:xfrm>
            <a:off x="7858125" y="35814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399393" name="Text Box 33"/>
          <p:cNvSpPr txBox="1">
            <a:spLocks noChangeArrowheads="1"/>
          </p:cNvSpPr>
          <p:nvPr/>
        </p:nvSpPr>
        <p:spPr bwMode="auto">
          <a:xfrm>
            <a:off x="8923338" y="3276600"/>
            <a:ext cx="29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g</a:t>
            </a:r>
          </a:p>
        </p:txBody>
      </p:sp>
      <p:sp>
        <p:nvSpPr>
          <p:cNvPr id="399394" name="Text Box 34"/>
          <p:cNvSpPr txBox="1">
            <a:spLocks noChangeArrowheads="1"/>
          </p:cNvSpPr>
          <p:nvPr/>
        </p:nvSpPr>
        <p:spPr bwMode="auto">
          <a:xfrm>
            <a:off x="8918576" y="4343400"/>
            <a:ext cx="30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h</a:t>
            </a:r>
          </a:p>
        </p:txBody>
      </p:sp>
      <p:sp>
        <p:nvSpPr>
          <p:cNvPr id="399395" name="Text Box 35"/>
          <p:cNvSpPr txBox="1">
            <a:spLocks noChangeArrowheads="1"/>
          </p:cNvSpPr>
          <p:nvPr/>
        </p:nvSpPr>
        <p:spPr bwMode="auto">
          <a:xfrm>
            <a:off x="9786938" y="35814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5618572" y="6467031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4530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/>
              <a:t>Example: pow(x,y)</a:t>
            </a:r>
            <a:br>
              <a:rPr lang="en-US"/>
            </a:br>
            <a:r>
              <a:rPr lang="en-US"/>
              <a:t>du-Path for Variable x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2209800" y="1525588"/>
            <a:ext cx="846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/* pow(x,y)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2259013" y="1735138"/>
            <a:ext cx="55650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This program computes x to the power of y, where x and y are integers.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2259013" y="1941513"/>
            <a:ext cx="24776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INPUT:     The x and y values.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2259013" y="2149475"/>
            <a:ext cx="44894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OUTPUT: x raised to the power of y is printed to stdout.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2259013" y="2357438"/>
            <a:ext cx="1394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*/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2259013" y="25638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93" name="Rectangle 9"/>
          <p:cNvSpPr>
            <a:spLocks noChangeArrowheads="1"/>
          </p:cNvSpPr>
          <p:nvPr/>
        </p:nvSpPr>
        <p:spPr bwMode="auto">
          <a:xfrm>
            <a:off x="2349500" y="255905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94" name="Rectangle 10"/>
          <p:cNvSpPr>
            <a:spLocks noChangeArrowheads="1"/>
          </p:cNvSpPr>
          <p:nvPr/>
        </p:nvSpPr>
        <p:spPr bwMode="auto">
          <a:xfrm>
            <a:off x="2800351" y="2563813"/>
            <a:ext cx="13785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void pow (int x, 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95" name="Rectangle 11"/>
          <p:cNvSpPr>
            <a:spLocks noChangeArrowheads="1"/>
          </p:cNvSpPr>
          <p:nvPr/>
        </p:nvSpPr>
        <p:spPr bwMode="auto">
          <a:xfrm>
            <a:off x="2259013" y="27717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96" name="Rectangle 12"/>
          <p:cNvSpPr>
            <a:spLocks noChangeArrowheads="1"/>
          </p:cNvSpPr>
          <p:nvPr/>
        </p:nvSpPr>
        <p:spPr bwMode="auto">
          <a:xfrm>
            <a:off x="2349500" y="27686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2800350" y="2771775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2259013" y="29781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399" name="Rectangle 15"/>
          <p:cNvSpPr>
            <a:spLocks noChangeArrowheads="1"/>
          </p:cNvSpPr>
          <p:nvPr/>
        </p:nvSpPr>
        <p:spPr bwMode="auto">
          <a:xfrm>
            <a:off x="2349500" y="29749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00" name="Rectangle 16"/>
          <p:cNvSpPr>
            <a:spLocks noChangeArrowheads="1"/>
          </p:cNvSpPr>
          <p:nvPr/>
        </p:nvSpPr>
        <p:spPr bwMode="auto">
          <a:xfrm>
            <a:off x="2800351" y="2978150"/>
            <a:ext cx="5321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float z;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0401" name="Rectangle 17"/>
          <p:cNvSpPr>
            <a:spLocks noChangeArrowheads="1"/>
          </p:cNvSpPr>
          <p:nvPr/>
        </p:nvSpPr>
        <p:spPr bwMode="auto">
          <a:xfrm>
            <a:off x="2259013" y="31877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02" name="Rectangle 18"/>
          <p:cNvSpPr>
            <a:spLocks noChangeArrowheads="1"/>
          </p:cNvSpPr>
          <p:nvPr/>
        </p:nvSpPr>
        <p:spPr bwMode="auto">
          <a:xfrm>
            <a:off x="2349500" y="31829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03" name="Rectangle 19"/>
          <p:cNvSpPr>
            <a:spLocks noChangeArrowheads="1"/>
          </p:cNvSpPr>
          <p:nvPr/>
        </p:nvSpPr>
        <p:spPr bwMode="auto">
          <a:xfrm>
            <a:off x="2800350" y="3187700"/>
            <a:ext cx="4119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int p;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0404" name="Rectangle 20"/>
          <p:cNvSpPr>
            <a:spLocks noChangeArrowheads="1"/>
          </p:cNvSpPr>
          <p:nvPr/>
        </p:nvSpPr>
        <p:spPr bwMode="auto">
          <a:xfrm>
            <a:off x="2259013" y="33940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05" name="Rectangle 21"/>
          <p:cNvSpPr>
            <a:spLocks noChangeArrowheads="1"/>
          </p:cNvSpPr>
          <p:nvPr/>
        </p:nvSpPr>
        <p:spPr bwMode="auto">
          <a:xfrm>
            <a:off x="2349500" y="33909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06" name="Rectangle 22"/>
          <p:cNvSpPr>
            <a:spLocks noChangeArrowheads="1"/>
          </p:cNvSpPr>
          <p:nvPr/>
        </p:nvSpPr>
        <p:spPr bwMode="auto">
          <a:xfrm>
            <a:off x="2800351" y="3394075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0407" name="Rectangle 23"/>
          <p:cNvSpPr>
            <a:spLocks noChangeArrowheads="1"/>
          </p:cNvSpPr>
          <p:nvPr/>
        </p:nvSpPr>
        <p:spPr bwMode="auto">
          <a:xfrm>
            <a:off x="2259013" y="36004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08" name="Rectangle 24"/>
          <p:cNvSpPr>
            <a:spLocks noChangeArrowheads="1"/>
          </p:cNvSpPr>
          <p:nvPr/>
        </p:nvSpPr>
        <p:spPr bwMode="auto">
          <a:xfrm>
            <a:off x="2349500" y="35972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09" name="Rectangle 25"/>
          <p:cNvSpPr>
            <a:spLocks noChangeArrowheads="1"/>
          </p:cNvSpPr>
          <p:nvPr/>
        </p:nvSpPr>
        <p:spPr bwMode="auto">
          <a:xfrm>
            <a:off x="2800351" y="3600450"/>
            <a:ext cx="8896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p = 0 – y;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2259013" y="38100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11" name="Rectangle 27"/>
          <p:cNvSpPr>
            <a:spLocks noChangeArrowheads="1"/>
          </p:cNvSpPr>
          <p:nvPr/>
        </p:nvSpPr>
        <p:spPr bwMode="auto">
          <a:xfrm>
            <a:off x="2349500" y="38052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2800351" y="3810000"/>
            <a:ext cx="7662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else p = y;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13" name="Rectangle 29"/>
          <p:cNvSpPr>
            <a:spLocks noChangeArrowheads="1"/>
          </p:cNvSpPr>
          <p:nvPr/>
        </p:nvSpPr>
        <p:spPr bwMode="auto">
          <a:xfrm>
            <a:off x="2259013" y="40163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14" name="Rectangle 30"/>
          <p:cNvSpPr>
            <a:spLocks noChangeArrowheads="1"/>
          </p:cNvSpPr>
          <p:nvPr/>
        </p:nvSpPr>
        <p:spPr bwMode="auto">
          <a:xfrm>
            <a:off x="2349500" y="401161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15" name="Rectangle 31"/>
          <p:cNvSpPr>
            <a:spLocks noChangeArrowheads="1"/>
          </p:cNvSpPr>
          <p:nvPr/>
        </p:nvSpPr>
        <p:spPr bwMode="auto">
          <a:xfrm>
            <a:off x="2800351" y="4016375"/>
            <a:ext cx="5562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z = 1.0;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16" name="Rectangle 32"/>
          <p:cNvSpPr>
            <a:spLocks noChangeArrowheads="1"/>
          </p:cNvSpPr>
          <p:nvPr/>
        </p:nvSpPr>
        <p:spPr bwMode="auto">
          <a:xfrm>
            <a:off x="2259013" y="42243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17" name="Rectangle 33"/>
          <p:cNvSpPr>
            <a:spLocks noChangeArrowheads="1"/>
          </p:cNvSpPr>
          <p:nvPr/>
        </p:nvSpPr>
        <p:spPr bwMode="auto">
          <a:xfrm>
            <a:off x="2349500" y="42211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18" name="Rectangle 34"/>
          <p:cNvSpPr>
            <a:spLocks noChangeArrowheads="1"/>
          </p:cNvSpPr>
          <p:nvPr/>
        </p:nvSpPr>
        <p:spPr bwMode="auto">
          <a:xfrm>
            <a:off x="2800350" y="4224338"/>
            <a:ext cx="101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while (p !=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0419" name="Rectangle 35"/>
          <p:cNvSpPr>
            <a:spLocks noChangeArrowheads="1"/>
          </p:cNvSpPr>
          <p:nvPr/>
        </p:nvSpPr>
        <p:spPr bwMode="auto">
          <a:xfrm>
            <a:off x="2259013" y="4432300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20" name="Rectangle 36"/>
          <p:cNvSpPr>
            <a:spLocks noChangeArrowheads="1"/>
          </p:cNvSpPr>
          <p:nvPr/>
        </p:nvSpPr>
        <p:spPr bwMode="auto">
          <a:xfrm>
            <a:off x="2439988" y="44275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21" name="Rectangle 37"/>
          <p:cNvSpPr>
            <a:spLocks noChangeArrowheads="1"/>
          </p:cNvSpPr>
          <p:nvPr/>
        </p:nvSpPr>
        <p:spPr bwMode="auto">
          <a:xfrm>
            <a:off x="2800350" y="4432300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    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0422" name="Rectangle 38"/>
          <p:cNvSpPr>
            <a:spLocks noChangeArrowheads="1"/>
          </p:cNvSpPr>
          <p:nvPr/>
        </p:nvSpPr>
        <p:spPr bwMode="auto">
          <a:xfrm>
            <a:off x="2259013" y="4640263"/>
            <a:ext cx="1696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23" name="Rectangle 39"/>
          <p:cNvSpPr>
            <a:spLocks noChangeArrowheads="1"/>
          </p:cNvSpPr>
          <p:nvPr/>
        </p:nvSpPr>
        <p:spPr bwMode="auto">
          <a:xfrm>
            <a:off x="2439988" y="463708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24" name="Rectangle 40"/>
          <p:cNvSpPr>
            <a:spLocks noChangeArrowheads="1"/>
          </p:cNvSpPr>
          <p:nvPr/>
        </p:nvSpPr>
        <p:spPr bwMode="auto">
          <a:xfrm>
            <a:off x="2800351" y="4640263"/>
            <a:ext cx="8608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    z = z * x;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0425" name="Rectangle 41"/>
          <p:cNvSpPr>
            <a:spLocks noChangeArrowheads="1"/>
          </p:cNvSpPr>
          <p:nvPr/>
        </p:nvSpPr>
        <p:spPr bwMode="auto">
          <a:xfrm>
            <a:off x="2259013" y="48466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26" name="Rectangle 42"/>
          <p:cNvSpPr>
            <a:spLocks noChangeArrowheads="1"/>
          </p:cNvSpPr>
          <p:nvPr/>
        </p:nvSpPr>
        <p:spPr bwMode="auto">
          <a:xfrm>
            <a:off x="2439988" y="48434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27" name="Rectangle 43"/>
          <p:cNvSpPr>
            <a:spLocks noChangeArrowheads="1"/>
          </p:cNvSpPr>
          <p:nvPr/>
        </p:nvSpPr>
        <p:spPr bwMode="auto">
          <a:xfrm>
            <a:off x="2800351" y="4846638"/>
            <a:ext cx="8992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</a:rPr>
              <a:t>    p = p – 1;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28" name="Rectangle 44"/>
          <p:cNvSpPr>
            <a:spLocks noChangeArrowheads="1"/>
          </p:cNvSpPr>
          <p:nvPr/>
        </p:nvSpPr>
        <p:spPr bwMode="auto">
          <a:xfrm>
            <a:off x="2259013" y="5053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29" name="Rectangle 45"/>
          <p:cNvSpPr>
            <a:spLocks noChangeArrowheads="1"/>
          </p:cNvSpPr>
          <p:nvPr/>
        </p:nvSpPr>
        <p:spPr bwMode="auto">
          <a:xfrm>
            <a:off x="2439988" y="50498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0" name="Rectangle 46"/>
          <p:cNvSpPr>
            <a:spLocks noChangeArrowheads="1"/>
          </p:cNvSpPr>
          <p:nvPr/>
        </p:nvSpPr>
        <p:spPr bwMode="auto">
          <a:xfrm>
            <a:off x="2800350" y="5053013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</a:rPr>
              <a:t>    }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1" name="Rectangle 47"/>
          <p:cNvSpPr>
            <a:spLocks noChangeArrowheads="1"/>
          </p:cNvSpPr>
          <p:nvPr/>
        </p:nvSpPr>
        <p:spPr bwMode="auto">
          <a:xfrm>
            <a:off x="2259013" y="52625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2" name="Rectangle 48"/>
          <p:cNvSpPr>
            <a:spLocks noChangeArrowheads="1"/>
          </p:cNvSpPr>
          <p:nvPr/>
        </p:nvSpPr>
        <p:spPr bwMode="auto">
          <a:xfrm>
            <a:off x="2439988" y="52578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3" name="Rectangle 49"/>
          <p:cNvSpPr>
            <a:spLocks noChangeArrowheads="1"/>
          </p:cNvSpPr>
          <p:nvPr/>
        </p:nvSpPr>
        <p:spPr bwMode="auto">
          <a:xfrm>
            <a:off x="2800351" y="5262563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4" name="Rectangle 50"/>
          <p:cNvSpPr>
            <a:spLocks noChangeArrowheads="1"/>
          </p:cNvSpPr>
          <p:nvPr/>
        </p:nvSpPr>
        <p:spPr bwMode="auto">
          <a:xfrm>
            <a:off x="2259013" y="54689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5" name="Rectangle 51"/>
          <p:cNvSpPr>
            <a:spLocks noChangeArrowheads="1"/>
          </p:cNvSpPr>
          <p:nvPr/>
        </p:nvSpPr>
        <p:spPr bwMode="auto">
          <a:xfrm>
            <a:off x="2439988" y="54657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6" name="Rectangle 52"/>
          <p:cNvSpPr>
            <a:spLocks noChangeArrowheads="1"/>
          </p:cNvSpPr>
          <p:nvPr/>
        </p:nvSpPr>
        <p:spPr bwMode="auto">
          <a:xfrm>
            <a:off x="2800350" y="5468938"/>
            <a:ext cx="9553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z = 1.0 / z;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7" name="Rectangle 53"/>
          <p:cNvSpPr>
            <a:spLocks noChangeArrowheads="1"/>
          </p:cNvSpPr>
          <p:nvPr/>
        </p:nvSpPr>
        <p:spPr bwMode="auto">
          <a:xfrm>
            <a:off x="2259013" y="567848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8" name="Rectangle 54"/>
          <p:cNvSpPr>
            <a:spLocks noChangeArrowheads="1"/>
          </p:cNvSpPr>
          <p:nvPr/>
        </p:nvSpPr>
        <p:spPr bwMode="auto">
          <a:xfrm>
            <a:off x="2439988" y="567372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39" name="Rectangle 55"/>
          <p:cNvSpPr>
            <a:spLocks noChangeArrowheads="1"/>
          </p:cNvSpPr>
          <p:nvPr/>
        </p:nvSpPr>
        <p:spPr bwMode="auto">
          <a:xfrm>
            <a:off x="2800351" y="5678488"/>
            <a:ext cx="705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printf(z);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40" name="Rectangle 56"/>
          <p:cNvSpPr>
            <a:spLocks noChangeArrowheads="1"/>
          </p:cNvSpPr>
          <p:nvPr/>
        </p:nvSpPr>
        <p:spPr bwMode="auto">
          <a:xfrm>
            <a:off x="2259013" y="58848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41" name="Rectangle 57"/>
          <p:cNvSpPr>
            <a:spLocks noChangeArrowheads="1"/>
          </p:cNvSpPr>
          <p:nvPr/>
        </p:nvSpPr>
        <p:spPr bwMode="auto">
          <a:xfrm>
            <a:off x="2439988" y="58801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42" name="Rectangle 58"/>
          <p:cNvSpPr>
            <a:spLocks noChangeArrowheads="1"/>
          </p:cNvSpPr>
          <p:nvPr/>
        </p:nvSpPr>
        <p:spPr bwMode="auto">
          <a:xfrm>
            <a:off x="2800350" y="5884863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0443" name="Oval 59"/>
          <p:cNvSpPr>
            <a:spLocks noChangeArrowheads="1"/>
          </p:cNvSpPr>
          <p:nvPr/>
        </p:nvSpPr>
        <p:spPr bwMode="auto">
          <a:xfrm>
            <a:off x="4572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44" name="Oval 60"/>
          <p:cNvSpPr>
            <a:spLocks noChangeArrowheads="1"/>
          </p:cNvSpPr>
          <p:nvPr/>
        </p:nvSpPr>
        <p:spPr bwMode="auto">
          <a:xfrm>
            <a:off x="54864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45" name="Oval 61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46" name="Oval 62"/>
          <p:cNvSpPr>
            <a:spLocks noChangeArrowheads="1"/>
          </p:cNvSpPr>
          <p:nvPr/>
        </p:nvSpPr>
        <p:spPr bwMode="auto">
          <a:xfrm>
            <a:off x="8396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47" name="Oval 63"/>
          <p:cNvSpPr>
            <a:spLocks noChangeArrowheads="1"/>
          </p:cNvSpPr>
          <p:nvPr/>
        </p:nvSpPr>
        <p:spPr bwMode="auto">
          <a:xfrm>
            <a:off x="7481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48" name="Oval 64"/>
          <p:cNvSpPr>
            <a:spLocks noChangeArrowheads="1"/>
          </p:cNvSpPr>
          <p:nvPr/>
        </p:nvSpPr>
        <p:spPr bwMode="auto">
          <a:xfrm>
            <a:off x="9386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49" name="Oval 65"/>
          <p:cNvSpPr>
            <a:spLocks noChangeArrowheads="1"/>
          </p:cNvSpPr>
          <p:nvPr/>
        </p:nvSpPr>
        <p:spPr bwMode="auto">
          <a:xfrm>
            <a:off x="10301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50" name="Text Box 66"/>
          <p:cNvSpPr txBox="1">
            <a:spLocks noChangeArrowheads="1"/>
          </p:cNvSpPr>
          <p:nvPr/>
        </p:nvSpPr>
        <p:spPr bwMode="auto">
          <a:xfrm>
            <a:off x="4572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00451" name="Text Box 67"/>
          <p:cNvSpPr txBox="1">
            <a:spLocks noChangeArrowheads="1"/>
          </p:cNvSpPr>
          <p:nvPr/>
        </p:nvSpPr>
        <p:spPr bwMode="auto">
          <a:xfrm>
            <a:off x="54864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400452" name="Text Box 68"/>
          <p:cNvSpPr txBox="1">
            <a:spLocks noChangeArrowheads="1"/>
          </p:cNvSpPr>
          <p:nvPr/>
        </p:nvSpPr>
        <p:spPr bwMode="auto">
          <a:xfrm>
            <a:off x="6477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00453" name="Text Box 69"/>
          <p:cNvSpPr txBox="1">
            <a:spLocks noChangeArrowheads="1"/>
          </p:cNvSpPr>
          <p:nvPr/>
        </p:nvSpPr>
        <p:spPr bwMode="auto">
          <a:xfrm>
            <a:off x="7481889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00454" name="Text Box 70"/>
          <p:cNvSpPr txBox="1">
            <a:spLocks noChangeArrowheads="1"/>
          </p:cNvSpPr>
          <p:nvPr/>
        </p:nvSpPr>
        <p:spPr bwMode="auto">
          <a:xfrm>
            <a:off x="93249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16</a:t>
            </a:r>
          </a:p>
        </p:txBody>
      </p:sp>
      <p:sp>
        <p:nvSpPr>
          <p:cNvPr id="400455" name="Text Box 71"/>
          <p:cNvSpPr txBox="1">
            <a:spLocks noChangeArrowheads="1"/>
          </p:cNvSpPr>
          <p:nvPr/>
        </p:nvSpPr>
        <p:spPr bwMode="auto">
          <a:xfrm>
            <a:off x="83343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400456" name="Text Box 72"/>
          <p:cNvSpPr txBox="1">
            <a:spLocks noChangeArrowheads="1"/>
          </p:cNvSpPr>
          <p:nvPr/>
        </p:nvSpPr>
        <p:spPr bwMode="auto">
          <a:xfrm>
            <a:off x="10236200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17</a:t>
            </a:r>
          </a:p>
        </p:txBody>
      </p:sp>
      <p:sp>
        <p:nvSpPr>
          <p:cNvPr id="400457" name="Line 73"/>
          <p:cNvSpPr>
            <a:spLocks noChangeShapeType="1"/>
          </p:cNvSpPr>
          <p:nvPr/>
        </p:nvSpPr>
        <p:spPr bwMode="auto">
          <a:xfrm>
            <a:off x="4876800" y="3962400"/>
            <a:ext cx="6096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58" name="Line 74"/>
          <p:cNvSpPr>
            <a:spLocks noChangeShapeType="1"/>
          </p:cNvSpPr>
          <p:nvPr/>
        </p:nvSpPr>
        <p:spPr bwMode="auto">
          <a:xfrm>
            <a:off x="6781800" y="3962400"/>
            <a:ext cx="68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59" name="Line 75"/>
          <p:cNvSpPr>
            <a:spLocks noChangeShapeType="1"/>
          </p:cNvSpPr>
          <p:nvPr/>
        </p:nvSpPr>
        <p:spPr bwMode="auto">
          <a:xfrm>
            <a:off x="7786688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0460" name="Line 76"/>
          <p:cNvSpPr>
            <a:spLocks noChangeShapeType="1"/>
          </p:cNvSpPr>
          <p:nvPr/>
        </p:nvSpPr>
        <p:spPr bwMode="auto">
          <a:xfrm>
            <a:off x="9691688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00461" name="AutoShape 77"/>
          <p:cNvCxnSpPr>
            <a:cxnSpLocks noChangeShapeType="1"/>
            <a:stCxn id="400451" idx="0"/>
            <a:endCxn id="400452" idx="0"/>
          </p:cNvCxnSpPr>
          <p:nvPr/>
        </p:nvCxnSpPr>
        <p:spPr bwMode="auto">
          <a:xfrm rot="5400000" flipV="1">
            <a:off x="6134894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462" name="AutoShape 78"/>
          <p:cNvCxnSpPr>
            <a:cxnSpLocks noChangeShapeType="1"/>
            <a:stCxn id="400451" idx="2"/>
            <a:endCxn id="400452" idx="2"/>
          </p:cNvCxnSpPr>
          <p:nvPr/>
        </p:nvCxnSpPr>
        <p:spPr bwMode="auto">
          <a:xfrm rot="16200000" flipH="1">
            <a:off x="6134894" y="365204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463" name="AutoShape 79"/>
          <p:cNvCxnSpPr>
            <a:cxnSpLocks noChangeShapeType="1"/>
          </p:cNvCxnSpPr>
          <p:nvPr/>
        </p:nvCxnSpPr>
        <p:spPr bwMode="auto">
          <a:xfrm rot="16200000" flipH="1">
            <a:off x="9028906" y="362029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464" name="AutoShape 80"/>
          <p:cNvCxnSpPr>
            <a:cxnSpLocks noChangeShapeType="1"/>
          </p:cNvCxnSpPr>
          <p:nvPr/>
        </p:nvCxnSpPr>
        <p:spPr bwMode="auto">
          <a:xfrm rot="5400000" flipV="1">
            <a:off x="9028906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465" name="AutoShape 81"/>
          <p:cNvCxnSpPr>
            <a:cxnSpLocks noChangeShapeType="1"/>
            <a:stCxn id="400453" idx="3"/>
            <a:endCxn id="400453" idx="2"/>
          </p:cNvCxnSpPr>
          <p:nvPr/>
        </p:nvCxnSpPr>
        <p:spPr bwMode="auto">
          <a:xfrm flipH="1">
            <a:off x="7635875" y="3978276"/>
            <a:ext cx="153988" cy="168275"/>
          </a:xfrm>
          <a:prstGeom prst="curvedConnector4">
            <a:avLst>
              <a:gd name="adj1" fmla="val -148454"/>
              <a:gd name="adj2" fmla="val 235847"/>
            </a:avLst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0466" name="Text Box 82"/>
          <p:cNvSpPr txBox="1">
            <a:spLocks noChangeArrowheads="1"/>
          </p:cNvSpPr>
          <p:nvPr/>
        </p:nvSpPr>
        <p:spPr bwMode="auto">
          <a:xfrm>
            <a:off x="4957763" y="3581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400467" name="Text Box 83"/>
          <p:cNvSpPr txBox="1">
            <a:spLocks noChangeArrowheads="1"/>
          </p:cNvSpPr>
          <p:nvPr/>
        </p:nvSpPr>
        <p:spPr bwMode="auto">
          <a:xfrm>
            <a:off x="6021388" y="3276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400468" name="Text Box 84"/>
          <p:cNvSpPr txBox="1">
            <a:spLocks noChangeArrowheads="1"/>
          </p:cNvSpPr>
          <p:nvPr/>
        </p:nvSpPr>
        <p:spPr bwMode="auto">
          <a:xfrm>
            <a:off x="6029326" y="4343400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400469" name="Text Box 85"/>
          <p:cNvSpPr txBox="1">
            <a:spLocks noChangeArrowheads="1"/>
          </p:cNvSpPr>
          <p:nvPr/>
        </p:nvSpPr>
        <p:spPr bwMode="auto">
          <a:xfrm>
            <a:off x="6935788" y="3657600"/>
            <a:ext cx="30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00470" name="Text Box 86"/>
          <p:cNvSpPr txBox="1">
            <a:spLocks noChangeArrowheads="1"/>
          </p:cNvSpPr>
          <p:nvPr/>
        </p:nvSpPr>
        <p:spPr bwMode="auto">
          <a:xfrm>
            <a:off x="7777163" y="441960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00471" name="Text Box 87"/>
          <p:cNvSpPr txBox="1">
            <a:spLocks noChangeArrowheads="1"/>
          </p:cNvSpPr>
          <p:nvPr/>
        </p:nvSpPr>
        <p:spPr bwMode="auto">
          <a:xfrm>
            <a:off x="7858125" y="35814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400472" name="Text Box 88"/>
          <p:cNvSpPr txBox="1">
            <a:spLocks noChangeArrowheads="1"/>
          </p:cNvSpPr>
          <p:nvPr/>
        </p:nvSpPr>
        <p:spPr bwMode="auto">
          <a:xfrm>
            <a:off x="8923338" y="3276600"/>
            <a:ext cx="29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g</a:t>
            </a:r>
          </a:p>
        </p:txBody>
      </p:sp>
      <p:sp>
        <p:nvSpPr>
          <p:cNvPr id="400473" name="Text Box 89"/>
          <p:cNvSpPr txBox="1">
            <a:spLocks noChangeArrowheads="1"/>
          </p:cNvSpPr>
          <p:nvPr/>
        </p:nvSpPr>
        <p:spPr bwMode="auto">
          <a:xfrm>
            <a:off x="8918576" y="4343400"/>
            <a:ext cx="30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h</a:t>
            </a:r>
          </a:p>
        </p:txBody>
      </p:sp>
      <p:sp>
        <p:nvSpPr>
          <p:cNvPr id="400474" name="Text Box 90"/>
          <p:cNvSpPr txBox="1">
            <a:spLocks noChangeArrowheads="1"/>
          </p:cNvSpPr>
          <p:nvPr/>
        </p:nvSpPr>
        <p:spPr bwMode="auto">
          <a:xfrm>
            <a:off x="9786938" y="35814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5618572" y="6467031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3387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/>
              <a:t>Example: pow(x,y)</a:t>
            </a:r>
            <a:br>
              <a:rPr lang="en-US"/>
            </a:br>
            <a:r>
              <a:rPr lang="en-US"/>
              <a:t>du-Path for Variable x</a:t>
            </a:r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2209800" y="1525588"/>
            <a:ext cx="846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/* pow(x,y)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2259013" y="1735138"/>
            <a:ext cx="55650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This program computes x to the power of y, where x and y are integers.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2259013" y="1941513"/>
            <a:ext cx="24776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INPUT:     The x and y values.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2259013" y="2149475"/>
            <a:ext cx="44894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OUTPUT: x raised to the power of y is printed to stdout.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2259013" y="2357438"/>
            <a:ext cx="1394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*/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16" name="Rectangle 8"/>
          <p:cNvSpPr>
            <a:spLocks noChangeArrowheads="1"/>
          </p:cNvSpPr>
          <p:nvPr/>
        </p:nvSpPr>
        <p:spPr bwMode="auto">
          <a:xfrm>
            <a:off x="2259013" y="25638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17" name="Rectangle 9"/>
          <p:cNvSpPr>
            <a:spLocks noChangeArrowheads="1"/>
          </p:cNvSpPr>
          <p:nvPr/>
        </p:nvSpPr>
        <p:spPr bwMode="auto">
          <a:xfrm>
            <a:off x="2349500" y="255905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18" name="Rectangle 10"/>
          <p:cNvSpPr>
            <a:spLocks noChangeArrowheads="1"/>
          </p:cNvSpPr>
          <p:nvPr/>
        </p:nvSpPr>
        <p:spPr bwMode="auto">
          <a:xfrm>
            <a:off x="2800351" y="2563813"/>
            <a:ext cx="13785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void pow (int x, 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19" name="Rectangle 11"/>
          <p:cNvSpPr>
            <a:spLocks noChangeArrowheads="1"/>
          </p:cNvSpPr>
          <p:nvPr/>
        </p:nvSpPr>
        <p:spPr bwMode="auto">
          <a:xfrm>
            <a:off x="2259013" y="27717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20" name="Rectangle 12"/>
          <p:cNvSpPr>
            <a:spLocks noChangeArrowheads="1"/>
          </p:cNvSpPr>
          <p:nvPr/>
        </p:nvSpPr>
        <p:spPr bwMode="auto">
          <a:xfrm>
            <a:off x="2349500" y="27686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21" name="Rectangle 13"/>
          <p:cNvSpPr>
            <a:spLocks noChangeArrowheads="1"/>
          </p:cNvSpPr>
          <p:nvPr/>
        </p:nvSpPr>
        <p:spPr bwMode="auto">
          <a:xfrm>
            <a:off x="2800350" y="2771775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>
            <a:off x="2259013" y="29781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23" name="Rectangle 15"/>
          <p:cNvSpPr>
            <a:spLocks noChangeArrowheads="1"/>
          </p:cNvSpPr>
          <p:nvPr/>
        </p:nvSpPr>
        <p:spPr bwMode="auto">
          <a:xfrm>
            <a:off x="2349500" y="29749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24" name="Rectangle 16"/>
          <p:cNvSpPr>
            <a:spLocks noChangeArrowheads="1"/>
          </p:cNvSpPr>
          <p:nvPr/>
        </p:nvSpPr>
        <p:spPr bwMode="auto">
          <a:xfrm>
            <a:off x="2800351" y="2978150"/>
            <a:ext cx="5321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float z;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1425" name="Rectangle 17"/>
          <p:cNvSpPr>
            <a:spLocks noChangeArrowheads="1"/>
          </p:cNvSpPr>
          <p:nvPr/>
        </p:nvSpPr>
        <p:spPr bwMode="auto">
          <a:xfrm>
            <a:off x="2259013" y="31877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26" name="Rectangle 18"/>
          <p:cNvSpPr>
            <a:spLocks noChangeArrowheads="1"/>
          </p:cNvSpPr>
          <p:nvPr/>
        </p:nvSpPr>
        <p:spPr bwMode="auto">
          <a:xfrm>
            <a:off x="2349500" y="31829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27" name="Rectangle 19"/>
          <p:cNvSpPr>
            <a:spLocks noChangeArrowheads="1"/>
          </p:cNvSpPr>
          <p:nvPr/>
        </p:nvSpPr>
        <p:spPr bwMode="auto">
          <a:xfrm>
            <a:off x="2800350" y="3187700"/>
            <a:ext cx="4119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int p;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1428" name="Rectangle 20"/>
          <p:cNvSpPr>
            <a:spLocks noChangeArrowheads="1"/>
          </p:cNvSpPr>
          <p:nvPr/>
        </p:nvSpPr>
        <p:spPr bwMode="auto">
          <a:xfrm>
            <a:off x="2259013" y="33940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29" name="Rectangle 21"/>
          <p:cNvSpPr>
            <a:spLocks noChangeArrowheads="1"/>
          </p:cNvSpPr>
          <p:nvPr/>
        </p:nvSpPr>
        <p:spPr bwMode="auto">
          <a:xfrm>
            <a:off x="2349500" y="33909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30" name="Rectangle 22"/>
          <p:cNvSpPr>
            <a:spLocks noChangeArrowheads="1"/>
          </p:cNvSpPr>
          <p:nvPr/>
        </p:nvSpPr>
        <p:spPr bwMode="auto">
          <a:xfrm>
            <a:off x="2800351" y="3394075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1431" name="Rectangle 23"/>
          <p:cNvSpPr>
            <a:spLocks noChangeArrowheads="1"/>
          </p:cNvSpPr>
          <p:nvPr/>
        </p:nvSpPr>
        <p:spPr bwMode="auto">
          <a:xfrm>
            <a:off x="2259013" y="36004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32" name="Rectangle 24"/>
          <p:cNvSpPr>
            <a:spLocks noChangeArrowheads="1"/>
          </p:cNvSpPr>
          <p:nvPr/>
        </p:nvSpPr>
        <p:spPr bwMode="auto">
          <a:xfrm>
            <a:off x="2349500" y="35972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33" name="Rectangle 25"/>
          <p:cNvSpPr>
            <a:spLocks noChangeArrowheads="1"/>
          </p:cNvSpPr>
          <p:nvPr/>
        </p:nvSpPr>
        <p:spPr bwMode="auto">
          <a:xfrm>
            <a:off x="2800351" y="3600450"/>
            <a:ext cx="8896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1400" b="1">
                <a:latin typeface="Times New Roman" panose="02020603050405020304" pitchFamily="18" charset="0"/>
              </a:rPr>
              <a:t>p = 0 – y;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34" name="Rectangle 26"/>
          <p:cNvSpPr>
            <a:spLocks noChangeArrowheads="1"/>
          </p:cNvSpPr>
          <p:nvPr/>
        </p:nvSpPr>
        <p:spPr bwMode="auto">
          <a:xfrm>
            <a:off x="2259013" y="38100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35" name="Rectangle 27"/>
          <p:cNvSpPr>
            <a:spLocks noChangeArrowheads="1"/>
          </p:cNvSpPr>
          <p:nvPr/>
        </p:nvSpPr>
        <p:spPr bwMode="auto">
          <a:xfrm>
            <a:off x="2349500" y="38052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36" name="Rectangle 28"/>
          <p:cNvSpPr>
            <a:spLocks noChangeArrowheads="1"/>
          </p:cNvSpPr>
          <p:nvPr/>
        </p:nvSpPr>
        <p:spPr bwMode="auto">
          <a:xfrm>
            <a:off x="2800351" y="3810000"/>
            <a:ext cx="7662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else p = y;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1437" name="Rectangle 29"/>
          <p:cNvSpPr>
            <a:spLocks noChangeArrowheads="1"/>
          </p:cNvSpPr>
          <p:nvPr/>
        </p:nvSpPr>
        <p:spPr bwMode="auto">
          <a:xfrm>
            <a:off x="2259013" y="40163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38" name="Rectangle 30"/>
          <p:cNvSpPr>
            <a:spLocks noChangeArrowheads="1"/>
          </p:cNvSpPr>
          <p:nvPr/>
        </p:nvSpPr>
        <p:spPr bwMode="auto">
          <a:xfrm>
            <a:off x="2349500" y="401161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39" name="Rectangle 31"/>
          <p:cNvSpPr>
            <a:spLocks noChangeArrowheads="1"/>
          </p:cNvSpPr>
          <p:nvPr/>
        </p:nvSpPr>
        <p:spPr bwMode="auto">
          <a:xfrm>
            <a:off x="2800351" y="4016375"/>
            <a:ext cx="5562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z = 1.0;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40" name="Rectangle 32"/>
          <p:cNvSpPr>
            <a:spLocks noChangeArrowheads="1"/>
          </p:cNvSpPr>
          <p:nvPr/>
        </p:nvSpPr>
        <p:spPr bwMode="auto">
          <a:xfrm>
            <a:off x="2259013" y="42243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41" name="Rectangle 33"/>
          <p:cNvSpPr>
            <a:spLocks noChangeArrowheads="1"/>
          </p:cNvSpPr>
          <p:nvPr/>
        </p:nvSpPr>
        <p:spPr bwMode="auto">
          <a:xfrm>
            <a:off x="2349500" y="42211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42" name="Rectangle 34"/>
          <p:cNvSpPr>
            <a:spLocks noChangeArrowheads="1"/>
          </p:cNvSpPr>
          <p:nvPr/>
        </p:nvSpPr>
        <p:spPr bwMode="auto">
          <a:xfrm>
            <a:off x="2800350" y="4224338"/>
            <a:ext cx="101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while (p !=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1443" name="Rectangle 35"/>
          <p:cNvSpPr>
            <a:spLocks noChangeArrowheads="1"/>
          </p:cNvSpPr>
          <p:nvPr/>
        </p:nvSpPr>
        <p:spPr bwMode="auto">
          <a:xfrm>
            <a:off x="2259013" y="4432300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44" name="Rectangle 36"/>
          <p:cNvSpPr>
            <a:spLocks noChangeArrowheads="1"/>
          </p:cNvSpPr>
          <p:nvPr/>
        </p:nvSpPr>
        <p:spPr bwMode="auto">
          <a:xfrm>
            <a:off x="2439988" y="44275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45" name="Rectangle 37"/>
          <p:cNvSpPr>
            <a:spLocks noChangeArrowheads="1"/>
          </p:cNvSpPr>
          <p:nvPr/>
        </p:nvSpPr>
        <p:spPr bwMode="auto">
          <a:xfrm>
            <a:off x="2800350" y="4432300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    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1446" name="Rectangle 38"/>
          <p:cNvSpPr>
            <a:spLocks noChangeArrowheads="1"/>
          </p:cNvSpPr>
          <p:nvPr/>
        </p:nvSpPr>
        <p:spPr bwMode="auto">
          <a:xfrm>
            <a:off x="2259013" y="4640263"/>
            <a:ext cx="1696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47" name="Rectangle 39"/>
          <p:cNvSpPr>
            <a:spLocks noChangeArrowheads="1"/>
          </p:cNvSpPr>
          <p:nvPr/>
        </p:nvSpPr>
        <p:spPr bwMode="auto">
          <a:xfrm>
            <a:off x="2439988" y="463708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48" name="Rectangle 40"/>
          <p:cNvSpPr>
            <a:spLocks noChangeArrowheads="1"/>
          </p:cNvSpPr>
          <p:nvPr/>
        </p:nvSpPr>
        <p:spPr bwMode="auto">
          <a:xfrm>
            <a:off x="2800351" y="4640263"/>
            <a:ext cx="8608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    z = z * x;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1449" name="Rectangle 41"/>
          <p:cNvSpPr>
            <a:spLocks noChangeArrowheads="1"/>
          </p:cNvSpPr>
          <p:nvPr/>
        </p:nvSpPr>
        <p:spPr bwMode="auto">
          <a:xfrm>
            <a:off x="2259013" y="48466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0" name="Rectangle 42"/>
          <p:cNvSpPr>
            <a:spLocks noChangeArrowheads="1"/>
          </p:cNvSpPr>
          <p:nvPr/>
        </p:nvSpPr>
        <p:spPr bwMode="auto">
          <a:xfrm>
            <a:off x="2439988" y="48434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1" name="Rectangle 43"/>
          <p:cNvSpPr>
            <a:spLocks noChangeArrowheads="1"/>
          </p:cNvSpPr>
          <p:nvPr/>
        </p:nvSpPr>
        <p:spPr bwMode="auto">
          <a:xfrm>
            <a:off x="2800351" y="4846638"/>
            <a:ext cx="8992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</a:rPr>
              <a:t>    p = p – 1;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2" name="Rectangle 44"/>
          <p:cNvSpPr>
            <a:spLocks noChangeArrowheads="1"/>
          </p:cNvSpPr>
          <p:nvPr/>
        </p:nvSpPr>
        <p:spPr bwMode="auto">
          <a:xfrm>
            <a:off x="2259013" y="5053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3" name="Rectangle 45"/>
          <p:cNvSpPr>
            <a:spLocks noChangeArrowheads="1"/>
          </p:cNvSpPr>
          <p:nvPr/>
        </p:nvSpPr>
        <p:spPr bwMode="auto">
          <a:xfrm>
            <a:off x="2439988" y="50498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4" name="Rectangle 46"/>
          <p:cNvSpPr>
            <a:spLocks noChangeArrowheads="1"/>
          </p:cNvSpPr>
          <p:nvPr/>
        </p:nvSpPr>
        <p:spPr bwMode="auto">
          <a:xfrm>
            <a:off x="2800350" y="5053013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</a:rPr>
              <a:t>    }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5" name="Rectangle 47"/>
          <p:cNvSpPr>
            <a:spLocks noChangeArrowheads="1"/>
          </p:cNvSpPr>
          <p:nvPr/>
        </p:nvSpPr>
        <p:spPr bwMode="auto">
          <a:xfrm>
            <a:off x="2259013" y="52625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6" name="Rectangle 48"/>
          <p:cNvSpPr>
            <a:spLocks noChangeArrowheads="1"/>
          </p:cNvSpPr>
          <p:nvPr/>
        </p:nvSpPr>
        <p:spPr bwMode="auto">
          <a:xfrm>
            <a:off x="2439988" y="52578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7" name="Rectangle 49"/>
          <p:cNvSpPr>
            <a:spLocks noChangeArrowheads="1"/>
          </p:cNvSpPr>
          <p:nvPr/>
        </p:nvSpPr>
        <p:spPr bwMode="auto">
          <a:xfrm>
            <a:off x="2800351" y="5262563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8" name="Rectangle 50"/>
          <p:cNvSpPr>
            <a:spLocks noChangeArrowheads="1"/>
          </p:cNvSpPr>
          <p:nvPr/>
        </p:nvSpPr>
        <p:spPr bwMode="auto">
          <a:xfrm>
            <a:off x="2259013" y="54689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59" name="Rectangle 51"/>
          <p:cNvSpPr>
            <a:spLocks noChangeArrowheads="1"/>
          </p:cNvSpPr>
          <p:nvPr/>
        </p:nvSpPr>
        <p:spPr bwMode="auto">
          <a:xfrm>
            <a:off x="2439988" y="54657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60" name="Rectangle 52"/>
          <p:cNvSpPr>
            <a:spLocks noChangeArrowheads="1"/>
          </p:cNvSpPr>
          <p:nvPr/>
        </p:nvSpPr>
        <p:spPr bwMode="auto">
          <a:xfrm>
            <a:off x="2800350" y="5468938"/>
            <a:ext cx="9553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z = 1.0 / z;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61" name="Rectangle 53"/>
          <p:cNvSpPr>
            <a:spLocks noChangeArrowheads="1"/>
          </p:cNvSpPr>
          <p:nvPr/>
        </p:nvSpPr>
        <p:spPr bwMode="auto">
          <a:xfrm>
            <a:off x="2259013" y="567848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62" name="Rectangle 54"/>
          <p:cNvSpPr>
            <a:spLocks noChangeArrowheads="1"/>
          </p:cNvSpPr>
          <p:nvPr/>
        </p:nvSpPr>
        <p:spPr bwMode="auto">
          <a:xfrm>
            <a:off x="2439988" y="567372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63" name="Rectangle 55"/>
          <p:cNvSpPr>
            <a:spLocks noChangeArrowheads="1"/>
          </p:cNvSpPr>
          <p:nvPr/>
        </p:nvSpPr>
        <p:spPr bwMode="auto">
          <a:xfrm>
            <a:off x="2800351" y="5678488"/>
            <a:ext cx="705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printf(z);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64" name="Rectangle 56"/>
          <p:cNvSpPr>
            <a:spLocks noChangeArrowheads="1"/>
          </p:cNvSpPr>
          <p:nvPr/>
        </p:nvSpPr>
        <p:spPr bwMode="auto">
          <a:xfrm>
            <a:off x="2259013" y="58848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65" name="Rectangle 57"/>
          <p:cNvSpPr>
            <a:spLocks noChangeArrowheads="1"/>
          </p:cNvSpPr>
          <p:nvPr/>
        </p:nvSpPr>
        <p:spPr bwMode="auto">
          <a:xfrm>
            <a:off x="2439988" y="58801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66" name="Rectangle 58"/>
          <p:cNvSpPr>
            <a:spLocks noChangeArrowheads="1"/>
          </p:cNvSpPr>
          <p:nvPr/>
        </p:nvSpPr>
        <p:spPr bwMode="auto">
          <a:xfrm>
            <a:off x="2800350" y="5884863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1467" name="Oval 59"/>
          <p:cNvSpPr>
            <a:spLocks noChangeArrowheads="1"/>
          </p:cNvSpPr>
          <p:nvPr/>
        </p:nvSpPr>
        <p:spPr bwMode="auto">
          <a:xfrm>
            <a:off x="4572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68" name="Oval 60"/>
          <p:cNvSpPr>
            <a:spLocks noChangeArrowheads="1"/>
          </p:cNvSpPr>
          <p:nvPr/>
        </p:nvSpPr>
        <p:spPr bwMode="auto">
          <a:xfrm>
            <a:off x="54864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69" name="Oval 61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70" name="Oval 62"/>
          <p:cNvSpPr>
            <a:spLocks noChangeArrowheads="1"/>
          </p:cNvSpPr>
          <p:nvPr/>
        </p:nvSpPr>
        <p:spPr bwMode="auto">
          <a:xfrm>
            <a:off x="8396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71" name="Oval 63"/>
          <p:cNvSpPr>
            <a:spLocks noChangeArrowheads="1"/>
          </p:cNvSpPr>
          <p:nvPr/>
        </p:nvSpPr>
        <p:spPr bwMode="auto">
          <a:xfrm>
            <a:off x="7481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72" name="Oval 64"/>
          <p:cNvSpPr>
            <a:spLocks noChangeArrowheads="1"/>
          </p:cNvSpPr>
          <p:nvPr/>
        </p:nvSpPr>
        <p:spPr bwMode="auto">
          <a:xfrm>
            <a:off x="9386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73" name="Oval 65"/>
          <p:cNvSpPr>
            <a:spLocks noChangeArrowheads="1"/>
          </p:cNvSpPr>
          <p:nvPr/>
        </p:nvSpPr>
        <p:spPr bwMode="auto">
          <a:xfrm>
            <a:off x="10301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74" name="Text Box 66"/>
          <p:cNvSpPr txBox="1">
            <a:spLocks noChangeArrowheads="1"/>
          </p:cNvSpPr>
          <p:nvPr/>
        </p:nvSpPr>
        <p:spPr bwMode="auto">
          <a:xfrm>
            <a:off x="4572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01475" name="Text Box 67"/>
          <p:cNvSpPr txBox="1">
            <a:spLocks noChangeArrowheads="1"/>
          </p:cNvSpPr>
          <p:nvPr/>
        </p:nvSpPr>
        <p:spPr bwMode="auto">
          <a:xfrm>
            <a:off x="54864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401476" name="Text Box 68"/>
          <p:cNvSpPr txBox="1">
            <a:spLocks noChangeArrowheads="1"/>
          </p:cNvSpPr>
          <p:nvPr/>
        </p:nvSpPr>
        <p:spPr bwMode="auto">
          <a:xfrm>
            <a:off x="6477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01477" name="Text Box 69"/>
          <p:cNvSpPr txBox="1">
            <a:spLocks noChangeArrowheads="1"/>
          </p:cNvSpPr>
          <p:nvPr/>
        </p:nvSpPr>
        <p:spPr bwMode="auto">
          <a:xfrm>
            <a:off x="7481889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01478" name="Text Box 70"/>
          <p:cNvSpPr txBox="1">
            <a:spLocks noChangeArrowheads="1"/>
          </p:cNvSpPr>
          <p:nvPr/>
        </p:nvSpPr>
        <p:spPr bwMode="auto">
          <a:xfrm>
            <a:off x="93249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16</a:t>
            </a:r>
          </a:p>
        </p:txBody>
      </p:sp>
      <p:sp>
        <p:nvSpPr>
          <p:cNvPr id="401479" name="Text Box 71"/>
          <p:cNvSpPr txBox="1">
            <a:spLocks noChangeArrowheads="1"/>
          </p:cNvSpPr>
          <p:nvPr/>
        </p:nvSpPr>
        <p:spPr bwMode="auto">
          <a:xfrm>
            <a:off x="83343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401480" name="Text Box 72"/>
          <p:cNvSpPr txBox="1">
            <a:spLocks noChangeArrowheads="1"/>
          </p:cNvSpPr>
          <p:nvPr/>
        </p:nvSpPr>
        <p:spPr bwMode="auto">
          <a:xfrm>
            <a:off x="10236200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17</a:t>
            </a:r>
          </a:p>
        </p:txBody>
      </p:sp>
      <p:sp>
        <p:nvSpPr>
          <p:cNvPr id="401481" name="Line 73"/>
          <p:cNvSpPr>
            <a:spLocks noChangeShapeType="1"/>
          </p:cNvSpPr>
          <p:nvPr/>
        </p:nvSpPr>
        <p:spPr bwMode="auto">
          <a:xfrm>
            <a:off x="4876800" y="3962400"/>
            <a:ext cx="6096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82" name="Line 74"/>
          <p:cNvSpPr>
            <a:spLocks noChangeShapeType="1"/>
          </p:cNvSpPr>
          <p:nvPr/>
        </p:nvSpPr>
        <p:spPr bwMode="auto">
          <a:xfrm>
            <a:off x="6781800" y="3962400"/>
            <a:ext cx="68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83" name="Line 75"/>
          <p:cNvSpPr>
            <a:spLocks noChangeShapeType="1"/>
          </p:cNvSpPr>
          <p:nvPr/>
        </p:nvSpPr>
        <p:spPr bwMode="auto">
          <a:xfrm>
            <a:off x="7786688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1484" name="Line 76"/>
          <p:cNvSpPr>
            <a:spLocks noChangeShapeType="1"/>
          </p:cNvSpPr>
          <p:nvPr/>
        </p:nvSpPr>
        <p:spPr bwMode="auto">
          <a:xfrm>
            <a:off x="9691688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01485" name="AutoShape 77"/>
          <p:cNvCxnSpPr>
            <a:cxnSpLocks noChangeShapeType="1"/>
            <a:stCxn id="401475" idx="0"/>
            <a:endCxn id="401476" idx="0"/>
          </p:cNvCxnSpPr>
          <p:nvPr/>
        </p:nvCxnSpPr>
        <p:spPr bwMode="auto">
          <a:xfrm rot="5400000" flipV="1">
            <a:off x="6134894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486" name="AutoShape 78"/>
          <p:cNvCxnSpPr>
            <a:cxnSpLocks noChangeShapeType="1"/>
            <a:stCxn id="401475" idx="2"/>
            <a:endCxn id="401476" idx="2"/>
          </p:cNvCxnSpPr>
          <p:nvPr/>
        </p:nvCxnSpPr>
        <p:spPr bwMode="auto">
          <a:xfrm rot="16200000" flipH="1">
            <a:off x="6134894" y="365204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487" name="AutoShape 79"/>
          <p:cNvCxnSpPr>
            <a:cxnSpLocks noChangeShapeType="1"/>
          </p:cNvCxnSpPr>
          <p:nvPr/>
        </p:nvCxnSpPr>
        <p:spPr bwMode="auto">
          <a:xfrm rot="16200000" flipH="1">
            <a:off x="9028906" y="362029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488" name="AutoShape 80"/>
          <p:cNvCxnSpPr>
            <a:cxnSpLocks noChangeShapeType="1"/>
          </p:cNvCxnSpPr>
          <p:nvPr/>
        </p:nvCxnSpPr>
        <p:spPr bwMode="auto">
          <a:xfrm rot="5400000" flipV="1">
            <a:off x="9028906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489" name="AutoShape 81"/>
          <p:cNvCxnSpPr>
            <a:cxnSpLocks noChangeShapeType="1"/>
            <a:stCxn id="401477" idx="3"/>
            <a:endCxn id="401477" idx="2"/>
          </p:cNvCxnSpPr>
          <p:nvPr/>
        </p:nvCxnSpPr>
        <p:spPr bwMode="auto">
          <a:xfrm flipH="1">
            <a:off x="7635875" y="3978276"/>
            <a:ext cx="153988" cy="168275"/>
          </a:xfrm>
          <a:prstGeom prst="curvedConnector4">
            <a:avLst>
              <a:gd name="adj1" fmla="val -148454"/>
              <a:gd name="adj2" fmla="val 235847"/>
            </a:avLst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1490" name="Text Box 82"/>
          <p:cNvSpPr txBox="1">
            <a:spLocks noChangeArrowheads="1"/>
          </p:cNvSpPr>
          <p:nvPr/>
        </p:nvSpPr>
        <p:spPr bwMode="auto">
          <a:xfrm>
            <a:off x="4957763" y="3581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401491" name="Text Box 83"/>
          <p:cNvSpPr txBox="1">
            <a:spLocks noChangeArrowheads="1"/>
          </p:cNvSpPr>
          <p:nvPr/>
        </p:nvSpPr>
        <p:spPr bwMode="auto">
          <a:xfrm>
            <a:off x="6021388" y="3276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401492" name="Text Box 84"/>
          <p:cNvSpPr txBox="1">
            <a:spLocks noChangeArrowheads="1"/>
          </p:cNvSpPr>
          <p:nvPr/>
        </p:nvSpPr>
        <p:spPr bwMode="auto">
          <a:xfrm>
            <a:off x="6029326" y="4343400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401493" name="Text Box 85"/>
          <p:cNvSpPr txBox="1">
            <a:spLocks noChangeArrowheads="1"/>
          </p:cNvSpPr>
          <p:nvPr/>
        </p:nvSpPr>
        <p:spPr bwMode="auto">
          <a:xfrm>
            <a:off x="6935788" y="3657600"/>
            <a:ext cx="30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01494" name="Text Box 86"/>
          <p:cNvSpPr txBox="1">
            <a:spLocks noChangeArrowheads="1"/>
          </p:cNvSpPr>
          <p:nvPr/>
        </p:nvSpPr>
        <p:spPr bwMode="auto">
          <a:xfrm>
            <a:off x="7777163" y="441960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01495" name="Text Box 87"/>
          <p:cNvSpPr txBox="1">
            <a:spLocks noChangeArrowheads="1"/>
          </p:cNvSpPr>
          <p:nvPr/>
        </p:nvSpPr>
        <p:spPr bwMode="auto">
          <a:xfrm>
            <a:off x="7858125" y="35814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401496" name="Text Box 88"/>
          <p:cNvSpPr txBox="1">
            <a:spLocks noChangeArrowheads="1"/>
          </p:cNvSpPr>
          <p:nvPr/>
        </p:nvSpPr>
        <p:spPr bwMode="auto">
          <a:xfrm>
            <a:off x="8923338" y="3276600"/>
            <a:ext cx="29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g</a:t>
            </a:r>
          </a:p>
        </p:txBody>
      </p:sp>
      <p:sp>
        <p:nvSpPr>
          <p:cNvPr id="401497" name="Text Box 89"/>
          <p:cNvSpPr txBox="1">
            <a:spLocks noChangeArrowheads="1"/>
          </p:cNvSpPr>
          <p:nvPr/>
        </p:nvSpPr>
        <p:spPr bwMode="auto">
          <a:xfrm>
            <a:off x="8918576" y="4343400"/>
            <a:ext cx="30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h</a:t>
            </a:r>
          </a:p>
        </p:txBody>
      </p:sp>
      <p:sp>
        <p:nvSpPr>
          <p:cNvPr id="401498" name="Text Box 90"/>
          <p:cNvSpPr txBox="1">
            <a:spLocks noChangeArrowheads="1"/>
          </p:cNvSpPr>
          <p:nvPr/>
        </p:nvSpPr>
        <p:spPr bwMode="auto">
          <a:xfrm>
            <a:off x="9786938" y="35814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5618572" y="6467031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83781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/>
              <a:t>Example: pow(x,y)</a:t>
            </a:r>
            <a:br>
              <a:rPr lang="en-US"/>
            </a:br>
            <a:r>
              <a:rPr lang="en-US"/>
              <a:t>du-Path for Variable y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2209800" y="1525588"/>
            <a:ext cx="846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/* pow(x,y)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259013" y="1735138"/>
            <a:ext cx="55650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This program computes x to the power of y, where x and y are integers.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2259013" y="1941513"/>
            <a:ext cx="24776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INPUT:     The x and y values.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2259013" y="2149475"/>
            <a:ext cx="44894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OUTPUT: x raised to the power of y is printed to stdout.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39" name="Rectangle 7"/>
          <p:cNvSpPr>
            <a:spLocks noChangeArrowheads="1"/>
          </p:cNvSpPr>
          <p:nvPr/>
        </p:nvSpPr>
        <p:spPr bwMode="auto">
          <a:xfrm>
            <a:off x="2259013" y="2357438"/>
            <a:ext cx="1394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*/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40" name="Rectangle 8"/>
          <p:cNvSpPr>
            <a:spLocks noChangeArrowheads="1"/>
          </p:cNvSpPr>
          <p:nvPr/>
        </p:nvSpPr>
        <p:spPr bwMode="auto">
          <a:xfrm>
            <a:off x="2259013" y="25638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41" name="Rectangle 9"/>
          <p:cNvSpPr>
            <a:spLocks noChangeArrowheads="1"/>
          </p:cNvSpPr>
          <p:nvPr/>
        </p:nvSpPr>
        <p:spPr bwMode="auto">
          <a:xfrm>
            <a:off x="2349500" y="255905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2800351" y="2563813"/>
            <a:ext cx="13785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void pow (int x, 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2259013" y="27717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44" name="Rectangle 12"/>
          <p:cNvSpPr>
            <a:spLocks noChangeArrowheads="1"/>
          </p:cNvSpPr>
          <p:nvPr/>
        </p:nvSpPr>
        <p:spPr bwMode="auto">
          <a:xfrm>
            <a:off x="2349500" y="27686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45" name="Rectangle 13"/>
          <p:cNvSpPr>
            <a:spLocks noChangeArrowheads="1"/>
          </p:cNvSpPr>
          <p:nvPr/>
        </p:nvSpPr>
        <p:spPr bwMode="auto">
          <a:xfrm>
            <a:off x="2800350" y="2771775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46" name="Rectangle 14"/>
          <p:cNvSpPr>
            <a:spLocks noChangeArrowheads="1"/>
          </p:cNvSpPr>
          <p:nvPr/>
        </p:nvSpPr>
        <p:spPr bwMode="auto">
          <a:xfrm>
            <a:off x="2259013" y="29781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2349500" y="29749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48" name="Rectangle 16"/>
          <p:cNvSpPr>
            <a:spLocks noChangeArrowheads="1"/>
          </p:cNvSpPr>
          <p:nvPr/>
        </p:nvSpPr>
        <p:spPr bwMode="auto">
          <a:xfrm>
            <a:off x="2800351" y="2978150"/>
            <a:ext cx="5321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float z;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49" name="Rectangle 17"/>
          <p:cNvSpPr>
            <a:spLocks noChangeArrowheads="1"/>
          </p:cNvSpPr>
          <p:nvPr/>
        </p:nvSpPr>
        <p:spPr bwMode="auto">
          <a:xfrm>
            <a:off x="2259013" y="31877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50" name="Rectangle 18"/>
          <p:cNvSpPr>
            <a:spLocks noChangeArrowheads="1"/>
          </p:cNvSpPr>
          <p:nvPr/>
        </p:nvSpPr>
        <p:spPr bwMode="auto">
          <a:xfrm>
            <a:off x="2349500" y="31829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51" name="Rectangle 19"/>
          <p:cNvSpPr>
            <a:spLocks noChangeArrowheads="1"/>
          </p:cNvSpPr>
          <p:nvPr/>
        </p:nvSpPr>
        <p:spPr bwMode="auto">
          <a:xfrm>
            <a:off x="2800350" y="3187700"/>
            <a:ext cx="4119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int p;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2259013" y="33940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53" name="Rectangle 21"/>
          <p:cNvSpPr>
            <a:spLocks noChangeArrowheads="1"/>
          </p:cNvSpPr>
          <p:nvPr/>
        </p:nvSpPr>
        <p:spPr bwMode="auto">
          <a:xfrm>
            <a:off x="2349500" y="33909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54" name="Rectangle 22"/>
          <p:cNvSpPr>
            <a:spLocks noChangeArrowheads="1"/>
          </p:cNvSpPr>
          <p:nvPr/>
        </p:nvSpPr>
        <p:spPr bwMode="auto">
          <a:xfrm>
            <a:off x="2800351" y="3394075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55" name="Rectangle 23"/>
          <p:cNvSpPr>
            <a:spLocks noChangeArrowheads="1"/>
          </p:cNvSpPr>
          <p:nvPr/>
        </p:nvSpPr>
        <p:spPr bwMode="auto">
          <a:xfrm>
            <a:off x="2259013" y="36004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56" name="Rectangle 24"/>
          <p:cNvSpPr>
            <a:spLocks noChangeArrowheads="1"/>
          </p:cNvSpPr>
          <p:nvPr/>
        </p:nvSpPr>
        <p:spPr bwMode="auto">
          <a:xfrm>
            <a:off x="2349500" y="35972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57" name="Rectangle 25"/>
          <p:cNvSpPr>
            <a:spLocks noChangeArrowheads="1"/>
          </p:cNvSpPr>
          <p:nvPr/>
        </p:nvSpPr>
        <p:spPr bwMode="auto">
          <a:xfrm>
            <a:off x="2800351" y="3600450"/>
            <a:ext cx="8896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p = 0 – y</a:t>
            </a:r>
            <a:r>
              <a:rPr lang="en-US" sz="1400" b="1">
                <a:latin typeface="Times New Roman" panose="02020603050405020304" pitchFamily="18" charset="0"/>
              </a:rPr>
              <a:t>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58" name="Rectangle 26"/>
          <p:cNvSpPr>
            <a:spLocks noChangeArrowheads="1"/>
          </p:cNvSpPr>
          <p:nvPr/>
        </p:nvSpPr>
        <p:spPr bwMode="auto">
          <a:xfrm>
            <a:off x="2259013" y="38100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59" name="Rectangle 27"/>
          <p:cNvSpPr>
            <a:spLocks noChangeArrowheads="1"/>
          </p:cNvSpPr>
          <p:nvPr/>
        </p:nvSpPr>
        <p:spPr bwMode="auto">
          <a:xfrm>
            <a:off x="2349500" y="38052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60" name="Rectangle 28"/>
          <p:cNvSpPr>
            <a:spLocks noChangeArrowheads="1"/>
          </p:cNvSpPr>
          <p:nvPr/>
        </p:nvSpPr>
        <p:spPr bwMode="auto">
          <a:xfrm>
            <a:off x="2800351" y="3810000"/>
            <a:ext cx="7662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</a:rPr>
              <a:t>else p = y;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61" name="Rectangle 29"/>
          <p:cNvSpPr>
            <a:spLocks noChangeArrowheads="1"/>
          </p:cNvSpPr>
          <p:nvPr/>
        </p:nvSpPr>
        <p:spPr bwMode="auto">
          <a:xfrm>
            <a:off x="2259013" y="40163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62" name="Rectangle 30"/>
          <p:cNvSpPr>
            <a:spLocks noChangeArrowheads="1"/>
          </p:cNvSpPr>
          <p:nvPr/>
        </p:nvSpPr>
        <p:spPr bwMode="auto">
          <a:xfrm>
            <a:off x="2349500" y="401161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63" name="Rectangle 31"/>
          <p:cNvSpPr>
            <a:spLocks noChangeArrowheads="1"/>
          </p:cNvSpPr>
          <p:nvPr/>
        </p:nvSpPr>
        <p:spPr bwMode="auto">
          <a:xfrm>
            <a:off x="2800351" y="4016375"/>
            <a:ext cx="5562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z = 1.0;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64" name="Rectangle 32"/>
          <p:cNvSpPr>
            <a:spLocks noChangeArrowheads="1"/>
          </p:cNvSpPr>
          <p:nvPr/>
        </p:nvSpPr>
        <p:spPr bwMode="auto">
          <a:xfrm>
            <a:off x="2259013" y="42243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65" name="Rectangle 33"/>
          <p:cNvSpPr>
            <a:spLocks noChangeArrowheads="1"/>
          </p:cNvSpPr>
          <p:nvPr/>
        </p:nvSpPr>
        <p:spPr bwMode="auto">
          <a:xfrm>
            <a:off x="2349500" y="42211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66" name="Rectangle 34"/>
          <p:cNvSpPr>
            <a:spLocks noChangeArrowheads="1"/>
          </p:cNvSpPr>
          <p:nvPr/>
        </p:nvSpPr>
        <p:spPr bwMode="auto">
          <a:xfrm>
            <a:off x="2800350" y="4224338"/>
            <a:ext cx="101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while (p !=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67" name="Rectangle 35"/>
          <p:cNvSpPr>
            <a:spLocks noChangeArrowheads="1"/>
          </p:cNvSpPr>
          <p:nvPr/>
        </p:nvSpPr>
        <p:spPr bwMode="auto">
          <a:xfrm>
            <a:off x="2259013" y="4432300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68" name="Rectangle 36"/>
          <p:cNvSpPr>
            <a:spLocks noChangeArrowheads="1"/>
          </p:cNvSpPr>
          <p:nvPr/>
        </p:nvSpPr>
        <p:spPr bwMode="auto">
          <a:xfrm>
            <a:off x="2439988" y="44275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69" name="Rectangle 37"/>
          <p:cNvSpPr>
            <a:spLocks noChangeArrowheads="1"/>
          </p:cNvSpPr>
          <p:nvPr/>
        </p:nvSpPr>
        <p:spPr bwMode="auto">
          <a:xfrm>
            <a:off x="2800350" y="4432300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    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70" name="Rectangle 38"/>
          <p:cNvSpPr>
            <a:spLocks noChangeArrowheads="1"/>
          </p:cNvSpPr>
          <p:nvPr/>
        </p:nvSpPr>
        <p:spPr bwMode="auto">
          <a:xfrm>
            <a:off x="2259013" y="4640263"/>
            <a:ext cx="1696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71" name="Rectangle 39"/>
          <p:cNvSpPr>
            <a:spLocks noChangeArrowheads="1"/>
          </p:cNvSpPr>
          <p:nvPr/>
        </p:nvSpPr>
        <p:spPr bwMode="auto">
          <a:xfrm>
            <a:off x="2439988" y="463708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72" name="Rectangle 40"/>
          <p:cNvSpPr>
            <a:spLocks noChangeArrowheads="1"/>
          </p:cNvSpPr>
          <p:nvPr/>
        </p:nvSpPr>
        <p:spPr bwMode="auto">
          <a:xfrm>
            <a:off x="2800351" y="4640263"/>
            <a:ext cx="8608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    z = z * x;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73" name="Rectangle 41"/>
          <p:cNvSpPr>
            <a:spLocks noChangeArrowheads="1"/>
          </p:cNvSpPr>
          <p:nvPr/>
        </p:nvSpPr>
        <p:spPr bwMode="auto">
          <a:xfrm>
            <a:off x="2259013" y="48466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74" name="Rectangle 42"/>
          <p:cNvSpPr>
            <a:spLocks noChangeArrowheads="1"/>
          </p:cNvSpPr>
          <p:nvPr/>
        </p:nvSpPr>
        <p:spPr bwMode="auto">
          <a:xfrm>
            <a:off x="2439988" y="48434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75" name="Rectangle 43"/>
          <p:cNvSpPr>
            <a:spLocks noChangeArrowheads="1"/>
          </p:cNvSpPr>
          <p:nvPr/>
        </p:nvSpPr>
        <p:spPr bwMode="auto">
          <a:xfrm>
            <a:off x="2800351" y="4846638"/>
            <a:ext cx="8992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    p = p – 1;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76" name="Rectangle 44"/>
          <p:cNvSpPr>
            <a:spLocks noChangeArrowheads="1"/>
          </p:cNvSpPr>
          <p:nvPr/>
        </p:nvSpPr>
        <p:spPr bwMode="auto">
          <a:xfrm>
            <a:off x="2259013" y="5053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77" name="Rectangle 45"/>
          <p:cNvSpPr>
            <a:spLocks noChangeArrowheads="1"/>
          </p:cNvSpPr>
          <p:nvPr/>
        </p:nvSpPr>
        <p:spPr bwMode="auto">
          <a:xfrm>
            <a:off x="2439988" y="50498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78" name="Rectangle 46"/>
          <p:cNvSpPr>
            <a:spLocks noChangeArrowheads="1"/>
          </p:cNvSpPr>
          <p:nvPr/>
        </p:nvSpPr>
        <p:spPr bwMode="auto">
          <a:xfrm>
            <a:off x="2800350" y="5053013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    }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79" name="Rectangle 47"/>
          <p:cNvSpPr>
            <a:spLocks noChangeArrowheads="1"/>
          </p:cNvSpPr>
          <p:nvPr/>
        </p:nvSpPr>
        <p:spPr bwMode="auto">
          <a:xfrm>
            <a:off x="2259013" y="52625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80" name="Rectangle 48"/>
          <p:cNvSpPr>
            <a:spLocks noChangeArrowheads="1"/>
          </p:cNvSpPr>
          <p:nvPr/>
        </p:nvSpPr>
        <p:spPr bwMode="auto">
          <a:xfrm>
            <a:off x="2439988" y="52578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81" name="Rectangle 49"/>
          <p:cNvSpPr>
            <a:spLocks noChangeArrowheads="1"/>
          </p:cNvSpPr>
          <p:nvPr/>
        </p:nvSpPr>
        <p:spPr bwMode="auto">
          <a:xfrm>
            <a:off x="2800351" y="5262563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2482" name="Rectangle 50"/>
          <p:cNvSpPr>
            <a:spLocks noChangeArrowheads="1"/>
          </p:cNvSpPr>
          <p:nvPr/>
        </p:nvSpPr>
        <p:spPr bwMode="auto">
          <a:xfrm>
            <a:off x="2259013" y="54689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83" name="Rectangle 51"/>
          <p:cNvSpPr>
            <a:spLocks noChangeArrowheads="1"/>
          </p:cNvSpPr>
          <p:nvPr/>
        </p:nvSpPr>
        <p:spPr bwMode="auto">
          <a:xfrm>
            <a:off x="2439988" y="54657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84" name="Rectangle 52"/>
          <p:cNvSpPr>
            <a:spLocks noChangeArrowheads="1"/>
          </p:cNvSpPr>
          <p:nvPr/>
        </p:nvSpPr>
        <p:spPr bwMode="auto">
          <a:xfrm>
            <a:off x="2800350" y="5468938"/>
            <a:ext cx="9553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z = 1.0 / z;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85" name="Rectangle 53"/>
          <p:cNvSpPr>
            <a:spLocks noChangeArrowheads="1"/>
          </p:cNvSpPr>
          <p:nvPr/>
        </p:nvSpPr>
        <p:spPr bwMode="auto">
          <a:xfrm>
            <a:off x="2259013" y="567848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86" name="Rectangle 54"/>
          <p:cNvSpPr>
            <a:spLocks noChangeArrowheads="1"/>
          </p:cNvSpPr>
          <p:nvPr/>
        </p:nvSpPr>
        <p:spPr bwMode="auto">
          <a:xfrm>
            <a:off x="2439988" y="567372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87" name="Rectangle 55"/>
          <p:cNvSpPr>
            <a:spLocks noChangeArrowheads="1"/>
          </p:cNvSpPr>
          <p:nvPr/>
        </p:nvSpPr>
        <p:spPr bwMode="auto">
          <a:xfrm>
            <a:off x="2800351" y="5678488"/>
            <a:ext cx="705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printf(z);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88" name="Rectangle 56"/>
          <p:cNvSpPr>
            <a:spLocks noChangeArrowheads="1"/>
          </p:cNvSpPr>
          <p:nvPr/>
        </p:nvSpPr>
        <p:spPr bwMode="auto">
          <a:xfrm>
            <a:off x="2259013" y="58848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89" name="Rectangle 57"/>
          <p:cNvSpPr>
            <a:spLocks noChangeArrowheads="1"/>
          </p:cNvSpPr>
          <p:nvPr/>
        </p:nvSpPr>
        <p:spPr bwMode="auto">
          <a:xfrm>
            <a:off x="2439988" y="58801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90" name="Rectangle 58"/>
          <p:cNvSpPr>
            <a:spLocks noChangeArrowheads="1"/>
          </p:cNvSpPr>
          <p:nvPr/>
        </p:nvSpPr>
        <p:spPr bwMode="auto">
          <a:xfrm>
            <a:off x="2800350" y="5884863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2491" name="Oval 59"/>
          <p:cNvSpPr>
            <a:spLocks noChangeArrowheads="1"/>
          </p:cNvSpPr>
          <p:nvPr/>
        </p:nvSpPr>
        <p:spPr bwMode="auto">
          <a:xfrm>
            <a:off x="4572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492" name="Oval 60"/>
          <p:cNvSpPr>
            <a:spLocks noChangeArrowheads="1"/>
          </p:cNvSpPr>
          <p:nvPr/>
        </p:nvSpPr>
        <p:spPr bwMode="auto">
          <a:xfrm>
            <a:off x="54864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493" name="Oval 61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494" name="Oval 62"/>
          <p:cNvSpPr>
            <a:spLocks noChangeArrowheads="1"/>
          </p:cNvSpPr>
          <p:nvPr/>
        </p:nvSpPr>
        <p:spPr bwMode="auto">
          <a:xfrm>
            <a:off x="8396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495" name="Oval 63"/>
          <p:cNvSpPr>
            <a:spLocks noChangeArrowheads="1"/>
          </p:cNvSpPr>
          <p:nvPr/>
        </p:nvSpPr>
        <p:spPr bwMode="auto">
          <a:xfrm>
            <a:off x="7481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496" name="Oval 64"/>
          <p:cNvSpPr>
            <a:spLocks noChangeArrowheads="1"/>
          </p:cNvSpPr>
          <p:nvPr/>
        </p:nvSpPr>
        <p:spPr bwMode="auto">
          <a:xfrm>
            <a:off x="9386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497" name="Oval 65"/>
          <p:cNvSpPr>
            <a:spLocks noChangeArrowheads="1"/>
          </p:cNvSpPr>
          <p:nvPr/>
        </p:nvSpPr>
        <p:spPr bwMode="auto">
          <a:xfrm>
            <a:off x="10301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498" name="Text Box 66"/>
          <p:cNvSpPr txBox="1">
            <a:spLocks noChangeArrowheads="1"/>
          </p:cNvSpPr>
          <p:nvPr/>
        </p:nvSpPr>
        <p:spPr bwMode="auto">
          <a:xfrm>
            <a:off x="4572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02499" name="Text Box 67"/>
          <p:cNvSpPr txBox="1">
            <a:spLocks noChangeArrowheads="1"/>
          </p:cNvSpPr>
          <p:nvPr/>
        </p:nvSpPr>
        <p:spPr bwMode="auto">
          <a:xfrm>
            <a:off x="54864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402500" name="Text Box 68"/>
          <p:cNvSpPr txBox="1">
            <a:spLocks noChangeArrowheads="1"/>
          </p:cNvSpPr>
          <p:nvPr/>
        </p:nvSpPr>
        <p:spPr bwMode="auto">
          <a:xfrm>
            <a:off x="6477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02501" name="Text Box 69"/>
          <p:cNvSpPr txBox="1">
            <a:spLocks noChangeArrowheads="1"/>
          </p:cNvSpPr>
          <p:nvPr/>
        </p:nvSpPr>
        <p:spPr bwMode="auto">
          <a:xfrm>
            <a:off x="7481889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02502" name="Text Box 70"/>
          <p:cNvSpPr txBox="1">
            <a:spLocks noChangeArrowheads="1"/>
          </p:cNvSpPr>
          <p:nvPr/>
        </p:nvSpPr>
        <p:spPr bwMode="auto">
          <a:xfrm>
            <a:off x="93249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16</a:t>
            </a:r>
          </a:p>
        </p:txBody>
      </p:sp>
      <p:sp>
        <p:nvSpPr>
          <p:cNvPr id="402503" name="Text Box 71"/>
          <p:cNvSpPr txBox="1">
            <a:spLocks noChangeArrowheads="1"/>
          </p:cNvSpPr>
          <p:nvPr/>
        </p:nvSpPr>
        <p:spPr bwMode="auto">
          <a:xfrm>
            <a:off x="83343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402504" name="Text Box 72"/>
          <p:cNvSpPr txBox="1">
            <a:spLocks noChangeArrowheads="1"/>
          </p:cNvSpPr>
          <p:nvPr/>
        </p:nvSpPr>
        <p:spPr bwMode="auto">
          <a:xfrm>
            <a:off x="10236200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17</a:t>
            </a:r>
          </a:p>
        </p:txBody>
      </p:sp>
      <p:sp>
        <p:nvSpPr>
          <p:cNvPr id="402505" name="Line 73"/>
          <p:cNvSpPr>
            <a:spLocks noChangeShapeType="1"/>
          </p:cNvSpPr>
          <p:nvPr/>
        </p:nvSpPr>
        <p:spPr bwMode="auto">
          <a:xfrm>
            <a:off x="4876800" y="3962400"/>
            <a:ext cx="6096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506" name="Line 74"/>
          <p:cNvSpPr>
            <a:spLocks noChangeShapeType="1"/>
          </p:cNvSpPr>
          <p:nvPr/>
        </p:nvSpPr>
        <p:spPr bwMode="auto">
          <a:xfrm>
            <a:off x="6781800" y="3962400"/>
            <a:ext cx="68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507" name="Line 75"/>
          <p:cNvSpPr>
            <a:spLocks noChangeShapeType="1"/>
          </p:cNvSpPr>
          <p:nvPr/>
        </p:nvSpPr>
        <p:spPr bwMode="auto">
          <a:xfrm>
            <a:off x="7786688" y="3962400"/>
            <a:ext cx="6096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2508" name="Line 76"/>
          <p:cNvSpPr>
            <a:spLocks noChangeShapeType="1"/>
          </p:cNvSpPr>
          <p:nvPr/>
        </p:nvSpPr>
        <p:spPr bwMode="auto">
          <a:xfrm>
            <a:off x="9691688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02509" name="AutoShape 77"/>
          <p:cNvCxnSpPr>
            <a:cxnSpLocks noChangeShapeType="1"/>
            <a:stCxn id="402499" idx="0"/>
            <a:endCxn id="402500" idx="0"/>
          </p:cNvCxnSpPr>
          <p:nvPr/>
        </p:nvCxnSpPr>
        <p:spPr bwMode="auto">
          <a:xfrm rot="5400000" flipV="1">
            <a:off x="6134894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2510" name="AutoShape 78"/>
          <p:cNvCxnSpPr>
            <a:cxnSpLocks noChangeShapeType="1"/>
            <a:stCxn id="402499" idx="2"/>
            <a:endCxn id="402500" idx="2"/>
          </p:cNvCxnSpPr>
          <p:nvPr/>
        </p:nvCxnSpPr>
        <p:spPr bwMode="auto">
          <a:xfrm rot="16200000" flipH="1">
            <a:off x="6134894" y="365204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2511" name="AutoShape 79"/>
          <p:cNvCxnSpPr>
            <a:cxnSpLocks noChangeShapeType="1"/>
          </p:cNvCxnSpPr>
          <p:nvPr/>
        </p:nvCxnSpPr>
        <p:spPr bwMode="auto">
          <a:xfrm rot="16200000" flipH="1">
            <a:off x="9028906" y="362029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2512" name="AutoShape 80"/>
          <p:cNvCxnSpPr>
            <a:cxnSpLocks noChangeShapeType="1"/>
          </p:cNvCxnSpPr>
          <p:nvPr/>
        </p:nvCxnSpPr>
        <p:spPr bwMode="auto">
          <a:xfrm rot="5400000" flipV="1">
            <a:off x="9028906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2513" name="AutoShape 81"/>
          <p:cNvCxnSpPr>
            <a:cxnSpLocks noChangeShapeType="1"/>
            <a:stCxn id="402501" idx="3"/>
            <a:endCxn id="402501" idx="2"/>
          </p:cNvCxnSpPr>
          <p:nvPr/>
        </p:nvCxnSpPr>
        <p:spPr bwMode="auto">
          <a:xfrm flipH="1">
            <a:off x="7635875" y="3978276"/>
            <a:ext cx="153988" cy="168275"/>
          </a:xfrm>
          <a:prstGeom prst="curvedConnector4">
            <a:avLst>
              <a:gd name="adj1" fmla="val -148454"/>
              <a:gd name="adj2" fmla="val 235847"/>
            </a:avLst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2514" name="Text Box 82"/>
          <p:cNvSpPr txBox="1">
            <a:spLocks noChangeArrowheads="1"/>
          </p:cNvSpPr>
          <p:nvPr/>
        </p:nvSpPr>
        <p:spPr bwMode="auto">
          <a:xfrm>
            <a:off x="4957763" y="3581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402515" name="Text Box 83"/>
          <p:cNvSpPr txBox="1">
            <a:spLocks noChangeArrowheads="1"/>
          </p:cNvSpPr>
          <p:nvPr/>
        </p:nvSpPr>
        <p:spPr bwMode="auto">
          <a:xfrm>
            <a:off x="6021388" y="3276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402516" name="Text Box 84"/>
          <p:cNvSpPr txBox="1">
            <a:spLocks noChangeArrowheads="1"/>
          </p:cNvSpPr>
          <p:nvPr/>
        </p:nvSpPr>
        <p:spPr bwMode="auto">
          <a:xfrm>
            <a:off x="6029326" y="4343400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402517" name="Text Box 85"/>
          <p:cNvSpPr txBox="1">
            <a:spLocks noChangeArrowheads="1"/>
          </p:cNvSpPr>
          <p:nvPr/>
        </p:nvSpPr>
        <p:spPr bwMode="auto">
          <a:xfrm>
            <a:off x="6935788" y="3657600"/>
            <a:ext cx="30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02518" name="Text Box 86"/>
          <p:cNvSpPr txBox="1">
            <a:spLocks noChangeArrowheads="1"/>
          </p:cNvSpPr>
          <p:nvPr/>
        </p:nvSpPr>
        <p:spPr bwMode="auto">
          <a:xfrm>
            <a:off x="7777163" y="441960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02519" name="Text Box 87"/>
          <p:cNvSpPr txBox="1">
            <a:spLocks noChangeArrowheads="1"/>
          </p:cNvSpPr>
          <p:nvPr/>
        </p:nvSpPr>
        <p:spPr bwMode="auto">
          <a:xfrm>
            <a:off x="7858125" y="35814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402520" name="Text Box 88"/>
          <p:cNvSpPr txBox="1">
            <a:spLocks noChangeArrowheads="1"/>
          </p:cNvSpPr>
          <p:nvPr/>
        </p:nvSpPr>
        <p:spPr bwMode="auto">
          <a:xfrm>
            <a:off x="8923338" y="3276600"/>
            <a:ext cx="29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g</a:t>
            </a:r>
          </a:p>
        </p:txBody>
      </p:sp>
      <p:sp>
        <p:nvSpPr>
          <p:cNvPr id="402521" name="Text Box 89"/>
          <p:cNvSpPr txBox="1">
            <a:spLocks noChangeArrowheads="1"/>
          </p:cNvSpPr>
          <p:nvPr/>
        </p:nvSpPr>
        <p:spPr bwMode="auto">
          <a:xfrm>
            <a:off x="8918576" y="4343400"/>
            <a:ext cx="30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h</a:t>
            </a:r>
          </a:p>
        </p:txBody>
      </p:sp>
      <p:sp>
        <p:nvSpPr>
          <p:cNvPr id="402522" name="Text Box 90"/>
          <p:cNvSpPr txBox="1">
            <a:spLocks noChangeArrowheads="1"/>
          </p:cNvSpPr>
          <p:nvPr/>
        </p:nvSpPr>
        <p:spPr bwMode="auto">
          <a:xfrm>
            <a:off x="9786938" y="35814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5618572" y="6467031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5256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/>
              <a:t>Example: pow(x,y)</a:t>
            </a:r>
            <a:br>
              <a:rPr lang="en-US"/>
            </a:br>
            <a:r>
              <a:rPr lang="en-US"/>
              <a:t>du-Path for Variable y</a:t>
            </a: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2209800" y="1525588"/>
            <a:ext cx="846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/* pow(x,y)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2259013" y="1735138"/>
            <a:ext cx="55650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This program computes x to the power of y, where x and y are integers.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2259013" y="1941513"/>
            <a:ext cx="24776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INPUT:     The x and y values.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2259013" y="2149475"/>
            <a:ext cx="44894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OUTPUT: x raised to the power of y is printed to stdout.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2259013" y="2357438"/>
            <a:ext cx="1394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*/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4" name="Rectangle 8"/>
          <p:cNvSpPr>
            <a:spLocks noChangeArrowheads="1"/>
          </p:cNvSpPr>
          <p:nvPr/>
        </p:nvSpPr>
        <p:spPr bwMode="auto">
          <a:xfrm>
            <a:off x="2259013" y="25638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2349500" y="255905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6" name="Rectangle 10"/>
          <p:cNvSpPr>
            <a:spLocks noChangeArrowheads="1"/>
          </p:cNvSpPr>
          <p:nvPr/>
        </p:nvSpPr>
        <p:spPr bwMode="auto">
          <a:xfrm>
            <a:off x="2800351" y="2563813"/>
            <a:ext cx="13785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void pow (int x, 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7" name="Rectangle 11"/>
          <p:cNvSpPr>
            <a:spLocks noChangeArrowheads="1"/>
          </p:cNvSpPr>
          <p:nvPr/>
        </p:nvSpPr>
        <p:spPr bwMode="auto">
          <a:xfrm>
            <a:off x="2259013" y="27717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8" name="Rectangle 12"/>
          <p:cNvSpPr>
            <a:spLocks noChangeArrowheads="1"/>
          </p:cNvSpPr>
          <p:nvPr/>
        </p:nvSpPr>
        <p:spPr bwMode="auto">
          <a:xfrm>
            <a:off x="2349500" y="27686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69" name="Rectangle 13"/>
          <p:cNvSpPr>
            <a:spLocks noChangeArrowheads="1"/>
          </p:cNvSpPr>
          <p:nvPr/>
        </p:nvSpPr>
        <p:spPr bwMode="auto">
          <a:xfrm>
            <a:off x="2800350" y="2771775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3470" name="Rectangle 14"/>
          <p:cNvSpPr>
            <a:spLocks noChangeArrowheads="1"/>
          </p:cNvSpPr>
          <p:nvPr/>
        </p:nvSpPr>
        <p:spPr bwMode="auto">
          <a:xfrm>
            <a:off x="2259013" y="29781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71" name="Rectangle 15"/>
          <p:cNvSpPr>
            <a:spLocks noChangeArrowheads="1"/>
          </p:cNvSpPr>
          <p:nvPr/>
        </p:nvSpPr>
        <p:spPr bwMode="auto">
          <a:xfrm>
            <a:off x="2349500" y="29749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72" name="Rectangle 16"/>
          <p:cNvSpPr>
            <a:spLocks noChangeArrowheads="1"/>
          </p:cNvSpPr>
          <p:nvPr/>
        </p:nvSpPr>
        <p:spPr bwMode="auto">
          <a:xfrm>
            <a:off x="2800351" y="2978150"/>
            <a:ext cx="5321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float z;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3473" name="Rectangle 17"/>
          <p:cNvSpPr>
            <a:spLocks noChangeArrowheads="1"/>
          </p:cNvSpPr>
          <p:nvPr/>
        </p:nvSpPr>
        <p:spPr bwMode="auto">
          <a:xfrm>
            <a:off x="2259013" y="31877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74" name="Rectangle 18"/>
          <p:cNvSpPr>
            <a:spLocks noChangeArrowheads="1"/>
          </p:cNvSpPr>
          <p:nvPr/>
        </p:nvSpPr>
        <p:spPr bwMode="auto">
          <a:xfrm>
            <a:off x="2349500" y="31829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75" name="Rectangle 19"/>
          <p:cNvSpPr>
            <a:spLocks noChangeArrowheads="1"/>
          </p:cNvSpPr>
          <p:nvPr/>
        </p:nvSpPr>
        <p:spPr bwMode="auto">
          <a:xfrm>
            <a:off x="2800350" y="3187700"/>
            <a:ext cx="4119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int p;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3476" name="Rectangle 20"/>
          <p:cNvSpPr>
            <a:spLocks noChangeArrowheads="1"/>
          </p:cNvSpPr>
          <p:nvPr/>
        </p:nvSpPr>
        <p:spPr bwMode="auto">
          <a:xfrm>
            <a:off x="2259013" y="33940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77" name="Rectangle 21"/>
          <p:cNvSpPr>
            <a:spLocks noChangeArrowheads="1"/>
          </p:cNvSpPr>
          <p:nvPr/>
        </p:nvSpPr>
        <p:spPr bwMode="auto">
          <a:xfrm>
            <a:off x="2349500" y="33909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78" name="Rectangle 22"/>
          <p:cNvSpPr>
            <a:spLocks noChangeArrowheads="1"/>
          </p:cNvSpPr>
          <p:nvPr/>
        </p:nvSpPr>
        <p:spPr bwMode="auto">
          <a:xfrm>
            <a:off x="2800351" y="3394075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3479" name="Rectangle 23"/>
          <p:cNvSpPr>
            <a:spLocks noChangeArrowheads="1"/>
          </p:cNvSpPr>
          <p:nvPr/>
        </p:nvSpPr>
        <p:spPr bwMode="auto">
          <a:xfrm>
            <a:off x="2259013" y="36004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80" name="Rectangle 24"/>
          <p:cNvSpPr>
            <a:spLocks noChangeArrowheads="1"/>
          </p:cNvSpPr>
          <p:nvPr/>
        </p:nvSpPr>
        <p:spPr bwMode="auto">
          <a:xfrm>
            <a:off x="2349500" y="35972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81" name="Rectangle 25"/>
          <p:cNvSpPr>
            <a:spLocks noChangeArrowheads="1"/>
          </p:cNvSpPr>
          <p:nvPr/>
        </p:nvSpPr>
        <p:spPr bwMode="auto">
          <a:xfrm>
            <a:off x="2800351" y="3600450"/>
            <a:ext cx="8896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1400" b="1">
                <a:latin typeface="Times New Roman" panose="02020603050405020304" pitchFamily="18" charset="0"/>
              </a:rPr>
              <a:t>p = 0 – y;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82" name="Rectangle 26"/>
          <p:cNvSpPr>
            <a:spLocks noChangeArrowheads="1"/>
          </p:cNvSpPr>
          <p:nvPr/>
        </p:nvSpPr>
        <p:spPr bwMode="auto">
          <a:xfrm>
            <a:off x="2259013" y="38100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83" name="Rectangle 27"/>
          <p:cNvSpPr>
            <a:spLocks noChangeArrowheads="1"/>
          </p:cNvSpPr>
          <p:nvPr/>
        </p:nvSpPr>
        <p:spPr bwMode="auto">
          <a:xfrm>
            <a:off x="2349500" y="38052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84" name="Rectangle 28"/>
          <p:cNvSpPr>
            <a:spLocks noChangeArrowheads="1"/>
          </p:cNvSpPr>
          <p:nvPr/>
        </p:nvSpPr>
        <p:spPr bwMode="auto">
          <a:xfrm>
            <a:off x="2800351" y="3810000"/>
            <a:ext cx="7662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else p = y;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3485" name="Rectangle 29"/>
          <p:cNvSpPr>
            <a:spLocks noChangeArrowheads="1"/>
          </p:cNvSpPr>
          <p:nvPr/>
        </p:nvSpPr>
        <p:spPr bwMode="auto">
          <a:xfrm>
            <a:off x="2259013" y="40163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86" name="Rectangle 30"/>
          <p:cNvSpPr>
            <a:spLocks noChangeArrowheads="1"/>
          </p:cNvSpPr>
          <p:nvPr/>
        </p:nvSpPr>
        <p:spPr bwMode="auto">
          <a:xfrm>
            <a:off x="2349500" y="401161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87" name="Rectangle 31"/>
          <p:cNvSpPr>
            <a:spLocks noChangeArrowheads="1"/>
          </p:cNvSpPr>
          <p:nvPr/>
        </p:nvSpPr>
        <p:spPr bwMode="auto">
          <a:xfrm>
            <a:off x="2800351" y="4016375"/>
            <a:ext cx="5562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z = 1.0;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88" name="Rectangle 32"/>
          <p:cNvSpPr>
            <a:spLocks noChangeArrowheads="1"/>
          </p:cNvSpPr>
          <p:nvPr/>
        </p:nvSpPr>
        <p:spPr bwMode="auto">
          <a:xfrm>
            <a:off x="2259013" y="42243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89" name="Rectangle 33"/>
          <p:cNvSpPr>
            <a:spLocks noChangeArrowheads="1"/>
          </p:cNvSpPr>
          <p:nvPr/>
        </p:nvSpPr>
        <p:spPr bwMode="auto">
          <a:xfrm>
            <a:off x="2349500" y="42211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90" name="Rectangle 34"/>
          <p:cNvSpPr>
            <a:spLocks noChangeArrowheads="1"/>
          </p:cNvSpPr>
          <p:nvPr/>
        </p:nvSpPr>
        <p:spPr bwMode="auto">
          <a:xfrm>
            <a:off x="2800350" y="4224338"/>
            <a:ext cx="101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while (p !=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3491" name="Rectangle 35"/>
          <p:cNvSpPr>
            <a:spLocks noChangeArrowheads="1"/>
          </p:cNvSpPr>
          <p:nvPr/>
        </p:nvSpPr>
        <p:spPr bwMode="auto">
          <a:xfrm>
            <a:off x="2259013" y="4432300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92" name="Rectangle 36"/>
          <p:cNvSpPr>
            <a:spLocks noChangeArrowheads="1"/>
          </p:cNvSpPr>
          <p:nvPr/>
        </p:nvSpPr>
        <p:spPr bwMode="auto">
          <a:xfrm>
            <a:off x="2439988" y="44275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93" name="Rectangle 37"/>
          <p:cNvSpPr>
            <a:spLocks noChangeArrowheads="1"/>
          </p:cNvSpPr>
          <p:nvPr/>
        </p:nvSpPr>
        <p:spPr bwMode="auto">
          <a:xfrm>
            <a:off x="2800350" y="4432300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    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3494" name="Rectangle 38"/>
          <p:cNvSpPr>
            <a:spLocks noChangeArrowheads="1"/>
          </p:cNvSpPr>
          <p:nvPr/>
        </p:nvSpPr>
        <p:spPr bwMode="auto">
          <a:xfrm>
            <a:off x="2259013" y="4640263"/>
            <a:ext cx="1696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95" name="Rectangle 39"/>
          <p:cNvSpPr>
            <a:spLocks noChangeArrowheads="1"/>
          </p:cNvSpPr>
          <p:nvPr/>
        </p:nvSpPr>
        <p:spPr bwMode="auto">
          <a:xfrm>
            <a:off x="2439988" y="463708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96" name="Rectangle 40"/>
          <p:cNvSpPr>
            <a:spLocks noChangeArrowheads="1"/>
          </p:cNvSpPr>
          <p:nvPr/>
        </p:nvSpPr>
        <p:spPr bwMode="auto">
          <a:xfrm>
            <a:off x="2800351" y="4640263"/>
            <a:ext cx="8608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    z = z * x;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3497" name="Rectangle 41"/>
          <p:cNvSpPr>
            <a:spLocks noChangeArrowheads="1"/>
          </p:cNvSpPr>
          <p:nvPr/>
        </p:nvSpPr>
        <p:spPr bwMode="auto">
          <a:xfrm>
            <a:off x="2259013" y="48466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98" name="Rectangle 42"/>
          <p:cNvSpPr>
            <a:spLocks noChangeArrowheads="1"/>
          </p:cNvSpPr>
          <p:nvPr/>
        </p:nvSpPr>
        <p:spPr bwMode="auto">
          <a:xfrm>
            <a:off x="2439988" y="48434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499" name="Rectangle 43"/>
          <p:cNvSpPr>
            <a:spLocks noChangeArrowheads="1"/>
          </p:cNvSpPr>
          <p:nvPr/>
        </p:nvSpPr>
        <p:spPr bwMode="auto">
          <a:xfrm>
            <a:off x="2800351" y="4846638"/>
            <a:ext cx="8992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    p = p – 1;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3500" name="Rectangle 44"/>
          <p:cNvSpPr>
            <a:spLocks noChangeArrowheads="1"/>
          </p:cNvSpPr>
          <p:nvPr/>
        </p:nvSpPr>
        <p:spPr bwMode="auto">
          <a:xfrm>
            <a:off x="2259013" y="5053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01" name="Rectangle 45"/>
          <p:cNvSpPr>
            <a:spLocks noChangeArrowheads="1"/>
          </p:cNvSpPr>
          <p:nvPr/>
        </p:nvSpPr>
        <p:spPr bwMode="auto">
          <a:xfrm>
            <a:off x="2439988" y="50498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02" name="Rectangle 46"/>
          <p:cNvSpPr>
            <a:spLocks noChangeArrowheads="1"/>
          </p:cNvSpPr>
          <p:nvPr/>
        </p:nvSpPr>
        <p:spPr bwMode="auto">
          <a:xfrm>
            <a:off x="2800350" y="5053013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    }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3503" name="Rectangle 47"/>
          <p:cNvSpPr>
            <a:spLocks noChangeArrowheads="1"/>
          </p:cNvSpPr>
          <p:nvPr/>
        </p:nvSpPr>
        <p:spPr bwMode="auto">
          <a:xfrm>
            <a:off x="2259013" y="52625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04" name="Rectangle 48"/>
          <p:cNvSpPr>
            <a:spLocks noChangeArrowheads="1"/>
          </p:cNvSpPr>
          <p:nvPr/>
        </p:nvSpPr>
        <p:spPr bwMode="auto">
          <a:xfrm>
            <a:off x="2439988" y="52578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05" name="Rectangle 49"/>
          <p:cNvSpPr>
            <a:spLocks noChangeArrowheads="1"/>
          </p:cNvSpPr>
          <p:nvPr/>
        </p:nvSpPr>
        <p:spPr bwMode="auto">
          <a:xfrm>
            <a:off x="2800351" y="5262563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3506" name="Rectangle 50"/>
          <p:cNvSpPr>
            <a:spLocks noChangeArrowheads="1"/>
          </p:cNvSpPr>
          <p:nvPr/>
        </p:nvSpPr>
        <p:spPr bwMode="auto">
          <a:xfrm>
            <a:off x="2259013" y="54689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07" name="Rectangle 51"/>
          <p:cNvSpPr>
            <a:spLocks noChangeArrowheads="1"/>
          </p:cNvSpPr>
          <p:nvPr/>
        </p:nvSpPr>
        <p:spPr bwMode="auto">
          <a:xfrm>
            <a:off x="2439988" y="54657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08" name="Rectangle 52"/>
          <p:cNvSpPr>
            <a:spLocks noChangeArrowheads="1"/>
          </p:cNvSpPr>
          <p:nvPr/>
        </p:nvSpPr>
        <p:spPr bwMode="auto">
          <a:xfrm>
            <a:off x="2800350" y="5468938"/>
            <a:ext cx="9553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z = 1.0 / z;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09" name="Rectangle 53"/>
          <p:cNvSpPr>
            <a:spLocks noChangeArrowheads="1"/>
          </p:cNvSpPr>
          <p:nvPr/>
        </p:nvSpPr>
        <p:spPr bwMode="auto">
          <a:xfrm>
            <a:off x="2259013" y="567848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10" name="Rectangle 54"/>
          <p:cNvSpPr>
            <a:spLocks noChangeArrowheads="1"/>
          </p:cNvSpPr>
          <p:nvPr/>
        </p:nvSpPr>
        <p:spPr bwMode="auto">
          <a:xfrm>
            <a:off x="2439988" y="567372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11" name="Rectangle 55"/>
          <p:cNvSpPr>
            <a:spLocks noChangeArrowheads="1"/>
          </p:cNvSpPr>
          <p:nvPr/>
        </p:nvSpPr>
        <p:spPr bwMode="auto">
          <a:xfrm>
            <a:off x="2800351" y="5678488"/>
            <a:ext cx="705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printf(z);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12" name="Rectangle 56"/>
          <p:cNvSpPr>
            <a:spLocks noChangeArrowheads="1"/>
          </p:cNvSpPr>
          <p:nvPr/>
        </p:nvSpPr>
        <p:spPr bwMode="auto">
          <a:xfrm>
            <a:off x="2259013" y="58848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13" name="Rectangle 57"/>
          <p:cNvSpPr>
            <a:spLocks noChangeArrowheads="1"/>
          </p:cNvSpPr>
          <p:nvPr/>
        </p:nvSpPr>
        <p:spPr bwMode="auto">
          <a:xfrm>
            <a:off x="2439988" y="58801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14" name="Rectangle 58"/>
          <p:cNvSpPr>
            <a:spLocks noChangeArrowheads="1"/>
          </p:cNvSpPr>
          <p:nvPr/>
        </p:nvSpPr>
        <p:spPr bwMode="auto">
          <a:xfrm>
            <a:off x="2800350" y="5884863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3515" name="Oval 59"/>
          <p:cNvSpPr>
            <a:spLocks noChangeArrowheads="1"/>
          </p:cNvSpPr>
          <p:nvPr/>
        </p:nvSpPr>
        <p:spPr bwMode="auto">
          <a:xfrm>
            <a:off x="4572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16" name="Oval 60"/>
          <p:cNvSpPr>
            <a:spLocks noChangeArrowheads="1"/>
          </p:cNvSpPr>
          <p:nvPr/>
        </p:nvSpPr>
        <p:spPr bwMode="auto">
          <a:xfrm>
            <a:off x="54864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17" name="Oval 61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18" name="Oval 62"/>
          <p:cNvSpPr>
            <a:spLocks noChangeArrowheads="1"/>
          </p:cNvSpPr>
          <p:nvPr/>
        </p:nvSpPr>
        <p:spPr bwMode="auto">
          <a:xfrm>
            <a:off x="8396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19" name="Oval 63"/>
          <p:cNvSpPr>
            <a:spLocks noChangeArrowheads="1"/>
          </p:cNvSpPr>
          <p:nvPr/>
        </p:nvSpPr>
        <p:spPr bwMode="auto">
          <a:xfrm>
            <a:off x="7481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20" name="Oval 64"/>
          <p:cNvSpPr>
            <a:spLocks noChangeArrowheads="1"/>
          </p:cNvSpPr>
          <p:nvPr/>
        </p:nvSpPr>
        <p:spPr bwMode="auto">
          <a:xfrm>
            <a:off x="9386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21" name="Oval 65"/>
          <p:cNvSpPr>
            <a:spLocks noChangeArrowheads="1"/>
          </p:cNvSpPr>
          <p:nvPr/>
        </p:nvSpPr>
        <p:spPr bwMode="auto">
          <a:xfrm>
            <a:off x="10301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22" name="Text Box 66"/>
          <p:cNvSpPr txBox="1">
            <a:spLocks noChangeArrowheads="1"/>
          </p:cNvSpPr>
          <p:nvPr/>
        </p:nvSpPr>
        <p:spPr bwMode="auto">
          <a:xfrm>
            <a:off x="4572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03523" name="Text Box 67"/>
          <p:cNvSpPr txBox="1">
            <a:spLocks noChangeArrowheads="1"/>
          </p:cNvSpPr>
          <p:nvPr/>
        </p:nvSpPr>
        <p:spPr bwMode="auto">
          <a:xfrm>
            <a:off x="54864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403524" name="Text Box 68"/>
          <p:cNvSpPr txBox="1">
            <a:spLocks noChangeArrowheads="1"/>
          </p:cNvSpPr>
          <p:nvPr/>
        </p:nvSpPr>
        <p:spPr bwMode="auto">
          <a:xfrm>
            <a:off x="6477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03525" name="Text Box 69"/>
          <p:cNvSpPr txBox="1">
            <a:spLocks noChangeArrowheads="1"/>
          </p:cNvSpPr>
          <p:nvPr/>
        </p:nvSpPr>
        <p:spPr bwMode="auto">
          <a:xfrm>
            <a:off x="7481889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03526" name="Text Box 70"/>
          <p:cNvSpPr txBox="1">
            <a:spLocks noChangeArrowheads="1"/>
          </p:cNvSpPr>
          <p:nvPr/>
        </p:nvSpPr>
        <p:spPr bwMode="auto">
          <a:xfrm>
            <a:off x="93249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16</a:t>
            </a:r>
          </a:p>
        </p:txBody>
      </p:sp>
      <p:sp>
        <p:nvSpPr>
          <p:cNvPr id="403527" name="Text Box 71"/>
          <p:cNvSpPr txBox="1">
            <a:spLocks noChangeArrowheads="1"/>
          </p:cNvSpPr>
          <p:nvPr/>
        </p:nvSpPr>
        <p:spPr bwMode="auto">
          <a:xfrm>
            <a:off x="83343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403528" name="Text Box 72"/>
          <p:cNvSpPr txBox="1">
            <a:spLocks noChangeArrowheads="1"/>
          </p:cNvSpPr>
          <p:nvPr/>
        </p:nvSpPr>
        <p:spPr bwMode="auto">
          <a:xfrm>
            <a:off x="10236200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17</a:t>
            </a:r>
          </a:p>
        </p:txBody>
      </p:sp>
      <p:sp>
        <p:nvSpPr>
          <p:cNvPr id="403529" name="Line 73"/>
          <p:cNvSpPr>
            <a:spLocks noChangeShapeType="1"/>
          </p:cNvSpPr>
          <p:nvPr/>
        </p:nvSpPr>
        <p:spPr bwMode="auto">
          <a:xfrm>
            <a:off x="4876800" y="3962400"/>
            <a:ext cx="6096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30" name="Line 74"/>
          <p:cNvSpPr>
            <a:spLocks noChangeShapeType="1"/>
          </p:cNvSpPr>
          <p:nvPr/>
        </p:nvSpPr>
        <p:spPr bwMode="auto">
          <a:xfrm>
            <a:off x="6781800" y="3962400"/>
            <a:ext cx="68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31" name="Line 75"/>
          <p:cNvSpPr>
            <a:spLocks noChangeShapeType="1"/>
          </p:cNvSpPr>
          <p:nvPr/>
        </p:nvSpPr>
        <p:spPr bwMode="auto">
          <a:xfrm>
            <a:off x="7786688" y="3962400"/>
            <a:ext cx="6096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3532" name="Line 76"/>
          <p:cNvSpPr>
            <a:spLocks noChangeShapeType="1"/>
          </p:cNvSpPr>
          <p:nvPr/>
        </p:nvSpPr>
        <p:spPr bwMode="auto">
          <a:xfrm>
            <a:off x="9691688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03533" name="AutoShape 77"/>
          <p:cNvCxnSpPr>
            <a:cxnSpLocks noChangeShapeType="1"/>
            <a:stCxn id="403523" idx="0"/>
            <a:endCxn id="403524" idx="0"/>
          </p:cNvCxnSpPr>
          <p:nvPr/>
        </p:nvCxnSpPr>
        <p:spPr bwMode="auto">
          <a:xfrm rot="5400000" flipV="1">
            <a:off x="6134894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534" name="AutoShape 78"/>
          <p:cNvCxnSpPr>
            <a:cxnSpLocks noChangeShapeType="1"/>
            <a:stCxn id="403523" idx="2"/>
            <a:endCxn id="403524" idx="2"/>
          </p:cNvCxnSpPr>
          <p:nvPr/>
        </p:nvCxnSpPr>
        <p:spPr bwMode="auto">
          <a:xfrm rot="16200000" flipH="1">
            <a:off x="6134894" y="365204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535" name="AutoShape 79"/>
          <p:cNvCxnSpPr>
            <a:cxnSpLocks noChangeShapeType="1"/>
          </p:cNvCxnSpPr>
          <p:nvPr/>
        </p:nvCxnSpPr>
        <p:spPr bwMode="auto">
          <a:xfrm rot="16200000" flipH="1">
            <a:off x="9028906" y="362029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536" name="AutoShape 80"/>
          <p:cNvCxnSpPr>
            <a:cxnSpLocks noChangeShapeType="1"/>
          </p:cNvCxnSpPr>
          <p:nvPr/>
        </p:nvCxnSpPr>
        <p:spPr bwMode="auto">
          <a:xfrm rot="5400000" flipV="1">
            <a:off x="9028906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537" name="AutoShape 81"/>
          <p:cNvCxnSpPr>
            <a:cxnSpLocks noChangeShapeType="1"/>
            <a:stCxn id="403525" idx="3"/>
            <a:endCxn id="403525" idx="2"/>
          </p:cNvCxnSpPr>
          <p:nvPr/>
        </p:nvCxnSpPr>
        <p:spPr bwMode="auto">
          <a:xfrm flipH="1">
            <a:off x="7635875" y="3978276"/>
            <a:ext cx="153988" cy="168275"/>
          </a:xfrm>
          <a:prstGeom prst="curvedConnector4">
            <a:avLst>
              <a:gd name="adj1" fmla="val -148454"/>
              <a:gd name="adj2" fmla="val 235847"/>
            </a:avLst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538" name="Text Box 82"/>
          <p:cNvSpPr txBox="1">
            <a:spLocks noChangeArrowheads="1"/>
          </p:cNvSpPr>
          <p:nvPr/>
        </p:nvSpPr>
        <p:spPr bwMode="auto">
          <a:xfrm>
            <a:off x="4957763" y="3581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403539" name="Text Box 83"/>
          <p:cNvSpPr txBox="1">
            <a:spLocks noChangeArrowheads="1"/>
          </p:cNvSpPr>
          <p:nvPr/>
        </p:nvSpPr>
        <p:spPr bwMode="auto">
          <a:xfrm>
            <a:off x="6021388" y="3276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403540" name="Text Box 84"/>
          <p:cNvSpPr txBox="1">
            <a:spLocks noChangeArrowheads="1"/>
          </p:cNvSpPr>
          <p:nvPr/>
        </p:nvSpPr>
        <p:spPr bwMode="auto">
          <a:xfrm>
            <a:off x="6029326" y="4343400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403541" name="Text Box 85"/>
          <p:cNvSpPr txBox="1">
            <a:spLocks noChangeArrowheads="1"/>
          </p:cNvSpPr>
          <p:nvPr/>
        </p:nvSpPr>
        <p:spPr bwMode="auto">
          <a:xfrm>
            <a:off x="6935788" y="3657600"/>
            <a:ext cx="30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03542" name="Text Box 86"/>
          <p:cNvSpPr txBox="1">
            <a:spLocks noChangeArrowheads="1"/>
          </p:cNvSpPr>
          <p:nvPr/>
        </p:nvSpPr>
        <p:spPr bwMode="auto">
          <a:xfrm>
            <a:off x="7777163" y="441960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03543" name="Text Box 87"/>
          <p:cNvSpPr txBox="1">
            <a:spLocks noChangeArrowheads="1"/>
          </p:cNvSpPr>
          <p:nvPr/>
        </p:nvSpPr>
        <p:spPr bwMode="auto">
          <a:xfrm>
            <a:off x="7858125" y="35814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403544" name="Text Box 88"/>
          <p:cNvSpPr txBox="1">
            <a:spLocks noChangeArrowheads="1"/>
          </p:cNvSpPr>
          <p:nvPr/>
        </p:nvSpPr>
        <p:spPr bwMode="auto">
          <a:xfrm>
            <a:off x="8923338" y="3276600"/>
            <a:ext cx="29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g</a:t>
            </a:r>
          </a:p>
        </p:txBody>
      </p:sp>
      <p:sp>
        <p:nvSpPr>
          <p:cNvPr id="403545" name="Text Box 89"/>
          <p:cNvSpPr txBox="1">
            <a:spLocks noChangeArrowheads="1"/>
          </p:cNvSpPr>
          <p:nvPr/>
        </p:nvSpPr>
        <p:spPr bwMode="auto">
          <a:xfrm>
            <a:off x="8918576" y="4343400"/>
            <a:ext cx="30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h</a:t>
            </a:r>
          </a:p>
        </p:txBody>
      </p:sp>
      <p:sp>
        <p:nvSpPr>
          <p:cNvPr id="403546" name="Text Box 90"/>
          <p:cNvSpPr txBox="1">
            <a:spLocks noChangeArrowheads="1"/>
          </p:cNvSpPr>
          <p:nvPr/>
        </p:nvSpPr>
        <p:spPr bwMode="auto">
          <a:xfrm>
            <a:off x="9786938" y="35814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5618572" y="6467031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8162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/>
              <a:t>Example: pow(x,y)</a:t>
            </a:r>
            <a:br>
              <a:rPr lang="en-US"/>
            </a:br>
            <a:r>
              <a:rPr lang="en-US"/>
              <a:t>du-Path for Variable y</a:t>
            </a:r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2209800" y="1525588"/>
            <a:ext cx="846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/* pow(x,y)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2259013" y="1735138"/>
            <a:ext cx="55650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This program computes x to the power of y, where x and y are integers.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2259013" y="1941513"/>
            <a:ext cx="24776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INPUT:     The x and y values.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2259013" y="2149475"/>
            <a:ext cx="44894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OUTPUT: x raised to the power of y is printed to stdout.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2259013" y="2357438"/>
            <a:ext cx="1394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*/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88" name="Rectangle 8"/>
          <p:cNvSpPr>
            <a:spLocks noChangeArrowheads="1"/>
          </p:cNvSpPr>
          <p:nvPr/>
        </p:nvSpPr>
        <p:spPr bwMode="auto">
          <a:xfrm>
            <a:off x="2259013" y="25638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89" name="Rectangle 9"/>
          <p:cNvSpPr>
            <a:spLocks noChangeArrowheads="1"/>
          </p:cNvSpPr>
          <p:nvPr/>
        </p:nvSpPr>
        <p:spPr bwMode="auto">
          <a:xfrm>
            <a:off x="2349500" y="255905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90" name="Rectangle 10"/>
          <p:cNvSpPr>
            <a:spLocks noChangeArrowheads="1"/>
          </p:cNvSpPr>
          <p:nvPr/>
        </p:nvSpPr>
        <p:spPr bwMode="auto">
          <a:xfrm>
            <a:off x="2800351" y="2563813"/>
            <a:ext cx="13785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void pow (int x, y)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91" name="Rectangle 11"/>
          <p:cNvSpPr>
            <a:spLocks noChangeArrowheads="1"/>
          </p:cNvSpPr>
          <p:nvPr/>
        </p:nvSpPr>
        <p:spPr bwMode="auto">
          <a:xfrm>
            <a:off x="2259013" y="27717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92" name="Rectangle 12"/>
          <p:cNvSpPr>
            <a:spLocks noChangeArrowheads="1"/>
          </p:cNvSpPr>
          <p:nvPr/>
        </p:nvSpPr>
        <p:spPr bwMode="auto">
          <a:xfrm>
            <a:off x="2349500" y="27686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93" name="Rectangle 13"/>
          <p:cNvSpPr>
            <a:spLocks noChangeArrowheads="1"/>
          </p:cNvSpPr>
          <p:nvPr/>
        </p:nvSpPr>
        <p:spPr bwMode="auto">
          <a:xfrm>
            <a:off x="2800350" y="2771775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2259013" y="29781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95" name="Rectangle 15"/>
          <p:cNvSpPr>
            <a:spLocks noChangeArrowheads="1"/>
          </p:cNvSpPr>
          <p:nvPr/>
        </p:nvSpPr>
        <p:spPr bwMode="auto">
          <a:xfrm>
            <a:off x="2349500" y="29749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2800351" y="2978150"/>
            <a:ext cx="5321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float z;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2259013" y="31877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98" name="Rectangle 18"/>
          <p:cNvSpPr>
            <a:spLocks noChangeArrowheads="1"/>
          </p:cNvSpPr>
          <p:nvPr/>
        </p:nvSpPr>
        <p:spPr bwMode="auto">
          <a:xfrm>
            <a:off x="2349500" y="31829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2800350" y="3187700"/>
            <a:ext cx="4119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int p;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2259013" y="33940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01" name="Rectangle 21"/>
          <p:cNvSpPr>
            <a:spLocks noChangeArrowheads="1"/>
          </p:cNvSpPr>
          <p:nvPr/>
        </p:nvSpPr>
        <p:spPr bwMode="auto">
          <a:xfrm>
            <a:off x="2349500" y="33909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02" name="Rectangle 22"/>
          <p:cNvSpPr>
            <a:spLocks noChangeArrowheads="1"/>
          </p:cNvSpPr>
          <p:nvPr/>
        </p:nvSpPr>
        <p:spPr bwMode="auto">
          <a:xfrm>
            <a:off x="2800351" y="3394075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4503" name="Rectangle 23"/>
          <p:cNvSpPr>
            <a:spLocks noChangeArrowheads="1"/>
          </p:cNvSpPr>
          <p:nvPr/>
        </p:nvSpPr>
        <p:spPr bwMode="auto">
          <a:xfrm>
            <a:off x="2259013" y="36004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04" name="Rectangle 24"/>
          <p:cNvSpPr>
            <a:spLocks noChangeArrowheads="1"/>
          </p:cNvSpPr>
          <p:nvPr/>
        </p:nvSpPr>
        <p:spPr bwMode="auto">
          <a:xfrm>
            <a:off x="2349500" y="359727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05" name="Rectangle 25"/>
          <p:cNvSpPr>
            <a:spLocks noChangeArrowheads="1"/>
          </p:cNvSpPr>
          <p:nvPr/>
        </p:nvSpPr>
        <p:spPr bwMode="auto">
          <a:xfrm>
            <a:off x="2800351" y="3600450"/>
            <a:ext cx="8896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1400" b="1">
                <a:latin typeface="Times New Roman" panose="02020603050405020304" pitchFamily="18" charset="0"/>
              </a:rPr>
              <a:t>p = 0 – y;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06" name="Rectangle 26"/>
          <p:cNvSpPr>
            <a:spLocks noChangeArrowheads="1"/>
          </p:cNvSpPr>
          <p:nvPr/>
        </p:nvSpPr>
        <p:spPr bwMode="auto">
          <a:xfrm>
            <a:off x="2259013" y="38100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07" name="Rectangle 27"/>
          <p:cNvSpPr>
            <a:spLocks noChangeArrowheads="1"/>
          </p:cNvSpPr>
          <p:nvPr/>
        </p:nvSpPr>
        <p:spPr bwMode="auto">
          <a:xfrm>
            <a:off x="2349500" y="38052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08" name="Rectangle 28"/>
          <p:cNvSpPr>
            <a:spLocks noChangeArrowheads="1"/>
          </p:cNvSpPr>
          <p:nvPr/>
        </p:nvSpPr>
        <p:spPr bwMode="auto">
          <a:xfrm>
            <a:off x="2800351" y="3810000"/>
            <a:ext cx="7662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else p = y;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4509" name="Rectangle 29"/>
          <p:cNvSpPr>
            <a:spLocks noChangeArrowheads="1"/>
          </p:cNvSpPr>
          <p:nvPr/>
        </p:nvSpPr>
        <p:spPr bwMode="auto">
          <a:xfrm>
            <a:off x="2259013" y="40163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10" name="Rectangle 30"/>
          <p:cNvSpPr>
            <a:spLocks noChangeArrowheads="1"/>
          </p:cNvSpPr>
          <p:nvPr/>
        </p:nvSpPr>
        <p:spPr bwMode="auto">
          <a:xfrm>
            <a:off x="2349500" y="401161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11" name="Rectangle 31"/>
          <p:cNvSpPr>
            <a:spLocks noChangeArrowheads="1"/>
          </p:cNvSpPr>
          <p:nvPr/>
        </p:nvSpPr>
        <p:spPr bwMode="auto">
          <a:xfrm>
            <a:off x="2800351" y="4016375"/>
            <a:ext cx="5562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z = 1.0;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12" name="Rectangle 32"/>
          <p:cNvSpPr>
            <a:spLocks noChangeArrowheads="1"/>
          </p:cNvSpPr>
          <p:nvPr/>
        </p:nvSpPr>
        <p:spPr bwMode="auto">
          <a:xfrm>
            <a:off x="2259013" y="42243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13" name="Rectangle 33"/>
          <p:cNvSpPr>
            <a:spLocks noChangeArrowheads="1"/>
          </p:cNvSpPr>
          <p:nvPr/>
        </p:nvSpPr>
        <p:spPr bwMode="auto">
          <a:xfrm>
            <a:off x="2349500" y="42211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14" name="Rectangle 34"/>
          <p:cNvSpPr>
            <a:spLocks noChangeArrowheads="1"/>
          </p:cNvSpPr>
          <p:nvPr/>
        </p:nvSpPr>
        <p:spPr bwMode="auto">
          <a:xfrm>
            <a:off x="2800350" y="4224338"/>
            <a:ext cx="101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while (p != 0)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4515" name="Rectangle 35"/>
          <p:cNvSpPr>
            <a:spLocks noChangeArrowheads="1"/>
          </p:cNvSpPr>
          <p:nvPr/>
        </p:nvSpPr>
        <p:spPr bwMode="auto">
          <a:xfrm>
            <a:off x="2259013" y="4432300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16" name="Rectangle 36"/>
          <p:cNvSpPr>
            <a:spLocks noChangeArrowheads="1"/>
          </p:cNvSpPr>
          <p:nvPr/>
        </p:nvSpPr>
        <p:spPr bwMode="auto">
          <a:xfrm>
            <a:off x="2439988" y="44275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17" name="Rectangle 37"/>
          <p:cNvSpPr>
            <a:spLocks noChangeArrowheads="1"/>
          </p:cNvSpPr>
          <p:nvPr/>
        </p:nvSpPr>
        <p:spPr bwMode="auto">
          <a:xfrm>
            <a:off x="2800350" y="4432300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9999"/>
                </a:solidFill>
                <a:latin typeface="Times New Roman" panose="02020603050405020304" pitchFamily="18" charset="0"/>
              </a:rPr>
              <a:t>    </a:t>
            </a:r>
            <a:r>
              <a:rPr lang="en-US" sz="1400" b="1">
                <a:latin typeface="Times New Roman" panose="02020603050405020304" pitchFamily="18" charset="0"/>
              </a:rPr>
              <a:t>{</a:t>
            </a:r>
            <a:endParaRPr lang="en-US" sz="2400" b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4518" name="Rectangle 38"/>
          <p:cNvSpPr>
            <a:spLocks noChangeArrowheads="1"/>
          </p:cNvSpPr>
          <p:nvPr/>
        </p:nvSpPr>
        <p:spPr bwMode="auto">
          <a:xfrm>
            <a:off x="2259013" y="4640263"/>
            <a:ext cx="1696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19" name="Rectangle 39"/>
          <p:cNvSpPr>
            <a:spLocks noChangeArrowheads="1"/>
          </p:cNvSpPr>
          <p:nvPr/>
        </p:nvSpPr>
        <p:spPr bwMode="auto">
          <a:xfrm>
            <a:off x="2439988" y="463708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20" name="Rectangle 40"/>
          <p:cNvSpPr>
            <a:spLocks noChangeArrowheads="1"/>
          </p:cNvSpPr>
          <p:nvPr/>
        </p:nvSpPr>
        <p:spPr bwMode="auto">
          <a:xfrm>
            <a:off x="2800351" y="4640263"/>
            <a:ext cx="8608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</a:rPr>
              <a:t>    z = z * x;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21" name="Rectangle 41"/>
          <p:cNvSpPr>
            <a:spLocks noChangeArrowheads="1"/>
          </p:cNvSpPr>
          <p:nvPr/>
        </p:nvSpPr>
        <p:spPr bwMode="auto">
          <a:xfrm>
            <a:off x="2259013" y="48466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22" name="Rectangle 42"/>
          <p:cNvSpPr>
            <a:spLocks noChangeArrowheads="1"/>
          </p:cNvSpPr>
          <p:nvPr/>
        </p:nvSpPr>
        <p:spPr bwMode="auto">
          <a:xfrm>
            <a:off x="2439988" y="48434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23" name="Rectangle 43"/>
          <p:cNvSpPr>
            <a:spLocks noChangeArrowheads="1"/>
          </p:cNvSpPr>
          <p:nvPr/>
        </p:nvSpPr>
        <p:spPr bwMode="auto">
          <a:xfrm>
            <a:off x="2800351" y="4846638"/>
            <a:ext cx="8992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</a:rPr>
              <a:t>    p = p – 1;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24" name="Rectangle 44"/>
          <p:cNvSpPr>
            <a:spLocks noChangeArrowheads="1"/>
          </p:cNvSpPr>
          <p:nvPr/>
        </p:nvSpPr>
        <p:spPr bwMode="auto">
          <a:xfrm>
            <a:off x="2259013" y="5053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25" name="Rectangle 45"/>
          <p:cNvSpPr>
            <a:spLocks noChangeArrowheads="1"/>
          </p:cNvSpPr>
          <p:nvPr/>
        </p:nvSpPr>
        <p:spPr bwMode="auto">
          <a:xfrm>
            <a:off x="2439988" y="5049838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26" name="Rectangle 46"/>
          <p:cNvSpPr>
            <a:spLocks noChangeArrowheads="1"/>
          </p:cNvSpPr>
          <p:nvPr/>
        </p:nvSpPr>
        <p:spPr bwMode="auto">
          <a:xfrm>
            <a:off x="2800350" y="5053013"/>
            <a:ext cx="2500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  </a:t>
            </a:r>
            <a:r>
              <a:rPr lang="en-US" sz="1400" b="1">
                <a:latin typeface="Times New Roman" panose="02020603050405020304" pitchFamily="18" charset="0"/>
              </a:rPr>
              <a:t>  }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4527" name="Rectangle 47"/>
          <p:cNvSpPr>
            <a:spLocks noChangeArrowheads="1"/>
          </p:cNvSpPr>
          <p:nvPr/>
        </p:nvSpPr>
        <p:spPr bwMode="auto">
          <a:xfrm>
            <a:off x="2259013" y="52625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28" name="Rectangle 48"/>
          <p:cNvSpPr>
            <a:spLocks noChangeArrowheads="1"/>
          </p:cNvSpPr>
          <p:nvPr/>
        </p:nvSpPr>
        <p:spPr bwMode="auto">
          <a:xfrm>
            <a:off x="2439988" y="52578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29" name="Rectangle 49"/>
          <p:cNvSpPr>
            <a:spLocks noChangeArrowheads="1"/>
          </p:cNvSpPr>
          <p:nvPr/>
        </p:nvSpPr>
        <p:spPr bwMode="auto">
          <a:xfrm>
            <a:off x="2800351" y="5262563"/>
            <a:ext cx="644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8080"/>
                </a:solidFill>
                <a:latin typeface="Times New Roman" panose="02020603050405020304" pitchFamily="18" charset="0"/>
              </a:rPr>
              <a:t>if (y &lt; 0)</a:t>
            </a:r>
            <a:endParaRPr lang="en-US" sz="2400" b="1">
              <a:solidFill>
                <a:srgbClr val="008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04530" name="Rectangle 50"/>
          <p:cNvSpPr>
            <a:spLocks noChangeArrowheads="1"/>
          </p:cNvSpPr>
          <p:nvPr/>
        </p:nvSpPr>
        <p:spPr bwMode="auto">
          <a:xfrm>
            <a:off x="2259013" y="54689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31" name="Rectangle 51"/>
          <p:cNvSpPr>
            <a:spLocks noChangeArrowheads="1"/>
          </p:cNvSpPr>
          <p:nvPr/>
        </p:nvSpPr>
        <p:spPr bwMode="auto">
          <a:xfrm>
            <a:off x="2439988" y="5465763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32" name="Rectangle 52"/>
          <p:cNvSpPr>
            <a:spLocks noChangeArrowheads="1"/>
          </p:cNvSpPr>
          <p:nvPr/>
        </p:nvSpPr>
        <p:spPr bwMode="auto">
          <a:xfrm>
            <a:off x="2800350" y="5468938"/>
            <a:ext cx="9553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1400" b="1">
                <a:latin typeface="Times New Roman" panose="02020603050405020304" pitchFamily="18" charset="0"/>
              </a:rPr>
              <a:t>z = 1.0 / z;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33" name="Rectangle 53"/>
          <p:cNvSpPr>
            <a:spLocks noChangeArrowheads="1"/>
          </p:cNvSpPr>
          <p:nvPr/>
        </p:nvSpPr>
        <p:spPr bwMode="auto">
          <a:xfrm>
            <a:off x="2259013" y="567848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34" name="Rectangle 54"/>
          <p:cNvSpPr>
            <a:spLocks noChangeArrowheads="1"/>
          </p:cNvSpPr>
          <p:nvPr/>
        </p:nvSpPr>
        <p:spPr bwMode="auto">
          <a:xfrm>
            <a:off x="2439988" y="5673725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35" name="Rectangle 55"/>
          <p:cNvSpPr>
            <a:spLocks noChangeArrowheads="1"/>
          </p:cNvSpPr>
          <p:nvPr/>
        </p:nvSpPr>
        <p:spPr bwMode="auto">
          <a:xfrm>
            <a:off x="2800351" y="5678488"/>
            <a:ext cx="705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printf(z);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36" name="Rectangle 56"/>
          <p:cNvSpPr>
            <a:spLocks noChangeArrowheads="1"/>
          </p:cNvSpPr>
          <p:nvPr/>
        </p:nvSpPr>
        <p:spPr bwMode="auto">
          <a:xfrm>
            <a:off x="2259013" y="588486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37" name="Rectangle 57"/>
          <p:cNvSpPr>
            <a:spLocks noChangeArrowheads="1"/>
          </p:cNvSpPr>
          <p:nvPr/>
        </p:nvSpPr>
        <p:spPr bwMode="auto">
          <a:xfrm>
            <a:off x="2439988" y="58801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38" name="Rectangle 58"/>
          <p:cNvSpPr>
            <a:spLocks noChangeArrowheads="1"/>
          </p:cNvSpPr>
          <p:nvPr/>
        </p:nvSpPr>
        <p:spPr bwMode="auto">
          <a:xfrm>
            <a:off x="2800350" y="5884863"/>
            <a:ext cx="705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400" b="1">
              <a:latin typeface="Comic Sans MS" panose="030F0702030302020204" pitchFamily="66" charset="0"/>
            </a:endParaRPr>
          </a:p>
        </p:txBody>
      </p:sp>
      <p:sp>
        <p:nvSpPr>
          <p:cNvPr id="404539" name="Oval 59"/>
          <p:cNvSpPr>
            <a:spLocks noChangeArrowheads="1"/>
          </p:cNvSpPr>
          <p:nvPr/>
        </p:nvSpPr>
        <p:spPr bwMode="auto">
          <a:xfrm>
            <a:off x="4572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40" name="Oval 60"/>
          <p:cNvSpPr>
            <a:spLocks noChangeArrowheads="1"/>
          </p:cNvSpPr>
          <p:nvPr/>
        </p:nvSpPr>
        <p:spPr bwMode="auto">
          <a:xfrm>
            <a:off x="54864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41" name="Oval 61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42" name="Oval 62"/>
          <p:cNvSpPr>
            <a:spLocks noChangeArrowheads="1"/>
          </p:cNvSpPr>
          <p:nvPr/>
        </p:nvSpPr>
        <p:spPr bwMode="auto">
          <a:xfrm>
            <a:off x="8396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43" name="Oval 63"/>
          <p:cNvSpPr>
            <a:spLocks noChangeArrowheads="1"/>
          </p:cNvSpPr>
          <p:nvPr/>
        </p:nvSpPr>
        <p:spPr bwMode="auto">
          <a:xfrm>
            <a:off x="7481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44" name="Oval 64"/>
          <p:cNvSpPr>
            <a:spLocks noChangeArrowheads="1"/>
          </p:cNvSpPr>
          <p:nvPr/>
        </p:nvSpPr>
        <p:spPr bwMode="auto">
          <a:xfrm>
            <a:off x="93868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45" name="Oval 65"/>
          <p:cNvSpPr>
            <a:spLocks noChangeArrowheads="1"/>
          </p:cNvSpPr>
          <p:nvPr/>
        </p:nvSpPr>
        <p:spPr bwMode="auto">
          <a:xfrm>
            <a:off x="10301288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46" name="Text Box 66"/>
          <p:cNvSpPr txBox="1">
            <a:spLocks noChangeArrowheads="1"/>
          </p:cNvSpPr>
          <p:nvPr/>
        </p:nvSpPr>
        <p:spPr bwMode="auto">
          <a:xfrm>
            <a:off x="4572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04547" name="Text Box 67"/>
          <p:cNvSpPr txBox="1">
            <a:spLocks noChangeArrowheads="1"/>
          </p:cNvSpPr>
          <p:nvPr/>
        </p:nvSpPr>
        <p:spPr bwMode="auto">
          <a:xfrm>
            <a:off x="54864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404548" name="Text Box 68"/>
          <p:cNvSpPr txBox="1">
            <a:spLocks noChangeArrowheads="1"/>
          </p:cNvSpPr>
          <p:nvPr/>
        </p:nvSpPr>
        <p:spPr bwMode="auto">
          <a:xfrm>
            <a:off x="6477001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04549" name="Text Box 69"/>
          <p:cNvSpPr txBox="1">
            <a:spLocks noChangeArrowheads="1"/>
          </p:cNvSpPr>
          <p:nvPr/>
        </p:nvSpPr>
        <p:spPr bwMode="auto">
          <a:xfrm>
            <a:off x="7481889" y="3810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04550" name="Text Box 70"/>
          <p:cNvSpPr txBox="1">
            <a:spLocks noChangeArrowheads="1"/>
          </p:cNvSpPr>
          <p:nvPr/>
        </p:nvSpPr>
        <p:spPr bwMode="auto">
          <a:xfrm>
            <a:off x="93249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16</a:t>
            </a:r>
          </a:p>
        </p:txBody>
      </p:sp>
      <p:sp>
        <p:nvSpPr>
          <p:cNvPr id="404551" name="Text Box 71"/>
          <p:cNvSpPr txBox="1">
            <a:spLocks noChangeArrowheads="1"/>
          </p:cNvSpPr>
          <p:nvPr/>
        </p:nvSpPr>
        <p:spPr bwMode="auto">
          <a:xfrm>
            <a:off x="8334375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404552" name="Text Box 72"/>
          <p:cNvSpPr txBox="1">
            <a:spLocks noChangeArrowheads="1"/>
          </p:cNvSpPr>
          <p:nvPr/>
        </p:nvSpPr>
        <p:spPr bwMode="auto">
          <a:xfrm>
            <a:off x="10236200" y="38100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17</a:t>
            </a:r>
          </a:p>
        </p:txBody>
      </p:sp>
      <p:sp>
        <p:nvSpPr>
          <p:cNvPr id="404553" name="Line 73"/>
          <p:cNvSpPr>
            <a:spLocks noChangeShapeType="1"/>
          </p:cNvSpPr>
          <p:nvPr/>
        </p:nvSpPr>
        <p:spPr bwMode="auto">
          <a:xfrm>
            <a:off x="4876800" y="3962400"/>
            <a:ext cx="6096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54" name="Line 74"/>
          <p:cNvSpPr>
            <a:spLocks noChangeShapeType="1"/>
          </p:cNvSpPr>
          <p:nvPr/>
        </p:nvSpPr>
        <p:spPr bwMode="auto">
          <a:xfrm>
            <a:off x="6781800" y="3962400"/>
            <a:ext cx="68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55" name="Line 75"/>
          <p:cNvSpPr>
            <a:spLocks noChangeShapeType="1"/>
          </p:cNvSpPr>
          <p:nvPr/>
        </p:nvSpPr>
        <p:spPr bwMode="auto">
          <a:xfrm>
            <a:off x="7786688" y="3962400"/>
            <a:ext cx="6096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4556" name="Line 76"/>
          <p:cNvSpPr>
            <a:spLocks noChangeShapeType="1"/>
          </p:cNvSpPr>
          <p:nvPr/>
        </p:nvSpPr>
        <p:spPr bwMode="auto">
          <a:xfrm>
            <a:off x="9691688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04557" name="AutoShape 77"/>
          <p:cNvCxnSpPr>
            <a:cxnSpLocks noChangeShapeType="1"/>
            <a:stCxn id="404547" idx="0"/>
            <a:endCxn id="404548" idx="0"/>
          </p:cNvCxnSpPr>
          <p:nvPr/>
        </p:nvCxnSpPr>
        <p:spPr bwMode="auto">
          <a:xfrm rot="5400000" flipV="1">
            <a:off x="6134894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4558" name="AutoShape 78"/>
          <p:cNvCxnSpPr>
            <a:cxnSpLocks noChangeShapeType="1"/>
            <a:stCxn id="404547" idx="2"/>
            <a:endCxn id="404548" idx="2"/>
          </p:cNvCxnSpPr>
          <p:nvPr/>
        </p:nvCxnSpPr>
        <p:spPr bwMode="auto">
          <a:xfrm rot="16200000" flipH="1">
            <a:off x="6134894" y="365204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4559" name="AutoShape 79"/>
          <p:cNvCxnSpPr>
            <a:cxnSpLocks noChangeShapeType="1"/>
          </p:cNvCxnSpPr>
          <p:nvPr/>
        </p:nvCxnSpPr>
        <p:spPr bwMode="auto">
          <a:xfrm rot="16200000" flipH="1">
            <a:off x="9028906" y="3620294"/>
            <a:ext cx="1588" cy="990600"/>
          </a:xfrm>
          <a:prstGeom prst="bent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4560" name="AutoShape 80"/>
          <p:cNvCxnSpPr>
            <a:cxnSpLocks noChangeShapeType="1"/>
          </p:cNvCxnSpPr>
          <p:nvPr/>
        </p:nvCxnSpPr>
        <p:spPr bwMode="auto">
          <a:xfrm rot="5400000" flipV="1">
            <a:off x="9028906" y="3315494"/>
            <a:ext cx="1588" cy="9906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4561" name="AutoShape 81"/>
          <p:cNvCxnSpPr>
            <a:cxnSpLocks noChangeShapeType="1"/>
            <a:stCxn id="404549" idx="3"/>
            <a:endCxn id="404549" idx="2"/>
          </p:cNvCxnSpPr>
          <p:nvPr/>
        </p:nvCxnSpPr>
        <p:spPr bwMode="auto">
          <a:xfrm flipH="1">
            <a:off x="7635875" y="3978276"/>
            <a:ext cx="153988" cy="168275"/>
          </a:xfrm>
          <a:prstGeom prst="curvedConnector4">
            <a:avLst>
              <a:gd name="adj1" fmla="val -148454"/>
              <a:gd name="adj2" fmla="val 23584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4562" name="Text Box 82"/>
          <p:cNvSpPr txBox="1">
            <a:spLocks noChangeArrowheads="1"/>
          </p:cNvSpPr>
          <p:nvPr/>
        </p:nvSpPr>
        <p:spPr bwMode="auto">
          <a:xfrm>
            <a:off x="4957763" y="3581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404563" name="Text Box 83"/>
          <p:cNvSpPr txBox="1">
            <a:spLocks noChangeArrowheads="1"/>
          </p:cNvSpPr>
          <p:nvPr/>
        </p:nvSpPr>
        <p:spPr bwMode="auto">
          <a:xfrm>
            <a:off x="6021388" y="3276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404564" name="Text Box 84"/>
          <p:cNvSpPr txBox="1">
            <a:spLocks noChangeArrowheads="1"/>
          </p:cNvSpPr>
          <p:nvPr/>
        </p:nvSpPr>
        <p:spPr bwMode="auto">
          <a:xfrm>
            <a:off x="6029326" y="4343400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404565" name="Text Box 85"/>
          <p:cNvSpPr txBox="1">
            <a:spLocks noChangeArrowheads="1"/>
          </p:cNvSpPr>
          <p:nvPr/>
        </p:nvSpPr>
        <p:spPr bwMode="auto">
          <a:xfrm>
            <a:off x="6935788" y="3657600"/>
            <a:ext cx="30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04566" name="Text Box 86"/>
          <p:cNvSpPr txBox="1">
            <a:spLocks noChangeArrowheads="1"/>
          </p:cNvSpPr>
          <p:nvPr/>
        </p:nvSpPr>
        <p:spPr bwMode="auto">
          <a:xfrm>
            <a:off x="7777163" y="441960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04567" name="Text Box 87"/>
          <p:cNvSpPr txBox="1">
            <a:spLocks noChangeArrowheads="1"/>
          </p:cNvSpPr>
          <p:nvPr/>
        </p:nvSpPr>
        <p:spPr bwMode="auto">
          <a:xfrm>
            <a:off x="7858125" y="35814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404568" name="Text Box 88"/>
          <p:cNvSpPr txBox="1">
            <a:spLocks noChangeArrowheads="1"/>
          </p:cNvSpPr>
          <p:nvPr/>
        </p:nvSpPr>
        <p:spPr bwMode="auto">
          <a:xfrm>
            <a:off x="8923338" y="3276600"/>
            <a:ext cx="29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g</a:t>
            </a:r>
          </a:p>
        </p:txBody>
      </p:sp>
      <p:sp>
        <p:nvSpPr>
          <p:cNvPr id="404569" name="Text Box 89"/>
          <p:cNvSpPr txBox="1">
            <a:spLocks noChangeArrowheads="1"/>
          </p:cNvSpPr>
          <p:nvPr/>
        </p:nvSpPr>
        <p:spPr bwMode="auto">
          <a:xfrm>
            <a:off x="8918576" y="4343400"/>
            <a:ext cx="30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h</a:t>
            </a:r>
          </a:p>
        </p:txBody>
      </p:sp>
      <p:sp>
        <p:nvSpPr>
          <p:cNvPr id="404570" name="Text Box 90"/>
          <p:cNvSpPr txBox="1">
            <a:spLocks noChangeArrowheads="1"/>
          </p:cNvSpPr>
          <p:nvPr/>
        </p:nvSpPr>
        <p:spPr bwMode="auto">
          <a:xfrm>
            <a:off x="9786938" y="35814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b="1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5618572" y="6467031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3874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25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Teste estrutural (caixa-branca) extensão do </a:t>
            </a:r>
            <a:r>
              <a:rPr lang="pt-BR" dirty="0" smtClean="0">
                <a:solidFill>
                  <a:srgbClr val="C00000"/>
                </a:solidFill>
              </a:rPr>
              <a:t>Grafo Fluxo de Controle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Utiliza a análise do fluxo de dados em Grafo, para </a:t>
            </a:r>
            <a:r>
              <a:rPr lang="pt-BR" dirty="0" smtClean="0">
                <a:solidFill>
                  <a:srgbClr val="C00000"/>
                </a:solidFill>
              </a:rPr>
              <a:t>derivar os requisitos de teste</a:t>
            </a:r>
            <a:r>
              <a:rPr lang="pt-BR" dirty="0" smtClean="0"/>
              <a:t>; </a:t>
            </a:r>
          </a:p>
          <a:p>
            <a:endParaRPr lang="pt-BR" dirty="0" smtClean="0"/>
          </a:p>
          <a:p>
            <a:r>
              <a:rPr lang="pt-BR" dirty="0" smtClean="0"/>
              <a:t>Baseia-se nas 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definições e uso de variáveis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i="1" dirty="0" smtClean="0">
                <a:solidFill>
                  <a:srgbClr val="C00000"/>
                </a:solidFill>
              </a:rPr>
              <a:t>Um caminho não executado ou somente com </a:t>
            </a:r>
            <a:r>
              <a:rPr lang="pt-BR" i="1" dirty="0" smtClean="0">
                <a:solidFill>
                  <a:schemeClr val="accent5">
                    <a:lumMod val="75000"/>
                  </a:schemeClr>
                </a:solidFill>
              </a:rPr>
              <a:t>definição</a:t>
            </a:r>
            <a:r>
              <a:rPr lang="pt-BR" i="1" dirty="0" smtClean="0">
                <a:solidFill>
                  <a:srgbClr val="C00000"/>
                </a:solidFill>
              </a:rPr>
              <a:t> ou sem </a:t>
            </a:r>
            <a:r>
              <a:rPr lang="pt-BR" i="1" dirty="0" smtClean="0">
                <a:solidFill>
                  <a:srgbClr val="0070C0"/>
                </a:solidFill>
              </a:rPr>
              <a:t>uso de variável, </a:t>
            </a:r>
            <a:r>
              <a:rPr lang="pt-BR" i="1" dirty="0" smtClean="0">
                <a:solidFill>
                  <a:srgbClr val="C00000"/>
                </a:solidFill>
              </a:rPr>
              <a:t>indica possível falha em caso de teste de software.</a:t>
            </a:r>
          </a:p>
          <a:p>
            <a:endParaRPr lang="pt-BR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755" y="2145647"/>
            <a:ext cx="111497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 smtClean="0">
                <a:solidFill>
                  <a:schemeClr val="accent5">
                    <a:lumMod val="75000"/>
                  </a:schemeClr>
                </a:solidFill>
              </a:rPr>
              <a:t>Análises pelos Critérios: Genérico; Todas-Definições e Todos-Usos </a:t>
            </a:r>
          </a:p>
          <a:p>
            <a:r>
              <a:rPr lang="pt-BR" sz="3200" i="1" dirty="0" smtClean="0">
                <a:solidFill>
                  <a:schemeClr val="accent5">
                    <a:lumMod val="75000"/>
                  </a:schemeClr>
                </a:solidFill>
              </a:rPr>
              <a:t>Caminhos para Casos de Teste</a:t>
            </a:r>
            <a:endParaRPr lang="pt-BR" sz="3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26358" y="518225"/>
            <a:ext cx="1798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i="1" dirty="0" smtClean="0">
                <a:solidFill>
                  <a:schemeClr val="accent5">
                    <a:lumMod val="75000"/>
                  </a:schemeClr>
                </a:solidFill>
              </a:rPr>
              <a:t>EXERCÍCIO: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7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31449"/>
            <a:ext cx="3145537" cy="40344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75" y="3773072"/>
            <a:ext cx="4224429" cy="2990611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03337"/>
              </p:ext>
            </p:extLst>
          </p:nvPr>
        </p:nvGraphicFramePr>
        <p:xfrm>
          <a:off x="4303261" y="757910"/>
          <a:ext cx="7701848" cy="411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6789"/>
                <a:gridCol w="1103679"/>
                <a:gridCol w="1041874"/>
                <a:gridCol w="1575038"/>
                <a:gridCol w="1383884"/>
                <a:gridCol w="1570584"/>
              </a:tblGrid>
              <a:tr h="304490">
                <a:tc rowSpan="2"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(Nodo definição,</a:t>
                      </a:r>
                    </a:p>
                    <a:p>
                      <a:pPr algn="l"/>
                      <a:r>
                        <a:rPr lang="pt-BR" sz="1100" dirty="0" smtClean="0"/>
                        <a:t>var)</a:t>
                      </a:r>
                      <a:endParaRPr lang="pt-BR" sz="1100" b="1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Definição – </a:t>
                      </a:r>
                      <a:r>
                        <a:rPr lang="pt-BR" sz="1600" dirty="0" err="1" smtClean="0"/>
                        <a:t>Uso-c</a:t>
                      </a:r>
                      <a:endParaRPr lang="pt-B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Definição – </a:t>
                      </a:r>
                      <a:r>
                        <a:rPr lang="pt-BR" sz="1600" dirty="0" err="1" smtClean="0"/>
                        <a:t>Uso-p</a:t>
                      </a:r>
                      <a:endParaRPr lang="pt-B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Caminhos Genéricos</a:t>
                      </a:r>
                    </a:p>
                    <a:p>
                      <a:pPr algn="ctr"/>
                      <a:r>
                        <a:rPr lang="pt-BR" sz="1200" b="1" dirty="0" smtClean="0">
                          <a:latin typeface="+mn-lt"/>
                        </a:rPr>
                        <a:t>Para Casos</a:t>
                      </a:r>
                      <a:r>
                        <a:rPr lang="pt-BR" sz="1200" b="1" baseline="0" dirty="0" smtClean="0">
                          <a:latin typeface="+mn-lt"/>
                        </a:rPr>
                        <a:t> de Testes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 vMerge="1">
                  <a:txBody>
                    <a:bodyPr/>
                    <a:lstStyle/>
                    <a:p>
                      <a:pPr algn="l"/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Use-c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 j, var)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Use-p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(i,(j, k),var)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(1,x)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{6}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(1,6,x)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∅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∅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1,2,4,5,6</a:t>
                      </a:r>
                    </a:p>
                    <a:p>
                      <a:pPr algn="l"/>
                      <a:r>
                        <a:rPr lang="pt-BR" sz="1200" dirty="0" smtClean="0"/>
                        <a:t>1,3,4,5,6</a:t>
                      </a:r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(1,y)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{2,3}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(1,2,y)</a:t>
                      </a:r>
                    </a:p>
                    <a:p>
                      <a:pPr algn="l"/>
                      <a:r>
                        <a:rPr lang="pt-B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(1,3,y)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{(1,2),(1,3),(7,8),(7,9)}</a:t>
                      </a:r>
                    </a:p>
                    <a:p>
                      <a:pPr algn="l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(1(7,8),y)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(1(7,9),y)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1,2,4,5,7,8,9</a:t>
                      </a:r>
                    </a:p>
                    <a:p>
                      <a:pPr algn="l"/>
                      <a:r>
                        <a:rPr lang="pt-BR" sz="1200" dirty="0" smtClean="0"/>
                        <a:t>1,3,4,5,7,9</a:t>
                      </a:r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(2,pow)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{6}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(2,6,pow)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{(5,6),(5,7)}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(2,(5,6),</a:t>
                      </a:r>
                      <a:r>
                        <a:rPr lang="pt-BR" sz="1200" dirty="0" err="1" smtClean="0"/>
                        <a:t>pow</a:t>
                      </a:r>
                      <a:r>
                        <a:rPr lang="pt-BR" sz="1200" dirty="0" smtClean="0"/>
                        <a:t>)</a:t>
                      </a:r>
                    </a:p>
                    <a:p>
                      <a:pPr algn="l"/>
                      <a:r>
                        <a:rPr lang="pt-BR" sz="1200" dirty="0" smtClean="0"/>
                        <a:t>(2,(5,7),</a:t>
                      </a:r>
                      <a:r>
                        <a:rPr lang="pt-BR" sz="1200" dirty="0" err="1" smtClean="0"/>
                        <a:t>pow</a:t>
                      </a:r>
                      <a:r>
                        <a:rPr lang="pt-BR" sz="1200" dirty="0" smtClean="0"/>
                        <a:t>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2,4,5,6</a:t>
                      </a:r>
                    </a:p>
                    <a:p>
                      <a:pPr algn="l"/>
                      <a:r>
                        <a:rPr lang="pt-BR" sz="1200" dirty="0" smtClean="0"/>
                        <a:t>2,4,5,7</a:t>
                      </a:r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(3,pow)</a:t>
                      </a:r>
                    </a:p>
                    <a:p>
                      <a:pPr algn="l"/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{6}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(3,6,pow)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{5,6),(5,7)}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(3,(5,6),</a:t>
                      </a:r>
                      <a:r>
                        <a:rPr lang="pt-BR" sz="1200" dirty="0" err="1" smtClean="0"/>
                        <a:t>pow</a:t>
                      </a:r>
                      <a:r>
                        <a:rPr lang="pt-BR" sz="1200" dirty="0" smtClean="0"/>
                        <a:t>)</a:t>
                      </a:r>
                    </a:p>
                    <a:p>
                      <a:pPr algn="l"/>
                      <a:r>
                        <a:rPr lang="pt-BR" sz="1200" dirty="0" smtClean="0"/>
                        <a:t>(3,(5,7),</a:t>
                      </a:r>
                      <a:r>
                        <a:rPr lang="pt-BR" sz="1200" dirty="0" err="1" smtClean="0"/>
                        <a:t>pow</a:t>
                      </a:r>
                      <a:r>
                        <a:rPr lang="pt-BR" sz="1200" dirty="0" smtClean="0"/>
                        <a:t>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3,4,5,6</a:t>
                      </a:r>
                    </a:p>
                    <a:p>
                      <a:pPr algn="l"/>
                      <a:r>
                        <a:rPr lang="pt-BR" sz="1200" dirty="0" smtClean="0"/>
                        <a:t>3,4,5,7</a:t>
                      </a:r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(4,z)</a:t>
                      </a:r>
                    </a:p>
                    <a:p>
                      <a:pPr algn="l"/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{6,8,9}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(4,6,z)</a:t>
                      </a:r>
                    </a:p>
                    <a:p>
                      <a:pPr algn="l"/>
                      <a:r>
                        <a:rPr lang="pt-BR" sz="1200" dirty="0" smtClean="0"/>
                        <a:t>(4,8,z)</a:t>
                      </a:r>
                    </a:p>
                    <a:p>
                      <a:pPr algn="l"/>
                      <a:r>
                        <a:rPr lang="pt-BR" sz="1200" dirty="0" smtClean="0"/>
                        <a:t>(4,9,z)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∅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∅</a:t>
                      </a:r>
                    </a:p>
                    <a:p>
                      <a:pPr algn="l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4,5,6</a:t>
                      </a:r>
                    </a:p>
                    <a:p>
                      <a:pPr algn="l"/>
                      <a:r>
                        <a:rPr lang="pt-BR" sz="1200" dirty="0" smtClean="0"/>
                        <a:t>4,5,7,8</a:t>
                      </a:r>
                    </a:p>
                    <a:p>
                      <a:pPr algn="l"/>
                      <a:r>
                        <a:rPr lang="pt-BR" sz="1200" dirty="0" smtClean="0"/>
                        <a:t>4,5,7,9</a:t>
                      </a:r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(6,z)</a:t>
                      </a:r>
                    </a:p>
                    <a:p>
                      <a:pPr algn="l"/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{6,8}</a:t>
                      </a:r>
                    </a:p>
                    <a:p>
                      <a:pPr algn="l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(6,8,z)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∅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∅</a:t>
                      </a:r>
                    </a:p>
                    <a:p>
                      <a:pPr algn="l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6,5,7,8</a:t>
                      </a: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(6,pow)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{6}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(6,6,pow)</a:t>
                      </a:r>
                      <a:endParaRPr lang="pt-BR" sz="12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{(6,6)}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∅</a:t>
                      </a:r>
                      <a:endParaRPr lang="pt-BR" sz="1200" b="1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6</a:t>
                      </a:r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(8,z)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{9}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(8,9,z)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∅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∅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8,9</a:t>
                      </a:r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4303261" y="31449"/>
            <a:ext cx="5153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Resultado da métrica GFD para todas variáveis. </a:t>
            </a:r>
          </a:p>
          <a:p>
            <a:r>
              <a:rPr lang="pt-BR" sz="2000" dirty="0" smtClean="0"/>
              <a:t>Caminhos que devem ser Casos de Testes</a:t>
            </a:r>
            <a:endParaRPr lang="pt-BR" sz="2000" dirty="0"/>
          </a:p>
        </p:txBody>
      </p:sp>
      <p:sp>
        <p:nvSpPr>
          <p:cNvPr id="15" name="Retângulo 14"/>
          <p:cNvSpPr/>
          <p:nvPr/>
        </p:nvSpPr>
        <p:spPr>
          <a:xfrm>
            <a:off x="4260131" y="4829581"/>
            <a:ext cx="741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Notações:</a:t>
            </a:r>
          </a:p>
          <a:p>
            <a:pPr algn="just"/>
            <a:r>
              <a:rPr lang="pt-BR" sz="1400" dirty="0" smtClean="0"/>
              <a:t>{</a:t>
            </a:r>
            <a:r>
              <a:rPr lang="pt-BR" sz="1400" i="1" dirty="0" err="1" smtClean="0">
                <a:solidFill>
                  <a:srgbClr val="C00000"/>
                </a:solidFill>
              </a:rPr>
              <a:t>i</a:t>
            </a:r>
            <a:r>
              <a:rPr lang="pt-BR" sz="1400" dirty="0" err="1" smtClean="0"/>
              <a:t>,</a:t>
            </a:r>
            <a:r>
              <a:rPr lang="pt-BR" sz="1400" b="1" i="1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sz="1400" dirty="0" smtClean="0"/>
              <a:t>} nodos em uso;</a:t>
            </a:r>
          </a:p>
          <a:p>
            <a:pPr algn="just"/>
            <a:r>
              <a:rPr lang="pt-BR" sz="1400" dirty="0" smtClean="0"/>
              <a:t>(</a:t>
            </a:r>
            <a:r>
              <a:rPr lang="pt-BR" sz="1400" i="1" dirty="0">
                <a:solidFill>
                  <a:srgbClr val="C00000"/>
                </a:solidFill>
              </a:rPr>
              <a:t>i</a:t>
            </a:r>
            <a:r>
              <a:rPr lang="pt-BR" sz="1400" dirty="0"/>
              <a:t>, </a:t>
            </a:r>
            <a:r>
              <a:rPr lang="pt-BR" sz="1400" b="1" i="1" dirty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sz="1400" dirty="0"/>
              <a:t>, </a:t>
            </a:r>
            <a:r>
              <a:rPr lang="pt-BR" sz="1400" b="1" dirty="0">
                <a:solidFill>
                  <a:srgbClr val="00B050"/>
                </a:solidFill>
              </a:rPr>
              <a:t>var</a:t>
            </a:r>
            <a:r>
              <a:rPr lang="pt-BR" sz="1400" dirty="0"/>
              <a:t>) e (</a:t>
            </a:r>
            <a:r>
              <a:rPr lang="pt-BR" sz="1400" i="1" dirty="0">
                <a:solidFill>
                  <a:srgbClr val="C00000"/>
                </a:solidFill>
              </a:rPr>
              <a:t>i</a:t>
            </a:r>
            <a:r>
              <a:rPr lang="pt-BR" sz="1400" dirty="0"/>
              <a:t>,(</a:t>
            </a:r>
            <a:r>
              <a:rPr lang="pt-BR" sz="1400" b="1" i="1" dirty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sz="1400" dirty="0"/>
              <a:t>, </a:t>
            </a:r>
            <a:r>
              <a:rPr lang="pt-BR" sz="1400" b="1" i="1" dirty="0">
                <a:solidFill>
                  <a:srgbClr val="FFC000"/>
                </a:solidFill>
              </a:rPr>
              <a:t>k</a:t>
            </a:r>
            <a:r>
              <a:rPr lang="pt-BR" sz="1400" dirty="0"/>
              <a:t>),</a:t>
            </a:r>
            <a:r>
              <a:rPr lang="pt-BR" sz="1400" b="1" dirty="0">
                <a:solidFill>
                  <a:srgbClr val="00B050"/>
                </a:solidFill>
              </a:rPr>
              <a:t>var</a:t>
            </a:r>
            <a:r>
              <a:rPr lang="pt-BR" sz="1400" dirty="0"/>
              <a:t>) indicam que a variável </a:t>
            </a:r>
            <a:r>
              <a:rPr lang="pt-BR" sz="1400" b="1" dirty="0">
                <a:solidFill>
                  <a:srgbClr val="00B050"/>
                </a:solidFill>
              </a:rPr>
              <a:t>var</a:t>
            </a:r>
            <a:r>
              <a:rPr lang="pt-BR" sz="1400" dirty="0"/>
              <a:t> é definida no nó </a:t>
            </a:r>
            <a:r>
              <a:rPr lang="pt-BR" sz="1400" i="1" dirty="0">
                <a:solidFill>
                  <a:srgbClr val="C00000"/>
                </a:solidFill>
              </a:rPr>
              <a:t>i</a:t>
            </a:r>
            <a:r>
              <a:rPr lang="pt-BR" sz="1400" dirty="0"/>
              <a:t> e existe um </a:t>
            </a:r>
            <a:r>
              <a:rPr lang="pt-BR" sz="1400" dirty="0">
                <a:solidFill>
                  <a:srgbClr val="C00000"/>
                </a:solidFill>
              </a:rPr>
              <a:t>uso computacional </a:t>
            </a:r>
            <a:r>
              <a:rPr lang="pt-BR" sz="1400" dirty="0"/>
              <a:t>de var no nó </a:t>
            </a:r>
            <a:r>
              <a:rPr lang="pt-BR" sz="1400" b="1" i="1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sz="1400" i="1" dirty="0" smtClean="0"/>
              <a:t>;</a:t>
            </a:r>
            <a:r>
              <a:rPr lang="pt-BR" sz="1400" dirty="0" smtClean="0"/>
              <a:t> </a:t>
            </a:r>
            <a:r>
              <a:rPr lang="pt-BR" sz="1400" dirty="0"/>
              <a:t>ou um </a:t>
            </a:r>
            <a:r>
              <a:rPr lang="pt-BR" sz="1400" dirty="0">
                <a:solidFill>
                  <a:schemeClr val="accent4"/>
                </a:solidFill>
              </a:rPr>
              <a:t>uso predicativo </a:t>
            </a:r>
            <a:r>
              <a:rPr lang="pt-BR" sz="1400" dirty="0"/>
              <a:t>de</a:t>
            </a:r>
            <a:r>
              <a:rPr lang="pt-BR" sz="1400" b="1" dirty="0">
                <a:solidFill>
                  <a:srgbClr val="00B050"/>
                </a:solidFill>
              </a:rPr>
              <a:t> var </a:t>
            </a:r>
            <a:r>
              <a:rPr lang="pt-BR" sz="1400" dirty="0" smtClean="0"/>
              <a:t>na aresta </a:t>
            </a:r>
            <a:r>
              <a:rPr lang="pt-BR" sz="1400" i="1" dirty="0" smtClean="0">
                <a:solidFill>
                  <a:srgbClr val="C00000"/>
                </a:solidFill>
              </a:rPr>
              <a:t>(</a:t>
            </a:r>
            <a:r>
              <a:rPr lang="pt-BR" sz="1400" b="1" i="1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pt-BR" sz="1400" i="1" dirty="0">
                <a:solidFill>
                  <a:srgbClr val="C00000"/>
                </a:solidFill>
              </a:rPr>
              <a:t>, </a:t>
            </a:r>
            <a:r>
              <a:rPr lang="pt-BR" sz="1400" b="1" i="1" dirty="0">
                <a:solidFill>
                  <a:srgbClr val="FFC000"/>
                </a:solidFill>
              </a:rPr>
              <a:t>k</a:t>
            </a:r>
            <a:r>
              <a:rPr lang="pt-BR" sz="1400" i="1" dirty="0">
                <a:solidFill>
                  <a:srgbClr val="C00000"/>
                </a:solidFill>
              </a:rPr>
              <a:t>).</a:t>
            </a:r>
            <a:endParaRPr lang="pt-BR" sz="1400" dirty="0"/>
          </a:p>
        </p:txBody>
      </p:sp>
      <p:sp>
        <p:nvSpPr>
          <p:cNvPr id="16" name="Retângulo 15"/>
          <p:cNvSpPr/>
          <p:nvPr/>
        </p:nvSpPr>
        <p:spPr>
          <a:xfrm>
            <a:off x="9877486" y="5517309"/>
            <a:ext cx="167135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Todas-definições:</a:t>
            </a:r>
          </a:p>
          <a:p>
            <a:r>
              <a:rPr lang="pt-BR" sz="1600" dirty="0" smtClean="0"/>
              <a:t>1,2,4,5,6,5,7,8,9</a:t>
            </a:r>
          </a:p>
          <a:p>
            <a:r>
              <a:rPr lang="pt-BR" sz="1600" dirty="0" smtClean="0"/>
              <a:t>1,3,4,5,6,5,7,8,9</a:t>
            </a:r>
          </a:p>
          <a:p>
            <a:r>
              <a:rPr lang="pt-BR" sz="1600" dirty="0" smtClean="0"/>
              <a:t>1,2,4,5,7,8,9</a:t>
            </a:r>
          </a:p>
          <a:p>
            <a:r>
              <a:rPr lang="pt-BR" sz="1600" dirty="0" smtClean="0"/>
              <a:t>1,3,4,5,7,9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159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25901" y="124303"/>
            <a:ext cx="499181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</a:p>
          <a:p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valid_s</a:t>
            </a:r>
            <a:r>
              <a:rPr lang="pt-BR" sz="1600" dirty="0"/>
              <a:t>(char </a:t>
            </a:r>
            <a:r>
              <a:rPr lang="pt-BR" sz="1600" dirty="0" err="1"/>
              <a:t>ch</a:t>
            </a:r>
            <a:r>
              <a:rPr lang="pt-BR" sz="1600" dirty="0"/>
              <a:t>);</a:t>
            </a:r>
          </a:p>
          <a:p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valid_f</a:t>
            </a:r>
            <a:r>
              <a:rPr lang="pt-BR" sz="1600" dirty="0"/>
              <a:t>(char </a:t>
            </a:r>
            <a:r>
              <a:rPr lang="pt-BR" sz="1600" dirty="0" err="1"/>
              <a:t>ch</a:t>
            </a:r>
            <a:r>
              <a:rPr lang="pt-BR" sz="1600" dirty="0"/>
              <a:t>);</a:t>
            </a:r>
          </a:p>
          <a:p>
            <a:r>
              <a:rPr lang="pt-BR" sz="1600" dirty="0" err="1"/>
              <a:t>main</a:t>
            </a:r>
            <a:r>
              <a:rPr lang="pt-BR" sz="1600" dirty="0"/>
              <a:t> (){</a:t>
            </a:r>
          </a:p>
          <a:p>
            <a:r>
              <a:rPr lang="pt-BR" sz="1600" dirty="0"/>
              <a:t>/* 1 */ char achar;</a:t>
            </a:r>
          </a:p>
          <a:p>
            <a:r>
              <a:rPr lang="pt-BR" sz="1600" dirty="0"/>
              <a:t>/* 1 */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length</a:t>
            </a:r>
            <a:r>
              <a:rPr lang="pt-BR" sz="1600" dirty="0"/>
              <a:t>, </a:t>
            </a:r>
            <a:r>
              <a:rPr lang="pt-BR" sz="1600" dirty="0" err="1"/>
              <a:t>valid_id</a:t>
            </a:r>
            <a:r>
              <a:rPr lang="pt-BR" sz="1600" dirty="0"/>
              <a:t>;</a:t>
            </a:r>
          </a:p>
          <a:p>
            <a:r>
              <a:rPr lang="pt-BR" sz="1600" dirty="0"/>
              <a:t>/* 1 */ </a:t>
            </a:r>
            <a:r>
              <a:rPr lang="pt-BR" sz="1600" dirty="0" err="1"/>
              <a:t>length</a:t>
            </a:r>
            <a:r>
              <a:rPr lang="pt-BR" sz="1600" dirty="0"/>
              <a:t> = 0;</a:t>
            </a:r>
          </a:p>
          <a:p>
            <a:r>
              <a:rPr lang="pt-BR" sz="1600" dirty="0"/>
              <a:t>/* 1 */ </a:t>
            </a:r>
            <a:r>
              <a:rPr lang="pt-BR" sz="1600" dirty="0" err="1"/>
              <a:t>valid_id</a:t>
            </a:r>
            <a:r>
              <a:rPr lang="pt-BR" sz="1600" dirty="0"/>
              <a:t> = 1;</a:t>
            </a:r>
          </a:p>
          <a:p>
            <a:r>
              <a:rPr lang="pt-BR" sz="1600" dirty="0"/>
              <a:t>/* 1 */ </a:t>
            </a:r>
            <a:r>
              <a:rPr lang="pt-BR" sz="1600" dirty="0" err="1"/>
              <a:t>printf</a:t>
            </a:r>
            <a:r>
              <a:rPr lang="pt-BR" sz="1600" dirty="0"/>
              <a:t> ("Identificador: ");</a:t>
            </a:r>
          </a:p>
          <a:p>
            <a:r>
              <a:rPr lang="pt-BR" sz="1600" dirty="0"/>
              <a:t>/* 1 */ achar = </a:t>
            </a:r>
            <a:r>
              <a:rPr lang="pt-BR" sz="1600" dirty="0" err="1"/>
              <a:t>fgetc</a:t>
            </a:r>
            <a:r>
              <a:rPr lang="pt-BR" sz="1600" dirty="0"/>
              <a:t> (</a:t>
            </a:r>
            <a:r>
              <a:rPr lang="pt-BR" sz="1600" dirty="0" err="1"/>
              <a:t>stdin</a:t>
            </a:r>
            <a:r>
              <a:rPr lang="pt-BR" sz="1600" dirty="0"/>
              <a:t>);</a:t>
            </a:r>
          </a:p>
          <a:p>
            <a:r>
              <a:rPr lang="pt-BR" sz="1600" dirty="0"/>
              <a:t>/* 1 */ </a:t>
            </a:r>
            <a:r>
              <a:rPr lang="pt-BR" sz="1600" dirty="0" err="1"/>
              <a:t>valid_id</a:t>
            </a:r>
            <a:r>
              <a:rPr lang="pt-BR" sz="1600" dirty="0"/>
              <a:t> = </a:t>
            </a:r>
            <a:r>
              <a:rPr lang="pt-BR" sz="1600" dirty="0" err="1"/>
              <a:t>valid_s</a:t>
            </a:r>
            <a:r>
              <a:rPr lang="pt-BR" sz="1600" dirty="0"/>
              <a:t>(achar);</a:t>
            </a:r>
          </a:p>
          <a:p>
            <a:r>
              <a:rPr lang="pt-BR" sz="1600" dirty="0"/>
              <a:t>/* 1 */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valid_id</a:t>
            </a:r>
            <a:r>
              <a:rPr lang="pt-BR" sz="1600" dirty="0"/>
              <a:t>){</a:t>
            </a:r>
          </a:p>
          <a:p>
            <a:r>
              <a:rPr lang="pt-BR" sz="1600" dirty="0"/>
              <a:t>/* 2 */ </a:t>
            </a:r>
            <a:r>
              <a:rPr lang="pt-BR" sz="1600" dirty="0" err="1"/>
              <a:t>length</a:t>
            </a:r>
            <a:r>
              <a:rPr lang="pt-BR" sz="1600" dirty="0"/>
              <a:t> = 1;</a:t>
            </a:r>
          </a:p>
          <a:p>
            <a:r>
              <a:rPr lang="pt-BR" sz="1600" dirty="0"/>
              <a:t>/* 2 */ }</a:t>
            </a:r>
          </a:p>
          <a:p>
            <a:r>
              <a:rPr lang="pt-BR" sz="1600" dirty="0"/>
              <a:t>/* 3 */ achar = </a:t>
            </a:r>
            <a:r>
              <a:rPr lang="pt-BR" sz="1600" dirty="0" err="1"/>
              <a:t>fgetc</a:t>
            </a:r>
            <a:r>
              <a:rPr lang="pt-BR" sz="1600" dirty="0"/>
              <a:t> (</a:t>
            </a:r>
            <a:r>
              <a:rPr lang="pt-BR" sz="1600" dirty="0" err="1"/>
              <a:t>stdin</a:t>
            </a:r>
            <a:r>
              <a:rPr lang="pt-BR" sz="1600" dirty="0"/>
              <a:t>);</a:t>
            </a:r>
          </a:p>
          <a:p>
            <a:r>
              <a:rPr lang="pt-BR" sz="1600" dirty="0"/>
              <a:t>/* 4 */ </a:t>
            </a:r>
            <a:r>
              <a:rPr lang="pt-BR" sz="1600" dirty="0" err="1"/>
              <a:t>while</a:t>
            </a:r>
            <a:r>
              <a:rPr lang="pt-BR" sz="1600" dirty="0"/>
              <a:t>(achar != '\n'){</a:t>
            </a:r>
          </a:p>
          <a:p>
            <a:r>
              <a:rPr lang="pt-BR" sz="1600" dirty="0"/>
              <a:t>/* 5 */ </a:t>
            </a:r>
            <a:r>
              <a:rPr lang="pt-BR" sz="1600" dirty="0" err="1"/>
              <a:t>if</a:t>
            </a:r>
            <a:r>
              <a:rPr lang="pt-BR" sz="1600" dirty="0"/>
              <a:t>(!(</a:t>
            </a:r>
            <a:r>
              <a:rPr lang="pt-BR" sz="1600" dirty="0" err="1"/>
              <a:t>valid_f</a:t>
            </a:r>
            <a:r>
              <a:rPr lang="pt-BR" sz="1600" dirty="0"/>
              <a:t>(achar))){</a:t>
            </a:r>
          </a:p>
          <a:p>
            <a:r>
              <a:rPr lang="pt-BR" sz="1600" dirty="0"/>
              <a:t>/* 6 */ </a:t>
            </a:r>
            <a:r>
              <a:rPr lang="pt-BR" sz="1600" dirty="0" err="1"/>
              <a:t>valid_id</a:t>
            </a:r>
            <a:r>
              <a:rPr lang="pt-BR" sz="1600" dirty="0"/>
              <a:t> = 0;</a:t>
            </a:r>
          </a:p>
          <a:p>
            <a:r>
              <a:rPr lang="pt-BR" sz="1600" dirty="0"/>
              <a:t>/* 6 */ }</a:t>
            </a:r>
          </a:p>
          <a:p>
            <a:r>
              <a:rPr lang="pt-BR" sz="1600" dirty="0"/>
              <a:t>/* 7 */ </a:t>
            </a:r>
            <a:r>
              <a:rPr lang="pt-BR" sz="1600" dirty="0" err="1"/>
              <a:t>length</a:t>
            </a:r>
            <a:r>
              <a:rPr lang="pt-BR" sz="1600" dirty="0"/>
              <a:t>++;</a:t>
            </a:r>
          </a:p>
          <a:p>
            <a:r>
              <a:rPr lang="pt-BR" sz="1600" dirty="0"/>
              <a:t>/* 7 */ achar = </a:t>
            </a:r>
            <a:r>
              <a:rPr lang="pt-BR" sz="1600" dirty="0" err="1"/>
              <a:t>fgetc</a:t>
            </a:r>
            <a:r>
              <a:rPr lang="pt-BR" sz="1600" dirty="0"/>
              <a:t> (</a:t>
            </a:r>
            <a:r>
              <a:rPr lang="pt-BR" sz="1600" dirty="0" err="1"/>
              <a:t>stdin</a:t>
            </a:r>
            <a:r>
              <a:rPr lang="pt-BR" sz="1600" dirty="0"/>
              <a:t>);</a:t>
            </a:r>
          </a:p>
          <a:p>
            <a:r>
              <a:rPr lang="pt-BR" sz="1600" dirty="0"/>
              <a:t>/* 7 */ }</a:t>
            </a:r>
          </a:p>
          <a:p>
            <a:r>
              <a:rPr lang="pt-BR" sz="1600" dirty="0"/>
              <a:t>/* 8 */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valid_id</a:t>
            </a:r>
            <a:r>
              <a:rPr lang="pt-BR" sz="1600" dirty="0"/>
              <a:t> &amp;&amp; (</a:t>
            </a:r>
            <a:r>
              <a:rPr lang="pt-BR" sz="1600" dirty="0" err="1"/>
              <a:t>length</a:t>
            </a:r>
            <a:r>
              <a:rPr lang="pt-BR" sz="1600" dirty="0"/>
              <a:t> &gt;= 1) &amp;&amp; (</a:t>
            </a:r>
            <a:r>
              <a:rPr lang="pt-BR" sz="1600" dirty="0" err="1"/>
              <a:t>length</a:t>
            </a:r>
            <a:r>
              <a:rPr lang="pt-BR" sz="1600" dirty="0"/>
              <a:t> &lt; 6)){</a:t>
            </a:r>
          </a:p>
          <a:p>
            <a:r>
              <a:rPr lang="pt-BR" sz="1600" dirty="0"/>
              <a:t>/* 9 */ </a:t>
            </a:r>
            <a:r>
              <a:rPr lang="pt-BR" sz="1600" dirty="0" err="1"/>
              <a:t>printf</a:t>
            </a:r>
            <a:r>
              <a:rPr lang="pt-BR" sz="1600" dirty="0"/>
              <a:t> ("Valido\n"); }</a:t>
            </a:r>
          </a:p>
          <a:p>
            <a:r>
              <a:rPr lang="pt-BR" sz="1600" dirty="0"/>
              <a:t>/* 10 */ </a:t>
            </a:r>
            <a:r>
              <a:rPr lang="pt-BR" sz="1600" dirty="0" err="1"/>
              <a:t>else</a:t>
            </a:r>
            <a:r>
              <a:rPr lang="pt-BR" sz="1600" dirty="0"/>
              <a:t> {</a:t>
            </a:r>
          </a:p>
          <a:p>
            <a:r>
              <a:rPr lang="pt-BR" sz="1600" dirty="0"/>
              <a:t>/* 10 */ </a:t>
            </a:r>
            <a:r>
              <a:rPr lang="pt-BR" sz="1600" dirty="0" err="1"/>
              <a:t>printf</a:t>
            </a:r>
            <a:r>
              <a:rPr lang="pt-BR" sz="1600" dirty="0"/>
              <a:t> ("</a:t>
            </a:r>
            <a:r>
              <a:rPr lang="pt-BR" sz="1600" dirty="0" err="1"/>
              <a:t>Invalid</a:t>
            </a:r>
            <a:r>
              <a:rPr lang="pt-BR" sz="1600" dirty="0"/>
              <a:t>\n");}</a:t>
            </a:r>
          </a:p>
          <a:p>
            <a:r>
              <a:rPr lang="pt-BR" sz="1600" dirty="0"/>
              <a:t>/* 11 */ }</a:t>
            </a:r>
          </a:p>
          <a:p>
            <a:endParaRPr lang="pt-BR" sz="1600" dirty="0"/>
          </a:p>
          <a:p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7387087" y="1059511"/>
            <a:ext cx="33873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valid_s</a:t>
            </a:r>
            <a:r>
              <a:rPr lang="pt-BR" sz="1600" dirty="0"/>
              <a:t>(char </a:t>
            </a:r>
            <a:r>
              <a:rPr lang="pt-BR" sz="1600" dirty="0" err="1"/>
              <a:t>ch</a:t>
            </a:r>
            <a:r>
              <a:rPr lang="pt-BR" sz="1600" dirty="0"/>
              <a:t>) {</a:t>
            </a:r>
          </a:p>
          <a:p>
            <a:r>
              <a:rPr lang="pt-BR" sz="1600" dirty="0"/>
              <a:t>/* 1 */ </a:t>
            </a:r>
            <a:r>
              <a:rPr lang="pt-BR" sz="1600" dirty="0" err="1"/>
              <a:t>if</a:t>
            </a:r>
            <a:r>
              <a:rPr lang="pt-BR" sz="1600" dirty="0"/>
              <a:t>(((</a:t>
            </a:r>
            <a:r>
              <a:rPr lang="pt-BR" sz="1600" dirty="0" err="1"/>
              <a:t>ch</a:t>
            </a:r>
            <a:r>
              <a:rPr lang="pt-BR" sz="1600" dirty="0"/>
              <a:t> &gt;= 'A') &amp;&amp; (</a:t>
            </a:r>
            <a:r>
              <a:rPr lang="pt-BR" sz="1600" dirty="0" err="1"/>
              <a:t>ch</a:t>
            </a:r>
            <a:r>
              <a:rPr lang="pt-BR" sz="1600" dirty="0"/>
              <a:t> &lt;= 'Z')) ||</a:t>
            </a:r>
          </a:p>
          <a:p>
            <a:r>
              <a:rPr lang="pt-BR" sz="1600" dirty="0"/>
              <a:t>            ((</a:t>
            </a:r>
            <a:r>
              <a:rPr lang="pt-BR" sz="1600" dirty="0" err="1"/>
              <a:t>ch</a:t>
            </a:r>
            <a:r>
              <a:rPr lang="pt-BR" sz="1600" dirty="0"/>
              <a:t> &gt;= 'a') &amp;&amp; (</a:t>
            </a:r>
            <a:r>
              <a:rPr lang="pt-BR" sz="1600" dirty="0" err="1"/>
              <a:t>ch</a:t>
            </a:r>
            <a:r>
              <a:rPr lang="pt-BR" sz="1600" dirty="0"/>
              <a:t> &lt;= 'z'))) {</a:t>
            </a:r>
          </a:p>
          <a:p>
            <a:r>
              <a:rPr lang="pt-BR" sz="1600" dirty="0"/>
              <a:t>/* 2 */ </a:t>
            </a:r>
            <a:r>
              <a:rPr lang="pt-BR" sz="1600" dirty="0" err="1"/>
              <a:t>return</a:t>
            </a:r>
            <a:r>
              <a:rPr lang="pt-BR" sz="1600" dirty="0"/>
              <a:t> (1);</a:t>
            </a:r>
          </a:p>
          <a:p>
            <a:r>
              <a:rPr lang="pt-BR" sz="1600" dirty="0"/>
              <a:t>/* 2 */ }</a:t>
            </a:r>
          </a:p>
          <a:p>
            <a:r>
              <a:rPr lang="pt-BR" sz="1600" dirty="0"/>
              <a:t>/* 3 */ </a:t>
            </a:r>
            <a:r>
              <a:rPr lang="pt-BR" sz="1600" dirty="0" err="1"/>
              <a:t>else</a:t>
            </a:r>
            <a:endParaRPr lang="pt-BR" sz="1600" dirty="0"/>
          </a:p>
          <a:p>
            <a:r>
              <a:rPr lang="pt-BR" sz="1600" dirty="0"/>
              <a:t>/* 3 */ {</a:t>
            </a:r>
          </a:p>
          <a:p>
            <a:r>
              <a:rPr lang="pt-BR" sz="1600" dirty="0"/>
              <a:t>/* 3 */ </a:t>
            </a:r>
            <a:r>
              <a:rPr lang="pt-BR" sz="1600" dirty="0" err="1"/>
              <a:t>return</a:t>
            </a:r>
            <a:r>
              <a:rPr lang="pt-BR" sz="1600" dirty="0"/>
              <a:t> (0);</a:t>
            </a:r>
          </a:p>
          <a:p>
            <a:r>
              <a:rPr lang="pt-BR" sz="1600" dirty="0"/>
              <a:t>/* 3 */ }</a:t>
            </a:r>
          </a:p>
          <a:p>
            <a:r>
              <a:rPr lang="pt-BR" sz="1600" dirty="0"/>
              <a:t>/* 4 */ }</a:t>
            </a:r>
          </a:p>
          <a:p>
            <a:endParaRPr lang="pt-BR" sz="1600" dirty="0"/>
          </a:p>
          <a:p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valid_f</a:t>
            </a:r>
            <a:r>
              <a:rPr lang="pt-BR" sz="1600" dirty="0"/>
              <a:t>(char </a:t>
            </a:r>
            <a:r>
              <a:rPr lang="pt-BR" sz="1600" dirty="0" err="1"/>
              <a:t>ch</a:t>
            </a:r>
            <a:r>
              <a:rPr lang="pt-BR" sz="1600" dirty="0"/>
              <a:t>) {</a:t>
            </a:r>
          </a:p>
          <a:p>
            <a:r>
              <a:rPr lang="pt-BR" sz="1600" dirty="0"/>
              <a:t>/* 1 */ </a:t>
            </a:r>
            <a:r>
              <a:rPr lang="pt-BR" sz="1600" dirty="0" err="1"/>
              <a:t>if</a:t>
            </a:r>
            <a:r>
              <a:rPr lang="pt-BR" sz="1600" dirty="0"/>
              <a:t>(((</a:t>
            </a:r>
            <a:r>
              <a:rPr lang="pt-BR" sz="1600" dirty="0" err="1"/>
              <a:t>ch</a:t>
            </a:r>
            <a:r>
              <a:rPr lang="pt-BR" sz="1600" dirty="0"/>
              <a:t> &gt;= 'A') &amp;&amp; (</a:t>
            </a:r>
            <a:r>
              <a:rPr lang="pt-BR" sz="1600" dirty="0" err="1"/>
              <a:t>ch</a:t>
            </a:r>
            <a:r>
              <a:rPr lang="pt-BR" sz="1600" dirty="0"/>
              <a:t> &lt;= 'Z')) || </a:t>
            </a:r>
          </a:p>
          <a:p>
            <a:r>
              <a:rPr lang="pt-BR" sz="1600" dirty="0"/>
              <a:t>           ((</a:t>
            </a:r>
            <a:r>
              <a:rPr lang="pt-BR" sz="1600" dirty="0" err="1"/>
              <a:t>ch</a:t>
            </a:r>
            <a:r>
              <a:rPr lang="pt-BR" sz="1600" dirty="0"/>
              <a:t> &gt;= 'a') &amp;&amp; (</a:t>
            </a:r>
            <a:r>
              <a:rPr lang="pt-BR" sz="1600" dirty="0" err="1"/>
              <a:t>ch</a:t>
            </a:r>
            <a:r>
              <a:rPr lang="pt-BR" sz="1600" dirty="0"/>
              <a:t> &lt;= 'z')) || </a:t>
            </a:r>
          </a:p>
          <a:p>
            <a:r>
              <a:rPr lang="pt-BR" sz="1600" dirty="0"/>
              <a:t>           ((</a:t>
            </a:r>
            <a:r>
              <a:rPr lang="pt-BR" sz="1600" dirty="0" err="1"/>
              <a:t>ch</a:t>
            </a:r>
            <a:r>
              <a:rPr lang="pt-BR" sz="1600" dirty="0"/>
              <a:t> &gt;= '0') &amp;&amp; (</a:t>
            </a:r>
            <a:r>
              <a:rPr lang="pt-BR" sz="1600" dirty="0" err="1"/>
              <a:t>ch</a:t>
            </a:r>
            <a:r>
              <a:rPr lang="pt-BR" sz="1600" dirty="0"/>
              <a:t> &lt;= '9'))) {</a:t>
            </a:r>
          </a:p>
          <a:p>
            <a:r>
              <a:rPr lang="pt-BR" sz="1600" dirty="0"/>
              <a:t>/* 2 */ </a:t>
            </a:r>
            <a:r>
              <a:rPr lang="pt-BR" sz="1600" dirty="0" err="1"/>
              <a:t>return</a:t>
            </a:r>
            <a:r>
              <a:rPr lang="pt-BR" sz="1600" dirty="0"/>
              <a:t> (1);</a:t>
            </a:r>
          </a:p>
          <a:p>
            <a:r>
              <a:rPr lang="pt-BR" sz="1600" dirty="0"/>
              <a:t>/* 2 */ }</a:t>
            </a:r>
          </a:p>
          <a:p>
            <a:r>
              <a:rPr lang="pt-BR" sz="1600" dirty="0"/>
              <a:t>/* 3 */ </a:t>
            </a:r>
            <a:r>
              <a:rPr lang="pt-BR" sz="1600" dirty="0" err="1"/>
              <a:t>else</a:t>
            </a:r>
            <a:endParaRPr lang="pt-BR" sz="1600" dirty="0"/>
          </a:p>
          <a:p>
            <a:r>
              <a:rPr lang="pt-BR" sz="1600" dirty="0"/>
              <a:t>/* 3 */ {</a:t>
            </a:r>
          </a:p>
          <a:p>
            <a:r>
              <a:rPr lang="pt-BR" sz="1600" dirty="0"/>
              <a:t>/* 3 */ </a:t>
            </a:r>
            <a:r>
              <a:rPr lang="pt-BR" sz="1600" dirty="0" err="1"/>
              <a:t>return</a:t>
            </a:r>
            <a:r>
              <a:rPr lang="pt-BR" sz="1600" dirty="0"/>
              <a:t> (0);</a:t>
            </a:r>
          </a:p>
          <a:p>
            <a:r>
              <a:rPr lang="pt-BR" sz="1600" dirty="0"/>
              <a:t>/* 3 */ }</a:t>
            </a:r>
          </a:p>
          <a:p>
            <a:r>
              <a:rPr lang="pt-BR" sz="1600" dirty="0"/>
              <a:t>/* 4 */ </a:t>
            </a:r>
            <a:r>
              <a:rPr lang="pt-BR" sz="1600" dirty="0" smtClean="0"/>
              <a:t>}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5149734" y="124303"/>
            <a:ext cx="5930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Algoritmos para </a:t>
            </a:r>
            <a:r>
              <a:rPr lang="pt-BR" sz="2400" dirty="0" smtClean="0">
                <a:solidFill>
                  <a:srgbClr val="C00000"/>
                </a:solidFill>
              </a:rPr>
              <a:t>Análise </a:t>
            </a:r>
            <a:r>
              <a:rPr lang="pt-BR" sz="2400" dirty="0">
                <a:solidFill>
                  <a:srgbClr val="C00000"/>
                </a:solidFill>
              </a:rPr>
              <a:t>com a variável </a:t>
            </a:r>
            <a:r>
              <a:rPr lang="pt-BR" sz="2400" i="1" dirty="0" err="1" smtClean="0">
                <a:solidFill>
                  <a:schemeClr val="accent5">
                    <a:lumMod val="75000"/>
                  </a:schemeClr>
                </a:solidFill>
              </a:rPr>
              <a:t>length</a:t>
            </a:r>
            <a:r>
              <a:rPr lang="pt-BR" sz="24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pt-BR" sz="2400" dirty="0" smtClean="0">
                <a:solidFill>
                  <a:srgbClr val="C00000"/>
                </a:solidFill>
              </a:rPr>
              <a:t>com critério genérico</a:t>
            </a:r>
            <a:endParaRPr lang="pt-B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641937" y="199395"/>
            <a:ext cx="655897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Algoritmos para Análise </a:t>
            </a:r>
            <a:r>
              <a:rPr lang="pt-BR" sz="2400" dirty="0">
                <a:solidFill>
                  <a:srgbClr val="C00000"/>
                </a:solidFill>
              </a:rPr>
              <a:t>com </a:t>
            </a:r>
            <a:r>
              <a:rPr lang="pt-BR" sz="2400" dirty="0" smtClean="0">
                <a:solidFill>
                  <a:srgbClr val="C00000"/>
                </a:solidFill>
              </a:rPr>
              <a:t>os critério Genérico e </a:t>
            </a:r>
          </a:p>
          <a:p>
            <a:r>
              <a:rPr lang="pt-BR" sz="2400" dirty="0" smtClean="0">
                <a:solidFill>
                  <a:srgbClr val="C00000"/>
                </a:solidFill>
              </a:rPr>
              <a:t>Critério Todas-Definições e Todos-Usos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Algoritmo: calcula expoente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07057" y="49149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//</a:t>
            </a:r>
            <a:r>
              <a:rPr lang="pt-BR" dirty="0" err="1"/>
              <a:t>calcuco</a:t>
            </a:r>
            <a:r>
              <a:rPr lang="pt-BR" dirty="0"/>
              <a:t> expoente</a:t>
            </a:r>
          </a:p>
          <a:p>
            <a:endParaRPr lang="pt-BR" dirty="0"/>
          </a:p>
          <a:p>
            <a:r>
              <a:rPr lang="pt-BR" dirty="0"/>
              <a:t>#include &lt;</a:t>
            </a:r>
            <a:r>
              <a:rPr lang="pt-BR" dirty="0" err="1"/>
              <a:t>iostream</a:t>
            </a:r>
            <a:r>
              <a:rPr lang="pt-BR" dirty="0"/>
              <a:t>&gt;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namespace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r>
              <a:rPr lang="pt-BR" dirty="0"/>
              <a:t>/*1*/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x,y</a:t>
            </a:r>
            <a:r>
              <a:rPr lang="pt-BR" dirty="0"/>
              <a:t>;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z,pow</a:t>
            </a:r>
            <a:r>
              <a:rPr lang="pt-BR" dirty="0"/>
              <a:t>;</a:t>
            </a:r>
          </a:p>
          <a:p>
            <a:r>
              <a:rPr lang="pt-BR" dirty="0"/>
              <a:t>/*1*/</a:t>
            </a:r>
            <a:r>
              <a:rPr lang="pt-BR" dirty="0" err="1"/>
              <a:t>cin</a:t>
            </a:r>
            <a:r>
              <a:rPr lang="pt-BR" dirty="0"/>
              <a:t> &gt;&gt; x &gt;&gt; y;</a:t>
            </a:r>
          </a:p>
          <a:p>
            <a:r>
              <a:rPr lang="pt-BR" dirty="0"/>
              <a:t>/*1*/</a:t>
            </a:r>
            <a:r>
              <a:rPr lang="pt-BR" dirty="0" err="1"/>
              <a:t>if</a:t>
            </a:r>
            <a:r>
              <a:rPr lang="pt-BR" dirty="0"/>
              <a:t> (y&lt;0)</a:t>
            </a:r>
          </a:p>
          <a:p>
            <a:r>
              <a:rPr lang="pt-BR" dirty="0"/>
              <a:t>/*2*/   </a:t>
            </a:r>
            <a:r>
              <a:rPr lang="pt-BR" dirty="0" err="1"/>
              <a:t>pow</a:t>
            </a:r>
            <a:r>
              <a:rPr lang="pt-BR" dirty="0"/>
              <a:t>=0-y;</a:t>
            </a:r>
          </a:p>
          <a:p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/*3*/   </a:t>
            </a:r>
            <a:r>
              <a:rPr lang="pt-BR" dirty="0" err="1"/>
              <a:t>pow</a:t>
            </a:r>
            <a:r>
              <a:rPr lang="pt-BR" dirty="0"/>
              <a:t>=x; //antes y - esperado o valor ent. x</a:t>
            </a:r>
          </a:p>
          <a:p>
            <a:r>
              <a:rPr lang="pt-BR" dirty="0"/>
              <a:t>/*4*/z=1.0;</a:t>
            </a:r>
          </a:p>
          <a:p>
            <a:r>
              <a:rPr lang="pt-BR" dirty="0"/>
              <a:t>/*5*/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pow</a:t>
            </a:r>
            <a:r>
              <a:rPr lang="pt-BR" dirty="0"/>
              <a:t> !=0){</a:t>
            </a:r>
          </a:p>
          <a:p>
            <a:r>
              <a:rPr lang="pt-BR" dirty="0"/>
              <a:t>/*6*/    z=z*x;</a:t>
            </a:r>
          </a:p>
          <a:p>
            <a:r>
              <a:rPr lang="pt-BR" dirty="0"/>
              <a:t> </a:t>
            </a:r>
            <a:r>
              <a:rPr lang="pt-BR" dirty="0" smtClean="0"/>
              <a:t>//   </a:t>
            </a:r>
            <a:r>
              <a:rPr lang="pt-BR" dirty="0" err="1"/>
              <a:t>cout</a:t>
            </a:r>
            <a:r>
              <a:rPr lang="pt-BR" dirty="0"/>
              <a:t>  &lt;&lt; "valor de x: " &lt;&lt; x &lt;&lt; </a:t>
            </a:r>
            <a:r>
              <a:rPr lang="pt-BR" dirty="0" err="1"/>
              <a:t>endl</a:t>
            </a:r>
            <a:r>
              <a:rPr lang="pt-BR" dirty="0"/>
              <a:t>; </a:t>
            </a:r>
            <a:r>
              <a:rPr lang="pt-BR" dirty="0" err="1"/>
              <a:t>cin</a:t>
            </a:r>
            <a:r>
              <a:rPr lang="pt-BR" dirty="0"/>
              <a:t> &gt;&gt;z;</a:t>
            </a:r>
          </a:p>
          <a:p>
            <a:r>
              <a:rPr lang="pt-BR" dirty="0"/>
              <a:t>/*6*/    </a:t>
            </a:r>
            <a:r>
              <a:rPr lang="pt-BR" dirty="0" err="1"/>
              <a:t>pow</a:t>
            </a:r>
            <a:r>
              <a:rPr lang="pt-BR" dirty="0"/>
              <a:t>=pow-1;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/*7*/</a:t>
            </a:r>
            <a:r>
              <a:rPr lang="pt-BR" dirty="0" err="1"/>
              <a:t>if</a:t>
            </a:r>
            <a:r>
              <a:rPr lang="pt-BR" dirty="0"/>
              <a:t> (y&lt;0)</a:t>
            </a:r>
          </a:p>
          <a:p>
            <a:r>
              <a:rPr lang="pt-BR" dirty="0"/>
              <a:t>/*8*/    z=1.0/z;</a:t>
            </a:r>
          </a:p>
          <a:p>
            <a:r>
              <a:rPr lang="pt-BR" dirty="0"/>
              <a:t>/*9*/</a:t>
            </a:r>
            <a:r>
              <a:rPr lang="pt-BR" dirty="0" err="1"/>
              <a:t>cout</a:t>
            </a:r>
            <a:r>
              <a:rPr lang="pt-BR" dirty="0"/>
              <a:t> &lt;&lt; "</a:t>
            </a:r>
            <a:r>
              <a:rPr lang="pt-BR" dirty="0" err="1"/>
              <a:t>Saida</a:t>
            </a:r>
            <a:r>
              <a:rPr lang="pt-BR" dirty="0"/>
              <a:t>: " &lt;&lt; z;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0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Projeto (adaptação ao tradicional)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1) contar caminhos </a:t>
            </a:r>
            <a:r>
              <a:rPr lang="pt-BR" sz="2400" dirty="0" err="1" smtClean="0"/>
              <a:t>def</a:t>
            </a:r>
            <a:r>
              <a:rPr lang="pt-BR" sz="2400" dirty="0" smtClean="0"/>
              <a:t> -&gt; use (ciclo de vida da variável)</a:t>
            </a:r>
          </a:p>
          <a:p>
            <a:r>
              <a:rPr lang="pt-BR" sz="2400" dirty="0" smtClean="0"/>
              <a:t>2) entender modelo supervisionado, onde há um resultado preditivo;</a:t>
            </a:r>
          </a:p>
          <a:p>
            <a:r>
              <a:rPr lang="pt-BR" sz="2400" dirty="0" smtClean="0"/>
              <a:t>3) para cada uso, verificar o valor preditivo;</a:t>
            </a:r>
          </a:p>
          <a:p>
            <a:r>
              <a:rPr lang="pt-BR" sz="2400" dirty="0" smtClean="0"/>
              <a:t>4) para saída do caminho no fluxo verificar se atende à saída preditiva;</a:t>
            </a:r>
          </a:p>
          <a:p>
            <a:r>
              <a:rPr lang="pt-BR" sz="2400" dirty="0" smtClean="0"/>
              <a:t>5) considerar erros lógicos e erros semânticos;</a:t>
            </a:r>
          </a:p>
          <a:p>
            <a:r>
              <a:rPr lang="pt-BR" sz="2400" dirty="0" smtClean="0"/>
              <a:t>6) teste de sucesso quanto: a) há caminho sem execução; b) diferença entre o valor preditivo (supervisionado) e o valor encontrado; diferença no valor de saída e o valor preditivo.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33619"/>
              </p:ext>
            </p:extLst>
          </p:nvPr>
        </p:nvGraphicFramePr>
        <p:xfrm>
          <a:off x="1367764" y="5658803"/>
          <a:ext cx="943250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580"/>
                <a:gridCol w="1185802"/>
                <a:gridCol w="1347191"/>
                <a:gridCol w="1347191"/>
                <a:gridCol w="1347915"/>
                <a:gridCol w="1347915"/>
                <a:gridCol w="134791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Linha/caminho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Instrução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Def</a:t>
                      </a:r>
                      <a:r>
                        <a:rPr lang="pt-BR" sz="1400" dirty="0" smtClean="0"/>
                        <a:t>(n)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Use-c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Use-p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rgbClr val="FFC000"/>
                          </a:solidFill>
                        </a:rPr>
                        <a:t>Preditivo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Diferença: S/N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4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605557"/>
              </p:ext>
            </p:extLst>
          </p:nvPr>
        </p:nvGraphicFramePr>
        <p:xfrm>
          <a:off x="4027559" y="621100"/>
          <a:ext cx="7591247" cy="57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Visio" r:id="rId3" imgW="8047996" imgH="6095843" progId="Visio.Drawing.11">
                  <p:embed/>
                </p:oleObj>
              </mc:Choice>
              <mc:Fallback>
                <p:oleObj name="Visio" r:id="rId3" imgW="8047996" imgH="60958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559" y="621100"/>
                        <a:ext cx="7591247" cy="5747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/>
          <p:cNvSpPr/>
          <p:nvPr/>
        </p:nvSpPr>
        <p:spPr>
          <a:xfrm>
            <a:off x="1209331" y="1461332"/>
            <a:ext cx="331829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pt-BR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pt-B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a=1,b=1;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*y){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max;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while (*x&gt;0&amp;&amp;*y&gt;0){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&gt;&gt;*x&gt;&gt;*y;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(*x&gt;*y){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max=b;}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 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max=a;}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&lt;&lt;"max: "&lt;&lt;max&lt;&lt;"\n";}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*x,*y;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x=&amp;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a;y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=&amp;b;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s-ES_tradnl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807496" y="491915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791299" y="345057"/>
            <a:ext cx="111921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2,3: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390555" y="1343061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89081" y="2162349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336966" y="2245734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088762" y="2990094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78808" y="4114783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1151552" y="4239380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831540" y="4758892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31166" y="158761"/>
            <a:ext cx="3466381" cy="58009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Métrica GFD (ensaio ‘a’)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967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865" y="719765"/>
            <a:ext cx="2628900" cy="53149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807496" y="491915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91299" y="345057"/>
            <a:ext cx="111921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2,3: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789081" y="2162349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336966" y="2245734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088762" y="2990094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161556" y="4175165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1552" y="4239380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779784" y="4819274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78562"/>
              </p:ext>
            </p:extLst>
          </p:nvPr>
        </p:nvGraphicFramePr>
        <p:xfrm>
          <a:off x="246622" y="479606"/>
          <a:ext cx="7939845" cy="270009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8518"/>
                <a:gridCol w="1137784"/>
                <a:gridCol w="1074069"/>
                <a:gridCol w="1623709"/>
                <a:gridCol w="1426648"/>
                <a:gridCol w="1619117"/>
              </a:tblGrid>
              <a:tr h="304490">
                <a:tc rowSpan="2"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(Nodo definição,</a:t>
                      </a:r>
                    </a:p>
                    <a:p>
                      <a:pPr algn="l"/>
                      <a:r>
                        <a:rPr lang="pt-BR" sz="1100" dirty="0" smtClean="0"/>
                        <a:t>var)</a:t>
                      </a:r>
                      <a:endParaRPr lang="pt-BR" sz="1100" b="1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Definição – </a:t>
                      </a:r>
                      <a:r>
                        <a:rPr lang="pt-BR" sz="1600" dirty="0" err="1" smtClean="0"/>
                        <a:t>Uso-c</a:t>
                      </a:r>
                      <a:endParaRPr lang="pt-B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Definição – </a:t>
                      </a:r>
                      <a:r>
                        <a:rPr lang="pt-BR" sz="1600" dirty="0" err="1" smtClean="0"/>
                        <a:t>Uso-p</a:t>
                      </a:r>
                      <a:endParaRPr lang="pt-B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Caminhos Genéricos</a:t>
                      </a:r>
                    </a:p>
                    <a:p>
                      <a:pPr algn="ctr"/>
                      <a:r>
                        <a:rPr lang="pt-BR" sz="1200" b="1" dirty="0" smtClean="0">
                          <a:latin typeface="+mn-lt"/>
                        </a:rPr>
                        <a:t>Para Casos</a:t>
                      </a:r>
                      <a:r>
                        <a:rPr lang="pt-BR" sz="1200" b="1" baseline="0" dirty="0" smtClean="0">
                          <a:latin typeface="+mn-lt"/>
                        </a:rPr>
                        <a:t> de Testes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 vMerge="1">
                  <a:txBody>
                    <a:bodyPr/>
                    <a:lstStyle/>
                    <a:p>
                      <a:pPr algn="l"/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Use-c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 j, var)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Use-p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(i,(j, k),var)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(1,a)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{9}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(1,9,a)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1,2,3,4,5,6,</a:t>
                      </a:r>
                      <a:r>
                        <a:rPr lang="pt-BR" sz="1200" b="1" dirty="0" smtClean="0">
                          <a:solidFill>
                            <a:srgbClr val="C00000"/>
                          </a:solidFill>
                        </a:rPr>
                        <a:t>7,9</a:t>
                      </a:r>
                    </a:p>
                  </a:txBody>
                  <a:tcPr/>
                </a:tc>
              </a:tr>
              <a:tr h="32265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(1,b)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{8}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(1,8,b)</a:t>
                      </a:r>
                      <a:endParaRPr lang="pt-BR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1,2,3,4,5,6,</a:t>
                      </a:r>
                      <a:r>
                        <a:rPr lang="pt-BR" sz="1200" b="1" dirty="0" smtClean="0">
                          <a:solidFill>
                            <a:srgbClr val="C00000"/>
                          </a:solidFill>
                        </a:rPr>
                        <a:t>7,8</a:t>
                      </a:r>
                    </a:p>
                  </a:txBody>
                  <a:tcPr/>
                </a:tc>
              </a:tr>
              <a:tr h="1198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{5}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(2,5,*x)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{(7,9),(7,8)}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(2,(7,9),*x)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(2,(7,8),*x)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2,3,4,5,6,7</a:t>
                      </a:r>
                    </a:p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2,3,4,11</a:t>
                      </a:r>
                      <a:endParaRPr lang="pt-BR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(2,*Y)</a:t>
                      </a:r>
                    </a:p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{6}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(2,6,*Y)</a:t>
                      </a:r>
                      <a:endParaRPr lang="pt-BR" sz="1200" b="1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{(7,9),(7,8)}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(2,(7,9),*Y)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(2,(7,8),*Y)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2,3,4,5,6,7</a:t>
                      </a:r>
                    </a:p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2,3,4,11</a:t>
                      </a:r>
                      <a:endParaRPr lang="pt-BR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67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{9,10}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(9,10,max)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9,10</a:t>
                      </a: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(8,max)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{8,10}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(8,10,max)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8,10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631166" y="158761"/>
            <a:ext cx="3466381" cy="58009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Métrica GFD (ensaio ‘a’)</a:t>
            </a:r>
            <a:endParaRPr lang="pt-BR" sz="3200" dirty="0"/>
          </a:p>
        </p:txBody>
      </p:sp>
      <p:sp>
        <p:nvSpPr>
          <p:cNvPr id="13" name="Retângulo 12"/>
          <p:cNvSpPr/>
          <p:nvPr/>
        </p:nvSpPr>
        <p:spPr>
          <a:xfrm>
            <a:off x="8390555" y="1343061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58232" y="212964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x,*y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9980914" y="207832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*x,*Y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67631" y="3408383"/>
            <a:ext cx="278920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1,2,3,4,5,6,</a:t>
            </a:r>
            <a:r>
              <a:rPr lang="pt-BR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7,8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,10,4,11</a:t>
            </a:r>
            <a:endParaRPr lang="pt-BR" b="1" dirty="0">
              <a:solidFill>
                <a:schemeClr val="accent5">
                  <a:lumMod val="75000"/>
                </a:schemeClr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1,2,3,4,5,6,</a:t>
            </a:r>
            <a:r>
              <a:rPr lang="pt-BR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7,9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,10,4,11</a:t>
            </a:r>
            <a:endParaRPr lang="pt-BR" b="1" dirty="0">
              <a:solidFill>
                <a:schemeClr val="accent5">
                  <a:lumMod val="75000"/>
                </a:schemeClr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1,2,3,4,11 (descarto)</a:t>
            </a:r>
            <a:endParaRPr lang="pt-BR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59" y="3265031"/>
            <a:ext cx="4077606" cy="357923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367631" y="4870600"/>
            <a:ext cx="278920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Espera-se que sempre </a:t>
            </a:r>
            <a:r>
              <a:rPr lang="pt-BR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tenha o valor máximo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Planejamento (</a:t>
            </a:r>
            <a:r>
              <a:rPr lang="pt-BR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</a:t>
            </a:r>
            <a:r>
              <a:rPr lang="pt-BR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casos testes - GFC), controle (verificação; casos testes - GFD), replanejamento (ação)</a:t>
            </a:r>
            <a:endParaRPr lang="pt-BR" sz="1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865" y="719765"/>
            <a:ext cx="2628900" cy="53149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807496" y="491915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91299" y="345057"/>
            <a:ext cx="111921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2,3: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789081" y="2162349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336966" y="2245734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088762" y="2990094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161556" y="4175165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1552" y="4239380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779784" y="4819274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01958"/>
              </p:ext>
            </p:extLst>
          </p:nvPr>
        </p:nvGraphicFramePr>
        <p:xfrm>
          <a:off x="246622" y="479606"/>
          <a:ext cx="7939846" cy="445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5304"/>
                <a:gridCol w="730610"/>
                <a:gridCol w="868552"/>
                <a:gridCol w="711409"/>
                <a:gridCol w="711409"/>
                <a:gridCol w="711409"/>
                <a:gridCol w="1239076"/>
                <a:gridCol w="1031462"/>
                <a:gridCol w="1170615"/>
              </a:tblGrid>
              <a:tr h="304490">
                <a:tc rowSpan="2"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(Nodo definição,</a:t>
                      </a:r>
                    </a:p>
                    <a:p>
                      <a:pPr algn="l"/>
                      <a:r>
                        <a:rPr lang="pt-BR" sz="1100" dirty="0" smtClean="0"/>
                        <a:t>var)</a:t>
                      </a:r>
                      <a:endParaRPr lang="pt-BR" sz="1100" b="1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Definição – </a:t>
                      </a:r>
                      <a:r>
                        <a:rPr lang="pt-BR" sz="1400" dirty="0" err="1" smtClean="0"/>
                        <a:t>Uso-c</a:t>
                      </a:r>
                      <a:endParaRPr lang="pt-B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Classe entrada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Saída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Definição – </a:t>
                      </a:r>
                      <a:r>
                        <a:rPr lang="pt-BR" sz="1400" dirty="0" err="1" smtClean="0"/>
                        <a:t>Uso-p</a:t>
                      </a:r>
                      <a:endParaRPr lang="pt-B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Caminhos Genéricos</a:t>
                      </a:r>
                    </a:p>
                    <a:p>
                      <a:pPr algn="ctr"/>
                      <a:r>
                        <a:rPr lang="pt-BR" sz="1200" b="1" dirty="0" smtClean="0">
                          <a:latin typeface="+mn-lt"/>
                        </a:rPr>
                        <a:t>Para Casos</a:t>
                      </a:r>
                      <a:r>
                        <a:rPr lang="pt-BR" sz="1200" b="1" baseline="0" dirty="0" smtClean="0">
                          <a:latin typeface="+mn-lt"/>
                        </a:rPr>
                        <a:t> de Testes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 vMerge="1">
                  <a:txBody>
                    <a:bodyPr/>
                    <a:lstStyle/>
                    <a:p>
                      <a:pPr algn="l"/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Use-c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 j, var)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Use-p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(i,(j, k),var)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(1,a)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{9}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(1,9,a)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[0..100]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a=9</a:t>
                      </a:r>
                    </a:p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a=5</a:t>
                      </a:r>
                    </a:p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a=1</a:t>
                      </a:r>
                    </a:p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a=5</a:t>
                      </a:r>
                    </a:p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a=9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sz="12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algn="ctr"/>
                      <a:endParaRPr lang="pt-BR" sz="12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algn="ctr"/>
                      <a:endParaRPr lang="pt-BR" sz="12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a=9</a:t>
                      </a:r>
                    </a:p>
                    <a:p>
                      <a:pPr algn="ctr"/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a=5</a:t>
                      </a:r>
                    </a:p>
                    <a:p>
                      <a:pPr algn="ctr"/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b=9</a:t>
                      </a:r>
                    </a:p>
                    <a:p>
                      <a:pPr algn="ctr"/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b=5</a:t>
                      </a:r>
                    </a:p>
                    <a:p>
                      <a:pPr algn="ctr"/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a=9</a:t>
                      </a:r>
                    </a:p>
                    <a:p>
                      <a:pPr algn="ctr"/>
                      <a:endParaRPr lang="pt-BR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1,2,3,4,5,6,</a:t>
                      </a:r>
                      <a:r>
                        <a:rPr lang="pt-BR" sz="1200" b="1" dirty="0" smtClean="0">
                          <a:solidFill>
                            <a:srgbClr val="C00000"/>
                          </a:solidFill>
                        </a:rPr>
                        <a:t>7,9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265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(1,b)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{8}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(1,8,b)</a:t>
                      </a:r>
                      <a:endParaRPr lang="pt-BR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[0..100]</a:t>
                      </a:r>
                      <a:endParaRPr lang="pt-BR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b=1</a:t>
                      </a:r>
                    </a:p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b=5</a:t>
                      </a:r>
                    </a:p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b=9</a:t>
                      </a:r>
                    </a:p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b=5</a:t>
                      </a:r>
                    </a:p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b=1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1,2,3,4,5,6,</a:t>
                      </a:r>
                      <a:r>
                        <a:rPr lang="pt-BR" sz="1200" b="1" dirty="0" smtClean="0">
                          <a:solidFill>
                            <a:srgbClr val="C00000"/>
                          </a:solidFill>
                        </a:rPr>
                        <a:t>7,8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98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{5}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(2,5,*x)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{(7,9),(7,8)}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(2,(7,9),*x)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(2,(7,8),*x)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2,3,4,5,6,7</a:t>
                      </a:r>
                    </a:p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2,3,4,11</a:t>
                      </a:r>
                      <a:endParaRPr lang="pt-BR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(2,*Y)</a:t>
                      </a:r>
                    </a:p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{6}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(2,6,*Y)</a:t>
                      </a:r>
                      <a:endParaRPr lang="pt-BR" sz="1200" b="1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{(7,9),(7,8)}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(2,(7,9),*Y)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(2,(7,8),*Y)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2,3,4,5,6,7</a:t>
                      </a:r>
                    </a:p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2,3,4,11</a:t>
                      </a:r>
                      <a:endParaRPr lang="pt-BR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67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{9,10}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(9,10,max)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9,10</a:t>
                      </a: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(8,max)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{8,10}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(8,10,max)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8,10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605288" y="29368"/>
            <a:ext cx="6175076" cy="58009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Métrica GFD (ensaio ‘a’) – </a:t>
            </a:r>
            <a:r>
              <a:rPr lang="pt-BR" sz="3200" dirty="0" smtClean="0">
                <a:solidFill>
                  <a:srgbClr val="C00000"/>
                </a:solidFill>
              </a:rPr>
              <a:t>projeto artigo</a:t>
            </a:r>
            <a:endParaRPr lang="pt-BR" sz="3200" dirty="0">
              <a:solidFill>
                <a:srgbClr val="C0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390555" y="1420695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58232" y="212964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x,*y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9980914" y="207832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*x,*Y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806701" y="5697882"/>
            <a:ext cx="278920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1,2,3,4,5,6,</a:t>
            </a:r>
            <a:r>
              <a:rPr lang="pt-B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7,8</a:t>
            </a: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,10,4,11</a:t>
            </a:r>
            <a:endParaRPr lang="pt-BR" sz="1400" b="1" dirty="0">
              <a:solidFill>
                <a:schemeClr val="accent5">
                  <a:lumMod val="75000"/>
                </a:schemeClr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1,2,3,4,5,6,</a:t>
            </a:r>
            <a:r>
              <a:rPr lang="pt-B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7,9</a:t>
            </a: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,10,4,11</a:t>
            </a:r>
            <a:endParaRPr lang="pt-BR" sz="1400" b="1" dirty="0">
              <a:solidFill>
                <a:schemeClr val="accent5">
                  <a:lumMod val="75000"/>
                </a:schemeClr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1,2,3,4,11 (descarto)</a:t>
            </a:r>
            <a:endParaRPr lang="pt-BR" sz="1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20" y="3502404"/>
            <a:ext cx="3684194" cy="3233903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13699" y="5016829"/>
            <a:ext cx="411182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spcBef>
                <a:spcPts val="600"/>
              </a:spcBef>
              <a:spcAft>
                <a:spcPts val="0"/>
              </a:spcAft>
              <a:buAutoNum type="arabicParenR"/>
              <a:tabLst>
                <a:tab pos="457200" algn="l"/>
              </a:tabLst>
            </a:pP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Espera-se que sempre </a:t>
            </a:r>
            <a:r>
              <a:rPr lang="pt-B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tenha o valor máximo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Selecionar conforme classes de dados conforme tipos de entrada e esperados;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Planejamento (</a:t>
            </a:r>
            <a:r>
              <a:rPr lang="pt-B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</a:t>
            </a: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casos testes - GFC), controle (verificação; casos testes - GFD), replanejamento (ação)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Verificar padrão em nodos-arestas onde ocorrem erros, nos caminhos do fluxo entre (GFC-GFD)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01177"/>
              </p:ext>
            </p:extLst>
          </p:nvPr>
        </p:nvGraphicFramePr>
        <p:xfrm>
          <a:off x="246622" y="479606"/>
          <a:ext cx="7228437" cy="2987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5304"/>
                <a:gridCol w="730610"/>
                <a:gridCol w="868552"/>
                <a:gridCol w="711409"/>
                <a:gridCol w="711409"/>
                <a:gridCol w="1239076"/>
                <a:gridCol w="1031462"/>
                <a:gridCol w="1170615"/>
              </a:tblGrid>
              <a:tr h="304490">
                <a:tc rowSpan="2"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(Nodo definição,</a:t>
                      </a:r>
                    </a:p>
                    <a:p>
                      <a:pPr algn="l"/>
                      <a:r>
                        <a:rPr lang="pt-BR" sz="1100" dirty="0" smtClean="0"/>
                        <a:t>var)</a:t>
                      </a:r>
                      <a:endParaRPr lang="pt-BR" sz="1100" b="1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Definição – </a:t>
                      </a:r>
                      <a:r>
                        <a:rPr lang="pt-BR" sz="1400" dirty="0" err="1" smtClean="0"/>
                        <a:t>Uso-c</a:t>
                      </a:r>
                      <a:endParaRPr lang="pt-B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Classe entrada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Entrada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Definição – </a:t>
                      </a:r>
                      <a:r>
                        <a:rPr lang="pt-BR" sz="1400" dirty="0" err="1" smtClean="0"/>
                        <a:t>Uso-p</a:t>
                      </a:r>
                      <a:endParaRPr lang="pt-B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Caminhos Genéricos</a:t>
                      </a:r>
                    </a:p>
                    <a:p>
                      <a:pPr algn="ctr"/>
                      <a:r>
                        <a:rPr lang="pt-BR" sz="1200" b="1" dirty="0" smtClean="0">
                          <a:latin typeface="+mn-lt"/>
                        </a:rPr>
                        <a:t>Para Casos</a:t>
                      </a:r>
                      <a:r>
                        <a:rPr lang="pt-BR" sz="1200" b="1" baseline="0" dirty="0" smtClean="0">
                          <a:latin typeface="+mn-lt"/>
                        </a:rPr>
                        <a:t> de Testes</a:t>
                      </a:r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 vMerge="1">
                  <a:txBody>
                    <a:bodyPr/>
                    <a:lstStyle/>
                    <a:p>
                      <a:pPr algn="l"/>
                      <a:endParaRPr lang="pt-BR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Use-c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 j, var)</a:t>
                      </a: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/>
                        <a:t>Def</a:t>
                      </a:r>
                      <a:r>
                        <a:rPr lang="pt-BR" sz="1400" b="1" dirty="0" smtClean="0"/>
                        <a:t> -&gt; </a:t>
                      </a:r>
                      <a:r>
                        <a:rPr lang="pt-BR" sz="1400" b="1" dirty="0" err="1" smtClean="0"/>
                        <a:t>Use-p</a:t>
                      </a:r>
                      <a:r>
                        <a:rPr lang="pt-BR" sz="1400" b="1" dirty="0" smtClean="0"/>
                        <a:t>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(i,(j, k),var) 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200" dirty="0">
                        <a:latin typeface="+mn-lt"/>
                      </a:endParaRPr>
                    </a:p>
                  </a:txBody>
                  <a:tcPr/>
                </a:tc>
              </a:tr>
              <a:tr h="1198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(1,a)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{9}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(1,9,a)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[0..100]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1,2,3,4,5,6,</a:t>
                      </a:r>
                      <a:r>
                        <a:rPr lang="pt-BR" sz="1200" b="1" dirty="0" smtClean="0">
                          <a:solidFill>
                            <a:srgbClr val="C00000"/>
                          </a:solidFill>
                        </a:rPr>
                        <a:t>7,9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02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(1,b)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{8}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(1,8,b)</a:t>
                      </a:r>
                      <a:endParaRPr lang="pt-BR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[0..100}</a:t>
                      </a:r>
                      <a:endParaRPr lang="pt-BR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1,2,3,4,5,6,</a:t>
                      </a:r>
                      <a:r>
                        <a:rPr lang="pt-BR" sz="1200" b="1" dirty="0" smtClean="0">
                          <a:solidFill>
                            <a:srgbClr val="C00000"/>
                          </a:solidFill>
                        </a:rPr>
                        <a:t>7,8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98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{5}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(2,5,*x)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{(7,9),(7,8)}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(2,(7,9),*x)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(2,(7,8),*x)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2,3,4,5,6,7</a:t>
                      </a:r>
                    </a:p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2,3,4,11</a:t>
                      </a:r>
                      <a:endParaRPr lang="pt-BR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(2,*Y)</a:t>
                      </a:r>
                    </a:p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{6}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(2,6,*Y)</a:t>
                      </a:r>
                      <a:endParaRPr lang="pt-BR" sz="1200" b="1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{(7,9),(7,8)}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(2,(7,9),*Y)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(2,(7,8),*Y)</a:t>
                      </a:r>
                      <a:endParaRPr lang="pt-BR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2,3,4,5,6,7</a:t>
                      </a:r>
                    </a:p>
                    <a:p>
                      <a:pPr algn="l"/>
                      <a:r>
                        <a:rPr lang="pt-BR" sz="1200" dirty="0" smtClean="0">
                          <a:solidFill>
                            <a:srgbClr val="C00000"/>
                          </a:solidFill>
                        </a:rPr>
                        <a:t>2,3,4,11</a:t>
                      </a:r>
                      <a:endParaRPr lang="pt-BR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67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{9,10}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(9,10,max)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9,10</a:t>
                      </a:r>
                    </a:p>
                  </a:txBody>
                  <a:tcPr/>
                </a:tc>
              </a:tr>
              <a:tr h="2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(8,max)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{8,10}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(8,10,max)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∅</a:t>
                      </a:r>
                      <a:endParaRPr lang="pt-B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8,10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23153"/>
              </p:ext>
            </p:extLst>
          </p:nvPr>
        </p:nvGraphicFramePr>
        <p:xfrm>
          <a:off x="439945" y="3987917"/>
          <a:ext cx="1017054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107"/>
                <a:gridCol w="695323"/>
                <a:gridCol w="256549"/>
                <a:gridCol w="252298"/>
                <a:gridCol w="433479"/>
                <a:gridCol w="530791"/>
                <a:gridCol w="1035042"/>
                <a:gridCol w="778495"/>
                <a:gridCol w="778495"/>
                <a:gridCol w="778495"/>
                <a:gridCol w="831572"/>
                <a:gridCol w="831572"/>
                <a:gridCol w="1204474"/>
                <a:gridCol w="1388854"/>
              </a:tblGrid>
              <a:tr h="272038">
                <a:tc>
                  <a:txBody>
                    <a:bodyPr/>
                    <a:lstStyle/>
                    <a:p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mtClean="0"/>
                        <a:t>NODO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10 (saída)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1,2,3,4,5,6,7,9</a:t>
                      </a:r>
                    </a:p>
                    <a:p>
                      <a:endParaRPr lang="pt-BR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404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N.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(1,9,a)</a:t>
                      </a:r>
                      <a:endParaRPr lang="pt-BR" sz="12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/>
                        <a:t>a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*x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*y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*x&gt;0&amp;&amp;*y&gt;0</a:t>
                      </a:r>
                      <a:r>
                        <a:rPr lang="pt-BR" sz="1200" baseline="0" dirty="0" smtClean="0"/>
                        <a:t> 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err="1" smtClean="0"/>
                        <a:t>cin</a:t>
                      </a:r>
                      <a:r>
                        <a:rPr lang="pt-BR" sz="1200" b="0" dirty="0" smtClean="0"/>
                        <a:t> &gt;&gt; *x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err="1" smtClean="0"/>
                        <a:t>cin</a:t>
                      </a:r>
                      <a:r>
                        <a:rPr lang="pt-BR" sz="1200" b="0" dirty="0" smtClean="0"/>
                        <a:t> &gt;&gt; *y</a:t>
                      </a:r>
                    </a:p>
                    <a:p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*x&lt;*y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max</a:t>
                      </a:r>
                      <a:r>
                        <a:rPr lang="pt-BR" sz="1200" dirty="0" smtClean="0"/>
                        <a:t> =b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 smtClean="0"/>
                        <a:t>max</a:t>
                      </a:r>
                      <a:r>
                        <a:rPr lang="pt-BR" sz="1200" dirty="0" smtClean="0"/>
                        <a:t> =a</a:t>
                      </a:r>
                      <a:endParaRPr lang="pt-BR" sz="1200" b="0" dirty="0" smtClean="0"/>
                    </a:p>
                    <a:p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cout</a:t>
                      </a:r>
                      <a:r>
                        <a:rPr lang="pt-BR" sz="1200" baseline="0" dirty="0" smtClean="0"/>
                        <a:t> &lt;&lt; </a:t>
                      </a:r>
                      <a:r>
                        <a:rPr lang="pt-BR" sz="1200" baseline="0" dirty="0" err="1" smtClean="0"/>
                        <a:t>max</a:t>
                      </a:r>
                      <a:endParaRPr lang="pt-BR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Esperado</a:t>
                      </a:r>
                      <a:endParaRPr lang="pt-BR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1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(1,9,a)</a:t>
                      </a:r>
                      <a:endParaRPr lang="pt-BR" sz="12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1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2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1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2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V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?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?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F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1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1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2</a:t>
                      </a:r>
                      <a:endParaRPr lang="pt-BR" sz="1400" b="0" dirty="0"/>
                    </a:p>
                  </a:txBody>
                  <a:tcPr/>
                </a:tc>
              </a:tr>
              <a:tr h="21193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2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2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1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2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1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/>
                        <a:t>V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?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?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V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1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1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2</a:t>
                      </a:r>
                      <a:endParaRPr lang="pt-BR" sz="1400" b="0" dirty="0"/>
                    </a:p>
                  </a:txBody>
                  <a:tcPr/>
                </a:tc>
              </a:tr>
              <a:tr h="289610">
                <a:tc>
                  <a:txBody>
                    <a:bodyPr/>
                    <a:lstStyle/>
                    <a:p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-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-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-</a:t>
                      </a:r>
                      <a:endParaRPr lang="pt-B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-</a:t>
                      </a:r>
                      <a:endParaRPr lang="pt-BR" sz="14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71" y="112058"/>
            <a:ext cx="4114364" cy="36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6273" y="569469"/>
            <a:ext cx="411182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spcBef>
                <a:spcPts val="600"/>
              </a:spcBef>
              <a:spcAft>
                <a:spcPts val="0"/>
              </a:spcAft>
              <a:buAutoNum type="arabicParenR"/>
              <a:tabLst>
                <a:tab pos="457200" algn="l"/>
              </a:tabLst>
            </a:pP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Espera-se que sempre </a:t>
            </a:r>
            <a:r>
              <a:rPr lang="pt-B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tenha o valor máximo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Selecionar conforme classes de dados conforme tipos de entrada e esperados;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Planejamento (</a:t>
            </a:r>
            <a:r>
              <a:rPr lang="pt-B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</a:t>
            </a: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casos testes - GFC), controle (verificação; casos testes - GFD), replanejamento (ação)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Verificar padrão em nodos-arestas onde ocorrem erros, nos caminhos do fluxo entre (GFC-GFD)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44847" y="3174646"/>
            <a:ext cx="411182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spcBef>
                <a:spcPts val="600"/>
              </a:spcBef>
              <a:spcAft>
                <a:spcPts val="0"/>
              </a:spcAft>
              <a:buAutoNum type="arabicParenR"/>
              <a:tabLst>
                <a:tab pos="457200" algn="l"/>
              </a:tabLst>
            </a:pP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DE DADOS</a:t>
            </a:r>
          </a:p>
          <a:p>
            <a:pPr marL="228600" indent="-228600" algn="just">
              <a:spcBef>
                <a:spcPts val="600"/>
              </a:spcBef>
              <a:spcAft>
                <a:spcPts val="0"/>
              </a:spcAft>
              <a:buAutoNum type="arabicParenR"/>
              <a:tabLst>
                <a:tab pos="457200" algn="l"/>
              </a:tabLst>
            </a:pPr>
            <a:r>
              <a:rPr lang="pt-B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(negativo; 0; positivo)</a:t>
            </a:r>
          </a:p>
          <a:p>
            <a:pPr marL="228600" indent="-228600" algn="just">
              <a:spcBef>
                <a:spcPts val="600"/>
              </a:spcBef>
              <a:spcAft>
                <a:spcPts val="0"/>
              </a:spcAft>
              <a:buAutoNum type="arabicParenR"/>
              <a:tabLst>
                <a:tab pos="457200" algn="l"/>
              </a:tabLst>
            </a:pPr>
            <a:r>
              <a:rPr lang="pt-B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(negativo, positivo, 2 decimais, 3 decimais)</a:t>
            </a:r>
          </a:p>
          <a:p>
            <a:pPr marL="228600" indent="-228600" algn="just">
              <a:spcBef>
                <a:spcPts val="600"/>
              </a:spcBef>
              <a:spcAft>
                <a:spcPts val="0"/>
              </a:spcAft>
              <a:buAutoNum type="arabicParenR"/>
              <a:tabLst>
                <a:tab pos="457200" algn="l"/>
              </a:tabLst>
            </a:pP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(palavras ???)</a:t>
            </a:r>
          </a:p>
          <a:p>
            <a:pPr marL="228600" indent="-228600" algn="just">
              <a:spcBef>
                <a:spcPts val="600"/>
              </a:spcBef>
              <a:spcAft>
                <a:spcPts val="0"/>
              </a:spcAft>
              <a:buAutoNum type="arabicParenR"/>
              <a:tabLst>
                <a:tab pos="457200" algn="l"/>
              </a:tabLst>
            </a:pPr>
            <a:r>
              <a:rPr lang="pt-B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false)</a:t>
            </a:r>
          </a:p>
          <a:p>
            <a:pPr marL="228600" indent="-228600" algn="just">
              <a:spcBef>
                <a:spcPts val="600"/>
              </a:spcBef>
              <a:spcAft>
                <a:spcPts val="0"/>
              </a:spcAft>
              <a:buAutoNum type="arabicParenR"/>
              <a:tabLst>
                <a:tab pos="457200" algn="l"/>
              </a:tabLst>
            </a:pP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600"/>
              </a:spcBef>
              <a:spcAft>
                <a:spcPts val="0"/>
              </a:spcAft>
              <a:buAutoNum type="arabicParenR"/>
              <a:tabLst>
                <a:tab pos="457200" algn="l"/>
              </a:tabLst>
            </a:pP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image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67" y="181155"/>
            <a:ext cx="6633713" cy="2993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2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Critérios para definições </a:t>
            </a:r>
            <a:r>
              <a:rPr lang="pt-BR" sz="6000" b="1" dirty="0" smtClean="0">
                <a:solidFill>
                  <a:srgbClr val="FF0000"/>
                </a:solidFill>
              </a:rPr>
              <a:t>(</a:t>
            </a:r>
            <a:r>
              <a:rPr lang="pt-BR" sz="6000" b="1" dirty="0" err="1" smtClean="0">
                <a:solidFill>
                  <a:srgbClr val="FF0000"/>
                </a:solidFill>
              </a:rPr>
              <a:t>Def</a:t>
            </a:r>
            <a:r>
              <a:rPr lang="pt-BR" sz="6000" b="1" dirty="0" smtClean="0">
                <a:solidFill>
                  <a:srgbClr val="FF0000"/>
                </a:solidFill>
              </a:rPr>
              <a:t>)</a:t>
            </a:r>
            <a:r>
              <a:rPr lang="pt-BR" sz="3600" dirty="0" smtClean="0">
                <a:solidFill>
                  <a:srgbClr val="FF0000"/>
                </a:solidFill>
              </a:rPr>
              <a:t/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smtClean="0"/>
              <a:t>quando o valor é atribuído à variável pela 1ª. Vez e em posteriores com alteração de valor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4464" y="2524365"/>
            <a:ext cx="10997241" cy="226329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i) no </a:t>
            </a:r>
            <a:r>
              <a:rPr lang="pt-BR" sz="3200" dirty="0"/>
              <a:t>lado esquerdo de um comando de </a:t>
            </a:r>
            <a:r>
              <a:rPr lang="pt-BR" sz="3200" dirty="0" smtClean="0"/>
              <a:t>atribuição; </a:t>
            </a:r>
          </a:p>
          <a:p>
            <a:r>
              <a:rPr lang="pt-BR" sz="3200" dirty="0" err="1" smtClean="0"/>
              <a:t>ii</a:t>
            </a:r>
            <a:r>
              <a:rPr lang="pt-BR" sz="3200" dirty="0"/>
              <a:t>) em um comando de entrada; ou </a:t>
            </a:r>
            <a:endParaRPr lang="pt-BR" sz="3200" dirty="0" smtClean="0"/>
          </a:p>
          <a:p>
            <a:r>
              <a:rPr lang="pt-BR" sz="3200" dirty="0" err="1" smtClean="0"/>
              <a:t>iii</a:t>
            </a:r>
            <a:r>
              <a:rPr lang="pt-BR" sz="3200" dirty="0" smtClean="0"/>
              <a:t>)em </a:t>
            </a:r>
            <a:r>
              <a:rPr lang="pt-BR" sz="3200" dirty="0"/>
              <a:t>chamadas de procedimentos </a:t>
            </a:r>
            <a:r>
              <a:rPr lang="pt-BR" sz="3200" dirty="0" smtClean="0"/>
              <a:t>e retorno de parâmetro </a:t>
            </a:r>
            <a:r>
              <a:rPr lang="pt-BR" sz="3200" dirty="0"/>
              <a:t>de </a:t>
            </a:r>
            <a:r>
              <a:rPr lang="pt-BR" sz="3200" dirty="0" smtClean="0"/>
              <a:t>saída</a:t>
            </a:r>
            <a:r>
              <a:rPr lang="pt-BR" sz="3200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977659" y="6311900"/>
            <a:ext cx="6449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Maldonado, José Carlos et </a:t>
            </a:r>
            <a:r>
              <a:rPr lang="pt-BR" sz="1200" dirty="0" err="1" smtClean="0"/>
              <a:t>all</a:t>
            </a:r>
            <a:r>
              <a:rPr lang="pt-BR" sz="1200" dirty="0" smtClean="0"/>
              <a:t>. INTRODUÇÃO </a:t>
            </a:r>
            <a:r>
              <a:rPr lang="pt-BR" sz="1200" dirty="0"/>
              <a:t>AO TESTE DE SOFTWARE (Versão 2004-01), </a:t>
            </a:r>
            <a:r>
              <a:rPr lang="pt-BR" sz="1200" dirty="0" smtClean="0"/>
              <a:t>ICMC/USP.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369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4027559" y="621100"/>
          <a:ext cx="7591247" cy="57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Visio" r:id="rId3" imgW="8047996" imgH="6095843" progId="Visio.Drawing.11">
                  <p:embed/>
                </p:oleObj>
              </mc:Choice>
              <mc:Fallback>
                <p:oleObj name="Visio" r:id="rId3" imgW="8047996" imgH="60958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559" y="621100"/>
                        <a:ext cx="7591247" cy="5747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/>
          <p:cNvSpPr/>
          <p:nvPr/>
        </p:nvSpPr>
        <p:spPr>
          <a:xfrm>
            <a:off x="8807496" y="491915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791299" y="345057"/>
            <a:ext cx="111921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2,3: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390555" y="1343061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89081" y="2162349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={*y}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336966" y="2245734"/>
            <a:ext cx="8643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088762" y="2990094"/>
            <a:ext cx="12891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use-p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={*x,*y}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78808" y="4114783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1151552" y="4239380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831540" y="4758892"/>
            <a:ext cx="9492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use-c</a:t>
            </a:r>
            <a:r>
              <a:rPr lang="pt-B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pt-BR" sz="11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631166" y="158761"/>
            <a:ext cx="3466381" cy="580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Métrica GFD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58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04159" y="121013"/>
            <a:ext cx="331829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449580" algn="l"/>
              </a:tabLst>
            </a:pPr>
            <a:r>
              <a:rPr lang="pt-B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pt-B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pt-BR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pt-BR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a=1,b=1;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*y){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max;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while (*x&gt;0&amp;&amp;*y&gt;0){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&gt;&gt;*x&gt;&gt;*y;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(*x&gt;*y){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max=b;}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 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max=a;}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&lt;&lt;"max: "&lt;&lt;max&lt;&lt;"\n";}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*x,*y;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x=&amp;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a;y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=&amp;b;</a:t>
            </a:r>
            <a:endParaRPr lang="pt-BR" sz="24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s-ES_tradnl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457200" algn="l"/>
                <a:tab pos="449580" algn="l"/>
              </a:tabLst>
            </a:pPr>
            <a:r>
              <a:rPr lang="es-ES_tradnl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06262" y="44069"/>
            <a:ext cx="37927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//c</a:t>
            </a:r>
          </a:p>
          <a:p>
            <a:pPr>
              <a:tabLst>
                <a:tab pos="457200" algn="l"/>
              </a:tabLst>
            </a:pP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 &lt;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a=0,b=0;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processo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*x,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*y){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max;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(*x&gt;0&amp;&amp;*y&gt;0){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cin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&gt;&gt;*x&gt;&gt;*y;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(*x&gt;*y){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max=b;}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else {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max=a;}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&lt;&lt;"max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"&lt;&lt; 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max&lt;&lt;"\n";}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main(){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*x,*y;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x=&amp;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a;y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=&amp;b;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processo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s-ES_tradnl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x,y</a:t>
            </a:r>
            <a:r>
              <a:rPr lang="es-ES_tradnl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t-BR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968150" y="110392"/>
            <a:ext cx="34333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//b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a=1,b=1;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processo(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(x&gt;0&amp;&amp;y&gt;0){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&gt;&gt;x&gt;&gt;y;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(x&gt;y){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=b;}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=a;}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"&lt;&lt;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&lt;&lt;"\n";}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x=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a;y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=b;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processo(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097545" y="3436775"/>
            <a:ext cx="34563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</a:t>
            </a:r>
          </a:p>
          <a:p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a=0,b=0;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processo(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(x&gt;0&amp;&amp;y&gt;0){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&gt;&gt;x&gt;&gt;y;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(x&gt;y){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=b;}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=a;}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"&lt;&lt;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&lt;&lt;"\n";}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x=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a;y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=b;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processo(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706262" y="3436775"/>
            <a:ext cx="36000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//e</a:t>
            </a:r>
          </a:p>
          <a:p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a=1,b=1;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processo(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*x,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*y){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(*x&gt;0&amp;&amp;*y&gt;0){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&gt;&gt;*x&gt;&gt;*y;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(*x&gt;*y){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=a;}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=b;}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"&lt;&lt;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&lt;&lt;"\n";}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*x,*y;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x=&amp;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a;y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=&amp;b;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processo(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204159" y="3621441"/>
            <a:ext cx="22058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2. Programas apresentados nos cenários: (a) inicializado com 1, passagem por referência, erro semântico; (b) inicializado com 1, passagem por valor, erro semântico; (c) inicializado por 0, passagem por referência, erro semântico; (d) inicializado por 0, passagem por valor, erro semântico; e, (e) inicializado por 1, passagem por referência, sem erro.</a:t>
            </a:r>
            <a:endParaRPr lang="pt-BR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6324" y="738857"/>
            <a:ext cx="102774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363842"/>
                </a:solidFill>
              </a:rPr>
              <a:t>Para facilitar o entendimento da Técnica, RODEN (2007) define cinco etapas geração de casos de testes utilizando matrizes ortogonais:</a:t>
            </a:r>
            <a:br>
              <a:rPr lang="pt-BR" sz="1600" dirty="0">
                <a:solidFill>
                  <a:srgbClr val="363842"/>
                </a:solidFill>
              </a:rPr>
            </a:br>
            <a:r>
              <a:rPr lang="pt-BR" sz="1600" dirty="0">
                <a:solidFill>
                  <a:srgbClr val="363842"/>
                </a:solidFill>
              </a:rPr>
              <a:t> </a:t>
            </a:r>
          </a:p>
          <a:p>
            <a:r>
              <a:rPr lang="pt-BR" sz="1600" b="1" dirty="0">
                <a:solidFill>
                  <a:srgbClr val="363842"/>
                </a:solidFill>
              </a:rPr>
              <a:t>1)</a:t>
            </a:r>
            <a:r>
              <a:rPr lang="pt-BR" sz="1600" dirty="0">
                <a:solidFill>
                  <a:srgbClr val="363842"/>
                </a:solidFill>
              </a:rPr>
              <a:t> Identifique cada variável dentro do cenário desejado;</a:t>
            </a:r>
            <a:br>
              <a:rPr lang="pt-BR" sz="1600" dirty="0">
                <a:solidFill>
                  <a:srgbClr val="363842"/>
                </a:solidFill>
              </a:rPr>
            </a:br>
            <a:r>
              <a:rPr lang="pt-BR" sz="1600" b="1" dirty="0">
                <a:solidFill>
                  <a:srgbClr val="363842"/>
                </a:solidFill>
              </a:rPr>
              <a:t>2)</a:t>
            </a:r>
            <a:r>
              <a:rPr lang="pt-BR" sz="1600" dirty="0">
                <a:solidFill>
                  <a:srgbClr val="363842"/>
                </a:solidFill>
              </a:rPr>
              <a:t> Determine o número de opções existentes para cada variável;</a:t>
            </a:r>
            <a:br>
              <a:rPr lang="pt-BR" sz="1600" dirty="0">
                <a:solidFill>
                  <a:srgbClr val="363842"/>
                </a:solidFill>
              </a:rPr>
            </a:br>
            <a:r>
              <a:rPr lang="pt-BR" sz="1600" b="1" dirty="0">
                <a:solidFill>
                  <a:srgbClr val="363842"/>
                </a:solidFill>
              </a:rPr>
              <a:t>3)</a:t>
            </a:r>
            <a:r>
              <a:rPr lang="pt-BR" sz="1600" dirty="0">
                <a:solidFill>
                  <a:srgbClr val="363842"/>
                </a:solidFill>
              </a:rPr>
              <a:t> Escolha o melhor enquadramento em uma matriz ortogonal, levando em consideração que cada linha é um caso de teste, cada coluna uma variável de sistema e que em cada célula deve ser preenchida com as opções existentes em cada variável;</a:t>
            </a:r>
            <a:br>
              <a:rPr lang="pt-BR" sz="1600" dirty="0">
                <a:solidFill>
                  <a:srgbClr val="363842"/>
                </a:solidFill>
              </a:rPr>
            </a:br>
            <a:r>
              <a:rPr lang="pt-BR" sz="1600" b="1" dirty="0">
                <a:solidFill>
                  <a:srgbClr val="363842"/>
                </a:solidFill>
              </a:rPr>
              <a:t>4)</a:t>
            </a:r>
            <a:r>
              <a:rPr lang="pt-BR" sz="1600" dirty="0">
                <a:solidFill>
                  <a:srgbClr val="363842"/>
                </a:solidFill>
              </a:rPr>
              <a:t> Preencha a matriz, utilizando as opções possíveis para cada variável existente;</a:t>
            </a:r>
            <a:br>
              <a:rPr lang="pt-BR" sz="1600" dirty="0">
                <a:solidFill>
                  <a:srgbClr val="363842"/>
                </a:solidFill>
              </a:rPr>
            </a:br>
            <a:r>
              <a:rPr lang="pt-BR" sz="1600" b="1" dirty="0">
                <a:solidFill>
                  <a:srgbClr val="363842"/>
                </a:solidFill>
              </a:rPr>
              <a:t>5)</a:t>
            </a:r>
            <a:r>
              <a:rPr lang="pt-BR" sz="1600" dirty="0">
                <a:solidFill>
                  <a:srgbClr val="363842"/>
                </a:solidFill>
              </a:rPr>
              <a:t> Cada linha corresponde a um caso de teste que deverá ser executado conforme os valores atribuídos de cada </a:t>
            </a:r>
            <a:r>
              <a:rPr lang="pt-BR" sz="1600" dirty="0" smtClean="0">
                <a:solidFill>
                  <a:srgbClr val="363842"/>
                </a:solidFill>
              </a:rPr>
              <a:t>variável.</a:t>
            </a:r>
            <a:endParaRPr lang="pt-BR" sz="1600" dirty="0">
              <a:solidFill>
                <a:srgbClr val="363842"/>
              </a:solidFill>
            </a:endParaRPr>
          </a:p>
          <a:p>
            <a:r>
              <a:rPr lang="pt-BR" sz="1600" dirty="0">
                <a:solidFill>
                  <a:srgbClr val="363842"/>
                </a:solidFill>
              </a:rPr>
              <a:t> </a:t>
            </a:r>
            <a:br>
              <a:rPr lang="pt-BR" sz="1600" dirty="0">
                <a:solidFill>
                  <a:srgbClr val="363842"/>
                </a:solidFill>
              </a:rPr>
            </a:br>
            <a:r>
              <a:rPr lang="pt-BR" sz="1600" dirty="0">
                <a:solidFill>
                  <a:srgbClr val="363842"/>
                </a:solidFill>
              </a:rPr>
              <a:t>Utilizando esta técnica você não estará executando todas as possibilidades de variáveis e cominações existentes no sistema. Apesar disto, levando em consideração o conceito de combinações em pares, você estará otimizando o esforço de sua equipe de teste, alcançando o maior nível de cobertura com menor esforço possível</a:t>
            </a:r>
            <a:r>
              <a:rPr lang="pt-BR" sz="1600" dirty="0" smtClean="0">
                <a:solidFill>
                  <a:srgbClr val="363842"/>
                </a:solidFill>
              </a:rPr>
              <a:t>.</a:t>
            </a:r>
            <a:r>
              <a:rPr lang="pt-BR" sz="1600" dirty="0"/>
              <a:t> A técnica de </a:t>
            </a:r>
            <a:r>
              <a:rPr lang="pt-BR" sz="1600" dirty="0" err="1"/>
              <a:t>pairwise</a:t>
            </a:r>
            <a:r>
              <a:rPr lang="pt-BR" sz="1600" dirty="0"/>
              <a:t> deve ser aplicada quando existirem regras de negócio complexas, onde existam muitas regras dependentes umas das outras. Nestes casos, onde a quantidade de regras e ações envolvidas for muito grande, poderá ser gerada uma quantidade de casos de teste tendendo ao infinito, havendo então a necessidade de aplicar a técnica de matrizes ortogonais, com objetivo de viabilizar a realização de testes neste cenário.</a:t>
            </a:r>
            <a:br>
              <a:rPr lang="pt-BR" sz="1600" dirty="0"/>
            </a:br>
            <a:r>
              <a:rPr lang="pt-BR" sz="1600" dirty="0"/>
              <a:t> </a:t>
            </a:r>
            <a:br>
              <a:rPr lang="pt-BR" sz="1600" dirty="0"/>
            </a:br>
            <a:r>
              <a:rPr lang="pt-BR" sz="1600" dirty="0"/>
              <a:t>Em tempo de execução, a técnica não cobrirá 100% das possibilidades de casos de teste existentes, haja vista que em determinados casos é humanamente impossível de ser aplicado, porém a metodologia considera que determinados casos de teste são mais representativos ao sistema, aumentando a eficácia de sua execução.</a:t>
            </a:r>
            <a:endParaRPr lang="pt-BR" sz="1600" b="0" i="0" dirty="0">
              <a:solidFill>
                <a:srgbClr val="363842"/>
              </a:solidFill>
              <a:effectLst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31166" y="158761"/>
            <a:ext cx="3466381" cy="58009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Teste Matriz Ortogonal – </a:t>
            </a:r>
            <a:r>
              <a:rPr lang="pt-BR" sz="3200" dirty="0" smtClean="0"/>
              <a:t> onde </a:t>
            </a:r>
            <a:r>
              <a:rPr lang="pt-BR" sz="3200" dirty="0" smtClean="0"/>
              <a:t>está o erro?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2364356" y="6425981"/>
            <a:ext cx="9427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http://www.primesoft.com.br/blog/teste-de-software-conheca-tecnica-do-pairwise-matrizes-ortogonais/</a:t>
            </a:r>
          </a:p>
        </p:txBody>
      </p:sp>
    </p:spTree>
    <p:extLst>
      <p:ext uri="{BB962C8B-B14F-4D97-AF65-F5344CB8AC3E}">
        <p14:creationId xmlns:p14="http://schemas.microsoft.com/office/powerpoint/2010/main" val="1605832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045" y="356499"/>
            <a:ext cx="3949460" cy="70455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Referências: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1381662" y="1308040"/>
            <a:ext cx="7477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Maldonado, José Carlos et </a:t>
            </a:r>
            <a:r>
              <a:rPr lang="pt-BR" sz="1600" dirty="0" err="1" smtClean="0"/>
              <a:t>all</a:t>
            </a:r>
            <a:r>
              <a:rPr lang="pt-BR" sz="1600" dirty="0" smtClean="0"/>
              <a:t>. INTRODUÇÃO </a:t>
            </a:r>
            <a:r>
              <a:rPr lang="pt-BR" sz="1600" dirty="0"/>
              <a:t>AO TESTE DE SOFTWARE (Versão 2004-01), </a:t>
            </a:r>
            <a:r>
              <a:rPr lang="pt-BR" sz="1600" dirty="0" smtClean="0"/>
              <a:t>ICMC/USP</a:t>
            </a:r>
            <a:r>
              <a:rPr lang="pt-BR" sz="1200" dirty="0" smtClean="0"/>
              <a:t>.</a:t>
            </a:r>
          </a:p>
          <a:p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1381662" y="2077481"/>
            <a:ext cx="7270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Arndt</a:t>
            </a:r>
            <a:r>
              <a:rPr lang="pt-BR" dirty="0"/>
              <a:t> von </a:t>
            </a:r>
            <a:r>
              <a:rPr lang="pt-BR" dirty="0" err="1" smtClean="0"/>
              <a:t>Staa</a:t>
            </a:r>
            <a:r>
              <a:rPr lang="pt-BR" dirty="0" smtClean="0"/>
              <a:t>, Departamento </a:t>
            </a:r>
            <a:r>
              <a:rPr lang="pt-BR" dirty="0"/>
              <a:t>de </a:t>
            </a:r>
            <a:r>
              <a:rPr lang="pt-BR" dirty="0" smtClean="0"/>
              <a:t>Informática, PUC-Rio, Outubro </a:t>
            </a:r>
            <a:r>
              <a:rPr lang="pt-BR" dirty="0"/>
              <a:t>2008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81661" y="2569923"/>
            <a:ext cx="7270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Purdue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, </a:t>
            </a:r>
            <a:r>
              <a:rPr lang="pt-BR" dirty="0" err="1"/>
              <a:t>Ramkumar</a:t>
            </a:r>
            <a:r>
              <a:rPr lang="pt-BR" dirty="0"/>
              <a:t> </a:t>
            </a:r>
            <a:r>
              <a:rPr lang="pt-BR" dirty="0" err="1"/>
              <a:t>Natarajan</a:t>
            </a:r>
            <a:r>
              <a:rPr lang="pt-BR" dirty="0"/>
              <a:t>, </a:t>
            </a:r>
            <a:r>
              <a:rPr lang="pt-BR" dirty="0" err="1"/>
              <a:t>Baskar</a:t>
            </a:r>
            <a:r>
              <a:rPr lang="pt-BR" dirty="0"/>
              <a:t> </a:t>
            </a:r>
            <a:r>
              <a:rPr lang="pt-BR" dirty="0" err="1"/>
              <a:t>Sridharan,Guidant</a:t>
            </a:r>
            <a:r>
              <a:rPr lang="pt-BR" dirty="0"/>
              <a:t> Corporation, August 12-16, Minneapolis/</a:t>
            </a:r>
            <a:r>
              <a:rPr lang="pt-BR" dirty="0" err="1"/>
              <a:t>St</a:t>
            </a:r>
            <a:r>
              <a:rPr lang="pt-BR" dirty="0"/>
              <a:t> Paul, MN</a:t>
            </a:r>
          </a:p>
        </p:txBody>
      </p:sp>
    </p:spTree>
    <p:extLst>
      <p:ext uri="{BB962C8B-B14F-4D97-AF65-F5344CB8AC3E}">
        <p14:creationId xmlns:p14="http://schemas.microsoft.com/office/powerpoint/2010/main" val="11110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9959" y="15905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</a:t>
            </a:r>
            <a:r>
              <a:rPr lang="pt-BR" dirty="0" smtClean="0"/>
              <a:t>ocorrência </a:t>
            </a:r>
            <a:r>
              <a:rPr lang="pt-BR" dirty="0"/>
              <a:t>de </a:t>
            </a:r>
            <a:r>
              <a:rPr lang="pt-BR" dirty="0" smtClean="0"/>
              <a:t>uma variável é </a:t>
            </a:r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uso</a:t>
            </a:r>
            <a:r>
              <a:rPr lang="pt-BR" dirty="0"/>
              <a:t> quando a </a:t>
            </a:r>
            <a:r>
              <a:rPr lang="pt-BR" dirty="0" smtClean="0"/>
              <a:t>referência </a:t>
            </a:r>
            <a:r>
              <a:rPr lang="pt-BR" dirty="0"/>
              <a:t>a essa </a:t>
            </a:r>
            <a:r>
              <a:rPr lang="pt-BR" dirty="0" smtClean="0"/>
              <a:t>variável não </a:t>
            </a:r>
            <a:r>
              <a:rPr lang="pt-BR" dirty="0"/>
              <a:t>a estiver definindo. Dois tipos </a:t>
            </a:r>
            <a:r>
              <a:rPr lang="pt-BR" dirty="0" smtClean="0"/>
              <a:t>de usos são distinguidos: </a:t>
            </a:r>
            <a:r>
              <a:rPr lang="pt-BR" dirty="0" err="1" smtClean="0">
                <a:solidFill>
                  <a:srgbClr val="C00000"/>
                </a:solidFill>
              </a:rPr>
              <a:t>uso-c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uso-p</a:t>
            </a:r>
            <a:r>
              <a:rPr lang="pt-BR" dirty="0" smtClean="0"/>
              <a:t>; </a:t>
            </a:r>
          </a:p>
          <a:p>
            <a:endParaRPr lang="pt-BR" dirty="0" smtClean="0"/>
          </a:p>
          <a:p>
            <a:r>
              <a:rPr lang="pt-BR" dirty="0" err="1" smtClean="0">
                <a:solidFill>
                  <a:srgbClr val="C00000"/>
                </a:solidFill>
              </a:rPr>
              <a:t>Uso-c</a:t>
            </a:r>
            <a:r>
              <a:rPr lang="pt-BR" dirty="0" smtClean="0"/>
              <a:t> afeta </a:t>
            </a:r>
            <a:r>
              <a:rPr lang="pt-BR" dirty="0"/>
              <a:t>diretamente uma </a:t>
            </a:r>
            <a:r>
              <a:rPr lang="pt-BR" dirty="0" smtClean="0"/>
              <a:t>computação sendo </a:t>
            </a:r>
            <a:r>
              <a:rPr lang="pt-BR" dirty="0"/>
              <a:t>realizada ou permite que o resultado de uma </a:t>
            </a:r>
            <a:r>
              <a:rPr lang="pt-BR" dirty="0" smtClean="0"/>
              <a:t>definição seja observada (operação aritmética, saídas de impressão e afins);</a:t>
            </a:r>
          </a:p>
          <a:p>
            <a:endParaRPr lang="pt-BR" dirty="0"/>
          </a:p>
          <a:p>
            <a:r>
              <a:rPr lang="pt-BR" dirty="0" err="1" smtClean="0">
                <a:solidFill>
                  <a:srgbClr val="C00000"/>
                </a:solidFill>
              </a:rPr>
              <a:t>Uso-p</a:t>
            </a:r>
            <a:r>
              <a:rPr lang="pt-BR" dirty="0" smtClean="0"/>
              <a:t> afeta </a:t>
            </a:r>
            <a:r>
              <a:rPr lang="pt-BR" dirty="0"/>
              <a:t>diretamente o fluxo de controle do </a:t>
            </a:r>
            <a:r>
              <a:rPr lang="pt-BR" dirty="0" smtClean="0"/>
              <a:t>programa nas sentenças predicados.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4574" y="119318"/>
            <a:ext cx="10515600" cy="1325563"/>
          </a:xfrm>
        </p:spPr>
        <p:txBody>
          <a:bodyPr>
            <a:noAutofit/>
          </a:bodyPr>
          <a:lstStyle/>
          <a:p>
            <a:r>
              <a:rPr lang="pt-BR" sz="3200" dirty="0" smtClean="0"/>
              <a:t>Critérios para uso </a:t>
            </a:r>
            <a:r>
              <a:rPr lang="pt-BR" sz="4800" b="1" dirty="0" smtClean="0">
                <a:solidFill>
                  <a:srgbClr val="FF0000"/>
                </a:solidFill>
              </a:rPr>
              <a:t>(Uso) </a:t>
            </a:r>
            <a:r>
              <a:rPr lang="pt-BR" sz="3200" dirty="0" smtClean="0"/>
              <a:t>quando o valor é processado: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977659" y="6311900"/>
            <a:ext cx="6449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Maldonado, José Carlos et </a:t>
            </a:r>
            <a:r>
              <a:rPr lang="pt-BR" sz="1200" dirty="0" err="1" smtClean="0"/>
              <a:t>all</a:t>
            </a:r>
            <a:r>
              <a:rPr lang="pt-BR" sz="1200" dirty="0" smtClean="0"/>
              <a:t>. INTRODUÇÃO </a:t>
            </a:r>
            <a:r>
              <a:rPr lang="pt-BR" sz="1200" dirty="0"/>
              <a:t>AO TESTE DE SOFTWARE (Versão 2004-01), </a:t>
            </a:r>
            <a:r>
              <a:rPr lang="pt-BR" sz="1200" dirty="0" smtClean="0"/>
              <a:t>ICMC/USP.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224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FB4ED-D121-4E99-B005-F0D82D8C9ED3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4876" y="-9155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Par </a:t>
            </a:r>
            <a:r>
              <a:rPr lang="en-US" altLang="zh-TW" b="1" dirty="0" smtClean="0">
                <a:solidFill>
                  <a:srgbClr val="C00000"/>
                </a:solidFill>
                <a:ea typeface="新細明體" charset="-120"/>
              </a:rPr>
              <a:t>Def</a:t>
            </a:r>
            <a:r>
              <a:rPr lang="en-US" altLang="zh-TW" dirty="0" smtClean="0">
                <a:ea typeface="新細明體" charset="-120"/>
              </a:rPr>
              <a:t>–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Uso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     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(</a:t>
            </a:r>
            <a:r>
              <a:rPr lang="en-US" altLang="zh-TW" sz="2800" b="1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Uso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-c; </a:t>
            </a:r>
            <a:r>
              <a:rPr lang="en-US" altLang="zh-TW" sz="2800" b="1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Uso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-p)</a:t>
            </a:r>
          </a:p>
        </p:txBody>
      </p:sp>
      <p:sp>
        <p:nvSpPr>
          <p:cNvPr id="2" name="Retângulo 1"/>
          <p:cNvSpPr/>
          <p:nvPr/>
        </p:nvSpPr>
        <p:spPr>
          <a:xfrm>
            <a:off x="910087" y="1703588"/>
            <a:ext cx="1113903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777777"/>
                </a:solidFill>
                <a:latin typeface="arial" panose="020B0604020202020204" pitchFamily="34" charset="0"/>
              </a:rPr>
              <a:t/>
            </a:r>
            <a:br>
              <a:rPr lang="pt-BR" sz="1600" dirty="0">
                <a:solidFill>
                  <a:srgbClr val="777777"/>
                </a:solidFill>
                <a:latin typeface="arial" panose="020B0604020202020204" pitchFamily="34" charset="0"/>
              </a:rPr>
            </a:br>
            <a:endParaRPr lang="pt-BR" sz="1600" dirty="0">
              <a:solidFill>
                <a:srgbClr val="777777"/>
              </a:solidFill>
              <a:latin typeface="arial" panose="020B0604020202020204" pitchFamily="34" charset="0"/>
            </a:endParaRPr>
          </a:p>
          <a:p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Um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par </a:t>
            </a:r>
            <a:r>
              <a:rPr lang="pt-BR" sz="2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def-uso</a:t>
            </a:r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(DU) para a variável</a:t>
            </a:r>
            <a:r>
              <a:rPr lang="pt-BR" sz="2000" i="1" dirty="0">
                <a:solidFill>
                  <a:srgbClr val="222222"/>
                </a:solidFill>
                <a:latin typeface="arial" panose="020B0604020202020204" pitchFamily="34" charset="0"/>
              </a:rPr>
              <a:t> x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é um par de nós (n1, n2), de modo </a:t>
            </a:r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que </a:t>
            </a:r>
            <a:r>
              <a:rPr lang="pt-BR" sz="20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x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está em 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</a:rPr>
              <a:t>DEF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n1). A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definição de</a:t>
            </a:r>
            <a:r>
              <a:rPr lang="pt-BR" sz="2000" i="1" dirty="0">
                <a:solidFill>
                  <a:srgbClr val="222222"/>
                </a:solidFill>
                <a:latin typeface="arial" panose="020B0604020202020204" pitchFamily="34" charset="0"/>
              </a:rPr>
              <a:t> x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em n1 atinge </a:t>
            </a:r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n2, </a:t>
            </a:r>
            <a:r>
              <a:rPr lang="pt-BR" sz="20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está 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USO</a:t>
            </a:r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em (n2</a:t>
            </a:r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endParaRPr lang="pt-BR" sz="2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pt-BR" sz="2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Em outras palavras, o valor atribuído a </a:t>
            </a:r>
            <a:r>
              <a:rPr lang="pt-BR" sz="2000" i="1" dirty="0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 em </a:t>
            </a:r>
            <a:r>
              <a:rPr lang="pt-BR" sz="2000" dirty="0">
                <a:solidFill>
                  <a:srgbClr val="C00000"/>
                </a:solidFill>
                <a:latin typeface="arial" panose="020B0604020202020204" pitchFamily="34" charset="0"/>
              </a:rPr>
              <a:t>n1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 é usado em </a:t>
            </a:r>
            <a:r>
              <a:rPr lang="pt-BR" sz="2000" dirty="0" smtClean="0">
                <a:solidFill>
                  <a:srgbClr val="C00000"/>
                </a:solidFill>
                <a:latin typeface="arial" panose="020B0604020202020204" pitchFamily="34" charset="0"/>
              </a:rPr>
              <a:t>n2 </a:t>
            </a:r>
            <a:r>
              <a:rPr lang="pt-BR" sz="2000" dirty="0" smtClean="0">
                <a:latin typeface="arial" panose="020B0604020202020204" pitchFamily="34" charset="0"/>
              </a:rPr>
              <a:t>u</a:t>
            </a:r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ma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vez que a definição atinge n2, o valor não é morto ao longo de algum </a:t>
            </a:r>
            <a:r>
              <a:rPr lang="pt-BR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caminho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n1 ... n2.</a:t>
            </a:r>
            <a:endParaRPr lang="pt-BR" sz="2000" b="0" i="0" dirty="0">
              <a:solidFill>
                <a:srgbClr val="777777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166337" y="3042247"/>
            <a:ext cx="457200" cy="457200"/>
            <a:chOff x="3312" y="1008"/>
            <a:chExt cx="288" cy="288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dirty="0" smtClean="0">
                  <a:ea typeface="新細明體" charset="-120"/>
                </a:rPr>
                <a:t>n1</a:t>
              </a:r>
              <a:endParaRPr lang="en-US" altLang="zh-TW" sz="2000" dirty="0">
                <a:ea typeface="新細明體" charset="-12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9385537" y="3042247"/>
            <a:ext cx="457200" cy="457200"/>
            <a:chOff x="3312" y="1008"/>
            <a:chExt cx="288" cy="288"/>
          </a:xfrm>
        </p:grpSpPr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331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latin typeface="Arial" panose="020B0604020202020204" pitchFamily="34" charset="0"/>
                <a:ea typeface="新細明體" charset="-120"/>
              </a:endParaRP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3312" y="1008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dirty="0" smtClean="0">
                  <a:ea typeface="新細明體" charset="-120"/>
                </a:rPr>
                <a:t>n2</a:t>
              </a:r>
              <a:endParaRPr lang="en-US" altLang="zh-TW" sz="2000" dirty="0">
                <a:ea typeface="新細明體" charset="-120"/>
              </a:endParaRPr>
            </a:p>
          </p:txBody>
        </p:sp>
      </p:grpSp>
      <p:sp>
        <p:nvSpPr>
          <p:cNvPr id="11" name="Line 51"/>
          <p:cNvSpPr>
            <a:spLocks noChangeShapeType="1"/>
          </p:cNvSpPr>
          <p:nvPr/>
        </p:nvSpPr>
        <p:spPr bwMode="auto">
          <a:xfrm>
            <a:off x="7709137" y="327084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Line 52"/>
          <p:cNvSpPr>
            <a:spLocks noChangeShapeType="1"/>
          </p:cNvSpPr>
          <p:nvPr/>
        </p:nvSpPr>
        <p:spPr bwMode="auto">
          <a:xfrm>
            <a:off x="8623537" y="327084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Line 53"/>
          <p:cNvSpPr>
            <a:spLocks noChangeShapeType="1"/>
          </p:cNvSpPr>
          <p:nvPr/>
        </p:nvSpPr>
        <p:spPr bwMode="auto">
          <a:xfrm>
            <a:off x="9842737" y="328809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564867" y="32576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942055" y="3486231"/>
            <a:ext cx="1063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DEF</a:t>
            </a:r>
          </a:p>
          <a:p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</a:rPr>
              <a:t>i</a:t>
            </a:r>
            <a:r>
              <a:rPr lang="pt-BR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nt</a:t>
            </a:r>
            <a:r>
              <a:rPr lang="pt-BR" dirty="0" smtClean="0">
                <a:solidFill>
                  <a:srgbClr val="C00000"/>
                </a:solidFill>
                <a:latin typeface="arial" panose="020B0604020202020204" pitchFamily="34" charset="0"/>
              </a:rPr>
              <a:t> x = 5;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9652622" y="3486231"/>
            <a:ext cx="1210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USO</a:t>
            </a:r>
          </a:p>
          <a:p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cout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&lt;&lt; x;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4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592" y="140839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Ocorrências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4080" y="828135"/>
            <a:ext cx="10515600" cy="4485738"/>
          </a:xfrm>
        </p:spPr>
        <p:txBody>
          <a:bodyPr>
            <a:normAutofit fontScale="92500" lnSpcReduction="20000"/>
          </a:bodyPr>
          <a:lstStyle/>
          <a:p>
            <a:r>
              <a:rPr lang="pt-BR" sz="2200" b="1" dirty="0" smtClean="0">
                <a:solidFill>
                  <a:schemeClr val="accent5">
                    <a:lumMod val="75000"/>
                  </a:schemeClr>
                </a:solidFill>
              </a:rPr>
              <a:t>Definição (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pt-BR" sz="2200" b="1" dirty="0" smtClean="0">
                <a:solidFill>
                  <a:schemeClr val="accent5">
                    <a:lumMod val="75000"/>
                  </a:schemeClr>
                </a:solidFill>
              </a:rPr>
              <a:t>): </a:t>
            </a:r>
            <a:r>
              <a:rPr lang="pt-BR" sz="2200" dirty="0" smtClean="0"/>
              <a:t>ocorre quando uma variável recebe um valor declarativo na primeira ocorrência e em ocorrências posteriores quando altera o valor, por exemplo: </a:t>
            </a:r>
          </a:p>
          <a:p>
            <a:pPr marL="0" indent="0">
              <a:buNone/>
            </a:pPr>
            <a:r>
              <a:rPr lang="pt-BR" sz="3000" dirty="0" err="1" smtClean="0"/>
              <a:t>int</a:t>
            </a:r>
            <a:r>
              <a:rPr lang="pt-BR" sz="3000" dirty="0" smtClean="0">
                <a:solidFill>
                  <a:srgbClr val="C00000"/>
                </a:solidFill>
              </a:rPr>
              <a:t> </a:t>
            </a:r>
            <a:r>
              <a:rPr lang="pt-BR" sz="3000" b="1" dirty="0" smtClean="0">
                <a:solidFill>
                  <a:srgbClr val="C00000"/>
                </a:solidFill>
              </a:rPr>
              <a:t>var </a:t>
            </a:r>
            <a:r>
              <a:rPr lang="pt-BR" sz="3000" dirty="0" smtClean="0"/>
              <a:t>=</a:t>
            </a:r>
            <a:r>
              <a:rPr lang="pt-BR" sz="3000" b="1" dirty="0" smtClean="0">
                <a:solidFill>
                  <a:srgbClr val="C00000"/>
                </a:solidFill>
              </a:rPr>
              <a:t> </a:t>
            </a:r>
            <a:r>
              <a:rPr lang="pt-BR" sz="3000" b="1" dirty="0" smtClean="0">
                <a:solidFill>
                  <a:srgbClr val="00B050"/>
                </a:solidFill>
              </a:rPr>
              <a:t>0</a:t>
            </a:r>
            <a:r>
              <a:rPr lang="pt-BR" sz="3000" dirty="0" smtClean="0"/>
              <a:t>;  ...    </a:t>
            </a:r>
            <a:r>
              <a:rPr lang="pt-BR" sz="3000" b="1" dirty="0" smtClean="0">
                <a:solidFill>
                  <a:srgbClr val="C00000"/>
                </a:solidFill>
              </a:rPr>
              <a:t>var</a:t>
            </a:r>
            <a:r>
              <a:rPr lang="pt-BR" sz="3000" dirty="0" smtClean="0"/>
              <a:t> </a:t>
            </a:r>
            <a:r>
              <a:rPr lang="pt-BR" sz="3000" dirty="0"/>
              <a:t>= </a:t>
            </a:r>
            <a:r>
              <a:rPr lang="pt-BR" sz="3000" dirty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pt-BR" sz="3000" dirty="0"/>
              <a:t> + </a:t>
            </a:r>
            <a:r>
              <a:rPr lang="pt-BR" sz="3000" b="1" dirty="0" smtClean="0">
                <a:solidFill>
                  <a:srgbClr val="00B050"/>
                </a:solidFill>
              </a:rPr>
              <a:t>1</a:t>
            </a:r>
            <a:r>
              <a:rPr lang="pt-BR" sz="3000" dirty="0" smtClean="0"/>
              <a:t>;</a:t>
            </a:r>
            <a:endParaRPr lang="pt-BR" sz="3000" dirty="0"/>
          </a:p>
          <a:p>
            <a:endParaRPr lang="pt-BR" sz="2200" dirty="0" smtClean="0"/>
          </a:p>
          <a:p>
            <a:r>
              <a:rPr lang="pt-BR" sz="2200" b="1" dirty="0" smtClean="0">
                <a:solidFill>
                  <a:schemeClr val="accent5">
                    <a:lumMod val="75000"/>
                  </a:schemeClr>
                </a:solidFill>
              </a:rPr>
              <a:t>Uso Computacional (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</a:rPr>
              <a:t>uso-c</a:t>
            </a:r>
            <a:r>
              <a:rPr lang="pt-BR" sz="2200" b="1" dirty="0" smtClean="0">
                <a:solidFill>
                  <a:schemeClr val="accent5">
                    <a:lumMod val="75000"/>
                  </a:schemeClr>
                </a:solidFill>
              </a:rPr>
              <a:t>): </a:t>
            </a:r>
            <a:r>
              <a:rPr lang="pt-BR" sz="2200" dirty="0" smtClean="0"/>
              <a:t>ocorre quando a variável é utilizada em uma computação, por exemplo a operação aritmética, saída para impressão, envio de parâmetros: </a:t>
            </a:r>
          </a:p>
          <a:p>
            <a:pPr marL="0" indent="0">
              <a:buNone/>
            </a:pPr>
            <a:r>
              <a:rPr lang="pt-BR" sz="30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pt-BR" sz="3000" dirty="0" smtClean="0"/>
              <a:t> = </a:t>
            </a:r>
            <a:r>
              <a:rPr lang="pt-BR" sz="3000" b="1" dirty="0" smtClean="0">
                <a:solidFill>
                  <a:srgbClr val="C00000"/>
                </a:solidFill>
              </a:rPr>
              <a:t>var</a:t>
            </a:r>
            <a:r>
              <a:rPr lang="pt-BR" sz="3000" b="1" dirty="0" smtClean="0"/>
              <a:t> + </a:t>
            </a:r>
            <a:r>
              <a:rPr lang="pt-BR" sz="3000" b="1" dirty="0" smtClean="0">
                <a:solidFill>
                  <a:srgbClr val="00B050"/>
                </a:solidFill>
              </a:rPr>
              <a:t>1</a:t>
            </a:r>
            <a:r>
              <a:rPr lang="pt-BR" sz="3000" dirty="0" smtClean="0"/>
              <a:t> ;</a:t>
            </a:r>
          </a:p>
          <a:p>
            <a:endParaRPr lang="pt-BR" sz="2200" dirty="0" smtClean="0"/>
          </a:p>
          <a:p>
            <a:r>
              <a:rPr lang="pt-BR" sz="2200" b="1" dirty="0" smtClean="0">
                <a:solidFill>
                  <a:schemeClr val="accent5">
                    <a:lumMod val="75000"/>
                  </a:schemeClr>
                </a:solidFill>
              </a:rPr>
              <a:t>Uso Predicativo (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</a:rPr>
              <a:t>uso-p</a:t>
            </a:r>
            <a:r>
              <a:rPr lang="pt-BR" sz="2200" b="1" dirty="0" smtClean="0">
                <a:solidFill>
                  <a:schemeClr val="accent5">
                    <a:lumMod val="75000"/>
                  </a:schemeClr>
                </a:solidFill>
              </a:rPr>
              <a:t>): </a:t>
            </a:r>
            <a:r>
              <a:rPr lang="pt-BR" sz="2200" dirty="0" smtClean="0"/>
              <a:t>ocorre quando a variável é utilizada em uma condição lógica, por exemplo: </a:t>
            </a:r>
          </a:p>
          <a:p>
            <a:pPr marL="0" indent="0">
              <a:buNone/>
            </a:pPr>
            <a:endParaRPr lang="pt-BR" sz="3000" dirty="0" smtClean="0"/>
          </a:p>
          <a:p>
            <a:pPr marL="0" indent="0">
              <a:buNone/>
            </a:pPr>
            <a:r>
              <a:rPr lang="pt-BR" sz="3000" dirty="0" err="1" smtClean="0"/>
              <a:t>if</a:t>
            </a:r>
            <a:r>
              <a:rPr lang="pt-BR" sz="3000" dirty="0" smtClean="0"/>
              <a:t> (</a:t>
            </a:r>
            <a:r>
              <a:rPr lang="pt-BR" sz="3000" b="1" dirty="0" smtClean="0">
                <a:solidFill>
                  <a:srgbClr val="C00000"/>
                </a:solidFill>
              </a:rPr>
              <a:t>va</a:t>
            </a:r>
            <a:r>
              <a:rPr lang="pt-BR" sz="3000" b="1" dirty="0" smtClean="0">
                <a:solidFill>
                  <a:srgbClr val="FF0000"/>
                </a:solidFill>
              </a:rPr>
              <a:t>r</a:t>
            </a:r>
            <a:r>
              <a:rPr lang="pt-BR" sz="3000" b="1" dirty="0" smtClean="0"/>
              <a:t> != </a:t>
            </a:r>
            <a:r>
              <a:rPr lang="pt-BR" sz="3000" b="1" dirty="0" smtClean="0">
                <a:solidFill>
                  <a:srgbClr val="00B050"/>
                </a:solidFill>
              </a:rPr>
              <a:t>‘\n’</a:t>
            </a:r>
            <a:r>
              <a:rPr lang="pt-BR" sz="3000" b="1" dirty="0" smtClean="0"/>
              <a:t> </a:t>
            </a:r>
            <a:r>
              <a:rPr lang="pt-BR" sz="3000" dirty="0" smtClean="0"/>
              <a:t>) {...} </a:t>
            </a:r>
          </a:p>
          <a:p>
            <a:pPr marL="0" indent="0">
              <a:buNone/>
            </a:pPr>
            <a:endParaRPr lang="pt-BR" sz="3500" dirty="0"/>
          </a:p>
          <a:p>
            <a:pPr marL="0" indent="0">
              <a:buNone/>
            </a:pPr>
            <a:endParaRPr lang="pt-BR" sz="35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4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63600"/>
          </a:xfrm>
        </p:spPr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429894"/>
            <a:ext cx="7620000" cy="50371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Considere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/>
              <a:t> </a:t>
            </a:r>
            <a:r>
              <a:rPr lang="en-US" sz="2400" dirty="0" smtClean="0"/>
              <a:t>para </a:t>
            </a:r>
            <a:r>
              <a:rPr lang="en-US" sz="2400" dirty="0" err="1" smtClean="0"/>
              <a:t>def-uso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read (z)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x = 0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y = 0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(z 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sz="2000" dirty="0">
                <a:latin typeface="Comic Sans MS" panose="030F0702030302020204" pitchFamily="66" charset="0"/>
              </a:rPr>
              <a:t> 0)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	x = </a:t>
            </a:r>
            <a:r>
              <a:rPr lang="en-US" sz="2000" dirty="0" err="1">
                <a:latin typeface="Comic Sans MS" panose="030F0702030302020204" pitchFamily="66" charset="0"/>
              </a:rPr>
              <a:t>sqrt</a:t>
            </a:r>
            <a:r>
              <a:rPr lang="en-US" sz="2000" dirty="0">
                <a:latin typeface="Comic Sans MS" panose="030F0702030302020204" pitchFamily="66" charset="0"/>
              </a:rPr>
              <a:t> (z)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	if (0 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sz="2000" dirty="0">
                <a:latin typeface="Comic Sans MS" panose="030F0702030302020204" pitchFamily="66" charset="0"/>
              </a:rPr>
              <a:t> x &amp;&amp; x 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sz="2000" dirty="0">
                <a:latin typeface="Comic Sans MS" panose="030F0702030302020204" pitchFamily="66" charset="0"/>
              </a:rPr>
              <a:t> 5)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		y = f (x)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	else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print (y)</a:t>
            </a:r>
          </a:p>
        </p:txBody>
      </p:sp>
      <p:sp>
        <p:nvSpPr>
          <p:cNvPr id="2" name="Retângulo 1"/>
          <p:cNvSpPr/>
          <p:nvPr/>
        </p:nvSpPr>
        <p:spPr>
          <a:xfrm>
            <a:off x="5618572" y="6467031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207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 err="1" smtClean="0"/>
              <a:t>Examplo</a:t>
            </a:r>
            <a:r>
              <a:rPr lang="en-US" dirty="0" smtClean="0"/>
              <a:t>: </a:t>
            </a:r>
            <a:r>
              <a:rPr lang="en-US" dirty="0" err="1" smtClean="0"/>
              <a:t>Def-Uso</a:t>
            </a:r>
            <a:endParaRPr lang="en-US" sz="3600" baseline="-25000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814" y="1662114"/>
            <a:ext cx="3963987" cy="48910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panose="030F0702030302020204" pitchFamily="66" charset="0"/>
              </a:rPr>
              <a:t>read (</a:t>
            </a:r>
            <a:r>
              <a:rPr lang="en-US" sz="2400" dirty="0">
                <a:solidFill>
                  <a:srgbClr val="EA3612"/>
                </a:solidFill>
                <a:latin typeface="Comic Sans MS" panose="030F0702030302020204" pitchFamily="66" charset="0"/>
              </a:rPr>
              <a:t>z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x = 0 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y = 0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if (</a:t>
            </a:r>
            <a:r>
              <a:rPr lang="en-US" sz="2400" dirty="0">
                <a:solidFill>
                  <a:srgbClr val="EA3612"/>
                </a:solidFill>
                <a:latin typeface="Comic Sans MS" panose="030F0702030302020204" pitchFamily="66" charset="0"/>
              </a:rPr>
              <a:t>z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sz="2400" dirty="0">
                <a:latin typeface="Comic Sans MS" panose="030F0702030302020204" pitchFamily="66" charset="0"/>
              </a:rPr>
              <a:t> 0)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mic Sans MS" panose="030F0702030302020204" pitchFamily="66" charset="0"/>
              </a:rPr>
              <a:t>		x = </a:t>
            </a:r>
            <a:r>
              <a:rPr lang="en-US" sz="2400" dirty="0" err="1">
                <a:latin typeface="Comic Sans MS" panose="030F0702030302020204" pitchFamily="66" charset="0"/>
              </a:rPr>
              <a:t>sqrt</a:t>
            </a:r>
            <a:r>
              <a:rPr lang="en-US" sz="2400" dirty="0">
                <a:latin typeface="Comic Sans MS" panose="030F0702030302020204" pitchFamily="66" charset="0"/>
              </a:rPr>
              <a:t> (</a:t>
            </a:r>
            <a:r>
              <a:rPr lang="en-US" sz="2400" dirty="0">
                <a:solidFill>
                  <a:srgbClr val="EA3612"/>
                </a:solidFill>
                <a:latin typeface="Comic Sans MS" panose="030F0702030302020204" pitchFamily="66" charset="0"/>
              </a:rPr>
              <a:t>z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	if (0 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sz="2400" dirty="0">
                <a:latin typeface="Comic Sans MS" panose="030F0702030302020204" pitchFamily="66" charset="0"/>
              </a:rPr>
              <a:t> x &amp;&amp; x 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sz="2400" dirty="0">
                <a:latin typeface="Comic Sans MS" panose="030F0702030302020204" pitchFamily="66" charset="0"/>
              </a:rPr>
              <a:t> 5)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		y = f (x) 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	else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		y = h (</a:t>
            </a:r>
            <a:r>
              <a:rPr lang="en-US" sz="2400" dirty="0">
                <a:solidFill>
                  <a:srgbClr val="EA3612"/>
                </a:solidFill>
                <a:latin typeface="Comic Sans MS" panose="030F0702030302020204" pitchFamily="66" charset="0"/>
              </a:rPr>
              <a:t>z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mic Sans MS" panose="030F0702030302020204" pitchFamily="66" charset="0"/>
              </a:rPr>
              <a:t>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mic Sans MS" panose="030F0702030302020204" pitchFamily="66" charset="0"/>
              </a:rPr>
              <a:t>	print (y)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571100" y="1752290"/>
            <a:ext cx="4826267" cy="53553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 smtClean="0">
                <a:latin typeface="Palatino" pitchFamily="64" charset="0"/>
              </a:rPr>
              <a:t>def-uso</a:t>
            </a:r>
            <a:r>
              <a:rPr lang="en-US" sz="2400" dirty="0" smtClean="0">
                <a:latin typeface="Palatino" pitchFamily="64" charset="0"/>
              </a:rPr>
              <a:t> para </a:t>
            </a:r>
            <a:r>
              <a:rPr lang="en-US" sz="2400" dirty="0" err="1" smtClean="0">
                <a:latin typeface="Palatino" pitchFamily="64" charset="0"/>
              </a:rPr>
              <a:t>variável</a:t>
            </a:r>
            <a:r>
              <a:rPr lang="en-US" sz="2400" dirty="0" smtClean="0">
                <a:latin typeface="Palatino" pitchFamily="6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Palatino" pitchFamily="64" charset="0"/>
              </a:rPr>
              <a:t>z</a:t>
            </a:r>
            <a:r>
              <a:rPr lang="en-US" sz="2400" dirty="0" smtClean="0">
                <a:latin typeface="Palatino" pitchFamily="64" charset="0"/>
              </a:rPr>
              <a:t>.</a:t>
            </a:r>
            <a:endParaRPr lang="en-US" sz="2400" dirty="0">
              <a:latin typeface="Palatino" pitchFamily="64" charset="0"/>
            </a:endParaRPr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 flipH="1">
            <a:off x="6858000" y="2057400"/>
            <a:ext cx="381000" cy="685800"/>
          </a:xfrm>
          <a:prstGeom prst="line">
            <a:avLst/>
          </a:prstGeom>
          <a:noFill/>
          <a:ln w="9525">
            <a:solidFill>
              <a:srgbClr val="FF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>
            <a:off x="7239000" y="2057400"/>
            <a:ext cx="990600" cy="1371600"/>
          </a:xfrm>
          <a:prstGeom prst="line">
            <a:avLst/>
          </a:prstGeom>
          <a:noFill/>
          <a:ln w="9525">
            <a:solidFill>
              <a:srgbClr val="FF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>
            <a:off x="7239000" y="2057400"/>
            <a:ext cx="1447800" cy="2743200"/>
          </a:xfrm>
          <a:prstGeom prst="line">
            <a:avLst/>
          </a:prstGeom>
          <a:noFill/>
          <a:ln w="9525">
            <a:solidFill>
              <a:srgbClr val="FF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017574" y="173462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Palatino" pitchFamily="64" charset="0"/>
              </a:rPr>
              <a:t>def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324504" y="34290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u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-c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762468" y="480643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u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Palatino" pitchFamily="64" charset="0"/>
              </a:rPr>
              <a:t>-c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7741" y="6550223"/>
            <a:ext cx="542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Livro</a:t>
            </a:r>
            <a:r>
              <a:rPr lang="en-US" sz="1400" dirty="0" smtClean="0"/>
              <a:t> Topics </a:t>
            </a:r>
            <a:r>
              <a:rPr lang="en-US" sz="1400" dirty="0"/>
              <a:t>in Software Dynamic White-box Testing </a:t>
            </a:r>
            <a:r>
              <a:rPr lang="en-US" sz="1400" dirty="0" smtClean="0"/>
              <a:t>, Cap. </a:t>
            </a:r>
            <a:r>
              <a:rPr lang="en-US" sz="1400" dirty="0"/>
              <a:t>7, </a:t>
            </a:r>
            <a:r>
              <a:rPr lang="en-US" sz="1400" dirty="0" smtClean="0"/>
              <a:t>p. </a:t>
            </a:r>
            <a:r>
              <a:rPr lang="en-US" sz="1400" dirty="0"/>
              <a:t>105-122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3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5258</Words>
  <Application>Microsoft Office PowerPoint</Application>
  <PresentationFormat>Widescreen</PresentationFormat>
  <Paragraphs>1387</Paragraphs>
  <Slides>43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43</vt:i4>
      </vt:variant>
    </vt:vector>
  </HeadingPairs>
  <TitlesOfParts>
    <vt:vector size="57" baseType="lpstr">
      <vt:lpstr>Arial</vt:lpstr>
      <vt:lpstr>Arial</vt:lpstr>
      <vt:lpstr>Calibri</vt:lpstr>
      <vt:lpstr>Calibri Light</vt:lpstr>
      <vt:lpstr>Comic Sans MS</vt:lpstr>
      <vt:lpstr>Courier New</vt:lpstr>
      <vt:lpstr>Palatino</vt:lpstr>
      <vt:lpstr>新細明體</vt:lpstr>
      <vt:lpstr>Symbol</vt:lpstr>
      <vt:lpstr>Times</vt:lpstr>
      <vt:lpstr>Times New Roman</vt:lpstr>
      <vt:lpstr>Tema do Office</vt:lpstr>
      <vt:lpstr>Visio</vt:lpstr>
      <vt:lpstr>Document</vt:lpstr>
      <vt:lpstr>Teste Fluxo do Grafo de Dados (FGD)</vt:lpstr>
      <vt:lpstr>Considerações Def-Uso</vt:lpstr>
      <vt:lpstr>Conceito</vt:lpstr>
      <vt:lpstr>Critérios para definições (Def) quando o valor é atribuído à variável pela 1ª. Vez e em posteriores com alteração de valor:</vt:lpstr>
      <vt:lpstr>Critérios para uso (Uso) quando o valor é processado:</vt:lpstr>
      <vt:lpstr>Par Def–Uso     (Uso-c; Uso-p)</vt:lpstr>
      <vt:lpstr>Ocorrências de variáveis</vt:lpstr>
      <vt:lpstr>Exemplo</vt:lpstr>
      <vt:lpstr>Examplo: Def-Uso</vt:lpstr>
      <vt:lpstr>Apresentação do PowerPoint</vt:lpstr>
      <vt:lpstr>Apresentação do PowerPoint</vt:lpstr>
      <vt:lpstr>Apresentação do PowerPoint</vt:lpstr>
      <vt:lpstr>Exemplo</vt:lpstr>
      <vt:lpstr>Sobre def e uso efetivos (para variável x)</vt:lpstr>
      <vt:lpstr>Exemplo do par Def-Use (para variável s)</vt:lpstr>
      <vt:lpstr>Exemplo de Análise com Def-Uso Critério TODAS-DEFINIÇÕES e TODOS-USOS  Exemplo para análise com a variável length</vt:lpstr>
      <vt:lpstr>Considerações para caso de teste de software</vt:lpstr>
      <vt:lpstr>Notação todos usos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Examplo: pow(x,y)</vt:lpstr>
      <vt:lpstr>Example: pow(x,y) du-Path for Variable x</vt:lpstr>
      <vt:lpstr>Example: pow(x,y) du-Path for Variable x</vt:lpstr>
      <vt:lpstr>Example: pow(x,y) du-Path for Variable y</vt:lpstr>
      <vt:lpstr>Example: pow(x,y) du-Path for Variable y</vt:lpstr>
      <vt:lpstr>Example: pow(x,y) du-Path for Variable y</vt:lpstr>
      <vt:lpstr>Apresentação do PowerPoint</vt:lpstr>
      <vt:lpstr>Apresentação do PowerPoint</vt:lpstr>
      <vt:lpstr>Apresentação do PowerPoint</vt:lpstr>
      <vt:lpstr>Apresentação do PowerPoint</vt:lpstr>
      <vt:lpstr>Projeto (adaptação ao tradicional)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Grafo de Dados</dc:title>
  <dc:creator>Windows User</dc:creator>
  <cp:lastModifiedBy>Sergio Fred</cp:lastModifiedBy>
  <cp:revision>418</cp:revision>
  <cp:lastPrinted>2017-12-22T20:25:57Z</cp:lastPrinted>
  <dcterms:created xsi:type="dcterms:W3CDTF">2017-12-07T01:07:03Z</dcterms:created>
  <dcterms:modified xsi:type="dcterms:W3CDTF">2019-12-09T22:23:20Z</dcterms:modified>
</cp:coreProperties>
</file>