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0" r:id="rId3"/>
    <p:sldId id="271" r:id="rId4"/>
    <p:sldId id="274" r:id="rId5"/>
    <p:sldId id="275" r:id="rId6"/>
    <p:sldId id="273" r:id="rId7"/>
    <p:sldId id="272" r:id="rId8"/>
    <p:sldId id="268" r:id="rId9"/>
    <p:sldId id="269" r:id="rId10"/>
    <p:sldId id="257" r:id="rId11"/>
    <p:sldId id="258" r:id="rId12"/>
    <p:sldId id="259" r:id="rId13"/>
    <p:sldId id="260" r:id="rId14"/>
    <p:sldId id="261" r:id="rId15"/>
    <p:sldId id="267" r:id="rId16"/>
    <p:sldId id="262" r:id="rId17"/>
    <p:sldId id="263" r:id="rId18"/>
    <p:sldId id="264" r:id="rId19"/>
    <p:sldId id="265" r:id="rId20"/>
    <p:sldId id="266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54C92-4F32-408F-9F8A-9FECFEFCA119}" type="datetimeFigureOut">
              <a:rPr lang="pt-BR" smtClean="0"/>
              <a:t>19/12/2019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36E3E-434E-4A5D-9CBB-70DE26494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75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5AAEB97-E894-4595-8CDC-9CD4C2B8CAD2}" type="slidenum">
              <a:rPr lang="en-US" altLang="pt-BR" smtClean="0"/>
              <a:pPr>
                <a:spcBef>
                  <a:spcPct val="0"/>
                </a:spcBef>
              </a:pPr>
              <a:t>11</a:t>
            </a:fld>
            <a:endParaRPr lang="en-US" altLang="pt-BR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826591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0F658B5-557F-4EDB-9451-EF16D070387A}" type="slidenum">
              <a:rPr lang="en-US" altLang="pt-BR" smtClean="0"/>
              <a:pPr>
                <a:spcBef>
                  <a:spcPct val="0"/>
                </a:spcBef>
              </a:pPr>
              <a:t>12</a:t>
            </a:fld>
            <a:endParaRPr lang="en-US" altLang="pt-BR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432234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7427770-129B-4CFC-8432-F27DA48AFAF5}" type="slidenum">
              <a:rPr lang="en-US" altLang="pt-BR" smtClean="0"/>
              <a:pPr>
                <a:spcBef>
                  <a:spcPct val="0"/>
                </a:spcBef>
              </a:pPr>
              <a:t>13</a:t>
            </a:fld>
            <a:endParaRPr lang="en-US" altLang="pt-BR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48512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2649359-9541-4E4E-B2DE-DAA28F9BC84D}" type="slidenum">
              <a:rPr lang="en-US" altLang="pt-BR" smtClean="0"/>
              <a:pPr>
                <a:spcBef>
                  <a:spcPct val="0"/>
                </a:spcBef>
              </a:pPr>
              <a:t>14</a:t>
            </a:fld>
            <a:endParaRPr lang="en-US" altLang="pt-BR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1036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F93A356-8A60-451F-85AD-89659BC283B9}" type="slidenum">
              <a:rPr lang="en-US" altLang="pt-BR" smtClean="0"/>
              <a:pPr>
                <a:spcBef>
                  <a:spcPct val="0"/>
                </a:spcBef>
              </a:pPr>
              <a:t>16</a:t>
            </a:fld>
            <a:endParaRPr lang="en-US" altLang="pt-BR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380851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325ACBF-1D46-4BF5-B2AB-5B368563B5CD}" type="slidenum">
              <a:rPr lang="en-US" altLang="pt-BR" smtClean="0"/>
              <a:pPr>
                <a:spcBef>
                  <a:spcPct val="0"/>
                </a:spcBef>
              </a:pPr>
              <a:t>17</a:t>
            </a:fld>
            <a:endParaRPr lang="en-US" altLang="pt-BR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782620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55851FE-8637-452A-B77B-F83C9B283C04}" type="slidenum">
              <a:rPr lang="en-US" altLang="pt-BR" smtClean="0"/>
              <a:pPr>
                <a:spcBef>
                  <a:spcPct val="0"/>
                </a:spcBef>
              </a:pPr>
              <a:t>18</a:t>
            </a:fld>
            <a:endParaRPr lang="en-US" altLang="pt-BR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491234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2E2D-B34C-4E58-8FD2-27447A6F52AE}" type="datetimeFigureOut">
              <a:rPr lang="pt-BR" smtClean="0"/>
              <a:t>19/12/2019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063D-E505-4951-A570-6DCBD0B4C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16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2E2D-B34C-4E58-8FD2-27447A6F52AE}" type="datetimeFigureOut">
              <a:rPr lang="pt-BR" smtClean="0"/>
              <a:t>19/12/2019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063D-E505-4951-A570-6DCBD0B4C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67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2E2D-B34C-4E58-8FD2-27447A6F52AE}" type="datetimeFigureOut">
              <a:rPr lang="pt-BR" smtClean="0"/>
              <a:t>19/12/2019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063D-E505-4951-A570-6DCBD0B4C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79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2E2D-B34C-4E58-8FD2-27447A6F52AE}" type="datetimeFigureOut">
              <a:rPr lang="pt-BR" smtClean="0"/>
              <a:t>19/12/2019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063D-E505-4951-A570-6DCBD0B4C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93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2E2D-B34C-4E58-8FD2-27447A6F52AE}" type="datetimeFigureOut">
              <a:rPr lang="pt-BR" smtClean="0"/>
              <a:t>19/12/2019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063D-E505-4951-A570-6DCBD0B4C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87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2E2D-B34C-4E58-8FD2-27447A6F52AE}" type="datetimeFigureOut">
              <a:rPr lang="pt-BR" smtClean="0"/>
              <a:t>19/12/2019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063D-E505-4951-A570-6DCBD0B4C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7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2E2D-B34C-4E58-8FD2-27447A6F52AE}" type="datetimeFigureOut">
              <a:rPr lang="pt-BR" smtClean="0"/>
              <a:t>19/12/2019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063D-E505-4951-A570-6DCBD0B4C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27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2E2D-B34C-4E58-8FD2-27447A6F52AE}" type="datetimeFigureOut">
              <a:rPr lang="pt-BR" smtClean="0"/>
              <a:t>19/12/2019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063D-E505-4951-A570-6DCBD0B4C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2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2E2D-B34C-4E58-8FD2-27447A6F52AE}" type="datetimeFigureOut">
              <a:rPr lang="pt-BR" smtClean="0"/>
              <a:t>19/12/2019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063D-E505-4951-A570-6DCBD0B4C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10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2E2D-B34C-4E58-8FD2-27447A6F52AE}" type="datetimeFigureOut">
              <a:rPr lang="pt-BR" smtClean="0"/>
              <a:t>19/12/2019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063D-E505-4951-A570-6DCBD0B4C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40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2E2D-B34C-4E58-8FD2-27447A6F52AE}" type="datetimeFigureOut">
              <a:rPr lang="pt-BR" smtClean="0"/>
              <a:t>19/12/2019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063D-E505-4951-A570-6DCBD0B4C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55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62E2D-B34C-4E58-8FD2-27447A6F52AE}" type="datetimeFigureOut">
              <a:rPr lang="pt-BR" smtClean="0"/>
              <a:t>19/12/2019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1063D-E505-4951-A570-6DCBD0B4C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31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523873"/>
            <a:ext cx="9144000" cy="1655020"/>
          </a:xfrm>
        </p:spPr>
        <p:txBody>
          <a:bodyPr>
            <a:normAutofit fontScale="90000"/>
          </a:bodyPr>
          <a:lstStyle/>
          <a:p>
            <a:r>
              <a:rPr lang="pt-BR" altLang="pt-BR" b="1" dirty="0" smtClean="0">
                <a:solidFill>
                  <a:srgbClr val="0070C0"/>
                </a:solidFill>
              </a:rPr>
              <a:t>Análise de Mutantes</a:t>
            </a:r>
            <a:br>
              <a:rPr lang="pt-BR" altLang="pt-BR" b="1" dirty="0" smtClean="0">
                <a:solidFill>
                  <a:srgbClr val="0070C0"/>
                </a:solidFill>
              </a:rPr>
            </a:br>
            <a:r>
              <a:rPr lang="pt-BR" altLang="pt-BR" sz="4400" dirty="0" smtClean="0"/>
              <a:t>Procedimentos e Exemplo </a:t>
            </a:r>
            <a:r>
              <a:rPr lang="pt-BR" altLang="pt-BR" sz="4400" dirty="0"/>
              <a:t>prático</a:t>
            </a:r>
            <a:br>
              <a:rPr lang="pt-BR" altLang="pt-BR" sz="4400" dirty="0"/>
            </a:br>
            <a:endParaRPr lang="pt-BR" sz="4400" b="1" dirty="0">
              <a:solidFill>
                <a:srgbClr val="0070C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46362"/>
            <a:ext cx="9144000" cy="711170"/>
          </a:xfrm>
        </p:spPr>
        <p:txBody>
          <a:bodyPr>
            <a:normAutofit/>
          </a:bodyPr>
          <a:lstStyle/>
          <a:p>
            <a:r>
              <a:rPr lang="pt-BR" sz="3200" b="1" dirty="0" smtClean="0"/>
              <a:t>Teste de Software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300037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1"/>
          <p:cNvSpPr>
            <a:spLocks noGrp="1"/>
          </p:cNvSpPr>
          <p:nvPr>
            <p:ph type="title"/>
          </p:nvPr>
        </p:nvSpPr>
        <p:spPr>
          <a:xfrm>
            <a:off x="3502515" y="2466886"/>
            <a:ext cx="4701448" cy="1066800"/>
          </a:xfrm>
        </p:spPr>
        <p:txBody>
          <a:bodyPr/>
          <a:lstStyle/>
          <a:p>
            <a:r>
              <a:rPr lang="pt-BR" altLang="pt-BR" dirty="0" smtClean="0"/>
              <a:t>Exemplo prático</a:t>
            </a:r>
          </a:p>
        </p:txBody>
      </p:sp>
    </p:spTree>
    <p:extLst>
      <p:ext uri="{BB962C8B-B14F-4D97-AF65-F5344CB8AC3E}">
        <p14:creationId xmlns:p14="http://schemas.microsoft.com/office/powerpoint/2010/main" val="165377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98390" y="95551"/>
            <a:ext cx="7793037" cy="595313"/>
          </a:xfrm>
        </p:spPr>
        <p:txBody>
          <a:bodyPr/>
          <a:lstStyle/>
          <a:p>
            <a:pPr eaLnBrk="1" hangingPunct="1"/>
            <a:r>
              <a:rPr lang="en-US" altLang="pt-BR" sz="3600" dirty="0" err="1" smtClean="0"/>
              <a:t>Detecção</a:t>
            </a:r>
            <a:r>
              <a:rPr lang="en-US" altLang="pt-BR" sz="3600" dirty="0" smtClean="0"/>
              <a:t> de </a:t>
            </a:r>
            <a:r>
              <a:rPr lang="en-US" altLang="pt-BR" sz="3600" dirty="0" err="1" smtClean="0"/>
              <a:t>erro</a:t>
            </a:r>
            <a:r>
              <a:rPr lang="en-US" altLang="pt-BR" sz="3600" dirty="0" smtClean="0"/>
              <a:t>[1]</a:t>
            </a:r>
            <a:endParaRPr lang="en-US" altLang="pt-BR" sz="4800" dirty="0"/>
          </a:p>
        </p:txBody>
      </p:sp>
      <p:sp>
        <p:nvSpPr>
          <p:cNvPr id="1561603" name="Rectangle 3"/>
          <p:cNvSpPr>
            <a:spLocks noChangeArrowheads="1"/>
          </p:cNvSpPr>
          <p:nvPr/>
        </p:nvSpPr>
        <p:spPr bwMode="auto">
          <a:xfrm>
            <a:off x="642788" y="682424"/>
            <a:ext cx="8261350" cy="85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914400" indent="-45720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371600" indent="-45720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828800" indent="-45720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286000" indent="-45720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pt-BR" b="0" dirty="0" err="1">
                <a:latin typeface="+mn-lt"/>
              </a:rPr>
              <a:t>Considere</a:t>
            </a:r>
            <a:r>
              <a:rPr lang="en-US" altLang="pt-BR" b="0" dirty="0">
                <a:latin typeface="+mn-lt"/>
              </a:rPr>
              <a:t> a </a:t>
            </a:r>
            <a:r>
              <a:rPr lang="en-US" altLang="pt-BR" b="0" dirty="0" err="1">
                <a:latin typeface="+mn-lt"/>
              </a:rPr>
              <a:t>função</a:t>
            </a:r>
            <a:r>
              <a:rPr lang="en-US" altLang="pt-BR" b="0" dirty="0">
                <a:latin typeface="+mn-lt"/>
              </a:rPr>
              <a:t> </a:t>
            </a:r>
            <a:r>
              <a:rPr lang="en-US" altLang="pt-BR" b="0" dirty="0">
                <a:solidFill>
                  <a:schemeClr val="hlink"/>
                </a:solidFill>
                <a:latin typeface="+mn-lt"/>
              </a:rPr>
              <a:t>foo</a:t>
            </a:r>
            <a:r>
              <a:rPr lang="en-US" altLang="pt-BR" b="0" dirty="0">
                <a:latin typeface="+mn-lt"/>
              </a:rPr>
              <a:t> </a:t>
            </a:r>
            <a:r>
              <a:rPr lang="en-US" altLang="pt-BR" b="0" dirty="0" err="1">
                <a:latin typeface="+mn-lt"/>
              </a:rPr>
              <a:t>que</a:t>
            </a:r>
            <a:r>
              <a:rPr lang="en-US" altLang="pt-BR" b="0" dirty="0">
                <a:latin typeface="+mn-lt"/>
              </a:rPr>
              <a:t> </a:t>
            </a:r>
            <a:r>
              <a:rPr lang="pt-BR" b="0" dirty="0">
                <a:latin typeface="+mn-lt"/>
              </a:rPr>
              <a:t>resulta </a:t>
            </a:r>
            <a:endParaRPr lang="pt-BR" b="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b="0" dirty="0" smtClean="0">
                <a:latin typeface="+mn-lt"/>
              </a:rPr>
              <a:t>subtração </a:t>
            </a:r>
            <a:r>
              <a:rPr lang="pt-BR" b="0" dirty="0">
                <a:latin typeface="+mn-lt"/>
              </a:rPr>
              <a:t>se x for máximo </a:t>
            </a:r>
            <a:r>
              <a:rPr lang="pt-BR" b="0" dirty="0" smtClean="0">
                <a:latin typeface="+mn-lt"/>
              </a:rPr>
              <a:t>valor 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b="0" dirty="0" smtClean="0">
                <a:latin typeface="+mn-lt"/>
              </a:rPr>
              <a:t>soma </a:t>
            </a:r>
            <a:r>
              <a:rPr lang="pt-BR" b="0" dirty="0">
                <a:latin typeface="+mn-lt"/>
              </a:rPr>
              <a:t>se x for mínimo valor</a:t>
            </a:r>
            <a:endParaRPr lang="en-US" altLang="pt-BR" b="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pt-BR" dirty="0">
                <a:solidFill>
                  <a:schemeClr val="hlink"/>
                </a:solidFill>
                <a:latin typeface="Times New Roman" panose="02020603050405020304" pitchFamily="18" charset="0"/>
              </a:rPr>
              <a:t>foo</a:t>
            </a:r>
            <a:r>
              <a:rPr lang="en-US" altLang="pt-BR" dirty="0">
                <a:latin typeface="Times New Roman" panose="02020603050405020304" pitchFamily="18" charset="0"/>
              </a:rPr>
              <a:t> </a:t>
            </a:r>
            <a:r>
              <a:rPr lang="en-US" altLang="pt-BR" dirty="0" err="1">
                <a:latin typeface="Times New Roman" panose="02020603050405020304" pitchFamily="18" charset="0"/>
              </a:rPr>
              <a:t>está</a:t>
            </a:r>
            <a:r>
              <a:rPr lang="en-US" altLang="pt-BR" dirty="0">
                <a:latin typeface="Times New Roman" panose="02020603050405020304" pitchFamily="18" charset="0"/>
              </a:rPr>
              <a:t> </a:t>
            </a:r>
            <a:r>
              <a:rPr lang="en-US" altLang="pt-BR" dirty="0" err="1">
                <a:latin typeface="Times New Roman" panose="02020603050405020304" pitchFamily="18" charset="0"/>
              </a:rPr>
              <a:t>incorreto</a:t>
            </a:r>
            <a:r>
              <a:rPr lang="en-US" altLang="pt-BR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" name="Retângulo 1"/>
          <p:cNvSpPr/>
          <p:nvPr/>
        </p:nvSpPr>
        <p:spPr>
          <a:xfrm>
            <a:off x="5545111" y="2028011"/>
            <a:ext cx="49945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r>
              <a:rPr lang="pt-BR" dirty="0" smtClean="0"/>
              <a:t>#include &lt;</a:t>
            </a:r>
            <a:r>
              <a:rPr lang="pt-BR" dirty="0" err="1" smtClean="0"/>
              <a:t>iostream</a:t>
            </a:r>
            <a:r>
              <a:rPr lang="pt-BR" dirty="0" smtClean="0"/>
              <a:t>&gt;</a:t>
            </a:r>
          </a:p>
          <a:p>
            <a:endParaRPr lang="pt-BR" dirty="0" smtClean="0">
              <a:solidFill>
                <a:srgbClr val="C00000"/>
              </a:solidFill>
            </a:endParaRPr>
          </a:p>
          <a:p>
            <a:r>
              <a:rPr lang="pt-BR" dirty="0" err="1" smtClean="0">
                <a:solidFill>
                  <a:srgbClr val="C00000"/>
                </a:solidFill>
              </a:rPr>
              <a:t>int</a:t>
            </a:r>
            <a:r>
              <a:rPr lang="pt-BR" dirty="0" smtClean="0">
                <a:solidFill>
                  <a:srgbClr val="C00000"/>
                </a:solidFill>
              </a:rPr>
              <a:t> </a:t>
            </a:r>
            <a:r>
              <a:rPr lang="pt-BR" dirty="0" err="1" smtClean="0">
                <a:solidFill>
                  <a:srgbClr val="C00000"/>
                </a:solidFill>
              </a:rPr>
              <a:t>foo</a:t>
            </a:r>
            <a:r>
              <a:rPr lang="pt-BR" dirty="0" smtClean="0">
                <a:solidFill>
                  <a:srgbClr val="C00000"/>
                </a:solidFill>
              </a:rPr>
              <a:t>(</a:t>
            </a:r>
            <a:r>
              <a:rPr lang="pt-BR" dirty="0" err="1" smtClean="0">
                <a:solidFill>
                  <a:srgbClr val="C00000"/>
                </a:solidFill>
              </a:rPr>
              <a:t>int</a:t>
            </a:r>
            <a:r>
              <a:rPr lang="pt-BR" dirty="0" smtClean="0">
                <a:solidFill>
                  <a:srgbClr val="C00000"/>
                </a:solidFill>
              </a:rPr>
              <a:t> x, </a:t>
            </a:r>
            <a:r>
              <a:rPr lang="pt-BR" dirty="0" err="1" smtClean="0">
                <a:solidFill>
                  <a:srgbClr val="C00000"/>
                </a:solidFill>
              </a:rPr>
              <a:t>int</a:t>
            </a:r>
            <a:r>
              <a:rPr lang="pt-BR" dirty="0" smtClean="0">
                <a:solidFill>
                  <a:srgbClr val="C00000"/>
                </a:solidFill>
              </a:rPr>
              <a:t> y){</a:t>
            </a:r>
          </a:p>
          <a:p>
            <a:r>
              <a:rPr lang="pt-BR" dirty="0" err="1" smtClean="0">
                <a:solidFill>
                  <a:srgbClr val="C00000"/>
                </a:solidFill>
              </a:rPr>
              <a:t>if</a:t>
            </a:r>
            <a:r>
              <a:rPr lang="pt-BR" dirty="0" smtClean="0">
                <a:solidFill>
                  <a:srgbClr val="C00000"/>
                </a:solidFill>
              </a:rPr>
              <a:t> (x&gt;y)</a:t>
            </a:r>
          </a:p>
          <a:p>
            <a:r>
              <a:rPr lang="pt-BR" dirty="0" smtClean="0">
                <a:solidFill>
                  <a:srgbClr val="C00000"/>
                </a:solidFill>
              </a:rPr>
              <a:t> </a:t>
            </a:r>
            <a:r>
              <a:rPr lang="pt-BR" dirty="0" err="1" smtClean="0">
                <a:solidFill>
                  <a:srgbClr val="C00000"/>
                </a:solidFill>
              </a:rPr>
              <a:t>return</a:t>
            </a:r>
            <a:r>
              <a:rPr lang="pt-BR" dirty="0" smtClean="0">
                <a:solidFill>
                  <a:srgbClr val="C00000"/>
                </a:solidFill>
              </a:rPr>
              <a:t> (y-x);</a:t>
            </a:r>
          </a:p>
          <a:p>
            <a:r>
              <a:rPr lang="pt-BR" dirty="0" err="1" smtClean="0">
                <a:solidFill>
                  <a:srgbClr val="C00000"/>
                </a:solidFill>
              </a:rPr>
              <a:t>else</a:t>
            </a:r>
            <a:endParaRPr lang="pt-BR" dirty="0" smtClean="0">
              <a:solidFill>
                <a:srgbClr val="C00000"/>
              </a:solidFill>
            </a:endParaRPr>
          </a:p>
          <a:p>
            <a:r>
              <a:rPr lang="pt-BR" dirty="0" smtClean="0">
                <a:solidFill>
                  <a:srgbClr val="C00000"/>
                </a:solidFill>
              </a:rPr>
              <a:t> </a:t>
            </a:r>
            <a:r>
              <a:rPr lang="pt-BR" dirty="0" err="1" smtClean="0">
                <a:solidFill>
                  <a:srgbClr val="C00000"/>
                </a:solidFill>
              </a:rPr>
              <a:t>return</a:t>
            </a:r>
            <a:r>
              <a:rPr lang="pt-BR" dirty="0" smtClean="0">
                <a:solidFill>
                  <a:srgbClr val="C00000"/>
                </a:solidFill>
              </a:rPr>
              <a:t> (</a:t>
            </a:r>
            <a:r>
              <a:rPr lang="pt-BR" dirty="0" err="1" smtClean="0">
                <a:solidFill>
                  <a:srgbClr val="C00000"/>
                </a:solidFill>
              </a:rPr>
              <a:t>x+y</a:t>
            </a:r>
            <a:r>
              <a:rPr lang="pt-BR" dirty="0" smtClean="0">
                <a:solidFill>
                  <a:srgbClr val="C00000"/>
                </a:solidFill>
              </a:rPr>
              <a:t>);</a:t>
            </a:r>
          </a:p>
          <a:p>
            <a:r>
              <a:rPr lang="pt-BR" dirty="0" smtClean="0">
                <a:solidFill>
                  <a:srgbClr val="C00000"/>
                </a:solidFill>
              </a:rPr>
              <a:t>}</a:t>
            </a:r>
          </a:p>
          <a:p>
            <a:endParaRPr lang="pt-BR" dirty="0" smtClean="0">
              <a:solidFill>
                <a:srgbClr val="C00000"/>
              </a:solidFill>
            </a:endParaRPr>
          </a:p>
          <a:p>
            <a:r>
              <a:rPr lang="pt-BR" dirty="0" err="1" smtClean="0"/>
              <a:t>main</a:t>
            </a:r>
            <a:r>
              <a:rPr lang="pt-BR" dirty="0" smtClean="0"/>
              <a:t>() {</a:t>
            </a:r>
          </a:p>
          <a:p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x,y</a:t>
            </a:r>
            <a:r>
              <a:rPr lang="pt-BR" dirty="0" smtClean="0"/>
              <a:t>;</a:t>
            </a:r>
          </a:p>
          <a:p>
            <a:r>
              <a:rPr lang="pt-BR" dirty="0" smtClean="0"/>
              <a:t> </a:t>
            </a:r>
            <a:r>
              <a:rPr lang="pt-BR" dirty="0" err="1" smtClean="0"/>
              <a:t>std</a:t>
            </a:r>
            <a:r>
              <a:rPr lang="pt-BR" dirty="0" smtClean="0"/>
              <a:t>::</a:t>
            </a:r>
            <a:r>
              <a:rPr lang="pt-BR" dirty="0" err="1" smtClean="0"/>
              <a:t>cin</a:t>
            </a:r>
            <a:r>
              <a:rPr lang="pt-BR" dirty="0" smtClean="0"/>
              <a:t> &gt;&gt; x &gt;&gt; y;</a:t>
            </a:r>
          </a:p>
          <a:p>
            <a:r>
              <a:rPr lang="pt-BR" dirty="0" smtClean="0"/>
              <a:t> </a:t>
            </a:r>
            <a:r>
              <a:rPr lang="pt-BR" dirty="0" err="1" smtClean="0"/>
              <a:t>std</a:t>
            </a:r>
            <a:r>
              <a:rPr lang="pt-BR" dirty="0" smtClean="0"/>
              <a:t>::</a:t>
            </a:r>
            <a:r>
              <a:rPr lang="pt-BR" dirty="0" err="1" smtClean="0"/>
              <a:t>cout</a:t>
            </a:r>
            <a:r>
              <a:rPr lang="pt-BR" dirty="0" smtClean="0"/>
              <a:t> &lt;&lt; "retorno de </a:t>
            </a:r>
            <a:r>
              <a:rPr lang="pt-BR" dirty="0" err="1" smtClean="0"/>
              <a:t>foo</a:t>
            </a:r>
            <a:r>
              <a:rPr lang="pt-BR" dirty="0" smtClean="0"/>
              <a:t>! " &lt;&lt; </a:t>
            </a:r>
            <a:r>
              <a:rPr lang="pt-BR" dirty="0" err="1" smtClean="0"/>
              <a:t>foo</a:t>
            </a:r>
            <a:r>
              <a:rPr lang="pt-BR" dirty="0" smtClean="0"/>
              <a:t>(</a:t>
            </a:r>
            <a:r>
              <a:rPr lang="pt-BR" dirty="0" err="1" smtClean="0"/>
              <a:t>x,y</a:t>
            </a:r>
            <a:r>
              <a:rPr lang="pt-BR" dirty="0" smtClean="0"/>
              <a:t>) &lt;&lt; "\n";</a:t>
            </a:r>
          </a:p>
          <a:p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7921647" y="3410926"/>
            <a:ext cx="27832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99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1800" i="1" dirty="0" err="1">
                <a:latin typeface="Tahoma" panose="020B0604030504040204" pitchFamily="34" charset="0"/>
              </a:rPr>
              <a:t>Deveria</a:t>
            </a:r>
            <a:r>
              <a:rPr lang="en-US" altLang="pt-BR" sz="1800" i="1" dirty="0">
                <a:latin typeface="Tahoma" panose="020B0604030504040204" pitchFamily="34" charset="0"/>
              </a:rPr>
              <a:t> </a:t>
            </a:r>
            <a:r>
              <a:rPr lang="en-US" altLang="pt-BR" sz="1800" i="1" dirty="0" err="1">
                <a:latin typeface="Tahoma" panose="020B0604030504040204" pitchFamily="34" charset="0"/>
              </a:rPr>
              <a:t>ser</a:t>
            </a:r>
            <a:r>
              <a:rPr lang="en-US" altLang="pt-BR" sz="1800" i="1" dirty="0">
                <a:latin typeface="Tahoma" panose="020B0604030504040204" pitchFamily="34" charset="0"/>
              </a:rPr>
              <a:t> </a:t>
            </a:r>
            <a:r>
              <a:rPr lang="en-US" altLang="pt-BR" sz="1800" i="1" dirty="0" err="1" smtClean="0">
                <a:latin typeface="Tahoma" panose="020B0604030504040204" pitchFamily="34" charset="0"/>
              </a:rPr>
              <a:t>retornar</a:t>
            </a:r>
            <a:r>
              <a:rPr lang="en-US" altLang="pt-BR" sz="1800" i="1" dirty="0" smtClean="0">
                <a:latin typeface="Tahoma" panose="020B0604030504040204" pitchFamily="34" charset="0"/>
              </a:rPr>
              <a:t> (x-y</a:t>
            </a:r>
            <a:r>
              <a:rPr lang="en-US" altLang="pt-BR" sz="1800" i="1" dirty="0">
                <a:latin typeface="Tahoma" panose="020B0604030504040204" pitchFamily="34" charset="0"/>
              </a:rPr>
              <a:t>)</a:t>
            </a:r>
            <a:endParaRPr lang="en-US" altLang="pt-BR" sz="2000" i="1" dirty="0">
              <a:latin typeface="Tahoma" panose="020B0604030504040204" pitchFamily="34" charset="0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7226743" y="3610981"/>
            <a:ext cx="660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01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160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651" name="Rectangle 3"/>
          <p:cNvSpPr>
            <a:spLocks noChangeArrowheads="1"/>
          </p:cNvSpPr>
          <p:nvPr/>
        </p:nvSpPr>
        <p:spPr bwMode="auto">
          <a:xfrm>
            <a:off x="1774825" y="1055688"/>
            <a:ext cx="8261350" cy="166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914400" indent="-45720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371600" indent="-45720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828800" indent="-45720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286000" indent="-45720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pt-BR" dirty="0" err="1">
                <a:latin typeface="Times New Roman" panose="02020603050405020304" pitchFamily="18" charset="0"/>
              </a:rPr>
              <a:t>Suponha</a:t>
            </a:r>
            <a:r>
              <a:rPr lang="en-US" altLang="pt-BR" dirty="0">
                <a:latin typeface="Times New Roman" panose="02020603050405020304" pitchFamily="18" charset="0"/>
              </a:rPr>
              <a:t> </a:t>
            </a:r>
            <a:r>
              <a:rPr lang="en-US" altLang="pt-BR" dirty="0" err="1">
                <a:latin typeface="Times New Roman" panose="02020603050405020304" pitchFamily="18" charset="0"/>
              </a:rPr>
              <a:t>que</a:t>
            </a:r>
            <a:r>
              <a:rPr lang="en-US" altLang="pt-BR" dirty="0">
                <a:latin typeface="Times New Roman" panose="02020603050405020304" pitchFamily="18" charset="0"/>
              </a:rPr>
              <a:t> foo tem </a:t>
            </a:r>
            <a:r>
              <a:rPr lang="en-US" altLang="pt-BR" dirty="0" err="1">
                <a:latin typeface="Times New Roman" panose="02020603050405020304" pitchFamily="18" charset="0"/>
              </a:rPr>
              <a:t>sido</a:t>
            </a:r>
            <a:r>
              <a:rPr lang="en-US" altLang="pt-BR" dirty="0">
                <a:latin typeface="Times New Roman" panose="02020603050405020304" pitchFamily="18" charset="0"/>
              </a:rPr>
              <a:t> </a:t>
            </a:r>
            <a:r>
              <a:rPr lang="en-US" altLang="pt-BR" dirty="0" err="1">
                <a:latin typeface="Times New Roman" panose="02020603050405020304" pitchFamily="18" charset="0"/>
              </a:rPr>
              <a:t>testado</a:t>
            </a:r>
            <a:r>
              <a:rPr lang="en-US" altLang="pt-BR" dirty="0">
                <a:latin typeface="Times New Roman" panose="02020603050405020304" pitchFamily="18" charset="0"/>
              </a:rPr>
              <a:t> </a:t>
            </a:r>
            <a:r>
              <a:rPr lang="en-US" altLang="pt-BR" dirty="0" err="1">
                <a:latin typeface="Times New Roman" panose="02020603050405020304" pitchFamily="18" charset="0"/>
              </a:rPr>
              <a:t>usanto</a:t>
            </a:r>
            <a:r>
              <a:rPr lang="en-US" altLang="pt-BR" dirty="0">
                <a:latin typeface="Times New Roman" panose="02020603050405020304" pitchFamily="18" charset="0"/>
              </a:rPr>
              <a:t> um </a:t>
            </a:r>
            <a:r>
              <a:rPr lang="en-US" altLang="pt-BR" dirty="0" err="1">
                <a:latin typeface="Times New Roman" panose="02020603050405020304" pitchFamily="18" charset="0"/>
              </a:rPr>
              <a:t>conjunto</a:t>
            </a:r>
            <a:r>
              <a:rPr lang="en-US" altLang="pt-BR" dirty="0">
                <a:latin typeface="Times New Roman" panose="02020603050405020304" pitchFamily="18" charset="0"/>
              </a:rPr>
              <a:t> de teste T </a:t>
            </a:r>
            <a:r>
              <a:rPr lang="en-US" altLang="pt-BR" dirty="0" err="1">
                <a:latin typeface="Times New Roman" panose="02020603050405020304" pitchFamily="18" charset="0"/>
              </a:rPr>
              <a:t>que</a:t>
            </a:r>
            <a:r>
              <a:rPr lang="en-US" altLang="pt-BR" dirty="0">
                <a:latin typeface="Times New Roman" panose="02020603050405020304" pitchFamily="18" charset="0"/>
              </a:rPr>
              <a:t> </a:t>
            </a:r>
            <a:r>
              <a:rPr lang="en-US" altLang="pt-BR" dirty="0" err="1">
                <a:latin typeface="Times New Roman" panose="02020603050405020304" pitchFamily="18" charset="0"/>
              </a:rPr>
              <a:t>contém</a:t>
            </a:r>
            <a:r>
              <a:rPr lang="en-US" altLang="pt-BR" dirty="0">
                <a:latin typeface="Times New Roman" panose="02020603050405020304" pitchFamily="18" charset="0"/>
              </a:rPr>
              <a:t> </a:t>
            </a:r>
            <a:r>
              <a:rPr lang="en-US" altLang="pt-BR" dirty="0" err="1">
                <a:latin typeface="Times New Roman" panose="02020603050405020304" pitchFamily="18" charset="0"/>
              </a:rPr>
              <a:t>dois</a:t>
            </a:r>
            <a:r>
              <a:rPr lang="en-US" altLang="pt-BR" dirty="0">
                <a:latin typeface="Times New Roman" panose="02020603050405020304" pitchFamily="18" charset="0"/>
              </a:rPr>
              <a:t> </a:t>
            </a:r>
            <a:r>
              <a:rPr lang="en-US" altLang="pt-BR" dirty="0" err="1">
                <a:latin typeface="Times New Roman" panose="02020603050405020304" pitchFamily="18" charset="0"/>
              </a:rPr>
              <a:t>ensaios</a:t>
            </a:r>
            <a:r>
              <a:rPr lang="en-US" altLang="pt-BR" dirty="0">
                <a:latin typeface="Times New Roman" panose="02020603050405020304" pitchFamily="18" charset="0"/>
              </a:rPr>
              <a:t> com </a:t>
            </a:r>
            <a:r>
              <a:rPr lang="en-US" altLang="pt-BR" dirty="0" err="1">
                <a:latin typeface="Times New Roman" panose="02020603050405020304" pitchFamily="18" charset="0"/>
              </a:rPr>
              <a:t>os</a:t>
            </a:r>
            <a:r>
              <a:rPr lang="en-US" altLang="pt-BR" dirty="0">
                <a:latin typeface="Times New Roman" panose="02020603050405020304" pitchFamily="18" charset="0"/>
              </a:rPr>
              <a:t> </a:t>
            </a:r>
            <a:r>
              <a:rPr lang="en-US" altLang="pt-BR" dirty="0" smtClean="0">
                <a:latin typeface="Times New Roman" panose="02020603050405020304" pitchFamily="18" charset="0"/>
              </a:rPr>
              <a:t>dados </a:t>
            </a:r>
            <a:r>
              <a:rPr lang="en-US" altLang="pt-BR" dirty="0">
                <a:latin typeface="Times New Roman" panose="02020603050405020304" pitchFamily="18" charset="0"/>
              </a:rPr>
              <a:t>de entrada: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dirty="0">
                <a:latin typeface="Times New Roman" panose="02020603050405020304" pitchFamily="18" charset="0"/>
              </a:rPr>
              <a:t>		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dirty="0">
                <a:latin typeface="Times New Roman" panose="02020603050405020304" pitchFamily="18" charset="0"/>
              </a:rPr>
              <a:t>			</a:t>
            </a:r>
            <a:r>
              <a:rPr lang="en-US" altLang="pt-BR" dirty="0">
                <a:solidFill>
                  <a:srgbClr val="C00000"/>
                </a:solidFill>
                <a:latin typeface="Times New Roman" panose="02020603050405020304" pitchFamily="18" charset="0"/>
              </a:rPr>
              <a:t>T= { t1: &lt;x=</a:t>
            </a:r>
            <a:r>
              <a:rPr lang="en-US" altLang="pt-BR" dirty="0">
                <a:latin typeface="Times New Roman" panose="02020603050405020304" pitchFamily="18" charset="0"/>
              </a:rPr>
              <a:t>1</a:t>
            </a:r>
            <a:r>
              <a:rPr lang="en-US" altLang="pt-BR" dirty="0">
                <a:solidFill>
                  <a:srgbClr val="C00000"/>
                </a:solidFill>
                <a:latin typeface="Times New Roman" panose="02020603050405020304" pitchFamily="18" charset="0"/>
              </a:rPr>
              <a:t>, y=</a:t>
            </a:r>
            <a:r>
              <a:rPr lang="en-US" altLang="pt-BR" dirty="0">
                <a:latin typeface="Times New Roman" panose="02020603050405020304" pitchFamily="18" charset="0"/>
              </a:rPr>
              <a:t>0</a:t>
            </a:r>
            <a:r>
              <a:rPr lang="en-US" altLang="pt-BR" dirty="0">
                <a:solidFill>
                  <a:srgbClr val="C00000"/>
                </a:solidFill>
                <a:latin typeface="Times New Roman" panose="02020603050405020304" pitchFamily="18" charset="0"/>
              </a:rPr>
              <a:t>&gt;,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dirty="0">
                <a:solidFill>
                  <a:srgbClr val="C00000"/>
                </a:solidFill>
                <a:latin typeface="Times New Roman" panose="02020603050405020304" pitchFamily="18" charset="0"/>
              </a:rPr>
              <a:t>                                t2: &lt;x=</a:t>
            </a:r>
            <a:r>
              <a:rPr lang="en-US" altLang="pt-BR" dirty="0">
                <a:latin typeface="Times New Roman" panose="02020603050405020304" pitchFamily="18" charset="0"/>
              </a:rPr>
              <a:t>-1</a:t>
            </a:r>
            <a:r>
              <a:rPr lang="en-US" altLang="pt-BR" dirty="0">
                <a:solidFill>
                  <a:srgbClr val="C00000"/>
                </a:solidFill>
                <a:latin typeface="Times New Roman" panose="02020603050405020304" pitchFamily="18" charset="0"/>
              </a:rPr>
              <a:t>, y=</a:t>
            </a:r>
            <a:r>
              <a:rPr lang="en-US" altLang="pt-BR" dirty="0">
                <a:latin typeface="Times New Roman" panose="02020603050405020304" pitchFamily="18" charset="0"/>
              </a:rPr>
              <a:t>0</a:t>
            </a:r>
            <a:r>
              <a:rPr lang="en-US" altLang="pt-BR" dirty="0">
                <a:solidFill>
                  <a:srgbClr val="C00000"/>
                </a:solidFill>
                <a:latin typeface="Times New Roman" panose="02020603050405020304" pitchFamily="18" charset="0"/>
              </a:rPr>
              <a:t>&gt;}</a:t>
            </a:r>
          </a:p>
        </p:txBody>
      </p:sp>
      <p:sp>
        <p:nvSpPr>
          <p:cNvPr id="41987" name="Retângulo 1"/>
          <p:cNvSpPr>
            <a:spLocks noChangeArrowheads="1"/>
          </p:cNvSpPr>
          <p:nvPr/>
        </p:nvSpPr>
        <p:spPr bwMode="auto">
          <a:xfrm>
            <a:off x="3071813" y="4652963"/>
            <a:ext cx="6246812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3399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pt-BR" altLang="pt-BR" sz="1800">
                <a:latin typeface="Comic Sans MS" panose="030F0702030302020204" pitchFamily="66" charset="0"/>
              </a:rPr>
              <a:t>Observe que foo se comporta perfeitamente bem em cada teste, ou seja, foo retorna o valor esperado de </a:t>
            </a:r>
            <a:r>
              <a:rPr lang="pt-BR" altLang="pt-BR" sz="1800">
                <a:solidFill>
                  <a:srgbClr val="C00000"/>
                </a:solidFill>
                <a:latin typeface="Comic Sans MS" panose="030F0702030302020204" pitchFamily="66" charset="0"/>
              </a:rPr>
              <a:t>soma</a:t>
            </a:r>
            <a:r>
              <a:rPr lang="pt-BR" altLang="pt-BR" sz="1800">
                <a:latin typeface="Comic Sans MS" panose="030F0702030302020204" pitchFamily="66" charset="0"/>
              </a:rPr>
              <a:t> para cada caso de teste em T. 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pt-BR" altLang="pt-BR" sz="1800">
                <a:latin typeface="Comic Sans MS" panose="030F0702030302020204" pitchFamily="66" charset="0"/>
              </a:rPr>
              <a:t>Além disso, T é adequado em relação a todos os critérios de adequação do teste de controle e fluxo de dados.</a:t>
            </a:r>
          </a:p>
        </p:txBody>
      </p:sp>
      <p:sp>
        <p:nvSpPr>
          <p:cNvPr id="41988" name="Text Box 6"/>
          <p:cNvSpPr txBox="1">
            <a:spLocks noChangeArrowheads="1"/>
          </p:cNvSpPr>
          <p:nvPr/>
        </p:nvSpPr>
        <p:spPr bwMode="auto">
          <a:xfrm>
            <a:off x="8958262" y="2501901"/>
            <a:ext cx="21558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99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1800" dirty="0" err="1">
                <a:solidFill>
                  <a:srgbClr val="0070C0"/>
                </a:solidFill>
                <a:latin typeface="Tahoma" panose="020B0604030504040204" pitchFamily="34" charset="0"/>
              </a:rPr>
              <a:t>int</a:t>
            </a:r>
            <a:r>
              <a:rPr lang="en-US" altLang="pt-BR" sz="1800" dirty="0">
                <a:solidFill>
                  <a:srgbClr val="0070C0"/>
                </a:solidFill>
                <a:latin typeface="Tahoma" panose="020B0604030504040204" pitchFamily="34" charset="0"/>
              </a:rPr>
              <a:t> foo(</a:t>
            </a:r>
            <a:r>
              <a:rPr lang="en-US" altLang="pt-BR" sz="1800" dirty="0" err="1">
                <a:solidFill>
                  <a:srgbClr val="0070C0"/>
                </a:solidFill>
                <a:latin typeface="Tahoma" panose="020B0604030504040204" pitchFamily="34" charset="0"/>
              </a:rPr>
              <a:t>int</a:t>
            </a:r>
            <a:r>
              <a:rPr lang="en-US" altLang="pt-BR" sz="1800" dirty="0">
                <a:solidFill>
                  <a:srgbClr val="0070C0"/>
                </a:solidFill>
                <a:latin typeface="Tahoma" panose="020B0604030504040204" pitchFamily="34" charset="0"/>
              </a:rPr>
              <a:t> x, </a:t>
            </a:r>
            <a:r>
              <a:rPr lang="en-US" altLang="pt-BR" sz="1800" dirty="0" err="1">
                <a:solidFill>
                  <a:srgbClr val="0070C0"/>
                </a:solidFill>
                <a:latin typeface="Tahoma" panose="020B0604030504040204" pitchFamily="34" charset="0"/>
              </a:rPr>
              <a:t>int</a:t>
            </a:r>
            <a:r>
              <a:rPr lang="en-US" altLang="pt-BR" sz="1800" dirty="0">
                <a:solidFill>
                  <a:srgbClr val="0070C0"/>
                </a:solidFill>
                <a:latin typeface="Tahoma" panose="020B0604030504040204" pitchFamily="34" charset="0"/>
              </a:rPr>
              <a:t> y){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1800" dirty="0">
                <a:solidFill>
                  <a:srgbClr val="0070C0"/>
                </a:solidFill>
                <a:latin typeface="Tahoma" panose="020B0604030504040204" pitchFamily="34" charset="0"/>
              </a:rPr>
              <a:t>return (x-y);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1800" dirty="0">
                <a:solidFill>
                  <a:srgbClr val="0070C0"/>
                </a:solidFill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9" y="120651"/>
            <a:ext cx="7793037" cy="595313"/>
          </a:xfrm>
        </p:spPr>
        <p:txBody>
          <a:bodyPr/>
          <a:lstStyle/>
          <a:p>
            <a:pPr eaLnBrk="1" hangingPunct="1"/>
            <a:r>
              <a:rPr lang="en-US" altLang="pt-BR" sz="3600"/>
              <a:t>Detecção de erro[2]</a:t>
            </a:r>
            <a:endParaRPr lang="en-US" altLang="pt-BR" sz="4800"/>
          </a:p>
        </p:txBody>
      </p:sp>
    </p:spTree>
    <p:extLst>
      <p:ext uri="{BB962C8B-B14F-4D97-AF65-F5344CB8AC3E}">
        <p14:creationId xmlns:p14="http://schemas.microsoft.com/office/powerpoint/2010/main" val="212611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36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700" name="Rectangle 4"/>
          <p:cNvSpPr>
            <a:spLocks noChangeArrowheads="1"/>
          </p:cNvSpPr>
          <p:nvPr/>
        </p:nvSpPr>
        <p:spPr bwMode="auto">
          <a:xfrm>
            <a:off x="2200699" y="5564188"/>
            <a:ext cx="8364537" cy="105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914400" indent="-45720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371600" indent="-45720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828800" indent="-45720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286000" indent="-45720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pt-BR" altLang="pt-BR" b="0" dirty="0">
                <a:latin typeface="Times New Roman" panose="02020603050405020304" pitchFamily="18" charset="0"/>
              </a:rPr>
              <a:t>Observe que M1 é obtido substituindo o </a:t>
            </a:r>
            <a:r>
              <a:rPr lang="pt-BR" altLang="pt-BR" b="0" dirty="0" smtClean="0">
                <a:latin typeface="Times New Roman" panose="02020603050405020304" pitchFamily="18" charset="0"/>
              </a:rPr>
              <a:t>operador relacional no </a:t>
            </a:r>
            <a:r>
              <a:rPr lang="pt-BR" altLang="pt-BR" b="0" dirty="0" err="1" smtClean="0">
                <a:latin typeface="Times New Roman" panose="02020603050405020304" pitchFamily="18" charset="0"/>
              </a:rPr>
              <a:t>if</a:t>
            </a:r>
            <a:r>
              <a:rPr lang="pt-BR" altLang="pt-BR" b="0" dirty="0" smtClean="0">
                <a:latin typeface="Times New Roman" panose="02020603050405020304" pitchFamily="18" charset="0"/>
              </a:rPr>
              <a:t> por x&lt;y, para M2 por x&lt;=y e para M3 x!=y.</a:t>
            </a:r>
            <a:endParaRPr lang="en-US" altLang="pt-BR" b="0" dirty="0">
              <a:latin typeface="Times New Roman" panose="02020603050405020304" pitchFamily="18" charset="0"/>
            </a:endParaRPr>
          </a:p>
        </p:txBody>
      </p:sp>
      <p:grpSp>
        <p:nvGrpSpPr>
          <p:cNvPr id="44035" name="Group 17"/>
          <p:cNvGrpSpPr>
            <a:grpSpLocks/>
          </p:cNvGrpSpPr>
          <p:nvPr/>
        </p:nvGrpSpPr>
        <p:grpSpPr bwMode="auto">
          <a:xfrm>
            <a:off x="2275682" y="2839244"/>
            <a:ext cx="7835900" cy="2551113"/>
            <a:chOff x="540" y="1794"/>
            <a:chExt cx="4936" cy="1607"/>
          </a:xfrm>
        </p:grpSpPr>
        <p:grpSp>
          <p:nvGrpSpPr>
            <p:cNvPr id="44038" name="Group 7"/>
            <p:cNvGrpSpPr>
              <a:grpSpLocks/>
            </p:cNvGrpSpPr>
            <p:nvPr/>
          </p:nvGrpSpPr>
          <p:grpSpPr bwMode="auto">
            <a:xfrm>
              <a:off x="540" y="1794"/>
              <a:ext cx="1389" cy="1607"/>
              <a:chOff x="540" y="1849"/>
              <a:chExt cx="1389" cy="1607"/>
            </a:xfrm>
          </p:grpSpPr>
          <p:sp>
            <p:nvSpPr>
              <p:cNvPr id="44045" name="Text Box 5"/>
              <p:cNvSpPr txBox="1">
                <a:spLocks noChangeArrowheads="1"/>
              </p:cNvSpPr>
              <p:nvPr/>
            </p:nvSpPr>
            <p:spPr bwMode="auto">
              <a:xfrm>
                <a:off x="540" y="2041"/>
                <a:ext cx="1389" cy="14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3399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3399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99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99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None/>
                </a:pPr>
                <a:r>
                  <a:rPr lang="pt-BR" sz="2000" dirty="0" err="1">
                    <a:solidFill>
                      <a:srgbClr val="C00000"/>
                    </a:solidFill>
                  </a:rPr>
                  <a:t>int</a:t>
                </a:r>
                <a:r>
                  <a:rPr lang="pt-BR" sz="2000" dirty="0">
                    <a:solidFill>
                      <a:srgbClr val="C00000"/>
                    </a:solidFill>
                  </a:rPr>
                  <a:t> </a:t>
                </a:r>
                <a:r>
                  <a:rPr lang="pt-BR" sz="2000" dirty="0" err="1">
                    <a:solidFill>
                      <a:srgbClr val="C00000"/>
                    </a:solidFill>
                  </a:rPr>
                  <a:t>foo</a:t>
                </a:r>
                <a:r>
                  <a:rPr lang="pt-BR" sz="2000" dirty="0">
                    <a:solidFill>
                      <a:srgbClr val="C00000"/>
                    </a:solidFill>
                  </a:rPr>
                  <a:t>(</a:t>
                </a:r>
                <a:r>
                  <a:rPr lang="pt-BR" sz="2000" dirty="0" err="1">
                    <a:solidFill>
                      <a:srgbClr val="C00000"/>
                    </a:solidFill>
                  </a:rPr>
                  <a:t>int</a:t>
                </a:r>
                <a:r>
                  <a:rPr lang="pt-BR" sz="2000" dirty="0">
                    <a:solidFill>
                      <a:srgbClr val="C00000"/>
                    </a:solidFill>
                  </a:rPr>
                  <a:t> x, </a:t>
                </a:r>
                <a:r>
                  <a:rPr lang="pt-BR" sz="2000" dirty="0" err="1">
                    <a:solidFill>
                      <a:srgbClr val="C00000"/>
                    </a:solidFill>
                  </a:rPr>
                  <a:t>int</a:t>
                </a:r>
                <a:r>
                  <a:rPr lang="pt-BR" sz="2000" dirty="0">
                    <a:solidFill>
                      <a:srgbClr val="C00000"/>
                    </a:solidFill>
                  </a:rPr>
                  <a:t> y){</a:t>
                </a:r>
              </a:p>
              <a:p>
                <a:pPr>
                  <a:buNone/>
                </a:pPr>
                <a:r>
                  <a:rPr lang="pt-BR" sz="2000" dirty="0" err="1">
                    <a:solidFill>
                      <a:srgbClr val="C00000"/>
                    </a:solidFill>
                  </a:rPr>
                  <a:t>if</a:t>
                </a:r>
                <a:r>
                  <a:rPr lang="pt-BR" sz="2000" dirty="0">
                    <a:solidFill>
                      <a:srgbClr val="C00000"/>
                    </a:solidFill>
                  </a:rPr>
                  <a:t> </a:t>
                </a:r>
                <a:r>
                  <a:rPr lang="pt-BR" sz="2000" dirty="0">
                    <a:solidFill>
                      <a:schemeClr val="bg1">
                        <a:lumMod val="65000"/>
                      </a:schemeClr>
                    </a:solidFill>
                  </a:rPr>
                  <a:t>(</a:t>
                </a:r>
                <a:r>
                  <a:rPr lang="pt-BR" sz="2000" dirty="0" smtClean="0">
                    <a:solidFill>
                      <a:schemeClr val="bg1">
                        <a:lumMod val="65000"/>
                      </a:schemeClr>
                    </a:solidFill>
                  </a:rPr>
                  <a:t>x&lt;y</a:t>
                </a:r>
                <a:r>
                  <a:rPr lang="pt-BR" sz="2000" dirty="0">
                    <a:solidFill>
                      <a:schemeClr val="bg1">
                        <a:lumMod val="65000"/>
                      </a:schemeClr>
                    </a:solidFill>
                  </a:rPr>
                  <a:t>)</a:t>
                </a:r>
              </a:p>
              <a:p>
                <a:pPr>
                  <a:buNone/>
                </a:pPr>
                <a:r>
                  <a:rPr lang="pt-BR" sz="2000" dirty="0">
                    <a:solidFill>
                      <a:srgbClr val="C00000"/>
                    </a:solidFill>
                  </a:rPr>
                  <a:t> </a:t>
                </a:r>
                <a:r>
                  <a:rPr lang="pt-BR" sz="2000" dirty="0" err="1">
                    <a:solidFill>
                      <a:srgbClr val="C00000"/>
                    </a:solidFill>
                  </a:rPr>
                  <a:t>return</a:t>
                </a:r>
                <a:r>
                  <a:rPr lang="pt-BR" sz="2000" dirty="0">
                    <a:solidFill>
                      <a:srgbClr val="C00000"/>
                    </a:solidFill>
                  </a:rPr>
                  <a:t> </a:t>
                </a:r>
                <a:r>
                  <a:rPr lang="pt-BR" sz="2000" dirty="0" smtClean="0">
                    <a:solidFill>
                      <a:srgbClr val="C00000"/>
                    </a:solidFill>
                  </a:rPr>
                  <a:t>(y-x</a:t>
                </a:r>
                <a:r>
                  <a:rPr lang="pt-BR" sz="2000" dirty="0">
                    <a:solidFill>
                      <a:srgbClr val="C00000"/>
                    </a:solidFill>
                  </a:rPr>
                  <a:t>);</a:t>
                </a:r>
              </a:p>
              <a:p>
                <a:pPr>
                  <a:buNone/>
                </a:pPr>
                <a:r>
                  <a:rPr lang="pt-BR" sz="2000" dirty="0" err="1">
                    <a:solidFill>
                      <a:srgbClr val="C00000"/>
                    </a:solidFill>
                  </a:rPr>
                  <a:t>else</a:t>
                </a:r>
                <a:endParaRPr lang="pt-BR" sz="2000" dirty="0">
                  <a:solidFill>
                    <a:srgbClr val="C00000"/>
                  </a:solidFill>
                </a:endParaRPr>
              </a:p>
              <a:p>
                <a:pPr>
                  <a:buNone/>
                </a:pPr>
                <a:r>
                  <a:rPr lang="pt-BR" sz="2000" dirty="0">
                    <a:solidFill>
                      <a:srgbClr val="C00000"/>
                    </a:solidFill>
                  </a:rPr>
                  <a:t> </a:t>
                </a:r>
                <a:r>
                  <a:rPr lang="pt-BR" sz="2000" dirty="0" err="1">
                    <a:solidFill>
                      <a:srgbClr val="C00000"/>
                    </a:solidFill>
                  </a:rPr>
                  <a:t>return</a:t>
                </a:r>
                <a:r>
                  <a:rPr lang="pt-BR" sz="2000" dirty="0">
                    <a:solidFill>
                      <a:srgbClr val="C00000"/>
                    </a:solidFill>
                  </a:rPr>
                  <a:t> (</a:t>
                </a:r>
                <a:r>
                  <a:rPr lang="pt-BR" sz="2000" dirty="0" err="1">
                    <a:solidFill>
                      <a:srgbClr val="C00000"/>
                    </a:solidFill>
                  </a:rPr>
                  <a:t>x+y</a:t>
                </a:r>
                <a:r>
                  <a:rPr lang="pt-BR" sz="2000" dirty="0">
                    <a:solidFill>
                      <a:srgbClr val="C00000"/>
                    </a:solidFill>
                  </a:rPr>
                  <a:t>);</a:t>
                </a:r>
              </a:p>
              <a:p>
                <a:pPr>
                  <a:buNone/>
                </a:pPr>
                <a:r>
                  <a:rPr lang="pt-BR" sz="2000" dirty="0">
                    <a:solidFill>
                      <a:srgbClr val="C00000"/>
                    </a:solidFill>
                  </a:rPr>
                  <a:t>}</a:t>
                </a:r>
              </a:p>
            </p:txBody>
          </p:sp>
          <p:sp>
            <p:nvSpPr>
              <p:cNvPr id="44046" name="Text Box 6"/>
              <p:cNvSpPr txBox="1">
                <a:spLocks noChangeArrowheads="1"/>
              </p:cNvSpPr>
              <p:nvPr/>
            </p:nvSpPr>
            <p:spPr bwMode="auto">
              <a:xfrm>
                <a:off x="540" y="1849"/>
                <a:ext cx="38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3399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3399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99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99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pt-BR" sz="2000">
                    <a:latin typeface="Tahoma" panose="020B0604030504040204" pitchFamily="34" charset="0"/>
                  </a:rPr>
                  <a:t>M1:</a:t>
                </a:r>
              </a:p>
            </p:txBody>
          </p:sp>
        </p:grpSp>
        <p:grpSp>
          <p:nvGrpSpPr>
            <p:cNvPr id="44039" name="Group 9"/>
            <p:cNvGrpSpPr>
              <a:grpSpLocks/>
            </p:cNvGrpSpPr>
            <p:nvPr/>
          </p:nvGrpSpPr>
          <p:grpSpPr bwMode="auto">
            <a:xfrm>
              <a:off x="2288" y="1794"/>
              <a:ext cx="1414" cy="1607"/>
              <a:chOff x="515" y="1849"/>
              <a:chExt cx="1414" cy="1607"/>
            </a:xfrm>
          </p:grpSpPr>
          <p:sp>
            <p:nvSpPr>
              <p:cNvPr id="44043" name="Text Box 10"/>
              <p:cNvSpPr txBox="1">
                <a:spLocks noChangeArrowheads="1"/>
              </p:cNvSpPr>
              <p:nvPr/>
            </p:nvSpPr>
            <p:spPr bwMode="auto">
              <a:xfrm>
                <a:off x="540" y="2041"/>
                <a:ext cx="1389" cy="14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3399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3399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99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99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None/>
                </a:pPr>
                <a:r>
                  <a:rPr lang="pt-BR" sz="2000" dirty="0" err="1">
                    <a:solidFill>
                      <a:srgbClr val="C00000"/>
                    </a:solidFill>
                  </a:rPr>
                  <a:t>int</a:t>
                </a:r>
                <a:r>
                  <a:rPr lang="pt-BR" sz="2000" dirty="0">
                    <a:solidFill>
                      <a:srgbClr val="C00000"/>
                    </a:solidFill>
                  </a:rPr>
                  <a:t> </a:t>
                </a:r>
                <a:r>
                  <a:rPr lang="pt-BR" sz="2000" dirty="0" err="1">
                    <a:solidFill>
                      <a:srgbClr val="C00000"/>
                    </a:solidFill>
                  </a:rPr>
                  <a:t>foo</a:t>
                </a:r>
                <a:r>
                  <a:rPr lang="pt-BR" sz="2000" dirty="0">
                    <a:solidFill>
                      <a:srgbClr val="C00000"/>
                    </a:solidFill>
                  </a:rPr>
                  <a:t>(</a:t>
                </a:r>
                <a:r>
                  <a:rPr lang="pt-BR" sz="2000" dirty="0" err="1">
                    <a:solidFill>
                      <a:srgbClr val="C00000"/>
                    </a:solidFill>
                  </a:rPr>
                  <a:t>int</a:t>
                </a:r>
                <a:r>
                  <a:rPr lang="pt-BR" sz="2000" dirty="0">
                    <a:solidFill>
                      <a:srgbClr val="C00000"/>
                    </a:solidFill>
                  </a:rPr>
                  <a:t> x, </a:t>
                </a:r>
                <a:r>
                  <a:rPr lang="pt-BR" sz="2000" dirty="0" err="1">
                    <a:solidFill>
                      <a:srgbClr val="C00000"/>
                    </a:solidFill>
                  </a:rPr>
                  <a:t>int</a:t>
                </a:r>
                <a:r>
                  <a:rPr lang="pt-BR" sz="2000" dirty="0">
                    <a:solidFill>
                      <a:srgbClr val="C00000"/>
                    </a:solidFill>
                  </a:rPr>
                  <a:t> y){</a:t>
                </a:r>
              </a:p>
              <a:p>
                <a:pPr>
                  <a:buNone/>
                </a:pPr>
                <a:r>
                  <a:rPr lang="pt-BR" sz="2000" dirty="0" err="1">
                    <a:solidFill>
                      <a:srgbClr val="C00000"/>
                    </a:solidFill>
                  </a:rPr>
                  <a:t>if</a:t>
                </a:r>
                <a:r>
                  <a:rPr lang="pt-BR" sz="2000" dirty="0">
                    <a:solidFill>
                      <a:srgbClr val="C00000"/>
                    </a:solidFill>
                  </a:rPr>
                  <a:t> </a:t>
                </a:r>
                <a:r>
                  <a:rPr lang="pt-BR" sz="2000" dirty="0">
                    <a:solidFill>
                      <a:schemeClr val="bg1">
                        <a:lumMod val="65000"/>
                      </a:schemeClr>
                    </a:solidFill>
                  </a:rPr>
                  <a:t>(</a:t>
                </a:r>
                <a:r>
                  <a:rPr lang="pt-BR" sz="2000" dirty="0" smtClean="0">
                    <a:solidFill>
                      <a:schemeClr val="bg1">
                        <a:lumMod val="65000"/>
                      </a:schemeClr>
                    </a:solidFill>
                  </a:rPr>
                  <a:t>x&lt;=y</a:t>
                </a:r>
                <a:r>
                  <a:rPr lang="pt-BR" sz="2000" dirty="0">
                    <a:solidFill>
                      <a:schemeClr val="bg1">
                        <a:lumMod val="65000"/>
                      </a:schemeClr>
                    </a:solidFill>
                  </a:rPr>
                  <a:t>)</a:t>
                </a:r>
              </a:p>
              <a:p>
                <a:pPr>
                  <a:buNone/>
                </a:pPr>
                <a:r>
                  <a:rPr lang="pt-BR" sz="2000" dirty="0">
                    <a:solidFill>
                      <a:srgbClr val="C00000"/>
                    </a:solidFill>
                  </a:rPr>
                  <a:t> </a:t>
                </a:r>
                <a:r>
                  <a:rPr lang="pt-BR" sz="2000" dirty="0" err="1">
                    <a:solidFill>
                      <a:srgbClr val="C00000"/>
                    </a:solidFill>
                  </a:rPr>
                  <a:t>return</a:t>
                </a:r>
                <a:r>
                  <a:rPr lang="pt-BR" sz="2000" dirty="0">
                    <a:solidFill>
                      <a:srgbClr val="C00000"/>
                    </a:solidFill>
                  </a:rPr>
                  <a:t> (</a:t>
                </a:r>
                <a:r>
                  <a:rPr lang="pt-BR" sz="2000" dirty="0" smtClean="0">
                    <a:solidFill>
                      <a:srgbClr val="C00000"/>
                    </a:solidFill>
                  </a:rPr>
                  <a:t>y-x);</a:t>
                </a:r>
                <a:endParaRPr lang="pt-BR" sz="2000" dirty="0">
                  <a:solidFill>
                    <a:srgbClr val="C00000"/>
                  </a:solidFill>
                </a:endParaRPr>
              </a:p>
              <a:p>
                <a:pPr>
                  <a:buNone/>
                </a:pPr>
                <a:r>
                  <a:rPr lang="pt-BR" sz="2000" dirty="0" err="1">
                    <a:solidFill>
                      <a:srgbClr val="C00000"/>
                    </a:solidFill>
                  </a:rPr>
                  <a:t>else</a:t>
                </a:r>
                <a:endParaRPr lang="pt-BR" sz="2000" dirty="0">
                  <a:solidFill>
                    <a:srgbClr val="C00000"/>
                  </a:solidFill>
                </a:endParaRPr>
              </a:p>
              <a:p>
                <a:pPr>
                  <a:buNone/>
                </a:pPr>
                <a:r>
                  <a:rPr lang="pt-BR" sz="2000" dirty="0">
                    <a:solidFill>
                      <a:srgbClr val="C00000"/>
                    </a:solidFill>
                  </a:rPr>
                  <a:t> </a:t>
                </a:r>
                <a:r>
                  <a:rPr lang="pt-BR" sz="2000" dirty="0" err="1">
                    <a:solidFill>
                      <a:srgbClr val="C00000"/>
                    </a:solidFill>
                  </a:rPr>
                  <a:t>return</a:t>
                </a:r>
                <a:r>
                  <a:rPr lang="pt-BR" sz="2000" dirty="0">
                    <a:solidFill>
                      <a:srgbClr val="C00000"/>
                    </a:solidFill>
                  </a:rPr>
                  <a:t> (</a:t>
                </a:r>
                <a:r>
                  <a:rPr lang="pt-BR" sz="2000" dirty="0" err="1">
                    <a:solidFill>
                      <a:srgbClr val="C00000"/>
                    </a:solidFill>
                  </a:rPr>
                  <a:t>x+y</a:t>
                </a:r>
                <a:r>
                  <a:rPr lang="pt-BR" sz="2000" dirty="0">
                    <a:solidFill>
                      <a:srgbClr val="C00000"/>
                    </a:solidFill>
                  </a:rPr>
                  <a:t>);</a:t>
                </a:r>
              </a:p>
              <a:p>
                <a:pPr>
                  <a:buNone/>
                </a:pPr>
                <a:r>
                  <a:rPr lang="pt-BR" sz="2000" dirty="0">
                    <a:solidFill>
                      <a:srgbClr val="C00000"/>
                    </a:solidFill>
                  </a:rPr>
                  <a:t>}</a:t>
                </a:r>
              </a:p>
            </p:txBody>
          </p:sp>
          <p:sp>
            <p:nvSpPr>
              <p:cNvPr id="44044" name="Text Box 11"/>
              <p:cNvSpPr txBox="1">
                <a:spLocks noChangeArrowheads="1"/>
              </p:cNvSpPr>
              <p:nvPr/>
            </p:nvSpPr>
            <p:spPr bwMode="auto">
              <a:xfrm>
                <a:off x="515" y="1849"/>
                <a:ext cx="38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3399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3399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99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99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pt-BR" sz="2000">
                    <a:latin typeface="Tahoma" panose="020B0604030504040204" pitchFamily="34" charset="0"/>
                  </a:rPr>
                  <a:t>M2:</a:t>
                </a:r>
              </a:p>
            </p:txBody>
          </p:sp>
        </p:grpSp>
        <p:grpSp>
          <p:nvGrpSpPr>
            <p:cNvPr id="44040" name="Group 12"/>
            <p:cNvGrpSpPr>
              <a:grpSpLocks/>
            </p:cNvGrpSpPr>
            <p:nvPr/>
          </p:nvGrpSpPr>
          <p:grpSpPr bwMode="auto">
            <a:xfrm>
              <a:off x="4061" y="1808"/>
              <a:ext cx="1415" cy="1593"/>
              <a:chOff x="514" y="1863"/>
              <a:chExt cx="1415" cy="1593"/>
            </a:xfrm>
          </p:grpSpPr>
          <p:sp>
            <p:nvSpPr>
              <p:cNvPr id="44041" name="Text Box 13"/>
              <p:cNvSpPr txBox="1">
                <a:spLocks noChangeArrowheads="1"/>
              </p:cNvSpPr>
              <p:nvPr/>
            </p:nvSpPr>
            <p:spPr bwMode="auto">
              <a:xfrm>
                <a:off x="540" y="2041"/>
                <a:ext cx="1389" cy="14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3399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3399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99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99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None/>
                </a:pPr>
                <a:r>
                  <a:rPr lang="pt-BR" sz="2000" dirty="0" err="1">
                    <a:solidFill>
                      <a:srgbClr val="C00000"/>
                    </a:solidFill>
                  </a:rPr>
                  <a:t>int</a:t>
                </a:r>
                <a:r>
                  <a:rPr lang="pt-BR" sz="2000" dirty="0">
                    <a:solidFill>
                      <a:srgbClr val="C00000"/>
                    </a:solidFill>
                  </a:rPr>
                  <a:t> </a:t>
                </a:r>
                <a:r>
                  <a:rPr lang="pt-BR" sz="2000" dirty="0" err="1">
                    <a:solidFill>
                      <a:srgbClr val="C00000"/>
                    </a:solidFill>
                  </a:rPr>
                  <a:t>foo</a:t>
                </a:r>
                <a:r>
                  <a:rPr lang="pt-BR" sz="2000" dirty="0">
                    <a:solidFill>
                      <a:srgbClr val="C00000"/>
                    </a:solidFill>
                  </a:rPr>
                  <a:t>(</a:t>
                </a:r>
                <a:r>
                  <a:rPr lang="pt-BR" sz="2000" dirty="0" err="1">
                    <a:solidFill>
                      <a:srgbClr val="C00000"/>
                    </a:solidFill>
                  </a:rPr>
                  <a:t>int</a:t>
                </a:r>
                <a:r>
                  <a:rPr lang="pt-BR" sz="2000" dirty="0">
                    <a:solidFill>
                      <a:srgbClr val="C00000"/>
                    </a:solidFill>
                  </a:rPr>
                  <a:t> x, </a:t>
                </a:r>
                <a:r>
                  <a:rPr lang="pt-BR" sz="2000" dirty="0" err="1">
                    <a:solidFill>
                      <a:srgbClr val="C00000"/>
                    </a:solidFill>
                  </a:rPr>
                  <a:t>int</a:t>
                </a:r>
                <a:r>
                  <a:rPr lang="pt-BR" sz="2000" dirty="0">
                    <a:solidFill>
                      <a:srgbClr val="C00000"/>
                    </a:solidFill>
                  </a:rPr>
                  <a:t> y){</a:t>
                </a:r>
              </a:p>
              <a:p>
                <a:pPr>
                  <a:buNone/>
                </a:pPr>
                <a:r>
                  <a:rPr lang="pt-BR" sz="2000" dirty="0" err="1">
                    <a:solidFill>
                      <a:srgbClr val="C00000"/>
                    </a:solidFill>
                  </a:rPr>
                  <a:t>if</a:t>
                </a:r>
                <a:r>
                  <a:rPr lang="pt-BR" sz="2000" dirty="0">
                    <a:solidFill>
                      <a:srgbClr val="C00000"/>
                    </a:solidFill>
                  </a:rPr>
                  <a:t> </a:t>
                </a:r>
                <a:r>
                  <a:rPr lang="pt-BR" sz="2000" dirty="0">
                    <a:solidFill>
                      <a:schemeClr val="bg1">
                        <a:lumMod val="65000"/>
                      </a:schemeClr>
                    </a:solidFill>
                  </a:rPr>
                  <a:t>(</a:t>
                </a:r>
                <a:r>
                  <a:rPr lang="pt-BR" sz="2000" dirty="0" smtClean="0">
                    <a:solidFill>
                      <a:schemeClr val="bg1">
                        <a:lumMod val="65000"/>
                      </a:schemeClr>
                    </a:solidFill>
                  </a:rPr>
                  <a:t>x!=y</a:t>
                </a:r>
                <a:r>
                  <a:rPr lang="pt-BR" sz="2000" dirty="0">
                    <a:solidFill>
                      <a:schemeClr val="bg1">
                        <a:lumMod val="65000"/>
                      </a:schemeClr>
                    </a:solidFill>
                  </a:rPr>
                  <a:t>)</a:t>
                </a:r>
              </a:p>
              <a:p>
                <a:pPr>
                  <a:buNone/>
                </a:pPr>
                <a:r>
                  <a:rPr lang="pt-BR" sz="2000" dirty="0">
                    <a:solidFill>
                      <a:srgbClr val="C00000"/>
                    </a:solidFill>
                  </a:rPr>
                  <a:t> </a:t>
                </a:r>
                <a:r>
                  <a:rPr lang="pt-BR" sz="2000" dirty="0" err="1">
                    <a:solidFill>
                      <a:srgbClr val="C00000"/>
                    </a:solidFill>
                  </a:rPr>
                  <a:t>return</a:t>
                </a:r>
                <a:r>
                  <a:rPr lang="pt-BR" sz="2000" dirty="0">
                    <a:solidFill>
                      <a:srgbClr val="C00000"/>
                    </a:solidFill>
                  </a:rPr>
                  <a:t> </a:t>
                </a:r>
                <a:r>
                  <a:rPr lang="pt-BR" sz="2000" dirty="0" smtClean="0">
                    <a:solidFill>
                      <a:srgbClr val="C00000"/>
                    </a:solidFill>
                  </a:rPr>
                  <a:t>(y-x);</a:t>
                </a:r>
                <a:endParaRPr lang="pt-BR" sz="2000" dirty="0">
                  <a:solidFill>
                    <a:srgbClr val="C00000"/>
                  </a:solidFill>
                </a:endParaRPr>
              </a:p>
              <a:p>
                <a:pPr>
                  <a:buNone/>
                </a:pPr>
                <a:r>
                  <a:rPr lang="pt-BR" sz="2000" dirty="0" err="1">
                    <a:solidFill>
                      <a:srgbClr val="C00000"/>
                    </a:solidFill>
                  </a:rPr>
                  <a:t>else</a:t>
                </a:r>
                <a:endParaRPr lang="pt-BR" sz="2000" dirty="0">
                  <a:solidFill>
                    <a:srgbClr val="C00000"/>
                  </a:solidFill>
                </a:endParaRPr>
              </a:p>
              <a:p>
                <a:pPr>
                  <a:buNone/>
                </a:pPr>
                <a:r>
                  <a:rPr lang="pt-BR" sz="2000" dirty="0">
                    <a:solidFill>
                      <a:srgbClr val="C00000"/>
                    </a:solidFill>
                  </a:rPr>
                  <a:t> </a:t>
                </a:r>
                <a:r>
                  <a:rPr lang="pt-BR" sz="2000" dirty="0" err="1">
                    <a:solidFill>
                      <a:srgbClr val="C00000"/>
                    </a:solidFill>
                  </a:rPr>
                  <a:t>return</a:t>
                </a:r>
                <a:r>
                  <a:rPr lang="pt-BR" sz="2000" dirty="0">
                    <a:solidFill>
                      <a:srgbClr val="C00000"/>
                    </a:solidFill>
                  </a:rPr>
                  <a:t> (</a:t>
                </a:r>
                <a:r>
                  <a:rPr lang="pt-BR" sz="2000" dirty="0" err="1">
                    <a:solidFill>
                      <a:srgbClr val="C00000"/>
                    </a:solidFill>
                  </a:rPr>
                  <a:t>x+y</a:t>
                </a:r>
                <a:r>
                  <a:rPr lang="pt-BR" sz="2000" dirty="0">
                    <a:solidFill>
                      <a:srgbClr val="C00000"/>
                    </a:solidFill>
                  </a:rPr>
                  <a:t>);</a:t>
                </a:r>
              </a:p>
              <a:p>
                <a:pPr>
                  <a:buNone/>
                </a:pPr>
                <a:r>
                  <a:rPr lang="pt-BR" sz="2000" dirty="0">
                    <a:solidFill>
                      <a:srgbClr val="C00000"/>
                    </a:solidFill>
                  </a:rPr>
                  <a:t>}</a:t>
                </a:r>
              </a:p>
            </p:txBody>
          </p:sp>
          <p:sp>
            <p:nvSpPr>
              <p:cNvPr id="44042" name="Text Box 14"/>
              <p:cNvSpPr txBox="1">
                <a:spLocks noChangeArrowheads="1"/>
              </p:cNvSpPr>
              <p:nvPr/>
            </p:nvSpPr>
            <p:spPr bwMode="auto">
              <a:xfrm>
                <a:off x="514" y="1863"/>
                <a:ext cx="38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3399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3399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99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99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pt-BR" sz="2000">
                    <a:latin typeface="Tahoma" panose="020B0604030504040204" pitchFamily="34" charset="0"/>
                  </a:rPr>
                  <a:t>M3:</a:t>
                </a:r>
              </a:p>
            </p:txBody>
          </p:sp>
        </p:grpSp>
      </p:grpSp>
      <p:sp>
        <p:nvSpPr>
          <p:cNvPr id="44036" name="Rectangle 15"/>
          <p:cNvSpPr>
            <a:spLocks noChangeArrowheads="1"/>
          </p:cNvSpPr>
          <p:nvPr/>
        </p:nvSpPr>
        <p:spPr bwMode="auto">
          <a:xfrm>
            <a:off x="1933999" y="1012031"/>
            <a:ext cx="9362651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3399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pt-BR" altLang="pt-BR" sz="2400" dirty="0"/>
              <a:t>Vamos avaliar a adequação de T usando </a:t>
            </a:r>
            <a:r>
              <a:rPr lang="pt-BR" altLang="pt-BR" sz="2400" dirty="0" smtClean="0"/>
              <a:t>mutação, com o operador </a:t>
            </a:r>
            <a:r>
              <a:rPr lang="pt-BR" altLang="pt-BR" sz="2800" dirty="0" smtClean="0">
                <a:solidFill>
                  <a:srgbClr val="FF0000"/>
                </a:solidFill>
              </a:rPr>
              <a:t>ror</a:t>
            </a:r>
            <a:r>
              <a:rPr lang="pt-BR" altLang="pt-BR" sz="2400" dirty="0" smtClean="0"/>
              <a:t> (relacional). Os </a:t>
            </a:r>
            <a:r>
              <a:rPr lang="pt-BR" altLang="pt-BR" sz="2400" dirty="0"/>
              <a:t>seguintes três mutantes </a:t>
            </a:r>
            <a:r>
              <a:rPr lang="pt-BR" altLang="pt-BR" sz="2400" dirty="0" smtClean="0"/>
              <a:t>foram </a:t>
            </a:r>
            <a:r>
              <a:rPr lang="pt-BR" altLang="pt-BR" sz="2400" dirty="0"/>
              <a:t>gerados a partir de </a:t>
            </a:r>
            <a:r>
              <a:rPr lang="pt-BR" altLang="pt-BR" sz="2400" i="1" dirty="0" err="1"/>
              <a:t>foo</a:t>
            </a:r>
            <a:r>
              <a:rPr lang="pt-BR" altLang="pt-BR" sz="2400" i="1" dirty="0"/>
              <a:t>.</a:t>
            </a:r>
            <a:endParaRPr lang="en-US" altLang="pt-BR" sz="2400" i="1" dirty="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2297114" y="242888"/>
            <a:ext cx="7793037" cy="595312"/>
          </a:xfrm>
        </p:spPr>
        <p:txBody>
          <a:bodyPr/>
          <a:lstStyle/>
          <a:p>
            <a:pPr eaLnBrk="1" hangingPunct="1"/>
            <a:r>
              <a:rPr lang="en-US" altLang="pt-BR" sz="3600"/>
              <a:t>Detecção de erro[3]</a:t>
            </a:r>
            <a:endParaRPr lang="en-US" altLang="pt-BR" sz="4800"/>
          </a:p>
        </p:txBody>
      </p:sp>
    </p:spTree>
    <p:extLst>
      <p:ext uri="{BB962C8B-B14F-4D97-AF65-F5344CB8AC3E}">
        <p14:creationId xmlns:p14="http://schemas.microsoft.com/office/powerpoint/2010/main" val="351963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570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3"/>
          <p:cNvSpPr>
            <a:spLocks noChangeArrowheads="1"/>
          </p:cNvSpPr>
          <p:nvPr/>
        </p:nvSpPr>
        <p:spPr bwMode="auto">
          <a:xfrm>
            <a:off x="2209801" y="908050"/>
            <a:ext cx="7681913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3399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pt-BR" altLang="pt-BR" sz="2400" dirty="0"/>
              <a:t>Em seguida, executamos cada mutante contra testes em T até que o mutante seja distinguido ou estivemos esgotados todos os testes. Aqui está o que recebemos.</a:t>
            </a:r>
            <a:endParaRPr lang="en-US" altLang="pt-BR" sz="2400" dirty="0"/>
          </a:p>
        </p:txBody>
      </p:sp>
      <p:graphicFrame>
        <p:nvGraphicFramePr>
          <p:cNvPr id="156783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409805"/>
              </p:ext>
            </p:extLst>
          </p:nvPr>
        </p:nvGraphicFramePr>
        <p:xfrm>
          <a:off x="2636209" y="2768634"/>
          <a:ext cx="6670675" cy="1944688"/>
        </p:xfrm>
        <a:graphic>
          <a:graphicData uri="http://schemas.openxmlformats.org/drawingml/2006/table">
            <a:tbl>
              <a:tblPr/>
              <a:tblGrid>
                <a:gridCol w="1391701"/>
                <a:gridCol w="1058751"/>
                <a:gridCol w="1436821"/>
                <a:gridCol w="1450215"/>
                <a:gridCol w="1333187"/>
              </a:tblGrid>
              <a:tr h="6858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Test (t)</a:t>
                      </a:r>
                    </a:p>
                  </a:txBody>
                  <a:tcPr marL="91448" marR="91448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foo(t)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pt-BR" sz="1100" dirty="0" smtClean="0">
                          <a:latin typeface="Tahoma" panose="020B0604030504040204" pitchFamily="34" charset="0"/>
                        </a:rPr>
                        <a:t>If(x&gt;y)</a:t>
                      </a:r>
                      <a:endParaRPr kumimoji="0" lang="en-US" alt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48" marR="9144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M1(t)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pt-BR" sz="1200" dirty="0" smtClean="0">
                          <a:latin typeface="Tahoma" panose="020B0604030504040204" pitchFamily="34" charset="0"/>
                        </a:rPr>
                        <a:t>If(x&lt;y)</a:t>
                      </a:r>
                      <a:endParaRPr kumimoji="0" lang="en-US" alt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48" marR="9144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M2(t)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pt-BR" sz="1200" dirty="0" smtClean="0">
                          <a:latin typeface="Tahoma" panose="020B0604030504040204" pitchFamily="34" charset="0"/>
                        </a:rPr>
                        <a:t>If(x&lt;=y)</a:t>
                      </a:r>
                      <a:endParaRPr kumimoji="0" lang="en-US" alt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48" marR="9144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M3(t)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pt-BR" sz="1200" dirty="0" smtClean="0">
                          <a:latin typeface="Tahoma" panose="020B0604030504040204" pitchFamily="34" charset="0"/>
                        </a:rPr>
                        <a:t>If(x!=y)</a:t>
                      </a:r>
                      <a:endParaRPr kumimoji="0" lang="en-US" alt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48" marR="9144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3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t1</a:t>
                      </a:r>
                    </a:p>
                  </a:txBody>
                  <a:tcPr marL="91448" marR="91448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marL="91448" marR="9144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marL="91448" marR="9144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marL="91448" marR="9144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marL="91448" marR="9144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0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t2</a:t>
                      </a:r>
                    </a:p>
                  </a:txBody>
                  <a:tcPr marL="91448" marR="91448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1448" marR="9144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1448" marR="9144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1448" marR="9144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1448" marR="9144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3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48" marR="91448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48" marR="9144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Vivo</a:t>
                      </a:r>
                    </a:p>
                  </a:txBody>
                  <a:tcPr marL="91448" marR="9144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Vivo</a:t>
                      </a:r>
                    </a:p>
                  </a:txBody>
                  <a:tcPr marL="91448" marR="9144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Vivo</a:t>
                      </a:r>
                    </a:p>
                  </a:txBody>
                  <a:tcPr marL="91448" marR="9144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15" name="Rectangle 56"/>
          <p:cNvSpPr>
            <a:spLocks noChangeArrowheads="1"/>
          </p:cNvSpPr>
          <p:nvPr/>
        </p:nvSpPr>
        <p:spPr bwMode="auto">
          <a:xfrm>
            <a:off x="3359151" y="2203451"/>
            <a:ext cx="48990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99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pt-BR" sz="2400" dirty="0">
                <a:solidFill>
                  <a:srgbClr val="C00000"/>
                </a:solidFill>
              </a:rPr>
              <a:t>T={ t1: &lt;</a:t>
            </a:r>
            <a:r>
              <a:rPr lang="en-US" altLang="pt-BR" sz="2400" dirty="0" smtClean="0">
                <a:solidFill>
                  <a:srgbClr val="C00000"/>
                </a:solidFill>
              </a:rPr>
              <a:t>x=</a:t>
            </a:r>
            <a:r>
              <a:rPr lang="en-US" altLang="pt-BR" sz="2400" dirty="0" smtClean="0"/>
              <a:t>0</a:t>
            </a:r>
            <a:r>
              <a:rPr lang="en-US" altLang="pt-BR" sz="2400" dirty="0" smtClean="0">
                <a:solidFill>
                  <a:srgbClr val="C00000"/>
                </a:solidFill>
              </a:rPr>
              <a:t>, y=</a:t>
            </a:r>
            <a:r>
              <a:rPr lang="en-US" altLang="pt-BR" sz="2400" dirty="0" smtClean="0"/>
              <a:t>-1</a:t>
            </a:r>
            <a:r>
              <a:rPr lang="en-US" altLang="pt-BR" sz="2400" dirty="0" smtClean="0">
                <a:solidFill>
                  <a:srgbClr val="C00000"/>
                </a:solidFill>
              </a:rPr>
              <a:t>&gt;, </a:t>
            </a:r>
            <a:r>
              <a:rPr lang="en-US" altLang="pt-BR" sz="2400" dirty="0">
                <a:solidFill>
                  <a:srgbClr val="C00000"/>
                </a:solidFill>
              </a:rPr>
              <a:t>t2: &lt;</a:t>
            </a:r>
            <a:r>
              <a:rPr lang="en-US" altLang="pt-BR" sz="2400" dirty="0" smtClean="0">
                <a:solidFill>
                  <a:srgbClr val="C00000"/>
                </a:solidFill>
              </a:rPr>
              <a:t>x=</a:t>
            </a:r>
            <a:r>
              <a:rPr lang="en-US" altLang="pt-BR" sz="2400" dirty="0" smtClean="0"/>
              <a:t>0</a:t>
            </a:r>
            <a:r>
              <a:rPr lang="en-US" altLang="pt-BR" sz="2400" dirty="0" smtClean="0">
                <a:solidFill>
                  <a:srgbClr val="C00000"/>
                </a:solidFill>
              </a:rPr>
              <a:t>, y=</a:t>
            </a:r>
            <a:r>
              <a:rPr lang="en-US" altLang="pt-BR" sz="2400" dirty="0" smtClean="0"/>
              <a:t>1</a:t>
            </a:r>
            <a:r>
              <a:rPr lang="en-US" altLang="pt-BR" sz="2400" dirty="0" smtClean="0">
                <a:solidFill>
                  <a:srgbClr val="C00000"/>
                </a:solidFill>
              </a:rPr>
              <a:t>&gt;}</a:t>
            </a:r>
            <a:endParaRPr lang="en-US" altLang="pt-BR" sz="2400" dirty="0">
              <a:solidFill>
                <a:srgbClr val="C00000"/>
              </a:solidFill>
            </a:endParaRPr>
          </a:p>
        </p:txBody>
      </p:sp>
      <p:sp>
        <p:nvSpPr>
          <p:cNvPr id="46116" name="Rectangle 2"/>
          <p:cNvSpPr>
            <a:spLocks noGrp="1" noChangeArrowheads="1"/>
          </p:cNvSpPr>
          <p:nvPr>
            <p:ph type="title"/>
          </p:nvPr>
        </p:nvSpPr>
        <p:spPr>
          <a:xfrm>
            <a:off x="2279650" y="230188"/>
            <a:ext cx="7793038" cy="595312"/>
          </a:xfrm>
        </p:spPr>
        <p:txBody>
          <a:bodyPr/>
          <a:lstStyle/>
          <a:p>
            <a:pPr eaLnBrk="1" hangingPunct="1"/>
            <a:r>
              <a:rPr lang="en-US" altLang="pt-BR" sz="3600"/>
              <a:t>Detecção de erro[4]</a:t>
            </a:r>
            <a:endParaRPr lang="en-US" altLang="pt-BR" sz="4800"/>
          </a:p>
        </p:txBody>
      </p:sp>
    </p:spTree>
    <p:extLst>
      <p:ext uri="{BB962C8B-B14F-4D97-AF65-F5344CB8AC3E}">
        <p14:creationId xmlns:p14="http://schemas.microsoft.com/office/powerpoint/2010/main" val="146406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014149"/>
              </p:ext>
            </p:extLst>
          </p:nvPr>
        </p:nvGraphicFramePr>
        <p:xfrm>
          <a:off x="173185" y="750946"/>
          <a:ext cx="6184886" cy="540202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660590"/>
                <a:gridCol w="660590"/>
                <a:gridCol w="660590"/>
                <a:gridCol w="798213"/>
                <a:gridCol w="935835"/>
                <a:gridCol w="1087220"/>
                <a:gridCol w="1381848"/>
              </a:tblGrid>
              <a:tr h="3697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Original</a:t>
                      </a:r>
                      <a:endParaRPr lang="pt-BR" sz="14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 err="1">
                          <a:effectLst/>
                        </a:rPr>
                        <a:t>Ent</a:t>
                      </a:r>
                      <a:r>
                        <a:rPr lang="pt-BR" sz="1600" b="1" u="none" strike="noStrike" dirty="0">
                          <a:effectLst/>
                        </a:rPr>
                        <a:t> x</a:t>
                      </a:r>
                      <a:endParaRPr lang="pt-BR" sz="16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>
                          <a:effectLst/>
                        </a:rPr>
                        <a:t>Ent y</a:t>
                      </a:r>
                      <a:endParaRPr lang="pt-BR" sz="1600" b="1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 </a:t>
                      </a:r>
                      <a:r>
                        <a:rPr lang="pt-BR" sz="1600" b="1" u="none" strike="noStrike" dirty="0" err="1">
                          <a:effectLst/>
                        </a:rPr>
                        <a:t>if</a:t>
                      </a:r>
                      <a:r>
                        <a:rPr lang="pt-BR" sz="1600" b="1" u="none" strike="noStrike" dirty="0">
                          <a:effectLst/>
                        </a:rPr>
                        <a:t>(x&gt;y)</a:t>
                      </a:r>
                      <a:endParaRPr lang="pt-BR" sz="16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>
                          <a:effectLst/>
                        </a:rPr>
                        <a:t>return(y-x)</a:t>
                      </a:r>
                      <a:endParaRPr lang="pt-BR" sz="1600" b="1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>
                          <a:effectLst/>
                        </a:rPr>
                        <a:t>return(x+y)</a:t>
                      </a:r>
                      <a:endParaRPr lang="pt-BR" sz="1600" b="1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Tipo Mutante</a:t>
                      </a:r>
                      <a:endParaRPr lang="pt-BR" sz="16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153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1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0</a:t>
                      </a:r>
                      <a:endParaRPr lang="pt-BR" sz="16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-1</a:t>
                      </a:r>
                      <a:endParaRPr lang="pt-BR" sz="16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V</a:t>
                      </a:r>
                      <a:endParaRPr lang="pt-BR" sz="16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-1</a:t>
                      </a:r>
                      <a:endParaRPr lang="pt-BR" sz="1600" b="1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 </a:t>
                      </a:r>
                      <a:endParaRPr lang="pt-BR" sz="1600" b="1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r>
                        <a:rPr lang="pt-BR" sz="1100" u="none" strike="noStrike" dirty="0" smtClean="0">
                          <a:effectLst/>
                        </a:rPr>
                        <a:t>--</a:t>
                      </a:r>
                      <a:endParaRPr lang="pt-BR" sz="11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153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1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0</a:t>
                      </a:r>
                      <a:endParaRPr lang="pt-BR" sz="1600" b="1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</a:t>
                      </a:r>
                      <a:endParaRPr lang="pt-BR" sz="1600" b="1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F</a:t>
                      </a:r>
                      <a:endParaRPr lang="pt-BR" sz="16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 </a:t>
                      </a:r>
                      <a:endParaRPr lang="pt-BR" sz="16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1</a:t>
                      </a:r>
                      <a:endParaRPr lang="pt-BR" sz="16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r>
                        <a:rPr lang="pt-BR" sz="1100" u="none" strike="noStrike" dirty="0" smtClean="0">
                          <a:effectLst/>
                        </a:rPr>
                        <a:t>--</a:t>
                      </a:r>
                      <a:endParaRPr lang="pt-BR" sz="11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073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T1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err="1">
                          <a:effectLst/>
                        </a:rPr>
                        <a:t>Ent</a:t>
                      </a:r>
                      <a:r>
                        <a:rPr lang="pt-BR" sz="1600" u="none" strike="noStrike" dirty="0">
                          <a:effectLst/>
                        </a:rPr>
                        <a:t> x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Ent y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 </a:t>
                      </a:r>
                      <a:r>
                        <a:rPr lang="pt-BR" sz="1600" u="none" strike="noStrike" dirty="0" err="1">
                          <a:effectLst/>
                        </a:rPr>
                        <a:t>if</a:t>
                      </a:r>
                      <a:r>
                        <a:rPr lang="pt-BR" sz="1600" u="none" strike="noStrike" dirty="0">
                          <a:effectLst/>
                        </a:rPr>
                        <a:t>(x&lt;y)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err="1">
                          <a:effectLst/>
                        </a:rPr>
                        <a:t>return</a:t>
                      </a:r>
                      <a:r>
                        <a:rPr lang="pt-BR" sz="1600" u="none" strike="noStrike" dirty="0">
                          <a:effectLst/>
                        </a:rPr>
                        <a:t>(y-x)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err="1">
                          <a:effectLst/>
                        </a:rPr>
                        <a:t>return</a:t>
                      </a:r>
                      <a:r>
                        <a:rPr lang="pt-BR" sz="1600" u="none" strike="noStrike" dirty="0">
                          <a:effectLst/>
                        </a:rPr>
                        <a:t>(</a:t>
                      </a:r>
                      <a:r>
                        <a:rPr lang="pt-BR" sz="1600" u="none" strike="noStrike" dirty="0" err="1">
                          <a:effectLst/>
                        </a:rPr>
                        <a:t>x+y</a:t>
                      </a:r>
                      <a:r>
                        <a:rPr lang="pt-BR" sz="1600" u="none" strike="noStrike" dirty="0">
                          <a:effectLst/>
                        </a:rPr>
                        <a:t>)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M1</a:t>
                      </a:r>
                      <a:endParaRPr lang="pt-BR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ctr"/>
                </a:tc>
              </a:tr>
              <a:tr h="3517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-1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F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 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-1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VIVO</a:t>
                      </a:r>
                      <a:endParaRPr lang="pt-BR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ctr"/>
                </a:tc>
              </a:tr>
              <a:tr h="26153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0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V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 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517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T2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err="1">
                          <a:effectLst/>
                        </a:rPr>
                        <a:t>Ent</a:t>
                      </a:r>
                      <a:r>
                        <a:rPr lang="pt-BR" sz="1600" u="none" strike="noStrike" dirty="0">
                          <a:effectLst/>
                        </a:rPr>
                        <a:t> x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err="1">
                          <a:effectLst/>
                        </a:rPr>
                        <a:t>Ent</a:t>
                      </a:r>
                      <a:r>
                        <a:rPr lang="pt-BR" sz="1600" u="none" strike="noStrike" dirty="0">
                          <a:effectLst/>
                        </a:rPr>
                        <a:t> y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 </a:t>
                      </a:r>
                      <a:r>
                        <a:rPr lang="pt-BR" sz="1600" u="none" strike="noStrike" dirty="0" err="1">
                          <a:effectLst/>
                        </a:rPr>
                        <a:t>if</a:t>
                      </a:r>
                      <a:r>
                        <a:rPr lang="pt-BR" sz="1600" u="none" strike="noStrike" dirty="0">
                          <a:effectLst/>
                        </a:rPr>
                        <a:t>(x&lt;=y)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err="1">
                          <a:effectLst/>
                        </a:rPr>
                        <a:t>return</a:t>
                      </a:r>
                      <a:r>
                        <a:rPr lang="pt-BR" sz="1600" u="none" strike="noStrike" dirty="0">
                          <a:effectLst/>
                        </a:rPr>
                        <a:t>(y-x)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return(x+y)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M2</a:t>
                      </a:r>
                      <a:endParaRPr lang="pt-BR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705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0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-1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F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 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-1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VIVO</a:t>
                      </a:r>
                      <a:endParaRPr lang="pt-BR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705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0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V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1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 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7797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T3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Ent x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Ent y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 if(x!=y)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err="1">
                          <a:effectLst/>
                        </a:rPr>
                        <a:t>return</a:t>
                      </a:r>
                      <a:r>
                        <a:rPr lang="pt-BR" sz="1600" u="none" strike="noStrike" dirty="0">
                          <a:effectLst/>
                        </a:rPr>
                        <a:t>(y-x)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err="1">
                          <a:effectLst/>
                        </a:rPr>
                        <a:t>return</a:t>
                      </a:r>
                      <a:r>
                        <a:rPr lang="pt-BR" sz="1600" u="none" strike="noStrike" dirty="0">
                          <a:effectLst/>
                        </a:rPr>
                        <a:t>(</a:t>
                      </a:r>
                      <a:r>
                        <a:rPr lang="pt-BR" sz="1600" u="none" strike="noStrike" dirty="0" err="1">
                          <a:effectLst/>
                        </a:rPr>
                        <a:t>x+y</a:t>
                      </a:r>
                      <a:r>
                        <a:rPr lang="pt-BR" sz="1600" u="none" strike="noStrike" dirty="0">
                          <a:effectLst/>
                        </a:rPr>
                        <a:t>)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M3</a:t>
                      </a:r>
                      <a:endParaRPr lang="pt-BR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ctr"/>
                </a:tc>
              </a:tr>
              <a:tr h="2705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0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-1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V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-1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 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VIVO</a:t>
                      </a:r>
                      <a:endParaRPr lang="pt-BR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ctr"/>
                </a:tc>
              </a:tr>
              <a:tr h="2705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0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V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 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705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T4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Ent x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Ent y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 if(x&gt;=y)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return(y-x)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err="1">
                          <a:effectLst/>
                        </a:rPr>
                        <a:t>return</a:t>
                      </a:r>
                      <a:r>
                        <a:rPr lang="pt-BR" sz="1600" u="none" strike="noStrike" dirty="0">
                          <a:effectLst/>
                        </a:rPr>
                        <a:t>(</a:t>
                      </a:r>
                      <a:r>
                        <a:rPr lang="pt-BR" sz="1600" u="none" strike="noStrike" dirty="0" err="1">
                          <a:effectLst/>
                        </a:rPr>
                        <a:t>x+y</a:t>
                      </a:r>
                      <a:r>
                        <a:rPr lang="pt-BR" sz="1600" u="none" strike="noStrike" dirty="0">
                          <a:effectLst/>
                        </a:rPr>
                        <a:t>)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M4</a:t>
                      </a:r>
                      <a:endParaRPr lang="pt-BR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705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-1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F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 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-1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VIVO</a:t>
                      </a:r>
                      <a:endParaRPr lang="pt-BR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705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0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1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F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 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1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705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T5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Ent x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Ent y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 if(x==y)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return(y-x)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return(x+y)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M5</a:t>
                      </a:r>
                      <a:endParaRPr lang="pt-BR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ctr"/>
                </a:tc>
              </a:tr>
              <a:tr h="2705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0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-1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F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 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-1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VIVO</a:t>
                      </a:r>
                      <a:endParaRPr lang="pt-BR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ctr"/>
                </a:tc>
              </a:tr>
              <a:tr h="2705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0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F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 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1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4" marR="7264" marT="7264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56"/>
          <p:cNvSpPr>
            <a:spLocks noChangeArrowheads="1"/>
          </p:cNvSpPr>
          <p:nvPr/>
        </p:nvSpPr>
        <p:spPr bwMode="auto">
          <a:xfrm>
            <a:off x="728094" y="115859"/>
            <a:ext cx="49519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99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pt-BR" sz="2400" dirty="0"/>
              <a:t>T={ </a:t>
            </a:r>
            <a:r>
              <a:rPr lang="en-US" altLang="pt-BR" sz="2400" b="1" dirty="0">
                <a:solidFill>
                  <a:schemeClr val="accent1"/>
                </a:solidFill>
              </a:rPr>
              <a:t>t1: </a:t>
            </a:r>
            <a:r>
              <a:rPr lang="en-US" altLang="pt-BR" sz="2400" dirty="0">
                <a:solidFill>
                  <a:srgbClr val="C00000"/>
                </a:solidFill>
              </a:rPr>
              <a:t>&lt;</a:t>
            </a:r>
            <a:r>
              <a:rPr lang="en-US" altLang="pt-BR" sz="2400" dirty="0" smtClean="0">
                <a:solidFill>
                  <a:srgbClr val="C00000"/>
                </a:solidFill>
              </a:rPr>
              <a:t>x=</a:t>
            </a:r>
            <a:r>
              <a:rPr lang="en-US" altLang="pt-BR" sz="2400" dirty="0" smtClean="0"/>
              <a:t>0</a:t>
            </a:r>
            <a:r>
              <a:rPr lang="en-US" altLang="pt-BR" sz="2400" dirty="0" smtClean="0">
                <a:solidFill>
                  <a:srgbClr val="C00000"/>
                </a:solidFill>
              </a:rPr>
              <a:t>, y=</a:t>
            </a:r>
            <a:r>
              <a:rPr lang="en-US" altLang="pt-BR" sz="2400" dirty="0" smtClean="0"/>
              <a:t>-1</a:t>
            </a:r>
            <a:r>
              <a:rPr lang="en-US" altLang="pt-BR" sz="2400" dirty="0" smtClean="0">
                <a:solidFill>
                  <a:srgbClr val="C00000"/>
                </a:solidFill>
              </a:rPr>
              <a:t>&gt;, </a:t>
            </a:r>
            <a:r>
              <a:rPr lang="en-US" altLang="pt-BR" sz="2400" b="1" dirty="0">
                <a:solidFill>
                  <a:srgbClr val="C00000"/>
                </a:solidFill>
              </a:rPr>
              <a:t>t2</a:t>
            </a:r>
            <a:r>
              <a:rPr lang="en-US" altLang="pt-BR" sz="2400" dirty="0">
                <a:solidFill>
                  <a:srgbClr val="C00000"/>
                </a:solidFill>
              </a:rPr>
              <a:t>: &lt;</a:t>
            </a:r>
            <a:r>
              <a:rPr lang="en-US" altLang="pt-BR" sz="2400" dirty="0" smtClean="0">
                <a:solidFill>
                  <a:srgbClr val="C00000"/>
                </a:solidFill>
              </a:rPr>
              <a:t>x=</a:t>
            </a:r>
            <a:r>
              <a:rPr lang="en-US" altLang="pt-BR" sz="2400" dirty="0" smtClean="0"/>
              <a:t>0</a:t>
            </a:r>
            <a:r>
              <a:rPr lang="en-US" altLang="pt-BR" sz="2400" dirty="0" smtClean="0">
                <a:solidFill>
                  <a:srgbClr val="C00000"/>
                </a:solidFill>
              </a:rPr>
              <a:t>, y=</a:t>
            </a:r>
            <a:r>
              <a:rPr lang="en-US" altLang="pt-BR" sz="2400" dirty="0" smtClean="0"/>
              <a:t>1</a:t>
            </a:r>
            <a:r>
              <a:rPr lang="en-US" altLang="pt-BR" sz="2400" dirty="0" smtClean="0">
                <a:solidFill>
                  <a:srgbClr val="C00000"/>
                </a:solidFill>
              </a:rPr>
              <a:t>&gt;}</a:t>
            </a:r>
            <a:endParaRPr lang="en-US" altLang="pt-BR" sz="2400" dirty="0">
              <a:solidFill>
                <a:srgbClr val="C0000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455272" y="453539"/>
            <a:ext cx="5877571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 smtClean="0"/>
              <a:t>1) Os 5 mutantes foram preparados para o operador </a:t>
            </a:r>
          </a:p>
          <a:p>
            <a:r>
              <a:rPr lang="pt-BR" altLang="pt-BR" dirty="0" smtClean="0"/>
              <a:t>relacional (ror);</a:t>
            </a:r>
          </a:p>
          <a:p>
            <a:r>
              <a:rPr lang="pt-BR" altLang="pt-BR" dirty="0" smtClean="0"/>
              <a:t>2) Todos os 5 mutantes </a:t>
            </a:r>
            <a:r>
              <a:rPr lang="pt-BR" altLang="pt-BR" dirty="0" smtClean="0">
                <a:solidFill>
                  <a:srgbClr val="FF0000"/>
                </a:solidFill>
              </a:rPr>
              <a:t>resultaram iguais à saída </a:t>
            </a:r>
          </a:p>
          <a:p>
            <a:r>
              <a:rPr lang="pt-BR" dirty="0" smtClean="0"/>
              <a:t>do programa original, sendo nomeados </a:t>
            </a:r>
            <a:r>
              <a:rPr lang="pt-BR" dirty="0" smtClean="0">
                <a:solidFill>
                  <a:srgbClr val="FF0000"/>
                </a:solidFill>
              </a:rPr>
              <a:t>“VIVO”;</a:t>
            </a:r>
          </a:p>
          <a:p>
            <a:r>
              <a:rPr lang="pt-BR" dirty="0" smtClean="0"/>
              <a:t>3) O score é inadequado, então deve-se preparar mais</a:t>
            </a:r>
          </a:p>
          <a:p>
            <a:r>
              <a:rPr lang="pt-BR" dirty="0" smtClean="0"/>
              <a:t>Mutantes com outros casos de teste;</a:t>
            </a:r>
          </a:p>
          <a:p>
            <a:r>
              <a:rPr lang="pt-BR" dirty="0" smtClean="0"/>
              <a:t>4) Como os operadores relacionais foram esgotados, deve-se</a:t>
            </a:r>
          </a:p>
          <a:p>
            <a:r>
              <a:rPr lang="pt-BR" dirty="0" smtClean="0"/>
              <a:t>Preparar mutantes com </a:t>
            </a:r>
            <a:r>
              <a:rPr lang="pt-BR" dirty="0" smtClean="0">
                <a:solidFill>
                  <a:srgbClr val="FF0000"/>
                </a:solidFill>
              </a:rPr>
              <a:t>operadores computacionais</a:t>
            </a:r>
            <a:r>
              <a:rPr lang="pt-BR" dirty="0" smtClean="0"/>
              <a:t>, </a:t>
            </a:r>
          </a:p>
          <a:p>
            <a:r>
              <a:rPr lang="pt-BR" dirty="0" smtClean="0"/>
              <a:t>atribuição, operação aritmética (</a:t>
            </a:r>
            <a:r>
              <a:rPr lang="pt-BR" dirty="0" err="1" smtClean="0"/>
              <a:t>abs</a:t>
            </a:r>
            <a:r>
              <a:rPr lang="pt-BR" dirty="0" smtClean="0"/>
              <a:t>) e outros possíveis.</a:t>
            </a:r>
          </a:p>
          <a:p>
            <a:r>
              <a:rPr lang="pt-BR" altLang="pt-BR" dirty="0"/>
              <a:t>5) Verificar o próximo operador para </a:t>
            </a:r>
            <a:r>
              <a:rPr lang="pt-BR" altLang="pt-BR" b="1" dirty="0" err="1"/>
              <a:t>Uso-c</a:t>
            </a:r>
            <a:r>
              <a:rPr lang="pt-BR" altLang="pt-BR" dirty="0"/>
              <a:t> e preparar os </a:t>
            </a:r>
          </a:p>
          <a:p>
            <a:r>
              <a:rPr lang="pt-BR" altLang="pt-BR" dirty="0"/>
              <a:t>mutantes para este.</a:t>
            </a:r>
          </a:p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6719945" y="4020020"/>
            <a:ext cx="28179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C00000"/>
                </a:solidFill>
              </a:rPr>
              <a:t>int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 err="1">
                <a:solidFill>
                  <a:srgbClr val="C00000"/>
                </a:solidFill>
              </a:rPr>
              <a:t>foo</a:t>
            </a:r>
            <a:r>
              <a:rPr lang="pt-BR" dirty="0">
                <a:solidFill>
                  <a:srgbClr val="C00000"/>
                </a:solidFill>
              </a:rPr>
              <a:t>(</a:t>
            </a:r>
            <a:r>
              <a:rPr lang="pt-BR" dirty="0" err="1">
                <a:solidFill>
                  <a:srgbClr val="C00000"/>
                </a:solidFill>
              </a:rPr>
              <a:t>int</a:t>
            </a:r>
            <a:r>
              <a:rPr lang="pt-BR" dirty="0">
                <a:solidFill>
                  <a:srgbClr val="C00000"/>
                </a:solidFill>
              </a:rPr>
              <a:t> x, </a:t>
            </a:r>
            <a:r>
              <a:rPr lang="pt-BR" dirty="0" err="1">
                <a:solidFill>
                  <a:srgbClr val="C00000"/>
                </a:solidFill>
              </a:rPr>
              <a:t>int</a:t>
            </a:r>
            <a:r>
              <a:rPr lang="pt-BR" dirty="0">
                <a:solidFill>
                  <a:srgbClr val="C00000"/>
                </a:solidFill>
              </a:rPr>
              <a:t> y){</a:t>
            </a:r>
          </a:p>
          <a:p>
            <a:r>
              <a:rPr lang="pt-BR" dirty="0" err="1">
                <a:solidFill>
                  <a:srgbClr val="C00000"/>
                </a:solidFill>
              </a:rPr>
              <a:t>if</a:t>
            </a:r>
            <a:r>
              <a:rPr lang="pt-BR" dirty="0">
                <a:solidFill>
                  <a:srgbClr val="C00000"/>
                </a:solidFill>
              </a:rPr>
              <a:t> (x&gt;y)</a:t>
            </a:r>
          </a:p>
          <a:p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 err="1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 (y-x);</a:t>
            </a:r>
          </a:p>
          <a:p>
            <a:r>
              <a:rPr lang="pt-BR" dirty="0" err="1">
                <a:solidFill>
                  <a:srgbClr val="C00000"/>
                </a:solidFill>
              </a:rPr>
              <a:t>else</a:t>
            </a:r>
            <a:endParaRPr lang="pt-BR" dirty="0">
              <a:solidFill>
                <a:srgbClr val="C00000"/>
              </a:solidFill>
            </a:endParaRPr>
          </a:p>
          <a:p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 err="1">
                <a:solidFill>
                  <a:srgbClr val="C00000"/>
                </a:solidFill>
              </a:rPr>
              <a:t>return</a:t>
            </a:r>
            <a:r>
              <a:rPr lang="pt-BR" dirty="0">
                <a:solidFill>
                  <a:srgbClr val="C00000"/>
                </a:solidFill>
              </a:rPr>
              <a:t> (</a:t>
            </a:r>
            <a:r>
              <a:rPr lang="pt-BR" dirty="0" err="1">
                <a:solidFill>
                  <a:srgbClr val="C00000"/>
                </a:solidFill>
              </a:rPr>
              <a:t>x+y</a:t>
            </a:r>
            <a:r>
              <a:rPr lang="pt-BR" dirty="0">
                <a:solidFill>
                  <a:srgbClr val="C00000"/>
                </a:solidFill>
              </a:rPr>
              <a:t>);</a:t>
            </a:r>
          </a:p>
          <a:p>
            <a:r>
              <a:rPr lang="pt-BR" dirty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9" name="Retângulo 8"/>
          <p:cNvSpPr/>
          <p:nvPr/>
        </p:nvSpPr>
        <p:spPr>
          <a:xfrm>
            <a:off x="8431227" y="4527851"/>
            <a:ext cx="37078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/>
              <a:t>preparar </a:t>
            </a:r>
            <a:r>
              <a:rPr lang="pt-BR" altLang="pt-BR" dirty="0" smtClean="0"/>
              <a:t>mutantes </a:t>
            </a:r>
            <a:r>
              <a:rPr lang="pt-BR" altLang="pt-BR" dirty="0"/>
              <a:t>para </a:t>
            </a:r>
            <a:r>
              <a:rPr lang="pt-BR" altLang="pt-BR" dirty="0" smtClean="0"/>
              <a:t>operador </a:t>
            </a:r>
            <a:r>
              <a:rPr lang="pt-BR" altLang="pt-BR" dirty="0" err="1" smtClean="0"/>
              <a:t>abs</a:t>
            </a:r>
            <a:endParaRPr lang="pt-BR" altLang="pt-BR" dirty="0" smtClean="0"/>
          </a:p>
          <a:p>
            <a:r>
              <a:rPr lang="pt-BR" dirty="0"/>
              <a:t>e</a:t>
            </a:r>
            <a:r>
              <a:rPr lang="pt-BR" dirty="0" smtClean="0"/>
              <a:t>m </a:t>
            </a:r>
            <a:r>
              <a:rPr lang="pt-BR" b="1" dirty="0" err="1" smtClean="0"/>
              <a:t>Uso-c</a:t>
            </a:r>
            <a:endParaRPr lang="pt-BR" b="1" dirty="0"/>
          </a:p>
        </p:txBody>
      </p:sp>
      <p:cxnSp>
        <p:nvCxnSpPr>
          <p:cNvPr id="11" name="Conector de seta reta 10"/>
          <p:cNvCxnSpPr/>
          <p:nvPr/>
        </p:nvCxnSpPr>
        <p:spPr>
          <a:xfrm flipH="1">
            <a:off x="8094422" y="4747021"/>
            <a:ext cx="400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626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ChangeArrowheads="1"/>
          </p:cNvSpPr>
          <p:nvPr/>
        </p:nvSpPr>
        <p:spPr bwMode="auto">
          <a:xfrm>
            <a:off x="2495601" y="1772816"/>
            <a:ext cx="768191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3399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pt-BR" altLang="pt-BR" sz="2400" dirty="0"/>
              <a:t>Depois de executar os três mutantes (M1, M2, M3), descobrimos que dois são vivos e um resulta dados diferentes (morto). O mutante morto já indica que o programa apresenta erro.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pt-BR" altLang="pt-BR" sz="2400" dirty="0"/>
              <a:t>A computação do score de mutantes exige que determine-se mutantes vivos como equivalentes, e se existem deve-se continuar os testes.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pt-BR" altLang="pt-BR" sz="2400" dirty="0"/>
              <a:t>Deve-se buscar mais mutantes ou novos testes com dados para o score adequado.</a:t>
            </a:r>
            <a:endParaRPr lang="en-US" altLang="pt-BR" sz="2400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76251"/>
            <a:ext cx="7793038" cy="595313"/>
          </a:xfrm>
        </p:spPr>
        <p:txBody>
          <a:bodyPr/>
          <a:lstStyle/>
          <a:p>
            <a:pPr eaLnBrk="1" hangingPunct="1"/>
            <a:r>
              <a:rPr lang="en-US" altLang="pt-BR" sz="3600"/>
              <a:t>Detecção de erro[5]</a:t>
            </a:r>
            <a:endParaRPr lang="en-US" altLang="pt-BR" sz="4800"/>
          </a:p>
        </p:txBody>
      </p:sp>
    </p:spTree>
    <p:extLst>
      <p:ext uri="{BB962C8B-B14F-4D97-AF65-F5344CB8AC3E}">
        <p14:creationId xmlns:p14="http://schemas.microsoft.com/office/powerpoint/2010/main" val="27783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ChangeArrowheads="1"/>
          </p:cNvSpPr>
          <p:nvPr/>
        </p:nvSpPr>
        <p:spPr bwMode="auto">
          <a:xfrm>
            <a:off x="2111431" y="1216027"/>
            <a:ext cx="7681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3399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pt-BR" altLang="pt-BR" sz="2400" dirty="0"/>
              <a:t>Vamos examinar os seguintes dois mutantes vivos</a:t>
            </a:r>
            <a:r>
              <a:rPr lang="en-US" altLang="pt-BR" sz="2400" dirty="0"/>
              <a:t>.</a:t>
            </a:r>
          </a:p>
        </p:txBody>
      </p:sp>
      <p:grpSp>
        <p:nvGrpSpPr>
          <p:cNvPr id="50179" name="Group 15"/>
          <p:cNvGrpSpPr>
            <a:grpSpLocks/>
          </p:cNvGrpSpPr>
          <p:nvPr/>
        </p:nvGrpSpPr>
        <p:grpSpPr bwMode="auto">
          <a:xfrm>
            <a:off x="2495601" y="1985964"/>
            <a:ext cx="6451662" cy="2532064"/>
            <a:chOff x="245" y="2228"/>
            <a:chExt cx="3142" cy="1595"/>
          </a:xfrm>
        </p:grpSpPr>
        <p:grpSp>
          <p:nvGrpSpPr>
            <p:cNvPr id="50183" name="Group 6"/>
            <p:cNvGrpSpPr>
              <a:grpSpLocks/>
            </p:cNvGrpSpPr>
            <p:nvPr/>
          </p:nvGrpSpPr>
          <p:grpSpPr bwMode="auto">
            <a:xfrm>
              <a:off x="245" y="2228"/>
              <a:ext cx="1369" cy="1595"/>
              <a:chOff x="245" y="1861"/>
              <a:chExt cx="1369" cy="1595"/>
            </a:xfrm>
          </p:grpSpPr>
          <p:sp>
            <p:nvSpPr>
              <p:cNvPr id="50187" name="Text Box 7"/>
              <p:cNvSpPr txBox="1">
                <a:spLocks noChangeArrowheads="1"/>
              </p:cNvSpPr>
              <p:nvPr/>
            </p:nvSpPr>
            <p:spPr bwMode="auto">
              <a:xfrm>
                <a:off x="540" y="2041"/>
                <a:ext cx="1074" cy="14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3399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3399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99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99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None/>
                </a:pPr>
                <a:r>
                  <a:rPr lang="pt-BR" sz="2000" dirty="0" err="1">
                    <a:solidFill>
                      <a:srgbClr val="C00000"/>
                    </a:solidFill>
                  </a:rPr>
                  <a:t>int</a:t>
                </a:r>
                <a:r>
                  <a:rPr lang="pt-BR" sz="2000" dirty="0">
                    <a:solidFill>
                      <a:srgbClr val="C00000"/>
                    </a:solidFill>
                  </a:rPr>
                  <a:t> </a:t>
                </a:r>
                <a:r>
                  <a:rPr lang="pt-BR" sz="2000" dirty="0" err="1">
                    <a:solidFill>
                      <a:srgbClr val="C00000"/>
                    </a:solidFill>
                  </a:rPr>
                  <a:t>foo</a:t>
                </a:r>
                <a:r>
                  <a:rPr lang="pt-BR" sz="2000" dirty="0">
                    <a:solidFill>
                      <a:srgbClr val="C00000"/>
                    </a:solidFill>
                  </a:rPr>
                  <a:t>(</a:t>
                </a:r>
                <a:r>
                  <a:rPr lang="pt-BR" sz="2000" dirty="0" err="1">
                    <a:solidFill>
                      <a:srgbClr val="C00000"/>
                    </a:solidFill>
                  </a:rPr>
                  <a:t>int</a:t>
                </a:r>
                <a:r>
                  <a:rPr lang="pt-BR" sz="2000" dirty="0">
                    <a:solidFill>
                      <a:srgbClr val="C00000"/>
                    </a:solidFill>
                  </a:rPr>
                  <a:t> x, </a:t>
                </a:r>
                <a:r>
                  <a:rPr lang="pt-BR" sz="2000" dirty="0" err="1">
                    <a:solidFill>
                      <a:srgbClr val="C00000"/>
                    </a:solidFill>
                  </a:rPr>
                  <a:t>int</a:t>
                </a:r>
                <a:r>
                  <a:rPr lang="pt-BR" sz="2000" dirty="0">
                    <a:solidFill>
                      <a:srgbClr val="C00000"/>
                    </a:solidFill>
                  </a:rPr>
                  <a:t> y){</a:t>
                </a:r>
              </a:p>
              <a:p>
                <a:pPr>
                  <a:buNone/>
                </a:pPr>
                <a:r>
                  <a:rPr lang="pt-BR" sz="2000" dirty="0" err="1">
                    <a:solidFill>
                      <a:srgbClr val="C00000"/>
                    </a:solidFill>
                  </a:rPr>
                  <a:t>if</a:t>
                </a:r>
                <a:r>
                  <a:rPr lang="pt-BR" sz="2000" dirty="0">
                    <a:solidFill>
                      <a:srgbClr val="C00000"/>
                    </a:solidFill>
                  </a:rPr>
                  <a:t> (x&gt;y)</a:t>
                </a:r>
              </a:p>
              <a:p>
                <a:pPr>
                  <a:buNone/>
                </a:pPr>
                <a:r>
                  <a:rPr lang="pt-BR" sz="2000" dirty="0">
                    <a:solidFill>
                      <a:srgbClr val="C00000"/>
                    </a:solidFill>
                  </a:rPr>
                  <a:t> </a:t>
                </a:r>
                <a:r>
                  <a:rPr lang="pt-BR" sz="2000" dirty="0" err="1">
                    <a:solidFill>
                      <a:srgbClr val="C00000"/>
                    </a:solidFill>
                  </a:rPr>
                  <a:t>return</a:t>
                </a:r>
                <a:r>
                  <a:rPr lang="pt-BR" sz="2000" dirty="0">
                    <a:solidFill>
                      <a:srgbClr val="C00000"/>
                    </a:solidFill>
                  </a:rPr>
                  <a:t> </a:t>
                </a:r>
                <a:r>
                  <a:rPr lang="pt-BR" sz="2000" dirty="0">
                    <a:solidFill>
                      <a:srgbClr val="0070C0"/>
                    </a:solidFill>
                  </a:rPr>
                  <a:t>(</a:t>
                </a:r>
                <a:r>
                  <a:rPr lang="pt-BR" sz="2000" dirty="0" err="1" smtClean="0">
                    <a:solidFill>
                      <a:srgbClr val="0070C0"/>
                    </a:solidFill>
                  </a:rPr>
                  <a:t>y+x</a:t>
                </a:r>
                <a:r>
                  <a:rPr lang="pt-BR" sz="2000" dirty="0">
                    <a:solidFill>
                      <a:srgbClr val="0070C0"/>
                    </a:solidFill>
                  </a:rPr>
                  <a:t>);</a:t>
                </a:r>
              </a:p>
              <a:p>
                <a:pPr>
                  <a:buNone/>
                </a:pPr>
                <a:r>
                  <a:rPr lang="pt-BR" sz="2000" dirty="0" err="1">
                    <a:solidFill>
                      <a:srgbClr val="C00000"/>
                    </a:solidFill>
                  </a:rPr>
                  <a:t>else</a:t>
                </a:r>
                <a:endParaRPr lang="pt-BR" sz="2000" dirty="0">
                  <a:solidFill>
                    <a:srgbClr val="C00000"/>
                  </a:solidFill>
                </a:endParaRPr>
              </a:p>
              <a:p>
                <a:pPr>
                  <a:buNone/>
                </a:pPr>
                <a:r>
                  <a:rPr lang="pt-BR" sz="2000" dirty="0">
                    <a:solidFill>
                      <a:srgbClr val="C00000"/>
                    </a:solidFill>
                  </a:rPr>
                  <a:t> </a:t>
                </a:r>
                <a:r>
                  <a:rPr lang="pt-BR" sz="2000" dirty="0" err="1">
                    <a:solidFill>
                      <a:srgbClr val="C00000"/>
                    </a:solidFill>
                  </a:rPr>
                  <a:t>return</a:t>
                </a:r>
                <a:r>
                  <a:rPr lang="pt-BR" sz="2000" dirty="0">
                    <a:solidFill>
                      <a:srgbClr val="C00000"/>
                    </a:solidFill>
                  </a:rPr>
                  <a:t> (</a:t>
                </a:r>
                <a:r>
                  <a:rPr lang="pt-BR" sz="2000" dirty="0" err="1">
                    <a:solidFill>
                      <a:srgbClr val="C00000"/>
                    </a:solidFill>
                  </a:rPr>
                  <a:t>x+y</a:t>
                </a:r>
                <a:r>
                  <a:rPr lang="pt-BR" sz="2000" dirty="0">
                    <a:solidFill>
                      <a:srgbClr val="C00000"/>
                    </a:solidFill>
                  </a:rPr>
                  <a:t>);</a:t>
                </a:r>
              </a:p>
              <a:p>
                <a:pPr>
                  <a:buNone/>
                </a:pPr>
                <a:r>
                  <a:rPr lang="pt-BR" sz="2000" dirty="0">
                    <a:solidFill>
                      <a:srgbClr val="C00000"/>
                    </a:solidFill>
                  </a:rPr>
                  <a:t>}</a:t>
                </a:r>
              </a:p>
            </p:txBody>
          </p:sp>
          <p:sp>
            <p:nvSpPr>
              <p:cNvPr id="50188" name="Text Box 8"/>
              <p:cNvSpPr txBox="1">
                <a:spLocks noChangeArrowheads="1"/>
              </p:cNvSpPr>
              <p:nvPr/>
            </p:nvSpPr>
            <p:spPr bwMode="auto">
              <a:xfrm>
                <a:off x="245" y="1861"/>
                <a:ext cx="29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3399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3399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99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99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pt-BR" sz="2000" dirty="0">
                    <a:latin typeface="Tahoma" panose="020B0604030504040204" pitchFamily="34" charset="0"/>
                  </a:rPr>
                  <a:t>M1:</a:t>
                </a:r>
              </a:p>
            </p:txBody>
          </p:sp>
        </p:grpSp>
        <p:grpSp>
          <p:nvGrpSpPr>
            <p:cNvPr id="50184" name="Group 9"/>
            <p:cNvGrpSpPr>
              <a:grpSpLocks/>
            </p:cNvGrpSpPr>
            <p:nvPr/>
          </p:nvGrpSpPr>
          <p:grpSpPr bwMode="auto">
            <a:xfrm>
              <a:off x="2026" y="2234"/>
              <a:ext cx="1361" cy="1589"/>
              <a:chOff x="253" y="1867"/>
              <a:chExt cx="1361" cy="1589"/>
            </a:xfrm>
          </p:grpSpPr>
          <p:sp>
            <p:nvSpPr>
              <p:cNvPr id="50185" name="Text Box 10"/>
              <p:cNvSpPr txBox="1">
                <a:spLocks noChangeArrowheads="1"/>
              </p:cNvSpPr>
              <p:nvPr/>
            </p:nvSpPr>
            <p:spPr bwMode="auto">
              <a:xfrm>
                <a:off x="540" y="2041"/>
                <a:ext cx="1074" cy="14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3399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3399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99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99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None/>
                </a:pPr>
                <a:r>
                  <a:rPr lang="pt-BR" sz="2000" dirty="0" err="1">
                    <a:solidFill>
                      <a:srgbClr val="C00000"/>
                    </a:solidFill>
                  </a:rPr>
                  <a:t>int</a:t>
                </a:r>
                <a:r>
                  <a:rPr lang="pt-BR" sz="2000" dirty="0">
                    <a:solidFill>
                      <a:srgbClr val="C00000"/>
                    </a:solidFill>
                  </a:rPr>
                  <a:t> </a:t>
                </a:r>
                <a:r>
                  <a:rPr lang="pt-BR" sz="2000" dirty="0" err="1">
                    <a:solidFill>
                      <a:srgbClr val="C00000"/>
                    </a:solidFill>
                  </a:rPr>
                  <a:t>foo</a:t>
                </a:r>
                <a:r>
                  <a:rPr lang="pt-BR" sz="2000" dirty="0">
                    <a:solidFill>
                      <a:srgbClr val="C00000"/>
                    </a:solidFill>
                  </a:rPr>
                  <a:t>(</a:t>
                </a:r>
                <a:r>
                  <a:rPr lang="pt-BR" sz="2000" dirty="0" err="1">
                    <a:solidFill>
                      <a:srgbClr val="C00000"/>
                    </a:solidFill>
                  </a:rPr>
                  <a:t>int</a:t>
                </a:r>
                <a:r>
                  <a:rPr lang="pt-BR" sz="2000" dirty="0">
                    <a:solidFill>
                      <a:srgbClr val="C00000"/>
                    </a:solidFill>
                  </a:rPr>
                  <a:t> x, </a:t>
                </a:r>
                <a:r>
                  <a:rPr lang="pt-BR" sz="2000" dirty="0" err="1">
                    <a:solidFill>
                      <a:srgbClr val="C00000"/>
                    </a:solidFill>
                  </a:rPr>
                  <a:t>int</a:t>
                </a:r>
                <a:r>
                  <a:rPr lang="pt-BR" sz="2000" dirty="0">
                    <a:solidFill>
                      <a:srgbClr val="C00000"/>
                    </a:solidFill>
                  </a:rPr>
                  <a:t> y){</a:t>
                </a:r>
              </a:p>
              <a:p>
                <a:pPr>
                  <a:buNone/>
                </a:pPr>
                <a:r>
                  <a:rPr lang="pt-BR" sz="2000" dirty="0" err="1">
                    <a:solidFill>
                      <a:srgbClr val="C00000"/>
                    </a:solidFill>
                  </a:rPr>
                  <a:t>if</a:t>
                </a:r>
                <a:r>
                  <a:rPr lang="pt-BR" sz="2000" dirty="0">
                    <a:solidFill>
                      <a:srgbClr val="C00000"/>
                    </a:solidFill>
                  </a:rPr>
                  <a:t> (x&gt;y)</a:t>
                </a:r>
              </a:p>
              <a:p>
                <a:pPr>
                  <a:buNone/>
                </a:pPr>
                <a:r>
                  <a:rPr lang="pt-BR" sz="2000" dirty="0">
                    <a:solidFill>
                      <a:srgbClr val="C00000"/>
                    </a:solidFill>
                  </a:rPr>
                  <a:t> </a:t>
                </a:r>
                <a:r>
                  <a:rPr lang="pt-BR" sz="2000" dirty="0" err="1">
                    <a:solidFill>
                      <a:srgbClr val="C00000"/>
                    </a:solidFill>
                  </a:rPr>
                  <a:t>return</a:t>
                </a:r>
                <a:r>
                  <a:rPr lang="pt-BR" sz="2000" dirty="0">
                    <a:solidFill>
                      <a:srgbClr val="0070C0"/>
                    </a:solidFill>
                  </a:rPr>
                  <a:t> (y-0);</a:t>
                </a:r>
              </a:p>
              <a:p>
                <a:pPr>
                  <a:buNone/>
                </a:pPr>
                <a:r>
                  <a:rPr lang="pt-BR" sz="2000" dirty="0" err="1">
                    <a:solidFill>
                      <a:srgbClr val="C00000"/>
                    </a:solidFill>
                  </a:rPr>
                  <a:t>else</a:t>
                </a:r>
                <a:endParaRPr lang="pt-BR" sz="2000" dirty="0">
                  <a:solidFill>
                    <a:srgbClr val="C00000"/>
                  </a:solidFill>
                </a:endParaRPr>
              </a:p>
              <a:p>
                <a:pPr>
                  <a:buNone/>
                </a:pPr>
                <a:r>
                  <a:rPr lang="pt-BR" sz="2000" dirty="0">
                    <a:solidFill>
                      <a:srgbClr val="C00000"/>
                    </a:solidFill>
                  </a:rPr>
                  <a:t> </a:t>
                </a:r>
                <a:r>
                  <a:rPr lang="pt-BR" sz="2000" dirty="0" err="1">
                    <a:solidFill>
                      <a:srgbClr val="C00000"/>
                    </a:solidFill>
                  </a:rPr>
                  <a:t>return</a:t>
                </a:r>
                <a:r>
                  <a:rPr lang="pt-BR" sz="2000" dirty="0">
                    <a:solidFill>
                      <a:srgbClr val="C00000"/>
                    </a:solidFill>
                  </a:rPr>
                  <a:t> (</a:t>
                </a:r>
                <a:r>
                  <a:rPr lang="pt-BR" sz="2000" dirty="0" err="1">
                    <a:solidFill>
                      <a:srgbClr val="C00000"/>
                    </a:solidFill>
                  </a:rPr>
                  <a:t>x+y</a:t>
                </a:r>
                <a:r>
                  <a:rPr lang="pt-BR" sz="2000" dirty="0">
                    <a:solidFill>
                      <a:srgbClr val="C00000"/>
                    </a:solidFill>
                  </a:rPr>
                  <a:t>);</a:t>
                </a:r>
              </a:p>
              <a:p>
                <a:pPr>
                  <a:buNone/>
                </a:pPr>
                <a:r>
                  <a:rPr lang="pt-BR" sz="2000" dirty="0">
                    <a:solidFill>
                      <a:srgbClr val="C00000"/>
                    </a:solidFill>
                  </a:rPr>
                  <a:t>}</a:t>
                </a:r>
              </a:p>
            </p:txBody>
          </p:sp>
          <p:sp>
            <p:nvSpPr>
              <p:cNvPr id="50186" name="Text Box 11"/>
              <p:cNvSpPr txBox="1">
                <a:spLocks noChangeArrowheads="1"/>
              </p:cNvSpPr>
              <p:nvPr/>
            </p:nvSpPr>
            <p:spPr bwMode="auto">
              <a:xfrm>
                <a:off x="253" y="1867"/>
                <a:ext cx="29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3399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3399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99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99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pt-BR" sz="2000" dirty="0">
                    <a:latin typeface="Tahoma" panose="020B0604030504040204" pitchFamily="34" charset="0"/>
                  </a:rPr>
                  <a:t>M2:</a:t>
                </a:r>
              </a:p>
            </p:txBody>
          </p:sp>
        </p:grpSp>
      </p:grpSp>
      <p:sp>
        <p:nvSpPr>
          <p:cNvPr id="50180" name="Text Box 16"/>
          <p:cNvSpPr txBox="1">
            <a:spLocks noChangeArrowheads="1"/>
          </p:cNvSpPr>
          <p:nvPr/>
        </p:nvSpPr>
        <p:spPr bwMode="auto">
          <a:xfrm>
            <a:off x="277759" y="4839703"/>
            <a:ext cx="8538438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3399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pt-BR" altLang="pt-BR" sz="1800" dirty="0">
                <a:latin typeface="Tahoma" panose="020B0604030504040204" pitchFamily="34" charset="0"/>
              </a:rPr>
              <a:t>Iremos concentrar em </a:t>
            </a:r>
            <a:r>
              <a:rPr lang="pt-BR" altLang="pt-BR" sz="1800" dirty="0" smtClean="0">
                <a:latin typeface="Tahoma" panose="020B0604030504040204" pitchFamily="34" charset="0"/>
              </a:rPr>
              <a:t>M3 </a:t>
            </a:r>
            <a:r>
              <a:rPr lang="pt-BR" altLang="pt-BR" sz="1800" i="1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</a:rPr>
              <a:t>(por este resultar no valor esperado)</a:t>
            </a:r>
            <a:r>
              <a:rPr lang="pt-BR" altLang="pt-BR" sz="1800" i="1" dirty="0">
                <a:latin typeface="Tahoma" panose="020B0604030504040204" pitchFamily="34" charset="0"/>
              </a:rPr>
              <a:t>.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pt-BR" altLang="pt-BR" sz="1800" dirty="0">
                <a:latin typeface="Tahoma" panose="020B0604030504040204" pitchFamily="34" charset="0"/>
              </a:rPr>
              <a:t>Um teste que distingue </a:t>
            </a:r>
            <a:r>
              <a:rPr lang="pt-BR" altLang="pt-BR" sz="1800" dirty="0" smtClean="0">
                <a:latin typeface="Tahoma" panose="020B0604030504040204" pitchFamily="34" charset="0"/>
              </a:rPr>
              <a:t>M3 </a:t>
            </a:r>
            <a:r>
              <a:rPr lang="pt-BR" altLang="pt-BR" sz="1800" dirty="0">
                <a:latin typeface="Tahoma" panose="020B0604030504040204" pitchFamily="34" charset="0"/>
              </a:rPr>
              <a:t>do original de </a:t>
            </a:r>
            <a:r>
              <a:rPr lang="pt-BR" altLang="pt-BR" sz="1800" dirty="0" err="1">
                <a:latin typeface="Tahoma" panose="020B0604030504040204" pitchFamily="34" charset="0"/>
              </a:rPr>
              <a:t>foo</a:t>
            </a:r>
            <a:r>
              <a:rPr lang="pt-BR" altLang="pt-BR" sz="1800" dirty="0">
                <a:latin typeface="Tahoma" panose="020B0604030504040204" pitchFamily="34" charset="0"/>
              </a:rPr>
              <a:t> deve satisfazer a seguinte condição: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pt-BR" altLang="pt-BR" sz="2000" dirty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pt-BR" altLang="pt-BR" sz="2000" dirty="0">
                <a:latin typeface="Tahoma" panose="020B0604030504040204" pitchFamily="34" charset="0"/>
              </a:rPr>
              <a:t>x-y ≠ </a:t>
            </a:r>
            <a:r>
              <a:rPr lang="pt-BR" altLang="pt-BR" sz="2000" dirty="0" err="1">
                <a:latin typeface="Tahoma" panose="020B0604030504040204" pitchFamily="34" charset="0"/>
              </a:rPr>
              <a:t>x+y</a:t>
            </a:r>
            <a:r>
              <a:rPr lang="pt-BR" altLang="pt-BR" sz="2000" dirty="0">
                <a:latin typeface="Tahoma" panose="020B0604030504040204" pitchFamily="34" charset="0"/>
              </a:rPr>
              <a:t>  implica y ≠ 0.</a:t>
            </a:r>
            <a:endParaRPr lang="en-US" altLang="pt-BR" sz="2000" dirty="0">
              <a:latin typeface="Tahoma" panose="020B0604030504040204" pitchFamily="34" charset="0"/>
            </a:endParaRPr>
          </a:p>
        </p:txBody>
      </p:sp>
      <p:sp>
        <p:nvSpPr>
          <p:cNvPr id="50181" name="Text Box 17"/>
          <p:cNvSpPr txBox="1">
            <a:spLocks noChangeArrowheads="1"/>
          </p:cNvSpPr>
          <p:nvPr/>
        </p:nvSpPr>
        <p:spPr bwMode="auto">
          <a:xfrm>
            <a:off x="6319555" y="6101587"/>
            <a:ext cx="4705004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3399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2000" dirty="0" err="1">
                <a:latin typeface="Tahoma" panose="020B0604030504040204" pitchFamily="34" charset="0"/>
              </a:rPr>
              <a:t>Obtêm</a:t>
            </a:r>
            <a:r>
              <a:rPr lang="en-US" altLang="pt-BR" sz="2000" dirty="0">
                <a:latin typeface="Tahoma" panose="020B0604030504040204" pitchFamily="34" charset="0"/>
              </a:rPr>
              <a:t>-se novo teste, t3: </a:t>
            </a:r>
            <a:r>
              <a:rPr lang="en-US" altLang="pt-BR" sz="2000" dirty="0">
                <a:solidFill>
                  <a:srgbClr val="C00000"/>
                </a:solidFill>
                <a:latin typeface="Tahoma" panose="020B0604030504040204" pitchFamily="34" charset="0"/>
              </a:rPr>
              <a:t>&lt;x=1, y=1&gt;</a:t>
            </a:r>
          </a:p>
        </p:txBody>
      </p:sp>
      <p:sp>
        <p:nvSpPr>
          <p:cNvPr id="501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4" y="187326"/>
            <a:ext cx="7793037" cy="595313"/>
          </a:xfrm>
        </p:spPr>
        <p:txBody>
          <a:bodyPr/>
          <a:lstStyle/>
          <a:p>
            <a:pPr eaLnBrk="1" hangingPunct="1"/>
            <a:r>
              <a:rPr lang="en-US" altLang="pt-BR" sz="3600"/>
              <a:t>Detecção de erro[6]</a:t>
            </a:r>
            <a:endParaRPr lang="en-US" altLang="pt-BR" sz="4800"/>
          </a:p>
        </p:txBody>
      </p:sp>
    </p:spTree>
    <p:extLst>
      <p:ext uri="{BB962C8B-B14F-4D97-AF65-F5344CB8AC3E}">
        <p14:creationId xmlns:p14="http://schemas.microsoft.com/office/powerpoint/2010/main" val="277091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ChangeArrowheads="1"/>
          </p:cNvSpPr>
          <p:nvPr/>
        </p:nvSpPr>
        <p:spPr bwMode="auto">
          <a:xfrm>
            <a:off x="2855913" y="1341439"/>
            <a:ext cx="7681912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3399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pt-BR" altLang="pt-BR" sz="2400" dirty="0"/>
              <a:t>Executar o original de </a:t>
            </a:r>
            <a:r>
              <a:rPr lang="pt-BR" altLang="pt-BR" sz="2400" dirty="0" err="1"/>
              <a:t>foo</a:t>
            </a:r>
            <a:r>
              <a:rPr lang="pt-BR" altLang="pt-BR" sz="2400" dirty="0"/>
              <a:t> em t3 resulta </a:t>
            </a:r>
            <a:r>
              <a:rPr lang="pt-BR" altLang="pt-BR" sz="2400" dirty="0">
                <a:solidFill>
                  <a:srgbClr val="C00000"/>
                </a:solidFill>
              </a:rPr>
              <a:t>(t3) = </a:t>
            </a:r>
            <a:r>
              <a:rPr lang="pt-BR" altLang="pt-BR" sz="2400" dirty="0" smtClean="0">
                <a:solidFill>
                  <a:srgbClr val="C00000"/>
                </a:solidFill>
              </a:rPr>
              <a:t>2</a:t>
            </a:r>
            <a:r>
              <a:rPr lang="pt-BR" altLang="pt-BR" sz="2400" dirty="0" smtClean="0"/>
              <a:t>. </a:t>
            </a:r>
            <a:endParaRPr lang="pt-BR" altLang="pt-BR" sz="24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pt-BR" altLang="pt-BR" sz="2400" dirty="0"/>
              <a:t>No entanto, de acordo com os requisitos, devia-se obter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pt-BR" altLang="pt-BR" sz="2400" dirty="0"/>
              <a:t> </a:t>
            </a:r>
            <a:r>
              <a:rPr lang="pt-BR" altLang="pt-BR" sz="2400" dirty="0" err="1"/>
              <a:t>foo</a:t>
            </a:r>
            <a:r>
              <a:rPr lang="pt-BR" altLang="pt-BR" sz="2400" dirty="0"/>
              <a:t> </a:t>
            </a:r>
            <a:r>
              <a:rPr lang="pt-BR" altLang="pt-BR" sz="2400" dirty="0">
                <a:solidFill>
                  <a:srgbClr val="C00000"/>
                </a:solidFill>
              </a:rPr>
              <a:t>(t3) = 2</a:t>
            </a:r>
            <a:r>
              <a:rPr lang="pt-BR" altLang="pt-BR" sz="2400" dirty="0"/>
              <a:t>.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pt-BR" altLang="pt-BR" sz="2400" dirty="0"/>
              <a:t>Assim, </a:t>
            </a:r>
            <a:r>
              <a:rPr lang="pt-BR" altLang="pt-BR" sz="2400" dirty="0">
                <a:solidFill>
                  <a:srgbClr val="C00000"/>
                </a:solidFill>
              </a:rPr>
              <a:t>t3</a:t>
            </a:r>
            <a:r>
              <a:rPr lang="pt-BR" altLang="pt-BR" sz="2400" dirty="0"/>
              <a:t> distingue-se M1 do original de </a:t>
            </a:r>
            <a:r>
              <a:rPr lang="pt-BR" altLang="pt-BR" sz="2400" dirty="0" err="1"/>
              <a:t>foo</a:t>
            </a:r>
            <a:r>
              <a:rPr lang="pt-BR" altLang="pt-BR" sz="2400" dirty="0"/>
              <a:t> e também revela o erro.</a:t>
            </a:r>
            <a:endParaRPr lang="en-US" altLang="pt-BR" sz="2400" dirty="0"/>
          </a:p>
        </p:txBody>
      </p:sp>
      <p:grpSp>
        <p:nvGrpSpPr>
          <p:cNvPr id="52227" name="Group 4"/>
          <p:cNvGrpSpPr>
            <a:grpSpLocks/>
          </p:cNvGrpSpPr>
          <p:nvPr/>
        </p:nvGrpSpPr>
        <p:grpSpPr bwMode="auto">
          <a:xfrm>
            <a:off x="2711451" y="3357563"/>
            <a:ext cx="6166409" cy="1136650"/>
            <a:chOff x="167" y="2332"/>
            <a:chExt cx="3185" cy="716"/>
          </a:xfrm>
        </p:grpSpPr>
        <p:grpSp>
          <p:nvGrpSpPr>
            <p:cNvPr id="52268" name="Group 5"/>
            <p:cNvGrpSpPr>
              <a:grpSpLocks/>
            </p:cNvGrpSpPr>
            <p:nvPr/>
          </p:nvGrpSpPr>
          <p:grpSpPr bwMode="auto">
            <a:xfrm>
              <a:off x="167" y="2332"/>
              <a:ext cx="1412" cy="716"/>
              <a:chOff x="167" y="1965"/>
              <a:chExt cx="1412" cy="716"/>
            </a:xfrm>
          </p:grpSpPr>
          <p:sp>
            <p:nvSpPr>
              <p:cNvPr id="52272" name="Text Box 6"/>
              <p:cNvSpPr txBox="1">
                <a:spLocks noChangeArrowheads="1"/>
              </p:cNvSpPr>
              <p:nvPr/>
            </p:nvSpPr>
            <p:spPr bwMode="auto">
              <a:xfrm>
                <a:off x="540" y="2041"/>
                <a:ext cx="1039" cy="6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3399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3399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99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99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pt-BR" sz="2000">
                    <a:latin typeface="Tahoma" panose="020B0604030504040204" pitchFamily="34" charset="0"/>
                  </a:rPr>
                  <a:t>int foo(int x, y){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pt-BR" sz="2000">
                    <a:latin typeface="Tahoma" panose="020B0604030504040204" pitchFamily="34" charset="0"/>
                  </a:rPr>
                  <a:t>return (x</a:t>
                </a:r>
                <a:r>
                  <a:rPr lang="en-US" altLang="pt-BR" sz="200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+</a:t>
                </a:r>
                <a:r>
                  <a:rPr lang="en-US" altLang="pt-BR" sz="2000">
                    <a:latin typeface="Tahoma" panose="020B0604030504040204" pitchFamily="34" charset="0"/>
                  </a:rPr>
                  <a:t>y);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pt-BR" sz="2000">
                    <a:latin typeface="Tahoma" panose="020B0604030504040204" pitchFamily="34" charset="0"/>
                  </a:rPr>
                  <a:t>}</a:t>
                </a:r>
              </a:p>
            </p:txBody>
          </p:sp>
          <p:sp>
            <p:nvSpPr>
              <p:cNvPr id="52273" name="Text Box 7"/>
              <p:cNvSpPr txBox="1">
                <a:spLocks noChangeArrowheads="1"/>
              </p:cNvSpPr>
              <p:nvPr/>
            </p:nvSpPr>
            <p:spPr bwMode="auto">
              <a:xfrm>
                <a:off x="167" y="1965"/>
                <a:ext cx="31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3399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3399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99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99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pt-BR" sz="2000">
                    <a:latin typeface="Tahoma" panose="020B0604030504040204" pitchFamily="34" charset="0"/>
                  </a:rPr>
                  <a:t>M1:</a:t>
                </a:r>
              </a:p>
            </p:txBody>
          </p:sp>
        </p:grpSp>
        <p:grpSp>
          <p:nvGrpSpPr>
            <p:cNvPr id="52269" name="Group 8"/>
            <p:cNvGrpSpPr>
              <a:grpSpLocks/>
            </p:cNvGrpSpPr>
            <p:nvPr/>
          </p:nvGrpSpPr>
          <p:grpSpPr bwMode="auto">
            <a:xfrm>
              <a:off x="1940" y="2332"/>
              <a:ext cx="1412" cy="716"/>
              <a:chOff x="167" y="1965"/>
              <a:chExt cx="1412" cy="716"/>
            </a:xfrm>
          </p:grpSpPr>
          <p:sp>
            <p:nvSpPr>
              <p:cNvPr id="52270" name="Text Box 9"/>
              <p:cNvSpPr txBox="1">
                <a:spLocks noChangeArrowheads="1"/>
              </p:cNvSpPr>
              <p:nvPr/>
            </p:nvSpPr>
            <p:spPr bwMode="auto">
              <a:xfrm>
                <a:off x="540" y="2041"/>
                <a:ext cx="1039" cy="6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3399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3399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99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99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pt-BR" sz="2000">
                    <a:latin typeface="Tahoma" panose="020B0604030504040204" pitchFamily="34" charset="0"/>
                  </a:rPr>
                  <a:t>int foo(int x, y){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pt-BR" sz="2000">
                    <a:latin typeface="Tahoma" panose="020B0604030504040204" pitchFamily="34" charset="0"/>
                  </a:rPr>
                  <a:t>return (x-</a:t>
                </a:r>
                <a:r>
                  <a:rPr lang="en-US" altLang="pt-BR" sz="200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0</a:t>
                </a:r>
                <a:r>
                  <a:rPr lang="en-US" altLang="pt-BR" sz="2000">
                    <a:latin typeface="Tahoma" panose="020B0604030504040204" pitchFamily="34" charset="0"/>
                  </a:rPr>
                  <a:t>);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pt-BR" sz="2000">
                    <a:latin typeface="Tahoma" panose="020B0604030504040204" pitchFamily="34" charset="0"/>
                  </a:rPr>
                  <a:t>}</a:t>
                </a:r>
              </a:p>
            </p:txBody>
          </p:sp>
          <p:sp>
            <p:nvSpPr>
              <p:cNvPr id="52271" name="Text Box 10"/>
              <p:cNvSpPr txBox="1">
                <a:spLocks noChangeArrowheads="1"/>
              </p:cNvSpPr>
              <p:nvPr/>
            </p:nvSpPr>
            <p:spPr bwMode="auto">
              <a:xfrm>
                <a:off x="167" y="1965"/>
                <a:ext cx="31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3399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3399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99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99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pt-BR" sz="2000">
                    <a:latin typeface="Tahoma" panose="020B0604030504040204" pitchFamily="34" charset="0"/>
                  </a:rPr>
                  <a:t>M2:</a:t>
                </a:r>
              </a:p>
            </p:txBody>
          </p:sp>
        </p:grpSp>
      </p:grpSp>
      <p:sp>
        <p:nvSpPr>
          <p:cNvPr id="52228" name="Retângulo 14"/>
          <p:cNvSpPr>
            <a:spLocks noChangeArrowheads="1"/>
          </p:cNvSpPr>
          <p:nvPr/>
        </p:nvSpPr>
        <p:spPr bwMode="auto">
          <a:xfrm>
            <a:off x="2855914" y="869951"/>
            <a:ext cx="43195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pt-BR" sz="2000">
                <a:latin typeface="Times New Roman" panose="02020603050405020304" pitchFamily="18" charset="0"/>
              </a:rPr>
              <a:t>Novo teste </a:t>
            </a:r>
            <a:r>
              <a:rPr lang="en-US" altLang="pt-BR" sz="2000">
                <a:solidFill>
                  <a:srgbClr val="C00000"/>
                </a:solidFill>
                <a:latin typeface="Times New Roman" panose="02020603050405020304" pitchFamily="18" charset="0"/>
              </a:rPr>
              <a:t>T= { </a:t>
            </a:r>
            <a:r>
              <a:rPr lang="en-US" altLang="pt-BR">
                <a:solidFill>
                  <a:srgbClr val="C00000"/>
                </a:solidFill>
                <a:latin typeface="Times New Roman" panose="02020603050405020304" pitchFamily="18" charset="0"/>
              </a:rPr>
              <a:t>t3</a:t>
            </a:r>
            <a:r>
              <a:rPr lang="en-US" altLang="pt-BR" sz="2000">
                <a:solidFill>
                  <a:srgbClr val="C00000"/>
                </a:solidFill>
                <a:latin typeface="Times New Roman" panose="02020603050405020304" pitchFamily="18" charset="0"/>
              </a:rPr>
              <a:t>: </a:t>
            </a:r>
            <a:r>
              <a:rPr lang="en-US" altLang="pt-BR" sz="2000">
                <a:solidFill>
                  <a:srgbClr val="C00000"/>
                </a:solidFill>
                <a:latin typeface="Tahoma" panose="020B0604030504040204" pitchFamily="34" charset="0"/>
              </a:rPr>
              <a:t>&lt;x=</a:t>
            </a:r>
            <a:r>
              <a:rPr lang="en-US" altLang="pt-BR" sz="2000">
                <a:latin typeface="Tahoma" panose="020B0604030504040204" pitchFamily="34" charset="0"/>
              </a:rPr>
              <a:t>1</a:t>
            </a:r>
            <a:r>
              <a:rPr lang="en-US" altLang="pt-BR" sz="2000">
                <a:solidFill>
                  <a:srgbClr val="C00000"/>
                </a:solidFill>
                <a:latin typeface="Tahoma" panose="020B0604030504040204" pitchFamily="34" charset="0"/>
              </a:rPr>
              <a:t>, y=</a:t>
            </a:r>
            <a:r>
              <a:rPr lang="en-US" altLang="pt-BR" sz="2000">
                <a:latin typeface="Tahoma" panose="020B0604030504040204" pitchFamily="34" charset="0"/>
              </a:rPr>
              <a:t>1</a:t>
            </a:r>
            <a:r>
              <a:rPr lang="en-US" altLang="pt-BR" sz="2000">
                <a:solidFill>
                  <a:srgbClr val="C00000"/>
                </a:solidFill>
                <a:latin typeface="Tahoma" panose="020B0604030504040204" pitchFamily="34" charset="0"/>
              </a:rPr>
              <a:t>&gt;}</a:t>
            </a:r>
            <a:endParaRPr lang="en-US" altLang="pt-BR" sz="20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4" y="187326"/>
            <a:ext cx="7793037" cy="595313"/>
          </a:xfrm>
        </p:spPr>
        <p:txBody>
          <a:bodyPr/>
          <a:lstStyle/>
          <a:p>
            <a:pPr eaLnBrk="1" hangingPunct="1"/>
            <a:r>
              <a:rPr lang="en-US" altLang="pt-BR" sz="3600"/>
              <a:t>Detecção de erro[7]</a:t>
            </a:r>
            <a:endParaRPr lang="en-US" altLang="pt-BR" sz="4800"/>
          </a:p>
        </p:txBody>
      </p:sp>
      <p:graphicFrame>
        <p:nvGraphicFramePr>
          <p:cNvPr id="13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867363"/>
              </p:ext>
            </p:extLst>
          </p:nvPr>
        </p:nvGraphicFramePr>
        <p:xfrm>
          <a:off x="2808780" y="4494213"/>
          <a:ext cx="6670675" cy="2380745"/>
        </p:xfrm>
        <a:graphic>
          <a:graphicData uri="http://schemas.openxmlformats.org/drawingml/2006/table">
            <a:tbl>
              <a:tblPr/>
              <a:tblGrid>
                <a:gridCol w="1391701"/>
                <a:gridCol w="1058751"/>
                <a:gridCol w="1436821"/>
                <a:gridCol w="1450215"/>
                <a:gridCol w="1333187"/>
              </a:tblGrid>
              <a:tr h="6858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Test (t)</a:t>
                      </a:r>
                    </a:p>
                  </a:txBody>
                  <a:tcPr marL="91448" marR="91448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foo(t)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pt-BR" sz="1100" dirty="0" smtClean="0">
                          <a:latin typeface="Tahoma" panose="020B0604030504040204" pitchFamily="34" charset="0"/>
                        </a:rPr>
                        <a:t>return (y-x);</a:t>
                      </a:r>
                      <a:endParaRPr kumimoji="0" lang="en-US" alt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48" marR="9144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M1(t)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pt-BR" sz="1200" dirty="0" smtClean="0">
                          <a:latin typeface="Tahoma" panose="020B0604030504040204" pitchFamily="34" charset="0"/>
                        </a:rPr>
                        <a:t>return (</a:t>
                      </a:r>
                      <a:r>
                        <a:rPr lang="en-US" altLang="pt-BR" sz="1200" dirty="0" err="1" smtClean="0">
                          <a:latin typeface="Tahoma" panose="020B0604030504040204" pitchFamily="34" charset="0"/>
                        </a:rPr>
                        <a:t>y</a:t>
                      </a:r>
                      <a:r>
                        <a:rPr lang="en-US" altLang="pt-BR" sz="1200" dirty="0" err="1" smtClean="0">
                          <a:solidFill>
                            <a:schemeClr val="hlink"/>
                          </a:solidFill>
                          <a:latin typeface="Tahoma" panose="020B0604030504040204" pitchFamily="34" charset="0"/>
                        </a:rPr>
                        <a:t>+</a:t>
                      </a:r>
                      <a:r>
                        <a:rPr lang="en-US" altLang="pt-BR" sz="1200" dirty="0" err="1" smtClean="0">
                          <a:latin typeface="Tahoma" panose="020B0604030504040204" pitchFamily="34" charset="0"/>
                        </a:rPr>
                        <a:t>x</a:t>
                      </a:r>
                      <a:r>
                        <a:rPr lang="en-US" altLang="pt-BR" sz="1200" dirty="0" smtClean="0">
                          <a:latin typeface="Tahoma" panose="020B0604030504040204" pitchFamily="34" charset="0"/>
                        </a:rPr>
                        <a:t>);</a:t>
                      </a:r>
                      <a:endParaRPr kumimoji="0" lang="en-US" alt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48" marR="9144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M2(t)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pt-BR" sz="1400" dirty="0" smtClean="0">
                          <a:latin typeface="Tahoma" panose="020B0604030504040204" pitchFamily="34" charset="0"/>
                        </a:rPr>
                        <a:t>return (y-</a:t>
                      </a:r>
                      <a:r>
                        <a:rPr lang="en-US" altLang="pt-BR" sz="1400" dirty="0" smtClean="0">
                          <a:solidFill>
                            <a:schemeClr val="hlink"/>
                          </a:solidFill>
                          <a:latin typeface="Tahoma" panose="020B0604030504040204" pitchFamily="34" charset="0"/>
                        </a:rPr>
                        <a:t>0</a:t>
                      </a:r>
                      <a:r>
                        <a:rPr lang="en-US" altLang="pt-BR" sz="1400" dirty="0" smtClean="0">
                          <a:latin typeface="Tahoma" panose="020B0604030504040204" pitchFamily="34" charset="0"/>
                        </a:rPr>
                        <a:t>);</a:t>
                      </a:r>
                      <a:endParaRPr kumimoji="0" lang="en-US" alt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48" marR="9144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M3(t)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pt-BR" sz="1200" dirty="0" smtClean="0">
                          <a:latin typeface="Tahoma" panose="020B0604030504040204" pitchFamily="34" charset="0"/>
                        </a:rPr>
                        <a:t>return (</a:t>
                      </a:r>
                      <a:r>
                        <a:rPr lang="en-US" altLang="pt-BR" sz="1200" dirty="0" smtClean="0">
                          <a:solidFill>
                            <a:schemeClr val="hlink"/>
                          </a:solidFill>
                          <a:latin typeface="Tahoma" panose="020B0604030504040204" pitchFamily="34" charset="0"/>
                        </a:rPr>
                        <a:t>x</a:t>
                      </a:r>
                      <a:r>
                        <a:rPr lang="en-US" altLang="pt-BR" sz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-y</a:t>
                      </a:r>
                      <a:r>
                        <a:rPr lang="en-US" altLang="pt-BR" sz="1200" dirty="0" smtClean="0">
                          <a:latin typeface="Tahoma" panose="020B0604030504040204" pitchFamily="34" charset="0"/>
                        </a:rPr>
                        <a:t>);</a:t>
                      </a:r>
                      <a:endParaRPr kumimoji="0" lang="en-US" alt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48" marR="9144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3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t1</a:t>
                      </a:r>
                    </a:p>
                  </a:txBody>
                  <a:tcPr marL="91448" marR="91448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1448" marR="9144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1448" marR="9144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1448" marR="9144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1448" marR="9144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0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t2</a:t>
                      </a:r>
                    </a:p>
                  </a:txBody>
                  <a:tcPr marL="91448" marR="91448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marL="91448" marR="9144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marL="91448" marR="9144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marL="91448" marR="9144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1448" marR="9144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0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t3</a:t>
                      </a:r>
                    </a:p>
                  </a:txBody>
                  <a:tcPr marL="91448" marR="91448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48" marR="9144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1448" marR="9144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1448" marR="9144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1448" marR="9144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3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48" marR="91448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48" marR="9144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Morto</a:t>
                      </a:r>
                      <a:endParaRPr kumimoji="0" lang="en-US" alt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48" marR="9144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Morto</a:t>
                      </a:r>
                      <a:endParaRPr kumimoji="0" lang="en-US" alt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48" marR="9144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Morto</a:t>
                      </a:r>
                      <a:endParaRPr kumimoji="0" lang="en-US" alt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48" marR="9144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99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4" y="187326"/>
            <a:ext cx="7793037" cy="595313"/>
          </a:xfrm>
        </p:spPr>
        <p:txBody>
          <a:bodyPr/>
          <a:lstStyle/>
          <a:p>
            <a:pPr eaLnBrk="1" hangingPunct="1"/>
            <a:r>
              <a:rPr lang="en-US" altLang="pt-BR" sz="3600"/>
              <a:t>Detecção de erro[8]</a:t>
            </a:r>
            <a:endParaRPr lang="en-US" altLang="pt-BR" sz="4800"/>
          </a:p>
        </p:txBody>
      </p:sp>
      <p:graphicFrame>
        <p:nvGraphicFramePr>
          <p:cNvPr id="7" name="Group 87"/>
          <p:cNvGraphicFramePr>
            <a:graphicFrameLocks noGrp="1"/>
          </p:cNvGraphicFramePr>
          <p:nvPr/>
        </p:nvGraphicFramePr>
        <p:xfrm>
          <a:off x="3313113" y="908050"/>
          <a:ext cx="5942012" cy="2049462"/>
        </p:xfrm>
        <a:graphic>
          <a:graphicData uri="http://schemas.openxmlformats.org/drawingml/2006/table">
            <a:tbl>
              <a:tblPr/>
              <a:tblGrid>
                <a:gridCol w="1239680"/>
                <a:gridCol w="943100"/>
                <a:gridCol w="1279871"/>
                <a:gridCol w="1291803"/>
                <a:gridCol w="1187558"/>
              </a:tblGrid>
              <a:tr h="5855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Teste (t)</a:t>
                      </a:r>
                    </a:p>
                  </a:txBody>
                  <a:tcPr marL="91423" marR="91423" marT="45746" marB="45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foo(t)</a:t>
                      </a:r>
                    </a:p>
                  </a:txBody>
                  <a:tcPr marL="91423" marR="91423"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M1(t)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pt-BR" sz="1100" dirty="0" smtClean="0">
                          <a:latin typeface="Tahoma" panose="020B0604030504040204" pitchFamily="34" charset="0"/>
                        </a:rPr>
                        <a:t>return (</a:t>
                      </a:r>
                      <a:r>
                        <a:rPr lang="en-US" altLang="pt-BR" sz="1100" dirty="0" err="1" smtClean="0">
                          <a:latin typeface="Tahoma" panose="020B0604030504040204" pitchFamily="34" charset="0"/>
                        </a:rPr>
                        <a:t>x</a:t>
                      </a:r>
                      <a:r>
                        <a:rPr lang="en-US" altLang="pt-BR" sz="1100" dirty="0" err="1" smtClean="0">
                          <a:solidFill>
                            <a:schemeClr val="hlink"/>
                          </a:solidFill>
                          <a:latin typeface="Tahoma" panose="020B0604030504040204" pitchFamily="34" charset="0"/>
                        </a:rPr>
                        <a:t>+</a:t>
                      </a:r>
                      <a:r>
                        <a:rPr lang="en-US" altLang="pt-BR" sz="1100" dirty="0" err="1" smtClean="0">
                          <a:latin typeface="Tahoma" panose="020B0604030504040204" pitchFamily="34" charset="0"/>
                        </a:rPr>
                        <a:t>y</a:t>
                      </a:r>
                      <a:r>
                        <a:rPr lang="en-US" altLang="pt-BR" sz="1100" dirty="0" smtClean="0">
                          <a:latin typeface="Tahoma" panose="020B0604030504040204" pitchFamily="34" charset="0"/>
                        </a:rPr>
                        <a:t>);</a:t>
                      </a:r>
                      <a:endParaRPr kumimoji="0" lang="en-US" alt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23" marR="91423"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M2(t)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pt-BR" sz="1200" dirty="0" smtClean="0">
                          <a:latin typeface="Tahoma" panose="020B0604030504040204" pitchFamily="34" charset="0"/>
                        </a:rPr>
                        <a:t>return (x-</a:t>
                      </a:r>
                      <a:r>
                        <a:rPr lang="en-US" altLang="pt-BR" sz="1200" dirty="0" smtClean="0">
                          <a:solidFill>
                            <a:schemeClr val="hlink"/>
                          </a:solidFill>
                          <a:latin typeface="Tahoma" panose="020B0604030504040204" pitchFamily="34" charset="0"/>
                        </a:rPr>
                        <a:t>0</a:t>
                      </a:r>
                      <a:r>
                        <a:rPr lang="en-US" altLang="pt-BR" sz="1200" dirty="0" smtClean="0">
                          <a:latin typeface="Tahoma" panose="020B0604030504040204" pitchFamily="34" charset="0"/>
                        </a:rPr>
                        <a:t>);</a:t>
                      </a:r>
                      <a:endParaRPr kumimoji="0" lang="en-US" alt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23" marR="91423"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M3(t)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pt-BR" sz="1100" dirty="0" smtClean="0">
                          <a:latin typeface="Tahoma" panose="020B0604030504040204" pitchFamily="34" charset="0"/>
                        </a:rPr>
                        <a:t>return (</a:t>
                      </a:r>
                      <a:r>
                        <a:rPr lang="en-US" altLang="pt-BR" sz="1100" dirty="0" smtClean="0">
                          <a:solidFill>
                            <a:schemeClr val="hlink"/>
                          </a:solidFill>
                          <a:latin typeface="Tahoma" panose="020B0604030504040204" pitchFamily="34" charset="0"/>
                        </a:rPr>
                        <a:t>0</a:t>
                      </a:r>
                      <a:r>
                        <a:rPr lang="en-US" altLang="pt-BR" sz="11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-y</a:t>
                      </a:r>
                      <a:r>
                        <a:rPr lang="en-US" altLang="pt-BR" sz="1100" dirty="0" smtClean="0">
                          <a:latin typeface="Tahoma" panose="020B0604030504040204" pitchFamily="34" charset="0"/>
                        </a:rPr>
                        <a:t>);</a:t>
                      </a:r>
                      <a:endParaRPr kumimoji="0" lang="en-US" alt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23" marR="91423"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t1</a:t>
                      </a:r>
                    </a:p>
                  </a:txBody>
                  <a:tcPr marL="91423" marR="91423" marT="45746" marB="45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1423" marR="91423"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1423" marR="91423"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1423" marR="91423"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1423" marR="91423"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t2</a:t>
                      </a:r>
                    </a:p>
                  </a:txBody>
                  <a:tcPr marL="91423" marR="91423" marT="45746" marB="45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marL="91423" marR="91423"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marL="91423" marR="91423"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marL="91423" marR="91423"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1423" marR="91423"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t3</a:t>
                      </a:r>
                    </a:p>
                  </a:txBody>
                  <a:tcPr marL="91423" marR="91423" marT="45746" marB="45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1423" marR="91423"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1423" marR="91423"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1423" marR="91423"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marL="91423" marR="91423"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23" marR="91423" marT="45746" marB="45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23" marR="91423"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Morto</a:t>
                      </a:r>
                      <a:endParaRPr kumimoji="0" lang="en-US" alt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23" marR="91423"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Morto</a:t>
                      </a:r>
                      <a:endParaRPr kumimoji="0" lang="en-US" alt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23" marR="91423"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Morto</a:t>
                      </a:r>
                      <a:endParaRPr kumimoji="0" lang="en-US" alt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23" marR="91423"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313" name="Retângulo 7"/>
          <p:cNvSpPr>
            <a:spLocks noChangeArrowheads="1"/>
          </p:cNvSpPr>
          <p:nvPr/>
        </p:nvSpPr>
        <p:spPr bwMode="auto">
          <a:xfrm>
            <a:off x="3575050" y="4508500"/>
            <a:ext cx="4572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pt-BR" altLang="pt-BR" i="1"/>
              <a:t>PM= 100 * 3 / (3 - 0)</a:t>
            </a:r>
          </a:p>
          <a:p>
            <a:r>
              <a:rPr lang="pt-BR" altLang="pt-BR" i="1"/>
              <a:t>PM = 100%</a:t>
            </a:r>
          </a:p>
        </p:txBody>
      </p:sp>
      <p:sp>
        <p:nvSpPr>
          <p:cNvPr id="54314" name="Retângulo 8"/>
          <p:cNvSpPr>
            <a:spLocks noChangeArrowheads="1"/>
          </p:cNvSpPr>
          <p:nvPr/>
        </p:nvSpPr>
        <p:spPr bwMode="auto">
          <a:xfrm>
            <a:off x="3216276" y="3141663"/>
            <a:ext cx="6111875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pt-BR" altLang="pt-BR" sz="2000" i="1" dirty="0"/>
              <a:t>Pontuação de mutação(PM) = 100 * D / (N - E)</a:t>
            </a:r>
          </a:p>
          <a:p>
            <a:pPr lvl="1"/>
            <a:r>
              <a:rPr lang="pt-BR" altLang="pt-BR" sz="1800" i="1" dirty="0">
                <a:solidFill>
                  <a:srgbClr val="003399"/>
                </a:solidFill>
              </a:rPr>
              <a:t>D</a:t>
            </a:r>
            <a:r>
              <a:rPr lang="pt-BR" altLang="pt-BR" sz="1800" dirty="0">
                <a:solidFill>
                  <a:srgbClr val="003399"/>
                </a:solidFill>
              </a:rPr>
              <a:t> = mutantes mortos </a:t>
            </a:r>
            <a:r>
              <a:rPr lang="pt-BR" altLang="pt-BR" sz="1800" b="0" dirty="0"/>
              <a:t>= 3</a:t>
            </a:r>
          </a:p>
          <a:p>
            <a:pPr lvl="1"/>
            <a:r>
              <a:rPr lang="pt-BR" altLang="pt-BR" sz="1800" i="1" dirty="0">
                <a:solidFill>
                  <a:srgbClr val="003399"/>
                </a:solidFill>
              </a:rPr>
              <a:t>N</a:t>
            </a:r>
            <a:r>
              <a:rPr lang="pt-BR" altLang="pt-BR" sz="1800" dirty="0">
                <a:solidFill>
                  <a:srgbClr val="003399"/>
                </a:solidFill>
              </a:rPr>
              <a:t> = Número de mutantes </a:t>
            </a:r>
            <a:r>
              <a:rPr lang="pt-BR" altLang="pt-BR" sz="1800" b="0" dirty="0"/>
              <a:t>= 3</a:t>
            </a:r>
          </a:p>
          <a:p>
            <a:pPr lvl="1"/>
            <a:r>
              <a:rPr lang="pt-BR" altLang="pt-BR" sz="1800" i="1" dirty="0">
                <a:solidFill>
                  <a:srgbClr val="003399"/>
                </a:solidFill>
              </a:rPr>
              <a:t>E</a:t>
            </a:r>
            <a:r>
              <a:rPr lang="pt-BR" altLang="pt-BR" sz="1800" dirty="0">
                <a:solidFill>
                  <a:srgbClr val="003399"/>
                </a:solidFill>
              </a:rPr>
              <a:t> = Número de mutantes equivalentes </a:t>
            </a:r>
            <a:r>
              <a:rPr lang="pt-BR" altLang="pt-BR" sz="1800" b="0" dirty="0"/>
              <a:t>= 0</a:t>
            </a:r>
          </a:p>
        </p:txBody>
      </p:sp>
      <p:sp>
        <p:nvSpPr>
          <p:cNvPr id="54315" name="Retângulo 9"/>
          <p:cNvSpPr>
            <a:spLocks noChangeArrowheads="1"/>
          </p:cNvSpPr>
          <p:nvPr/>
        </p:nvSpPr>
        <p:spPr bwMode="auto">
          <a:xfrm>
            <a:off x="3000376" y="5661026"/>
            <a:ext cx="67675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pt-BR" altLang="pt-BR" sz="1800" b="0" i="1"/>
              <a:t>Claramente os testes indicam que o código apresenta 100% de falhas e que os casos de teste precisam ser efetuados.</a:t>
            </a:r>
            <a:endParaRPr lang="pt-BR" altLang="pt-BR" sz="1800" b="0"/>
          </a:p>
        </p:txBody>
      </p:sp>
    </p:spTree>
    <p:extLst>
      <p:ext uri="{BB962C8B-B14F-4D97-AF65-F5344CB8AC3E}">
        <p14:creationId xmlns:p14="http://schemas.microsoft.com/office/powerpoint/2010/main" val="410202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83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Apresentação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301875"/>
            <a:ext cx="10515600" cy="1565275"/>
          </a:xfrm>
        </p:spPr>
        <p:txBody>
          <a:bodyPr/>
          <a:lstStyle/>
          <a:p>
            <a:pPr algn="just"/>
            <a:r>
              <a:rPr lang="pt-BR" dirty="0"/>
              <a:t>A técnica de teste Baseada em Erros, ou mutantes, utiliza informações sobre os tipos de erros mais frequentes no processo de desenvolvimento de software </a:t>
            </a:r>
            <a:r>
              <a:rPr lang="pt-BR" dirty="0" smtClean="0"/>
              <a:t>para </a:t>
            </a:r>
            <a:r>
              <a:rPr lang="pt-BR" dirty="0"/>
              <a:t>conduzir a geração de testes.</a:t>
            </a:r>
          </a:p>
        </p:txBody>
      </p:sp>
      <p:sp>
        <p:nvSpPr>
          <p:cNvPr id="4" name="Retângulo 3"/>
          <p:cNvSpPr/>
          <p:nvPr/>
        </p:nvSpPr>
        <p:spPr>
          <a:xfrm>
            <a:off x="1828800" y="5066267"/>
            <a:ext cx="8715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Surgiu  </a:t>
            </a:r>
            <a:r>
              <a:rPr lang="pt-BR" dirty="0"/>
              <a:t>na  década  de  70  na  </a:t>
            </a:r>
            <a:r>
              <a:rPr lang="pt-BR" dirty="0" smtClean="0"/>
              <a:t>Yale </a:t>
            </a:r>
            <a:r>
              <a:rPr lang="pt-BR" dirty="0" err="1" smtClean="0"/>
              <a:t>University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dirty="0" err="1"/>
              <a:t>Georgia</a:t>
            </a:r>
            <a:r>
              <a:rPr lang="pt-BR" dirty="0"/>
              <a:t> </a:t>
            </a:r>
            <a:r>
              <a:rPr lang="pt-BR" dirty="0" err="1"/>
              <a:t>Institute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smtClean="0"/>
              <a:t>Technology (USA)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219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ítulo 1"/>
          <p:cNvSpPr>
            <a:spLocks noGrp="1"/>
          </p:cNvSpPr>
          <p:nvPr>
            <p:ph type="title"/>
          </p:nvPr>
        </p:nvSpPr>
        <p:spPr>
          <a:xfrm>
            <a:off x="2135560" y="332656"/>
            <a:ext cx="7772400" cy="463550"/>
          </a:xfrm>
        </p:spPr>
        <p:txBody>
          <a:bodyPr>
            <a:normAutofit fontScale="90000"/>
          </a:bodyPr>
          <a:lstStyle/>
          <a:p>
            <a:r>
              <a:rPr lang="pt-BR" altLang="pt-BR" dirty="0" smtClean="0"/>
              <a:t>Código para testes</a:t>
            </a:r>
          </a:p>
        </p:txBody>
      </p:sp>
      <p:sp>
        <p:nvSpPr>
          <p:cNvPr id="55299" name="Retângulo 3"/>
          <p:cNvSpPr>
            <a:spLocks noChangeArrowheads="1"/>
          </p:cNvSpPr>
          <p:nvPr/>
        </p:nvSpPr>
        <p:spPr bwMode="auto">
          <a:xfrm>
            <a:off x="3287689" y="1268760"/>
            <a:ext cx="720248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3399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pt-BR" alt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pt-BR" alt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iostream</a:t>
            </a:r>
            <a:r>
              <a:rPr lang="pt-BR" alt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pt-BR" alt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pt-BR" alt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pt-BR" alt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alt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foo</a:t>
            </a:r>
            <a:r>
              <a:rPr lang="pt-BR" alt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alt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pt-BR" alt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x, </a:t>
            </a:r>
            <a:r>
              <a:rPr lang="pt-BR" alt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pt-BR" alt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y){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pt-BR" alt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pt-BR" alt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(x-y);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pt-BR" alt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pt-BR" alt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pt-BR" alt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pt-BR" alt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(){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pt-BR" alt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alt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pt-BR" alt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pt-BR" alt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pt-BR" alt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&lt;&lt; "retorno de </a:t>
            </a:r>
            <a:r>
              <a:rPr lang="pt-BR" alt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foo</a:t>
            </a:r>
            <a:r>
              <a:rPr lang="pt-BR" alt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! " &lt;&lt; </a:t>
            </a:r>
            <a:r>
              <a:rPr lang="pt-BR" alt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foo</a:t>
            </a:r>
            <a:r>
              <a:rPr lang="pt-BR" alt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(5,2) &lt;&lt; "\n";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pt-BR" alt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226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8675" y="165100"/>
            <a:ext cx="8434966" cy="62547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Metodologia de </a:t>
            </a:r>
            <a:r>
              <a:rPr lang="pt-BR" dirty="0" smtClean="0"/>
              <a:t>AM </a:t>
            </a:r>
            <a:r>
              <a:rPr lang="pt-BR" sz="3600" dirty="0" smtClean="0">
                <a:solidFill>
                  <a:srgbClr val="C00000"/>
                </a:solidFill>
              </a:rPr>
              <a:t>(mutantes de P)</a:t>
            </a:r>
            <a:endParaRPr lang="pt-BR" sz="3600" dirty="0">
              <a:solidFill>
                <a:srgbClr val="C0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4020" y="1359790"/>
            <a:ext cx="11096625" cy="4562446"/>
          </a:xfrm>
        </p:spPr>
        <p:txBody>
          <a:bodyPr>
            <a:normAutofit fontScale="85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Um programa </a:t>
            </a:r>
            <a:r>
              <a:rPr lang="pt-BR" dirty="0">
                <a:solidFill>
                  <a:srgbClr val="0070C0"/>
                </a:solidFill>
              </a:rPr>
              <a:t>P</a:t>
            </a:r>
            <a:r>
              <a:rPr lang="pt-BR" dirty="0"/>
              <a:t> é testado com um conjunto de casos de teste </a:t>
            </a:r>
            <a:r>
              <a:rPr lang="pt-BR" dirty="0" smtClean="0"/>
              <a:t>T.</a:t>
            </a:r>
          </a:p>
          <a:p>
            <a:pPr marL="514350" indent="-514350" algn="just">
              <a:buFont typeface="+mj-lt"/>
              <a:buAutoNum type="arabicPeriod"/>
            </a:pPr>
            <a:endParaRPr lang="pt-BR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À </a:t>
            </a:r>
            <a:r>
              <a:rPr lang="pt-BR" dirty="0"/>
              <a:t>medida que falhas vão sendo descobertas pelo teste, os defeitos causadores são corrigidos, até quando o conjunto de teste T não revelar mais problemas. </a:t>
            </a:r>
            <a:endParaRPr lang="pt-BR" dirty="0" smtClean="0"/>
          </a:p>
          <a:p>
            <a:pPr marL="514350" indent="-514350" algn="just">
              <a:buFont typeface="+mj-lt"/>
              <a:buAutoNum type="arabicPeriod"/>
            </a:pPr>
            <a:endParaRPr lang="pt-BR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Caso o </a:t>
            </a:r>
            <a:r>
              <a:rPr lang="pt-BR" dirty="0"/>
              <a:t>programa </a:t>
            </a:r>
            <a:r>
              <a:rPr lang="pt-BR" dirty="0">
                <a:solidFill>
                  <a:srgbClr val="0070C0"/>
                </a:solidFill>
              </a:rPr>
              <a:t>P</a:t>
            </a:r>
            <a:r>
              <a:rPr lang="pt-BR" dirty="0"/>
              <a:t> ainda pode conter defeitos que o conjunto T não conseguiu revelar. </a:t>
            </a:r>
            <a:endParaRPr lang="pt-BR" dirty="0" smtClean="0"/>
          </a:p>
          <a:p>
            <a:pPr marL="514350" indent="-514350" algn="just">
              <a:buFont typeface="+mj-lt"/>
              <a:buAutoNum type="arabicPeriod"/>
            </a:pPr>
            <a:endParaRPr lang="pt-BR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Em </a:t>
            </a:r>
            <a:r>
              <a:rPr lang="pt-BR" dirty="0" smtClean="0">
                <a:solidFill>
                  <a:srgbClr val="0070C0"/>
                </a:solidFill>
              </a:rPr>
              <a:t>P</a:t>
            </a:r>
            <a:r>
              <a:rPr lang="pt-BR" dirty="0" smtClean="0"/>
              <a:t> sofre </a:t>
            </a:r>
            <a:r>
              <a:rPr lang="pt-BR" dirty="0"/>
              <a:t>então pequenas alterações dando origem a programas </a:t>
            </a:r>
            <a:r>
              <a:rPr lang="pt-BR" dirty="0">
                <a:solidFill>
                  <a:srgbClr val="C00000"/>
                </a:solidFill>
              </a:rPr>
              <a:t>P</a:t>
            </a:r>
            <a:r>
              <a:rPr lang="pt-BR" dirty="0"/>
              <a:t>’,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/>
              <a:t>“próximos</a:t>
            </a:r>
            <a:r>
              <a:rPr lang="pt-BR" dirty="0" smtClean="0"/>
              <a:t>” ou MUTANTES </a:t>
            </a:r>
            <a:r>
              <a:rPr lang="pt-BR" dirty="0"/>
              <a:t>de </a:t>
            </a:r>
            <a:r>
              <a:rPr lang="pt-BR" dirty="0" smtClean="0">
                <a:solidFill>
                  <a:srgbClr val="0070C0"/>
                </a:solidFill>
              </a:rPr>
              <a:t>P</a:t>
            </a:r>
            <a:r>
              <a:rPr lang="pt-BR" dirty="0">
                <a:solidFill>
                  <a:srgbClr val="0070C0"/>
                </a:solidFill>
              </a:rPr>
              <a:t>.</a:t>
            </a:r>
            <a:endParaRPr lang="pt-BR" dirty="0" smtClean="0">
              <a:solidFill>
                <a:srgbClr val="0070C0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endParaRPr lang="pt-BR" dirty="0">
              <a:solidFill>
                <a:srgbClr val="0070C0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>
                <a:solidFill>
                  <a:srgbClr val="C00000"/>
                </a:solidFill>
              </a:rPr>
              <a:t>P’ </a:t>
            </a:r>
            <a:r>
              <a:rPr lang="pt-BR" dirty="0" smtClean="0"/>
              <a:t>tem</a:t>
            </a:r>
            <a:r>
              <a:rPr lang="pt-BR" dirty="0" smtClean="0">
                <a:solidFill>
                  <a:srgbClr val="0070C0"/>
                </a:solidFill>
              </a:rPr>
              <a:t> </a:t>
            </a:r>
            <a:r>
              <a:rPr lang="pt-BR" dirty="0"/>
              <a:t>defeitos simples consistindo de pequenas alterações sintáticas. </a:t>
            </a:r>
            <a:r>
              <a:rPr lang="pt-BR" dirty="0">
                <a:solidFill>
                  <a:srgbClr val="C00000"/>
                </a:solidFill>
              </a:rPr>
              <a:t>P1, P2, ..., </a:t>
            </a:r>
            <a:r>
              <a:rPr lang="pt-BR" dirty="0" err="1" smtClean="0">
                <a:solidFill>
                  <a:srgbClr val="C00000"/>
                </a:solidFill>
              </a:rPr>
              <a:t>Pn</a:t>
            </a:r>
            <a:r>
              <a:rPr lang="pt-BR" dirty="0" smtClean="0">
                <a:solidFill>
                  <a:srgbClr val="C00000"/>
                </a:solidFill>
              </a:rPr>
              <a:t> </a:t>
            </a:r>
            <a:r>
              <a:rPr lang="pt-BR" dirty="0"/>
              <a:t>são mutantes de </a:t>
            </a:r>
            <a:r>
              <a:rPr lang="pt-BR" dirty="0">
                <a:solidFill>
                  <a:srgbClr val="0070C0"/>
                </a:solidFill>
              </a:rPr>
              <a:t>P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4498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9834" y="271122"/>
            <a:ext cx="7485404" cy="1325563"/>
          </a:xfrm>
        </p:spPr>
        <p:txBody>
          <a:bodyPr/>
          <a:lstStyle/>
          <a:p>
            <a:r>
              <a:rPr lang="pt-BR" dirty="0" smtClean="0"/>
              <a:t>Procedimento para análise</a:t>
            </a:r>
            <a:br>
              <a:rPr lang="pt-BR" dirty="0" smtClean="0"/>
            </a:br>
            <a:r>
              <a:rPr lang="pt-BR" sz="3200" dirty="0" smtClean="0">
                <a:solidFill>
                  <a:srgbClr val="C00000"/>
                </a:solidFill>
              </a:rPr>
              <a:t>Mutantes Vivos e Mutantes Mortos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9834" y="1791442"/>
            <a:ext cx="10886630" cy="4351338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Cada programa </a:t>
            </a:r>
            <a:r>
              <a:rPr lang="pt-BR" dirty="0"/>
              <a:t>mutante  P’  é  executado </a:t>
            </a:r>
            <a:r>
              <a:rPr lang="pt-BR" dirty="0" smtClean="0"/>
              <a:t>por vez</a:t>
            </a:r>
            <a:r>
              <a:rPr lang="pt-BR" dirty="0"/>
              <a:t>, com o conjunto de testes T.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Se </a:t>
            </a:r>
            <a:r>
              <a:rPr lang="pt-BR" dirty="0"/>
              <a:t>T for capaz de revelar o defeito introduzido em </a:t>
            </a:r>
            <a:r>
              <a:rPr lang="pt-BR" dirty="0" smtClean="0"/>
              <a:t>P</a:t>
            </a:r>
            <a:r>
              <a:rPr lang="pt-BR" dirty="0"/>
              <a:t>’, falhando o teste, diz-se que o mutante foi </a:t>
            </a:r>
            <a:r>
              <a:rPr lang="pt-BR" b="1" dirty="0">
                <a:solidFill>
                  <a:srgbClr val="C00000"/>
                </a:solidFill>
              </a:rPr>
              <a:t>morto</a:t>
            </a:r>
            <a:r>
              <a:rPr lang="pt-BR" dirty="0"/>
              <a:t>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/>
              <a:t>objetivo é que todos os mutantes sejam </a:t>
            </a:r>
            <a:r>
              <a:rPr lang="pt-BR" b="1" dirty="0">
                <a:solidFill>
                  <a:srgbClr val="C00000"/>
                </a:solidFill>
              </a:rPr>
              <a:t>mortos</a:t>
            </a:r>
            <a:r>
              <a:rPr lang="pt-BR" dirty="0"/>
              <a:t> por </a:t>
            </a:r>
            <a:r>
              <a:rPr lang="pt-BR" dirty="0" smtClean="0"/>
              <a:t>T. </a:t>
            </a:r>
          </a:p>
          <a:p>
            <a:endParaRPr lang="pt-BR" dirty="0" smtClean="0"/>
          </a:p>
          <a:p>
            <a:r>
              <a:rPr lang="pt-BR" dirty="0" smtClean="0"/>
              <a:t>Se Mutante permanece </a:t>
            </a:r>
            <a:r>
              <a:rPr lang="pt-BR" b="1" dirty="0">
                <a:solidFill>
                  <a:srgbClr val="0070C0"/>
                </a:solidFill>
              </a:rPr>
              <a:t>vivo</a:t>
            </a:r>
            <a:r>
              <a:rPr lang="pt-BR" dirty="0"/>
              <a:t>, significa que o conjunto de teste T é incapaz de revelar o erro </a:t>
            </a:r>
            <a:r>
              <a:rPr lang="pt-BR" dirty="0" smtClean="0"/>
              <a:t>causado. </a:t>
            </a:r>
          </a:p>
          <a:p>
            <a:endParaRPr lang="pt-BR" dirty="0" smtClean="0"/>
          </a:p>
          <a:p>
            <a:r>
              <a:rPr lang="pt-BR" dirty="0" smtClean="0"/>
              <a:t>Para cada Mutante </a:t>
            </a:r>
            <a:r>
              <a:rPr lang="pt-BR" b="1" dirty="0" smtClean="0">
                <a:solidFill>
                  <a:srgbClr val="0070C0"/>
                </a:solidFill>
              </a:rPr>
              <a:t>vivo</a:t>
            </a:r>
            <a:r>
              <a:rPr lang="pt-BR" dirty="0" smtClean="0"/>
              <a:t>, T  </a:t>
            </a:r>
            <a:r>
              <a:rPr lang="pt-BR" dirty="0"/>
              <a:t>deve  ser  incrementado  </a:t>
            </a:r>
            <a:r>
              <a:rPr lang="pt-BR" dirty="0" smtClean="0"/>
              <a:t>até que consiga </a:t>
            </a:r>
            <a:r>
              <a:rPr lang="pt-BR" b="1" dirty="0">
                <a:solidFill>
                  <a:srgbClr val="C00000"/>
                </a:solidFill>
              </a:rPr>
              <a:t>matar</a:t>
            </a:r>
            <a:r>
              <a:rPr lang="pt-BR" dirty="0"/>
              <a:t> aquele mutante.</a:t>
            </a:r>
          </a:p>
        </p:txBody>
      </p:sp>
    </p:spTree>
    <p:extLst>
      <p:ext uri="{BB962C8B-B14F-4D97-AF65-F5344CB8AC3E}">
        <p14:creationId xmlns:p14="http://schemas.microsoft.com/office/powerpoint/2010/main" val="3065994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432376"/>
            <a:ext cx="10515600" cy="2908745"/>
          </a:xfrm>
        </p:spPr>
        <p:txBody>
          <a:bodyPr/>
          <a:lstStyle/>
          <a:p>
            <a:r>
              <a:rPr lang="pt-BR" dirty="0" smtClean="0"/>
              <a:t>Alguns </a:t>
            </a:r>
            <a:r>
              <a:rPr lang="pt-BR" dirty="0"/>
              <a:t>mutantes podem não ser observáveis, pois para qualquer execução possível o resultado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com mutante ou sem mutante  </a:t>
            </a:r>
            <a:r>
              <a:rPr lang="pt-BR" dirty="0"/>
              <a:t>será  o  mesmo.  </a:t>
            </a:r>
            <a:endParaRPr lang="pt-BR" dirty="0" smtClean="0"/>
          </a:p>
          <a:p>
            <a:r>
              <a:rPr lang="pt-BR" dirty="0" smtClean="0"/>
              <a:t>Tais  </a:t>
            </a:r>
            <a:r>
              <a:rPr lang="pt-BR" dirty="0"/>
              <a:t>mutantes  são  conhecidos  por  mutantes 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equivalentes</a:t>
            </a:r>
            <a:r>
              <a:rPr lang="pt-BR" dirty="0"/>
              <a:t>  e </a:t>
            </a:r>
            <a:r>
              <a:rPr lang="pt-BR" dirty="0" smtClean="0"/>
              <a:t>não </a:t>
            </a:r>
            <a:endParaRPr lang="pt-BR" dirty="0"/>
          </a:p>
          <a:p>
            <a:r>
              <a:rPr lang="pt-BR" dirty="0" smtClean="0"/>
              <a:t>contribuem  em nada  para avaliar  </a:t>
            </a:r>
            <a:r>
              <a:rPr lang="pt-BR" dirty="0"/>
              <a:t>a  eficácia  do  teste.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769834" y="271122"/>
            <a:ext cx="7485404" cy="1325563"/>
          </a:xfrm>
        </p:spPr>
        <p:txBody>
          <a:bodyPr/>
          <a:lstStyle/>
          <a:p>
            <a:r>
              <a:rPr lang="pt-BR" dirty="0" smtClean="0"/>
              <a:t>Procedimento para análise</a:t>
            </a:r>
            <a:br>
              <a:rPr lang="pt-BR" dirty="0" smtClean="0"/>
            </a:br>
            <a:r>
              <a:rPr lang="pt-BR" sz="3200" dirty="0" smtClean="0">
                <a:solidFill>
                  <a:srgbClr val="C00000"/>
                </a:solidFill>
              </a:rPr>
              <a:t>Mutantes Vivos e Mutantes Mortos</a:t>
            </a:r>
            <a:endParaRPr lang="pt-B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78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8" y="933953"/>
            <a:ext cx="10644188" cy="5571621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088232" y="308478"/>
            <a:ext cx="5162550" cy="62547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Metodologia de AM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326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3400" y="1244600"/>
            <a:ext cx="10915650" cy="1698625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Portanto, o  escore  de  mutação varia  no  intervalo  entre  0  e  1  e </a:t>
            </a:r>
            <a:r>
              <a:rPr lang="pt-BR" dirty="0" smtClean="0"/>
              <a:t>quanto </a:t>
            </a:r>
            <a:r>
              <a:rPr lang="pt-BR" dirty="0"/>
              <a:t>maior o escore, maior a eficácia da suíte de testes gerada. A fórmula é dada </a:t>
            </a:r>
            <a:r>
              <a:rPr lang="pt-BR" dirty="0" smtClean="0"/>
              <a:t>abaixo</a:t>
            </a:r>
            <a:r>
              <a:rPr lang="pt-BR" dirty="0"/>
              <a:t>: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28675" y="165100"/>
            <a:ext cx="5162550" cy="62547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Metodologia de AM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475" y="2371725"/>
            <a:ext cx="6013739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98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472" y="1971396"/>
            <a:ext cx="8717981" cy="461783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0" y="92541"/>
            <a:ext cx="6094203" cy="1838721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3570184" y="3598847"/>
            <a:ext cx="8031266" cy="697391"/>
          </a:xfrm>
          <a:prstGeom prst="roundRect">
            <a:avLst/>
          </a:prstGeom>
          <a:solidFill>
            <a:srgbClr val="FF00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0184" y="5103797"/>
            <a:ext cx="8031266" cy="677878"/>
          </a:xfrm>
          <a:prstGeom prst="roundRect">
            <a:avLst/>
          </a:prstGeom>
          <a:solidFill>
            <a:srgbClr val="FF00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50211" y="92542"/>
            <a:ext cx="4643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3200" b="1" dirty="0">
                <a:solidFill>
                  <a:srgbClr val="0070C0"/>
                </a:solidFill>
              </a:rPr>
              <a:t>Análise de </a:t>
            </a:r>
            <a:r>
              <a:rPr lang="pt-BR" altLang="pt-BR" sz="3200" b="1" dirty="0" smtClean="0">
                <a:solidFill>
                  <a:srgbClr val="0070C0"/>
                </a:solidFill>
              </a:rPr>
              <a:t>Mutantes</a:t>
            </a:r>
            <a:endParaRPr lang="pt-BR" altLang="pt-BR" sz="3200" b="1" dirty="0">
              <a:solidFill>
                <a:srgbClr val="0070C0"/>
              </a:solidFill>
            </a:endParaRPr>
          </a:p>
          <a:p>
            <a:r>
              <a:rPr lang="pt-BR" sz="2400" dirty="0" smtClean="0">
                <a:solidFill>
                  <a:srgbClr val="0070C0"/>
                </a:solidFill>
              </a:rPr>
              <a:t>Testes em operadores</a:t>
            </a:r>
            <a:endParaRPr lang="pt-BR" sz="2400" dirty="0"/>
          </a:p>
        </p:txBody>
      </p:sp>
      <p:sp>
        <p:nvSpPr>
          <p:cNvPr id="7" name="Seta para a direita 6"/>
          <p:cNvSpPr/>
          <p:nvPr/>
        </p:nvSpPr>
        <p:spPr>
          <a:xfrm>
            <a:off x="2655026" y="3797991"/>
            <a:ext cx="814567" cy="29910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8" name="Seta para a direita 7"/>
          <p:cNvSpPr/>
          <p:nvPr/>
        </p:nvSpPr>
        <p:spPr>
          <a:xfrm>
            <a:off x="2655026" y="5293185"/>
            <a:ext cx="814567" cy="29910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813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ure 1: Information for mutant encoding: a) original code, b) mutation inserted (second appearance of &gt; by &lt;) and c) predefined positions of operators and their attribu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971" y="1280194"/>
            <a:ext cx="6691258" cy="441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de cantos arredondados 3"/>
          <p:cNvSpPr/>
          <p:nvPr/>
        </p:nvSpPr>
        <p:spPr>
          <a:xfrm>
            <a:off x="2219948" y="4410697"/>
            <a:ext cx="8031266" cy="827875"/>
          </a:xfrm>
          <a:prstGeom prst="roundRect">
            <a:avLst/>
          </a:prstGeom>
          <a:solidFill>
            <a:srgbClr val="FF00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Seta para a direita 4"/>
          <p:cNvSpPr/>
          <p:nvPr/>
        </p:nvSpPr>
        <p:spPr>
          <a:xfrm>
            <a:off x="1339963" y="4675083"/>
            <a:ext cx="814567" cy="29910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50211" y="92542"/>
            <a:ext cx="4643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3200" b="1" dirty="0">
                <a:solidFill>
                  <a:srgbClr val="0070C0"/>
                </a:solidFill>
              </a:rPr>
              <a:t>Análise de </a:t>
            </a:r>
            <a:r>
              <a:rPr lang="pt-BR" altLang="pt-BR" sz="3200" b="1" dirty="0" smtClean="0">
                <a:solidFill>
                  <a:srgbClr val="0070C0"/>
                </a:solidFill>
              </a:rPr>
              <a:t>Mutantes</a:t>
            </a:r>
            <a:endParaRPr lang="pt-BR" altLang="pt-BR" sz="3200" b="1" dirty="0">
              <a:solidFill>
                <a:srgbClr val="0070C0"/>
              </a:solidFill>
            </a:endParaRPr>
          </a:p>
          <a:p>
            <a:r>
              <a:rPr lang="pt-BR" sz="2400" dirty="0" smtClean="0">
                <a:solidFill>
                  <a:srgbClr val="0070C0"/>
                </a:solidFill>
              </a:rPr>
              <a:t>Testes em operadores - exemplo</a:t>
            </a:r>
            <a:endParaRPr lang="pt-BR" sz="2400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6602517" y="1768624"/>
            <a:ext cx="1524533" cy="342188"/>
          </a:xfrm>
          <a:prstGeom prst="roundRect">
            <a:avLst/>
          </a:prstGeom>
          <a:solidFill>
            <a:srgbClr val="FF00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043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1537</Words>
  <Application>Microsoft Office PowerPoint</Application>
  <PresentationFormat>Widescreen</PresentationFormat>
  <Paragraphs>374</Paragraphs>
  <Slides>20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Comic Sans MS</vt:lpstr>
      <vt:lpstr>Tahoma</vt:lpstr>
      <vt:lpstr>Times New Roman</vt:lpstr>
      <vt:lpstr>Wingdings</vt:lpstr>
      <vt:lpstr>Tema do Office</vt:lpstr>
      <vt:lpstr>Análise de Mutantes Procedimentos e Exemplo prático </vt:lpstr>
      <vt:lpstr>Apresentação</vt:lpstr>
      <vt:lpstr>Metodologia de AM (mutantes de P)</vt:lpstr>
      <vt:lpstr>Procedimento para análise Mutantes Vivos e Mutantes Mortos</vt:lpstr>
      <vt:lpstr>Procedimento para análise Mutantes Vivos e Mutantes Mortos</vt:lpstr>
      <vt:lpstr>Apresentação do PowerPoint</vt:lpstr>
      <vt:lpstr>Metodologia de AM</vt:lpstr>
      <vt:lpstr>Apresentação do PowerPoint</vt:lpstr>
      <vt:lpstr>Apresentação do PowerPoint</vt:lpstr>
      <vt:lpstr>Exemplo prático</vt:lpstr>
      <vt:lpstr>Detecção de erro[1]</vt:lpstr>
      <vt:lpstr>Detecção de erro[2]</vt:lpstr>
      <vt:lpstr>Detecção de erro[3]</vt:lpstr>
      <vt:lpstr>Detecção de erro[4]</vt:lpstr>
      <vt:lpstr>Apresentação do PowerPoint</vt:lpstr>
      <vt:lpstr>Detecção de erro[5]</vt:lpstr>
      <vt:lpstr>Detecção de erro[6]</vt:lpstr>
      <vt:lpstr>Detecção de erro[7]</vt:lpstr>
      <vt:lpstr>Detecção de erro[8]</vt:lpstr>
      <vt:lpstr>Código para testes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 User</dc:creator>
  <cp:lastModifiedBy>Sergio Fred</cp:lastModifiedBy>
  <cp:revision>88</cp:revision>
  <dcterms:created xsi:type="dcterms:W3CDTF">2018-01-19T13:16:36Z</dcterms:created>
  <dcterms:modified xsi:type="dcterms:W3CDTF">2019-12-19T16:55:13Z</dcterms:modified>
</cp:coreProperties>
</file>