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71" r:id="rId8"/>
    <p:sldId id="262" r:id="rId9"/>
    <p:sldId id="272" r:id="rId10"/>
    <p:sldId id="263" r:id="rId11"/>
    <p:sldId id="264" r:id="rId12"/>
    <p:sldId id="265" r:id="rId13"/>
    <p:sldId id="266" r:id="rId14"/>
    <p:sldId id="267" r:id="rId15"/>
    <p:sldId id="268" r:id="rId16"/>
    <p:sldId id="269" r:id="rId17"/>
    <p:sldId id="270" r:id="rId18"/>
    <p:sldId id="273" r:id="rId19"/>
    <p:sldId id="274" r:id="rId20"/>
    <p:sldId id="278"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C509B5-7D2C-4CB9-A964-C0357A51B803}"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93604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509B5-7D2C-4CB9-A964-C0357A51B803}"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407063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509B5-7D2C-4CB9-A964-C0357A51B803}"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792284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509B5-7D2C-4CB9-A964-C0357A51B803}"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231879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509B5-7D2C-4CB9-A964-C0357A51B803}"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3008480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509B5-7D2C-4CB9-A964-C0357A51B803}"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358795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509B5-7D2C-4CB9-A964-C0357A51B803}"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2889079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509B5-7D2C-4CB9-A964-C0357A51B803}" type="datetimeFigureOut">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149474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509B5-7D2C-4CB9-A964-C0357A51B803}"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170408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C509B5-7D2C-4CB9-A964-C0357A51B803}"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248047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C509B5-7D2C-4CB9-A964-C0357A51B803}"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37EFC-8175-4DAA-B13B-899DAF3526EA}" type="slidenum">
              <a:rPr lang="en-US" smtClean="0"/>
              <a:t>‹#›</a:t>
            </a:fld>
            <a:endParaRPr lang="en-US"/>
          </a:p>
        </p:txBody>
      </p:sp>
    </p:spTree>
    <p:extLst>
      <p:ext uri="{BB962C8B-B14F-4D97-AF65-F5344CB8AC3E}">
        <p14:creationId xmlns:p14="http://schemas.microsoft.com/office/powerpoint/2010/main" val="122881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509B5-7D2C-4CB9-A964-C0357A51B803}" type="datetimeFigureOut">
              <a:rPr lang="en-US" smtClean="0"/>
              <a:t>7/8/2020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37EFC-8175-4DAA-B13B-899DAF3526EA}" type="slidenum">
              <a:rPr lang="en-US" smtClean="0"/>
              <a:t>‹#›</a:t>
            </a:fld>
            <a:endParaRPr lang="en-US"/>
          </a:p>
        </p:txBody>
      </p:sp>
    </p:spTree>
    <p:extLst>
      <p:ext uri="{BB962C8B-B14F-4D97-AF65-F5344CB8AC3E}">
        <p14:creationId xmlns:p14="http://schemas.microsoft.com/office/powerpoint/2010/main" val="19268296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0D00-6BB3-4B7C-A4DF-FD61674CD850}"/>
              </a:ext>
            </a:extLst>
          </p:cNvPr>
          <p:cNvSpPr>
            <a:spLocks noGrp="1"/>
          </p:cNvSpPr>
          <p:nvPr>
            <p:ph type="ctrTitle"/>
          </p:nvPr>
        </p:nvSpPr>
        <p:spPr>
          <a:xfrm>
            <a:off x="1524000" y="1709592"/>
            <a:ext cx="9144000" cy="2387600"/>
          </a:xfrm>
        </p:spPr>
        <p:txBody>
          <a:bodyPr>
            <a:normAutofit fontScale="90000"/>
          </a:bodyPr>
          <a:lstStyle/>
          <a:p>
            <a:r>
              <a:rPr lang="en-US" dirty="0"/>
              <a:t>Racial Bias Analysis of Investigatory Stop Reports </a:t>
            </a:r>
            <a:br>
              <a:rPr lang="en-US" dirty="0"/>
            </a:br>
            <a:r>
              <a:rPr lang="en-US" dirty="0"/>
              <a:t>from the Chicago Police Department, 2018-2019</a:t>
            </a:r>
          </a:p>
        </p:txBody>
      </p:sp>
      <p:sp>
        <p:nvSpPr>
          <p:cNvPr id="3" name="Subtitle 2">
            <a:extLst>
              <a:ext uri="{FF2B5EF4-FFF2-40B4-BE49-F238E27FC236}">
                <a16:creationId xmlns:a16="http://schemas.microsoft.com/office/drawing/2014/main" id="{CD091DB3-87E7-47EE-98BC-D512BB363EEE}"/>
              </a:ext>
            </a:extLst>
          </p:cNvPr>
          <p:cNvSpPr>
            <a:spLocks noGrp="1"/>
          </p:cNvSpPr>
          <p:nvPr>
            <p:ph type="subTitle" idx="1"/>
          </p:nvPr>
        </p:nvSpPr>
        <p:spPr>
          <a:xfrm>
            <a:off x="1524000" y="4726163"/>
            <a:ext cx="9144000" cy="1655762"/>
          </a:xfrm>
        </p:spPr>
        <p:txBody>
          <a:bodyPr/>
          <a:lstStyle/>
          <a:p>
            <a:r>
              <a:rPr lang="en-US" dirty="0"/>
              <a:t>Jay Reiter</a:t>
            </a:r>
          </a:p>
          <a:p>
            <a:r>
              <a:rPr lang="en-US" dirty="0"/>
              <a:t>July 2020</a:t>
            </a:r>
          </a:p>
        </p:txBody>
      </p:sp>
    </p:spTree>
    <p:extLst>
      <p:ext uri="{BB962C8B-B14F-4D97-AF65-F5344CB8AC3E}">
        <p14:creationId xmlns:p14="http://schemas.microsoft.com/office/powerpoint/2010/main" val="204116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endParaRPr lang="en-US" dirty="0"/>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5723390" y="548196"/>
            <a:ext cx="745218" cy="11409027"/>
          </a:xfrm>
        </p:spPr>
        <p:txBody>
          <a:bodyPr>
            <a:normAutofit fontScale="55000" lnSpcReduction="20000"/>
          </a:bodyPr>
          <a:lstStyle/>
          <a:p>
            <a:pPr marL="0" indent="0">
              <a:buNone/>
            </a:pPr>
            <a:r>
              <a:rPr lang="en-US" dirty="0"/>
              <a:t>Plot of US Census data and 290,000 entries of ISR data from CPD. The first column is drawn from US Census data, while the latter four are from CPD ISRs. Races are ordered by proportion of the Chicago population. It should be noted that the latter four columns are based off of officers' perception of suspects' races and may not always be accurate.</a:t>
            </a:r>
          </a:p>
        </p:txBody>
      </p:sp>
      <p:pic>
        <p:nvPicPr>
          <p:cNvPr id="5" name="Picture 4">
            <a:extLst>
              <a:ext uri="{FF2B5EF4-FFF2-40B4-BE49-F238E27FC236}">
                <a16:creationId xmlns:a16="http://schemas.microsoft.com/office/drawing/2014/main" id="{7A0A9425-2CA5-41FF-B037-E7B6B18B7E66}"/>
              </a:ext>
            </a:extLst>
          </p:cNvPr>
          <p:cNvPicPr>
            <a:picLocks noChangeAspect="1"/>
          </p:cNvPicPr>
          <p:nvPr/>
        </p:nvPicPr>
        <p:blipFill>
          <a:blip r:embed="rId2"/>
          <a:stretch>
            <a:fillRect/>
          </a:stretch>
        </p:blipFill>
        <p:spPr>
          <a:xfrm>
            <a:off x="1566861" y="139668"/>
            <a:ext cx="9058275" cy="5514975"/>
          </a:xfrm>
          <a:prstGeom prst="rect">
            <a:avLst/>
          </a:prstGeom>
        </p:spPr>
      </p:pic>
    </p:spTree>
    <p:extLst>
      <p:ext uri="{BB962C8B-B14F-4D97-AF65-F5344CB8AC3E}">
        <p14:creationId xmlns:p14="http://schemas.microsoft.com/office/powerpoint/2010/main" val="312665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Interaction Result Study</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r>
              <a:rPr lang="en-US" dirty="0"/>
              <a:t>Rate of invasive investigative techniques is clearly disproportionate among racial groups</a:t>
            </a:r>
          </a:p>
          <a:p>
            <a:pPr>
              <a:buFontTx/>
              <a:buChar char="-"/>
            </a:pPr>
            <a:r>
              <a:rPr lang="en-US" dirty="0"/>
              <a:t>Black people are the </a:t>
            </a:r>
            <a:r>
              <a:rPr lang="en-US" b="1" i="1" dirty="0">
                <a:solidFill>
                  <a:srgbClr val="FF0000"/>
                </a:solidFill>
              </a:rPr>
              <a:t>only group to experience a higher proportion of investigatory stops than their proportion of the Chicago population</a:t>
            </a:r>
          </a:p>
          <a:p>
            <a:pPr marL="0" indent="0">
              <a:buNone/>
            </a:pPr>
            <a:r>
              <a:rPr lang="en-US" dirty="0"/>
              <a:t>Rate at which Black (white) people face enforcement is less (greater) than the rate at which they receive pat downs</a:t>
            </a:r>
          </a:p>
          <a:p>
            <a:pPr>
              <a:buFontTx/>
              <a:buChar char="-"/>
            </a:pPr>
            <a:r>
              <a:rPr lang="en-US" dirty="0"/>
              <a:t>Suggests that police are overly </a:t>
            </a:r>
            <a:r>
              <a:rPr lang="en-US" b="1" i="1" dirty="0">
                <a:solidFill>
                  <a:srgbClr val="FF0000"/>
                </a:solidFill>
              </a:rPr>
              <a:t>suspicious of Black people </a:t>
            </a:r>
            <a:r>
              <a:rPr lang="en-US" dirty="0"/>
              <a:t>and </a:t>
            </a:r>
            <a:br>
              <a:rPr lang="en-US" dirty="0"/>
            </a:br>
            <a:r>
              <a:rPr lang="en-US" b="1" i="1" dirty="0">
                <a:solidFill>
                  <a:srgbClr val="FF0000"/>
                </a:solidFill>
              </a:rPr>
              <a:t>underly suspicious of white people</a:t>
            </a:r>
          </a:p>
          <a:p>
            <a:pPr marL="0" indent="0">
              <a:buNone/>
            </a:pPr>
            <a:r>
              <a:rPr lang="en-US" dirty="0"/>
              <a:t>Latinx face similar, though less extreme disproportion of stops to Black people</a:t>
            </a:r>
          </a:p>
        </p:txBody>
      </p:sp>
    </p:spTree>
    <p:extLst>
      <p:ext uri="{BB962C8B-B14F-4D97-AF65-F5344CB8AC3E}">
        <p14:creationId xmlns:p14="http://schemas.microsoft.com/office/powerpoint/2010/main" val="178436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endParaRPr lang="en-US" dirty="0"/>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5783072" y="642415"/>
            <a:ext cx="773210" cy="11409027"/>
          </a:xfrm>
        </p:spPr>
        <p:txBody>
          <a:bodyPr>
            <a:normAutofit fontScale="62500" lnSpcReduction="20000"/>
          </a:bodyPr>
          <a:lstStyle/>
          <a:p>
            <a:pPr marL="0" indent="0">
              <a:buNone/>
            </a:pPr>
            <a:r>
              <a:rPr lang="en-US" dirty="0"/>
              <a:t>This plot depicts the relative frequency of venue categories near which police investigatory stops occur in Chicago, arranged by the race of suspects. Bars indicate the percent of total ISRs filed against suspects of each race. For example, about 3.9% of ISRs involving Black suspects occur near a sandwich place. This plot is based on approximately 800 events.</a:t>
            </a:r>
          </a:p>
        </p:txBody>
      </p:sp>
      <p:pic>
        <p:nvPicPr>
          <p:cNvPr id="4" name="Picture 3">
            <a:extLst>
              <a:ext uri="{FF2B5EF4-FFF2-40B4-BE49-F238E27FC236}">
                <a16:creationId xmlns:a16="http://schemas.microsoft.com/office/drawing/2014/main" id="{ECA2C68C-249C-4759-B53C-73D1CFA91403}"/>
              </a:ext>
            </a:extLst>
          </p:cNvPr>
          <p:cNvPicPr>
            <a:picLocks noChangeAspect="1"/>
          </p:cNvPicPr>
          <p:nvPr/>
        </p:nvPicPr>
        <p:blipFill>
          <a:blip r:embed="rId2"/>
          <a:stretch>
            <a:fillRect/>
          </a:stretch>
        </p:blipFill>
        <p:spPr>
          <a:xfrm>
            <a:off x="3726061" y="99038"/>
            <a:ext cx="4739878" cy="5712326"/>
          </a:xfrm>
          <a:prstGeom prst="rect">
            <a:avLst/>
          </a:prstGeom>
        </p:spPr>
      </p:pic>
    </p:spTree>
    <p:extLst>
      <p:ext uri="{BB962C8B-B14F-4D97-AF65-F5344CB8AC3E}">
        <p14:creationId xmlns:p14="http://schemas.microsoft.com/office/powerpoint/2010/main" val="298966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ISR Vicinity Study</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r>
              <a:rPr lang="en-US" dirty="0"/>
              <a:t>Because of the relatively small sample size in this chart, most discrepancies could be attributed to noise in the data set</a:t>
            </a:r>
          </a:p>
          <a:p>
            <a:pPr>
              <a:buFontTx/>
              <a:buChar char="-"/>
            </a:pPr>
            <a:r>
              <a:rPr lang="en-US" dirty="0"/>
              <a:t>Particularly with Asian and Pacific Islander data since those represent only 50 entries in this sample set</a:t>
            </a:r>
          </a:p>
          <a:p>
            <a:pPr>
              <a:buFontTx/>
              <a:buChar char="-"/>
            </a:pPr>
            <a:r>
              <a:rPr lang="en-US" dirty="0"/>
              <a:t>Thus, this chart tells us little new information</a:t>
            </a:r>
          </a:p>
          <a:p>
            <a:pPr>
              <a:buFontTx/>
              <a:buChar char="-"/>
            </a:pPr>
            <a:endParaRPr lang="en-US" dirty="0"/>
          </a:p>
          <a:p>
            <a:pPr marL="0" indent="0">
              <a:buNone/>
            </a:pPr>
            <a:r>
              <a:rPr lang="en-US" dirty="0"/>
              <a:t>More a description of the prevalence of different types of venues than anything else</a:t>
            </a:r>
          </a:p>
        </p:txBody>
      </p:sp>
    </p:spTree>
    <p:extLst>
      <p:ext uri="{BB962C8B-B14F-4D97-AF65-F5344CB8AC3E}">
        <p14:creationId xmlns:p14="http://schemas.microsoft.com/office/powerpoint/2010/main" val="401515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Ubiquity of Racial Bias in CPD Study</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r>
              <a:rPr lang="en-US" dirty="0"/>
              <a:t>Next we observe the frequency of different enforcement options by officer in investigatory stops</a:t>
            </a:r>
          </a:p>
          <a:p>
            <a:pPr marL="0" indent="0">
              <a:buNone/>
            </a:pPr>
            <a:endParaRPr lang="en-US" dirty="0"/>
          </a:p>
          <a:p>
            <a:pPr marL="0" indent="0">
              <a:buNone/>
            </a:pPr>
            <a:r>
              <a:rPr lang="en-US" dirty="0"/>
              <a:t>These are the types of enforcement listed on the ISR form:</a:t>
            </a:r>
          </a:p>
          <a:p>
            <a:pPr>
              <a:buFontTx/>
              <a:buChar char="-"/>
            </a:pPr>
            <a:r>
              <a:rPr lang="en-US" dirty="0"/>
              <a:t>None: suspect is released</a:t>
            </a:r>
          </a:p>
          <a:p>
            <a:pPr>
              <a:buFontTx/>
              <a:buChar char="-"/>
            </a:pPr>
            <a:r>
              <a:rPr lang="en-US" dirty="0"/>
              <a:t>Arrest: suspect is arrested</a:t>
            </a:r>
          </a:p>
          <a:p>
            <a:pPr>
              <a:buFontTx/>
              <a:buChar char="-"/>
            </a:pPr>
            <a:r>
              <a:rPr lang="en-US" dirty="0"/>
              <a:t>PSC: personal service citation (a ticket)</a:t>
            </a:r>
          </a:p>
          <a:p>
            <a:pPr>
              <a:buFontTx/>
              <a:buChar char="-"/>
            </a:pPr>
            <a:r>
              <a:rPr lang="en-US" dirty="0"/>
              <a:t>ANOV: administrative notice of ordinance violation (less severe ticket)</a:t>
            </a:r>
          </a:p>
          <a:p>
            <a:pPr>
              <a:buFontTx/>
              <a:buChar char="-"/>
            </a:pPr>
            <a:r>
              <a:rPr lang="en-US" dirty="0"/>
              <a:t>Other: unspecified</a:t>
            </a:r>
          </a:p>
        </p:txBody>
      </p:sp>
    </p:spTree>
    <p:extLst>
      <p:ext uri="{BB962C8B-B14F-4D97-AF65-F5344CB8AC3E}">
        <p14:creationId xmlns:p14="http://schemas.microsoft.com/office/powerpoint/2010/main" val="258764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endParaRPr lang="en-US" dirty="0"/>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endParaRPr lang="en-US" dirty="0"/>
          </a:p>
        </p:txBody>
      </p:sp>
      <p:pic>
        <p:nvPicPr>
          <p:cNvPr id="4" name="Picture 3">
            <a:extLst>
              <a:ext uri="{FF2B5EF4-FFF2-40B4-BE49-F238E27FC236}">
                <a16:creationId xmlns:a16="http://schemas.microsoft.com/office/drawing/2014/main" id="{87EBC1F0-15C2-4918-8A5C-AE18CF0AFF0C}"/>
              </a:ext>
            </a:extLst>
          </p:cNvPr>
          <p:cNvPicPr>
            <a:picLocks noChangeAspect="1"/>
          </p:cNvPicPr>
          <p:nvPr/>
        </p:nvPicPr>
        <p:blipFill>
          <a:blip r:embed="rId2"/>
          <a:stretch>
            <a:fillRect/>
          </a:stretch>
        </p:blipFill>
        <p:spPr>
          <a:xfrm>
            <a:off x="617749" y="1027906"/>
            <a:ext cx="11029208" cy="4802191"/>
          </a:xfrm>
          <a:prstGeom prst="rect">
            <a:avLst/>
          </a:prstGeom>
        </p:spPr>
      </p:pic>
    </p:spTree>
    <p:extLst>
      <p:ext uri="{BB962C8B-B14F-4D97-AF65-F5344CB8AC3E}">
        <p14:creationId xmlns:p14="http://schemas.microsoft.com/office/powerpoint/2010/main" val="241920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endParaRPr lang="en-US" dirty="0"/>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5339867" y="-4126"/>
            <a:ext cx="1584973" cy="11409027"/>
          </a:xfrm>
        </p:spPr>
        <p:txBody>
          <a:bodyPr/>
          <a:lstStyle/>
          <a:p>
            <a:pPr marL="0" indent="0" algn="ctr">
              <a:buNone/>
            </a:pPr>
            <a:r>
              <a:rPr lang="en-US" dirty="0"/>
              <a:t>Same as the previous plot but enlarged around the origin to show detail</a:t>
            </a:r>
          </a:p>
        </p:txBody>
      </p:sp>
      <p:pic>
        <p:nvPicPr>
          <p:cNvPr id="4" name="Picture 3">
            <a:extLst>
              <a:ext uri="{FF2B5EF4-FFF2-40B4-BE49-F238E27FC236}">
                <a16:creationId xmlns:a16="http://schemas.microsoft.com/office/drawing/2014/main" id="{46286CEE-72E2-4C73-B140-DC565192AF71}"/>
              </a:ext>
            </a:extLst>
          </p:cNvPr>
          <p:cNvPicPr>
            <a:picLocks noChangeAspect="1"/>
          </p:cNvPicPr>
          <p:nvPr/>
        </p:nvPicPr>
        <p:blipFill>
          <a:blip r:embed="rId2"/>
          <a:stretch>
            <a:fillRect/>
          </a:stretch>
        </p:blipFill>
        <p:spPr>
          <a:xfrm>
            <a:off x="606338" y="942392"/>
            <a:ext cx="10979324" cy="3790269"/>
          </a:xfrm>
          <a:prstGeom prst="rect">
            <a:avLst/>
          </a:prstGeom>
        </p:spPr>
      </p:pic>
    </p:spTree>
    <p:extLst>
      <p:ext uri="{BB962C8B-B14F-4D97-AF65-F5344CB8AC3E}">
        <p14:creationId xmlns:p14="http://schemas.microsoft.com/office/powerpoint/2010/main" val="2456694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endParaRPr lang="en-US" dirty="0"/>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endParaRPr lang="en-US" dirty="0"/>
          </a:p>
        </p:txBody>
      </p:sp>
      <p:pic>
        <p:nvPicPr>
          <p:cNvPr id="4" name="Picture 3">
            <a:extLst>
              <a:ext uri="{FF2B5EF4-FFF2-40B4-BE49-F238E27FC236}">
                <a16:creationId xmlns:a16="http://schemas.microsoft.com/office/drawing/2014/main" id="{DF009ADE-C0D4-4CAE-BC5F-1FF5339F2680}"/>
              </a:ext>
            </a:extLst>
          </p:cNvPr>
          <p:cNvPicPr>
            <a:picLocks noChangeAspect="1"/>
          </p:cNvPicPr>
          <p:nvPr/>
        </p:nvPicPr>
        <p:blipFill>
          <a:blip r:embed="rId2"/>
          <a:stretch>
            <a:fillRect/>
          </a:stretch>
        </p:blipFill>
        <p:spPr>
          <a:xfrm>
            <a:off x="3170078" y="428625"/>
            <a:ext cx="5924550" cy="6000750"/>
          </a:xfrm>
          <a:prstGeom prst="rect">
            <a:avLst/>
          </a:prstGeom>
        </p:spPr>
      </p:pic>
    </p:spTree>
    <p:extLst>
      <p:ext uri="{BB962C8B-B14F-4D97-AF65-F5344CB8AC3E}">
        <p14:creationId xmlns:p14="http://schemas.microsoft.com/office/powerpoint/2010/main" val="356183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endParaRPr lang="en-US" dirty="0"/>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endParaRPr lang="en-US" dirty="0"/>
          </a:p>
        </p:txBody>
      </p:sp>
      <p:pic>
        <p:nvPicPr>
          <p:cNvPr id="5" name="Picture 4">
            <a:extLst>
              <a:ext uri="{FF2B5EF4-FFF2-40B4-BE49-F238E27FC236}">
                <a16:creationId xmlns:a16="http://schemas.microsoft.com/office/drawing/2014/main" id="{74163489-DD56-4EE7-B797-5D56BAC7AD53}"/>
              </a:ext>
            </a:extLst>
          </p:cNvPr>
          <p:cNvPicPr>
            <a:picLocks noChangeAspect="1"/>
          </p:cNvPicPr>
          <p:nvPr/>
        </p:nvPicPr>
        <p:blipFill>
          <a:blip r:embed="rId2"/>
          <a:stretch>
            <a:fillRect/>
          </a:stretch>
        </p:blipFill>
        <p:spPr>
          <a:xfrm>
            <a:off x="2279926" y="266404"/>
            <a:ext cx="7632147" cy="5374406"/>
          </a:xfrm>
          <a:prstGeom prst="rect">
            <a:avLst/>
          </a:prstGeom>
        </p:spPr>
      </p:pic>
      <p:sp>
        <p:nvSpPr>
          <p:cNvPr id="6" name="Vertical Text Placeholder 2">
            <a:extLst>
              <a:ext uri="{FF2B5EF4-FFF2-40B4-BE49-F238E27FC236}">
                <a16:creationId xmlns:a16="http://schemas.microsoft.com/office/drawing/2014/main" id="{E4D6DFDD-108B-4844-97FF-C869E233F8DD}"/>
              </a:ext>
            </a:extLst>
          </p:cNvPr>
          <p:cNvSpPr txBox="1">
            <a:spLocks/>
          </p:cNvSpPr>
          <p:nvPr/>
        </p:nvSpPr>
        <p:spPr>
          <a:xfrm rot="16200000">
            <a:off x="5754952" y="410957"/>
            <a:ext cx="754804" cy="11409027"/>
          </a:xfrm>
          <a:prstGeom prst="rect">
            <a:avLst/>
          </a:prstGeom>
        </p:spPr>
        <p:txBody>
          <a:bodyPr vert="eaVert"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t>Same as the previous plot but enlarged around the origin to show detail</a:t>
            </a:r>
            <a:endParaRPr lang="en-US" dirty="0"/>
          </a:p>
        </p:txBody>
      </p:sp>
    </p:spTree>
    <p:extLst>
      <p:ext uri="{BB962C8B-B14F-4D97-AF65-F5344CB8AC3E}">
        <p14:creationId xmlns:p14="http://schemas.microsoft.com/office/powerpoint/2010/main" val="199536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Ubiquity of Racial Bias in CPD Study</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r>
              <a:rPr lang="en-US" dirty="0"/>
              <a:t>Clear department-wide display of racial bias favoring white people</a:t>
            </a:r>
          </a:p>
          <a:p>
            <a:pPr marL="0" indent="0">
              <a:buNone/>
            </a:pPr>
            <a:r>
              <a:rPr lang="en-US" dirty="0"/>
              <a:t>- Very few officers with more than 50 total stops above the line y=x</a:t>
            </a:r>
          </a:p>
          <a:p>
            <a:pPr>
              <a:buFontTx/>
              <a:buChar char="-"/>
            </a:pPr>
            <a:r>
              <a:rPr lang="en-US" b="1" i="1" dirty="0">
                <a:solidFill>
                  <a:srgbClr val="FF0000"/>
                </a:solidFill>
              </a:rPr>
              <a:t>Disparity most severe when comparing white and Black suspects</a:t>
            </a:r>
          </a:p>
          <a:p>
            <a:pPr>
              <a:buFontTx/>
              <a:buChar char="-"/>
            </a:pPr>
            <a:endParaRPr lang="en-US" dirty="0"/>
          </a:p>
          <a:p>
            <a:pPr marL="0" indent="0">
              <a:buNone/>
            </a:pPr>
            <a:r>
              <a:rPr lang="en-US" dirty="0"/>
              <a:t>Points in red show investigatory stops of presumably innocent people</a:t>
            </a:r>
          </a:p>
          <a:p>
            <a:pPr>
              <a:buFontTx/>
              <a:buChar char="-"/>
            </a:pPr>
            <a:r>
              <a:rPr lang="en-US" dirty="0"/>
              <a:t>Bias against innocent people just as skewed to prosecute Black people</a:t>
            </a:r>
          </a:p>
          <a:p>
            <a:pPr>
              <a:buFontTx/>
              <a:buChar char="-"/>
            </a:pPr>
            <a:r>
              <a:rPr lang="en-US" dirty="0"/>
              <a:t>Bias is ubiquitous among officers; </a:t>
            </a:r>
            <a:r>
              <a:rPr lang="en-US" b="1" i="1" dirty="0">
                <a:solidFill>
                  <a:srgbClr val="FF0000"/>
                </a:solidFill>
              </a:rPr>
              <a:t>not just a few bad actors</a:t>
            </a:r>
          </a:p>
          <a:p>
            <a:pPr marL="0" indent="0">
              <a:buNone/>
            </a:pPr>
            <a:endParaRPr lang="en-US" dirty="0"/>
          </a:p>
          <a:p>
            <a:pPr marL="0" indent="0">
              <a:buNone/>
            </a:pPr>
            <a:r>
              <a:rPr lang="en-US" dirty="0"/>
              <a:t>Confirms the results of the Interaction Result Study</a:t>
            </a:r>
          </a:p>
        </p:txBody>
      </p:sp>
    </p:spTree>
    <p:extLst>
      <p:ext uri="{BB962C8B-B14F-4D97-AF65-F5344CB8AC3E}">
        <p14:creationId xmlns:p14="http://schemas.microsoft.com/office/powerpoint/2010/main" val="2803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FB8A-0A58-4DBD-9764-F549EA425FDB}"/>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40455BD-6583-4E5F-AF0E-D5AC26392D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0087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FB8A-0A58-4DBD-9764-F549EA425FDB}"/>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E40455BD-6583-4E5F-AF0E-D5AC26392D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6883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Conclusions</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normAutofit fontScale="92500" lnSpcReduction="20000"/>
          </a:bodyPr>
          <a:lstStyle/>
          <a:p>
            <a:pPr marL="0" indent="0">
              <a:buNone/>
            </a:pPr>
            <a:r>
              <a:rPr lang="en-US" dirty="0"/>
              <a:t>Results empirically confirm hypotheses</a:t>
            </a:r>
          </a:p>
          <a:p>
            <a:pPr>
              <a:buFontTx/>
              <a:buChar char="-"/>
            </a:pPr>
            <a:r>
              <a:rPr lang="en-US" dirty="0"/>
              <a:t>CPD </a:t>
            </a:r>
            <a:r>
              <a:rPr lang="en-US" b="1" i="1" dirty="0">
                <a:solidFill>
                  <a:srgbClr val="FF0000"/>
                </a:solidFill>
              </a:rPr>
              <a:t>disproportionately suspicious of Black people</a:t>
            </a:r>
            <a:r>
              <a:rPr lang="en-US" dirty="0"/>
              <a:t>—particularly more than white people</a:t>
            </a:r>
          </a:p>
          <a:p>
            <a:pPr>
              <a:buFontTx/>
              <a:buChar char="-"/>
            </a:pPr>
            <a:r>
              <a:rPr lang="en-US" dirty="0"/>
              <a:t>CPD actually </a:t>
            </a:r>
            <a:r>
              <a:rPr lang="en-US" b="1" i="1" dirty="0">
                <a:solidFill>
                  <a:srgbClr val="FF0000"/>
                </a:solidFill>
              </a:rPr>
              <a:t>underly suspicious of white people</a:t>
            </a:r>
          </a:p>
          <a:p>
            <a:pPr>
              <a:buFontTx/>
              <a:buChar char="-"/>
            </a:pPr>
            <a:r>
              <a:rPr lang="en-US" dirty="0"/>
              <a:t>Excessive suspicion leads to much more legal prosecution of Black people</a:t>
            </a:r>
          </a:p>
          <a:p>
            <a:pPr>
              <a:buFontTx/>
              <a:buChar char="-"/>
            </a:pPr>
            <a:r>
              <a:rPr lang="en-US" b="1" i="1" dirty="0">
                <a:solidFill>
                  <a:srgbClr val="FF0000"/>
                </a:solidFill>
              </a:rPr>
              <a:t>Racial bias is ubiquitous in CPD</a:t>
            </a:r>
          </a:p>
          <a:p>
            <a:pPr marL="0" indent="0">
              <a:buNone/>
            </a:pPr>
            <a:endParaRPr lang="en-US" b="1" i="1" dirty="0">
              <a:solidFill>
                <a:srgbClr val="FF0000"/>
              </a:solidFill>
            </a:endParaRPr>
          </a:p>
          <a:p>
            <a:pPr marL="0" indent="0">
              <a:buNone/>
            </a:pPr>
            <a:r>
              <a:rPr lang="en-US" dirty="0"/>
              <a:t>Further research will investigate the correlation of:</a:t>
            </a:r>
          </a:p>
          <a:p>
            <a:pPr>
              <a:buFontTx/>
              <a:buChar char="-"/>
            </a:pPr>
            <a:r>
              <a:rPr lang="en-US" dirty="0"/>
              <a:t>Police district annual funding</a:t>
            </a:r>
          </a:p>
          <a:p>
            <a:pPr>
              <a:buFontTx/>
              <a:buChar char="-"/>
            </a:pPr>
            <a:r>
              <a:rPr lang="en-US" dirty="0"/>
              <a:t>District demographics</a:t>
            </a:r>
          </a:p>
          <a:p>
            <a:pPr>
              <a:buFontTx/>
              <a:buChar char="-"/>
            </a:pPr>
            <a:r>
              <a:rPr lang="en-US" dirty="0"/>
              <a:t>District crime rates</a:t>
            </a:r>
          </a:p>
        </p:txBody>
      </p:sp>
    </p:spTree>
    <p:extLst>
      <p:ext uri="{BB962C8B-B14F-4D97-AF65-F5344CB8AC3E}">
        <p14:creationId xmlns:p14="http://schemas.microsoft.com/office/powerpoint/2010/main" val="147477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Investigatory Stops</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r>
              <a:rPr lang="en-US" dirty="0"/>
              <a:t>“</a:t>
            </a:r>
            <a:r>
              <a:rPr lang="en-US" b="1" i="1" dirty="0">
                <a:solidFill>
                  <a:srgbClr val="FF0000"/>
                </a:solidFill>
              </a:rPr>
              <a:t>Stop and Frisk</a:t>
            </a:r>
            <a:r>
              <a:rPr lang="en-US" dirty="0"/>
              <a:t>” investigation method used by Chicago Police Department</a:t>
            </a:r>
          </a:p>
          <a:p>
            <a:pPr marL="0" indent="0">
              <a:buNone/>
            </a:pPr>
            <a:r>
              <a:rPr lang="en-US" dirty="0"/>
              <a:t>Involves any of the following:</a:t>
            </a:r>
          </a:p>
          <a:p>
            <a:pPr>
              <a:buFontTx/>
              <a:buChar char="-"/>
            </a:pPr>
            <a:r>
              <a:rPr lang="en-US" dirty="0"/>
              <a:t>Threatening presence of several officers</a:t>
            </a:r>
          </a:p>
          <a:p>
            <a:pPr>
              <a:buFontTx/>
              <a:buChar char="-"/>
            </a:pPr>
            <a:r>
              <a:rPr lang="en-US" dirty="0"/>
              <a:t>Display of a weapon by officer </a:t>
            </a:r>
          </a:p>
          <a:p>
            <a:pPr>
              <a:buFontTx/>
              <a:buChar char="-"/>
            </a:pPr>
            <a:r>
              <a:rPr lang="en-US" dirty="0"/>
              <a:t>Use of language or tone of voice indicating that compliance with the officer's request might be compelled </a:t>
            </a:r>
          </a:p>
          <a:p>
            <a:pPr>
              <a:buFontTx/>
              <a:buChar char="-"/>
            </a:pPr>
            <a:r>
              <a:rPr lang="en-US" dirty="0"/>
              <a:t>Officer blocks person’s path </a:t>
            </a:r>
          </a:p>
          <a:p>
            <a:pPr>
              <a:buFontTx/>
              <a:buChar char="-"/>
            </a:pPr>
            <a:r>
              <a:rPr lang="en-US" dirty="0"/>
              <a:t>Choice to end the encounter is not available to the person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153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Investigatory Stops</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r>
              <a:rPr lang="en-US" dirty="0"/>
              <a:t>Notorious for disproportionately targeting people of color</a:t>
            </a:r>
          </a:p>
          <a:p>
            <a:pPr marL="0" indent="0">
              <a:buNone/>
            </a:pPr>
            <a:r>
              <a:rPr lang="en-US" dirty="0"/>
              <a:t>CPD’s ISR policy states (Article III, Section E):</a:t>
            </a:r>
          </a:p>
          <a:p>
            <a:pPr marL="0" indent="0">
              <a:buNone/>
            </a:pPr>
            <a:r>
              <a:rPr lang="en-US" dirty="0"/>
              <a:t>	“Department members will not engage in racial profiling or other bias-	based policing when conducting Investigatory Stops.”</a:t>
            </a:r>
          </a:p>
          <a:p>
            <a:pPr marL="0" indent="0">
              <a:buNone/>
            </a:pPr>
            <a:endParaRPr lang="en-US" dirty="0"/>
          </a:p>
          <a:p>
            <a:pPr marL="0" indent="0">
              <a:buNone/>
            </a:pPr>
            <a:r>
              <a:rPr lang="en-US" dirty="0"/>
              <a:t>Investigatory stops </a:t>
            </a:r>
            <a:r>
              <a:rPr lang="en-US" b="1" i="1" dirty="0">
                <a:solidFill>
                  <a:srgbClr val="FF0000"/>
                </a:solidFill>
              </a:rPr>
              <a:t>do not require probable cause</a:t>
            </a:r>
          </a:p>
          <a:p>
            <a:pPr>
              <a:buFontTx/>
              <a:buChar char="-"/>
            </a:pPr>
            <a:r>
              <a:rPr lang="en-US" dirty="0"/>
              <a:t>Offices need only have “reasonable, articulable suspicion”</a:t>
            </a:r>
          </a:p>
          <a:p>
            <a:pPr>
              <a:buFontTx/>
              <a:buChar char="-"/>
            </a:pPr>
            <a:r>
              <a:rPr lang="en-US" dirty="0"/>
              <a:t>Not the same as “evidence”</a:t>
            </a:r>
          </a:p>
          <a:p>
            <a:pPr>
              <a:buFontTx/>
              <a:buChar char="-"/>
            </a:pPr>
            <a:r>
              <a:rPr lang="en-US" dirty="0"/>
              <a:t>Facilitates Bias</a:t>
            </a:r>
          </a:p>
          <a:p>
            <a:pPr>
              <a:buFontTx/>
              <a:buChar char="-"/>
            </a:pPr>
            <a:endParaRPr lang="en-US" b="1" i="1" dirty="0">
              <a:solidFill>
                <a:srgbClr val="FF0000"/>
              </a:solidFill>
            </a:endParaRPr>
          </a:p>
        </p:txBody>
      </p:sp>
    </p:spTree>
    <p:extLst>
      <p:ext uri="{BB962C8B-B14F-4D97-AF65-F5344CB8AC3E}">
        <p14:creationId xmlns:p14="http://schemas.microsoft.com/office/powerpoint/2010/main" val="320916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Investigatory Stops</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r>
              <a:rPr lang="en-US" dirty="0"/>
              <a:t>Each investigatory stop is reported by </a:t>
            </a:r>
          </a:p>
          <a:p>
            <a:pPr marL="0" indent="0">
              <a:buNone/>
            </a:pPr>
            <a:r>
              <a:rPr lang="en-US" dirty="0"/>
              <a:t>the investigating officer using this form:</a:t>
            </a:r>
          </a:p>
          <a:p>
            <a:pPr marL="0" indent="0">
              <a:buNone/>
            </a:pPr>
            <a:endParaRPr lang="en-US" dirty="0"/>
          </a:p>
          <a:p>
            <a:pPr marL="0" indent="0">
              <a:buNone/>
            </a:pPr>
            <a:r>
              <a:rPr lang="en-US" dirty="0"/>
              <a:t>Includes suspect details such as:</a:t>
            </a:r>
          </a:p>
          <a:p>
            <a:pPr marL="0" indent="0">
              <a:buNone/>
            </a:pPr>
            <a:r>
              <a:rPr lang="en-US" dirty="0"/>
              <a:t>- Suspect name, date, location</a:t>
            </a:r>
          </a:p>
          <a:p>
            <a:pPr>
              <a:buFontTx/>
              <a:buChar char="-"/>
            </a:pPr>
            <a:r>
              <a:rPr lang="en-US" dirty="0"/>
              <a:t>Hair color, race, sex</a:t>
            </a:r>
          </a:p>
          <a:p>
            <a:pPr>
              <a:buFontTx/>
              <a:buChar char="-"/>
            </a:pPr>
            <a:r>
              <a:rPr lang="en-US" dirty="0"/>
              <a:t>Investigative techniques used</a:t>
            </a:r>
          </a:p>
          <a:p>
            <a:pPr>
              <a:buFontTx/>
              <a:buChar char="-"/>
            </a:pPr>
            <a:r>
              <a:rPr lang="en-US" dirty="0"/>
              <a:t>Legal violations found</a:t>
            </a:r>
          </a:p>
          <a:p>
            <a:pPr>
              <a:buFontTx/>
              <a:buChar char="-"/>
            </a:pPr>
            <a:r>
              <a:rPr lang="en-US" dirty="0"/>
              <a:t>Enforcement action taken</a:t>
            </a:r>
          </a:p>
        </p:txBody>
      </p:sp>
      <p:pic>
        <p:nvPicPr>
          <p:cNvPr id="5" name="Picture 4">
            <a:extLst>
              <a:ext uri="{FF2B5EF4-FFF2-40B4-BE49-F238E27FC236}">
                <a16:creationId xmlns:a16="http://schemas.microsoft.com/office/drawing/2014/main" id="{848539D6-06DC-4C92-A196-FA280DD6A828}"/>
              </a:ext>
            </a:extLst>
          </p:cNvPr>
          <p:cNvPicPr>
            <a:picLocks noChangeAspect="1"/>
          </p:cNvPicPr>
          <p:nvPr/>
        </p:nvPicPr>
        <p:blipFill>
          <a:blip r:embed="rId2"/>
          <a:stretch>
            <a:fillRect/>
          </a:stretch>
        </p:blipFill>
        <p:spPr>
          <a:xfrm>
            <a:off x="6690951" y="130628"/>
            <a:ext cx="5073210" cy="6596743"/>
          </a:xfrm>
          <a:prstGeom prst="rect">
            <a:avLst/>
          </a:prstGeom>
        </p:spPr>
      </p:pic>
    </p:spTree>
    <p:extLst>
      <p:ext uri="{BB962C8B-B14F-4D97-AF65-F5344CB8AC3E}">
        <p14:creationId xmlns:p14="http://schemas.microsoft.com/office/powerpoint/2010/main" val="42805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Motivation</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r>
              <a:rPr lang="en-US" dirty="0"/>
              <a:t>Investigatory stops facilitate police racial profiling</a:t>
            </a:r>
          </a:p>
          <a:p>
            <a:pPr>
              <a:buFontTx/>
              <a:buChar char="-"/>
            </a:pPr>
            <a:r>
              <a:rPr lang="en-US" dirty="0"/>
              <a:t>Since they do not require probable cause, </a:t>
            </a:r>
            <a:r>
              <a:rPr lang="en-US" b="1" i="1" dirty="0">
                <a:solidFill>
                  <a:srgbClr val="FF0000"/>
                </a:solidFill>
              </a:rPr>
              <a:t>they are by definition escalation</a:t>
            </a:r>
          </a:p>
          <a:p>
            <a:pPr>
              <a:buFontTx/>
              <a:buChar char="-"/>
            </a:pPr>
            <a:r>
              <a:rPr lang="en-US" dirty="0"/>
              <a:t>Escalation may lead to </a:t>
            </a:r>
            <a:r>
              <a:rPr lang="en-US" b="1" i="1" dirty="0">
                <a:solidFill>
                  <a:srgbClr val="FF0000"/>
                </a:solidFill>
              </a:rPr>
              <a:t>excessive violence, enforcement</a:t>
            </a:r>
          </a:p>
          <a:p>
            <a:pPr marL="0" indent="0">
              <a:buNone/>
            </a:pPr>
            <a:endParaRPr lang="en-US" b="1" i="1" dirty="0">
              <a:solidFill>
                <a:srgbClr val="FF0000"/>
              </a:solidFill>
            </a:endParaRPr>
          </a:p>
          <a:p>
            <a:pPr marL="0" indent="0">
              <a:buNone/>
            </a:pPr>
            <a:r>
              <a:rPr lang="en-US" dirty="0"/>
              <a:t>The objective of this study is to use data to expose the extent of racial bias in the Chicago Police Department</a:t>
            </a:r>
          </a:p>
          <a:p>
            <a:pPr>
              <a:buFontTx/>
              <a:buChar char="-"/>
            </a:pPr>
            <a:r>
              <a:rPr lang="en-US" dirty="0"/>
              <a:t>Educate voters, citizens, potential victims of police violence</a:t>
            </a:r>
          </a:p>
          <a:p>
            <a:pPr>
              <a:buFontTx/>
              <a:buChar char="-"/>
            </a:pPr>
            <a:r>
              <a:rPr lang="en-US" dirty="0"/>
              <a:t>Encourage open criticism of policing in America</a:t>
            </a:r>
          </a:p>
          <a:p>
            <a:pPr>
              <a:buFontTx/>
              <a:buChar char="-"/>
            </a:pPr>
            <a:r>
              <a:rPr lang="en-US" dirty="0"/>
              <a:t>This is a matter of human rights; we are not free until everyone is.</a:t>
            </a:r>
          </a:p>
        </p:txBody>
      </p:sp>
    </p:spTree>
    <p:extLst>
      <p:ext uri="{BB962C8B-B14F-4D97-AF65-F5344CB8AC3E}">
        <p14:creationId xmlns:p14="http://schemas.microsoft.com/office/powerpoint/2010/main" val="152009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FB8A-0A58-4DBD-9764-F549EA425FDB}"/>
              </a:ext>
            </a:extLst>
          </p:cNvPr>
          <p:cNvSpPr>
            <a:spLocks noGrp="1"/>
          </p:cNvSpPr>
          <p:nvPr>
            <p:ph type="title"/>
          </p:nvPr>
        </p:nvSpPr>
        <p:spPr/>
        <p:txBody>
          <a:bodyPr/>
          <a:lstStyle/>
          <a:p>
            <a:r>
              <a:rPr lang="en-US" dirty="0"/>
              <a:t>Data Used</a:t>
            </a:r>
          </a:p>
        </p:txBody>
      </p:sp>
      <p:sp>
        <p:nvSpPr>
          <p:cNvPr id="3" name="Text Placeholder 2">
            <a:extLst>
              <a:ext uri="{FF2B5EF4-FFF2-40B4-BE49-F238E27FC236}">
                <a16:creationId xmlns:a16="http://schemas.microsoft.com/office/drawing/2014/main" id="{E40455BD-6583-4E5F-AF0E-D5AC26392D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271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93DB-96C9-4784-8EAB-91DC5AB56CF6}"/>
              </a:ext>
            </a:extLst>
          </p:cNvPr>
          <p:cNvSpPr>
            <a:spLocks noGrp="1"/>
          </p:cNvSpPr>
          <p:nvPr>
            <p:ph type="title"/>
          </p:nvPr>
        </p:nvSpPr>
        <p:spPr/>
        <p:txBody>
          <a:bodyPr/>
          <a:lstStyle/>
          <a:p>
            <a:r>
              <a:rPr lang="en-US" dirty="0"/>
              <a:t>Data Used</a:t>
            </a:r>
          </a:p>
        </p:txBody>
      </p:sp>
      <p:sp>
        <p:nvSpPr>
          <p:cNvPr id="3" name="Vertical Text Placeholder 2">
            <a:extLst>
              <a:ext uri="{FF2B5EF4-FFF2-40B4-BE49-F238E27FC236}">
                <a16:creationId xmlns:a16="http://schemas.microsoft.com/office/drawing/2014/main" id="{496613FF-7B2F-4AD3-AC70-1EEA2CE09D0F}"/>
              </a:ext>
            </a:extLst>
          </p:cNvPr>
          <p:cNvSpPr>
            <a:spLocks noGrp="1"/>
          </p:cNvSpPr>
          <p:nvPr>
            <p:ph type="body" orient="vert" idx="1"/>
          </p:nvPr>
        </p:nvSpPr>
        <p:spPr>
          <a:xfrm rot="16200000">
            <a:off x="3731258" y="-1612734"/>
            <a:ext cx="4802190" cy="11409027"/>
          </a:xfrm>
        </p:spPr>
        <p:txBody>
          <a:bodyPr/>
          <a:lstStyle/>
          <a:p>
            <a:pPr marL="0" indent="0">
              <a:buNone/>
            </a:pPr>
            <a:r>
              <a:rPr lang="en-US" dirty="0"/>
              <a:t>Results from more than </a:t>
            </a:r>
            <a:r>
              <a:rPr lang="en-US" b="1" i="1" dirty="0">
                <a:solidFill>
                  <a:srgbClr val="FF0000"/>
                </a:solidFill>
              </a:rPr>
              <a:t>290,000 investigatory stops </a:t>
            </a:r>
            <a:r>
              <a:rPr lang="en-US" dirty="0"/>
              <a:t>between 2018 and 2019 are used in this study</a:t>
            </a:r>
          </a:p>
          <a:p>
            <a:pPr>
              <a:buFontTx/>
              <a:buChar char="-"/>
            </a:pPr>
            <a:r>
              <a:rPr lang="en-US" dirty="0"/>
              <a:t>Openly available on the CPD’s website</a:t>
            </a:r>
          </a:p>
          <a:p>
            <a:pPr>
              <a:buFontTx/>
              <a:buChar char="-"/>
            </a:pPr>
            <a:r>
              <a:rPr lang="en-US" dirty="0"/>
              <a:t>Each event includes all the data available on the ISR form</a:t>
            </a:r>
          </a:p>
          <a:p>
            <a:pPr>
              <a:buFontTx/>
              <a:buChar char="-"/>
            </a:pPr>
            <a:endParaRPr lang="en-US" dirty="0"/>
          </a:p>
          <a:p>
            <a:pPr marL="0" indent="0">
              <a:buNone/>
            </a:pPr>
            <a:r>
              <a:rPr lang="en-US" dirty="0"/>
              <a:t>Chicago racial demographic data from the 2018 United States Census is also used in part of this study</a:t>
            </a:r>
          </a:p>
        </p:txBody>
      </p:sp>
    </p:spTree>
    <p:extLst>
      <p:ext uri="{BB962C8B-B14F-4D97-AF65-F5344CB8AC3E}">
        <p14:creationId xmlns:p14="http://schemas.microsoft.com/office/powerpoint/2010/main" val="297189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FB8A-0A58-4DBD-9764-F549EA425FDB}"/>
              </a:ext>
            </a:extLst>
          </p:cNvPr>
          <p:cNvSpPr>
            <a:spLocks noGrp="1"/>
          </p:cNvSpPr>
          <p:nvPr>
            <p:ph type="title"/>
          </p:nvPr>
        </p:nvSpPr>
        <p:spPr/>
        <p:txBody>
          <a:bodyPr/>
          <a:lstStyle/>
          <a:p>
            <a:r>
              <a:rPr lang="en-US" dirty="0"/>
              <a:t>Results and Discussion</a:t>
            </a:r>
          </a:p>
        </p:txBody>
      </p:sp>
      <p:sp>
        <p:nvSpPr>
          <p:cNvPr id="3" name="Text Placeholder 2">
            <a:extLst>
              <a:ext uri="{FF2B5EF4-FFF2-40B4-BE49-F238E27FC236}">
                <a16:creationId xmlns:a16="http://schemas.microsoft.com/office/drawing/2014/main" id="{E40455BD-6583-4E5F-AF0E-D5AC26392D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419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781</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Racial Bias Analysis of Investigatory Stop Reports  from the Chicago Police Department, 2018-2019</vt:lpstr>
      <vt:lpstr>Introduction</vt:lpstr>
      <vt:lpstr>Investigatory Stops</vt:lpstr>
      <vt:lpstr>Investigatory Stops</vt:lpstr>
      <vt:lpstr>Investigatory Stops</vt:lpstr>
      <vt:lpstr>Motivation</vt:lpstr>
      <vt:lpstr>Data Used</vt:lpstr>
      <vt:lpstr>Data Used</vt:lpstr>
      <vt:lpstr>Results and Discussion</vt:lpstr>
      <vt:lpstr>PowerPoint Presentation</vt:lpstr>
      <vt:lpstr>Interaction Result Study</vt:lpstr>
      <vt:lpstr>PowerPoint Presentation</vt:lpstr>
      <vt:lpstr>ISR Vicinity Study</vt:lpstr>
      <vt:lpstr>Ubiquity of Racial Bias in CPD Study</vt:lpstr>
      <vt:lpstr>PowerPoint Presentation</vt:lpstr>
      <vt:lpstr>PowerPoint Presentation</vt:lpstr>
      <vt:lpstr>PowerPoint Presentation</vt:lpstr>
      <vt:lpstr>PowerPoint Presentation</vt:lpstr>
      <vt:lpstr>Ubiquity of Racial Bias in CPD Study</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Racial Bias Analysis of Investigatory Stop Reports from the Chicago Police Department, 2018-2019</dc:title>
  <dc:creator>Jay Reiter</dc:creator>
  <cp:lastModifiedBy>Jay Reiter</cp:lastModifiedBy>
  <cp:revision>9</cp:revision>
  <dcterms:created xsi:type="dcterms:W3CDTF">2020-07-09T01:55:22Z</dcterms:created>
  <dcterms:modified xsi:type="dcterms:W3CDTF">2020-07-09T02:49:13Z</dcterms:modified>
</cp:coreProperties>
</file>