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Add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78C34BA-89C2-E843-8A42-E0E973E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45E9DB-DC50-7342-8568-01FCEF25F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4C4303D-24D8-0C48-8534-7D4F90E57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091" y="1822720"/>
            <a:ext cx="7982322" cy="1935532"/>
          </a:xfrm>
        </p:spPr>
        <p:txBody>
          <a:bodyPr anchor="t">
            <a:noAutofit/>
          </a:bodyPr>
          <a:lstStyle>
            <a:lvl1pPr>
              <a:defRPr sz="44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173C2FE-439C-504B-8A21-0A47159878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59422CC-1FF2-044C-B022-72564F9AFB0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Pronouns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535EFF6-1025-6640-AE23-96FB71F54E7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3BD0868-EB84-F847-98AA-8CB70FF9E09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045456-9364-3744-9DC8-E052C3FFA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091" y="476515"/>
            <a:ext cx="3816900" cy="11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1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ur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25E5042-9E74-7B4F-ABCD-A2C8621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08758882-B747-8C4C-B1E8-6F0E169CB6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8" y="492942"/>
            <a:ext cx="438976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en-US"/>
              <a:t>Klik om stijl te bewerken</a:t>
            </a:r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9E4B61-0172-F648-BAC8-317EEB67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930" y="0"/>
            <a:ext cx="55626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F6BEB-41F7-824D-89C0-5D375788FE3B}"/>
              </a:ext>
            </a:extLst>
          </p:cNvPr>
          <p:cNvSpPr/>
          <p:nvPr/>
        </p:nvSpPr>
        <p:spPr>
          <a:xfrm>
            <a:off x="8126530" y="0"/>
            <a:ext cx="40654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E4AA1-C144-0540-AECB-C680C144BB1D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3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4543" y="439583"/>
            <a:ext cx="9753600" cy="4965699"/>
          </a:xfrm>
        </p:spPr>
        <p:txBody>
          <a:bodyPr anchor="t"/>
          <a:lstStyle>
            <a:lvl1pPr algn="l">
              <a:lnSpc>
                <a:spcPct val="120000"/>
              </a:lnSpc>
              <a:defRPr sz="60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This is a breaker page, it can be used to split topics or highlight something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274F9A-03C3-B947-B505-F6FBDE723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0D76F5F-7485-2C49-990E-2AAEF041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reaker page - sub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417082"/>
            <a:ext cx="10020300" cy="1325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4735079"/>
            <a:ext cx="10515600" cy="1214458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A45083-DB22-304F-B57E-1B684738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5B149A3-103E-9F41-BBFC-73773E0A1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h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1E5A0-D425-C347-B9BD-EB00F8D14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658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10A372-B547-3F47-9A9A-95AEDE5ECC3F}"/>
              </a:ext>
            </a:extLst>
          </p:cNvPr>
          <p:cNvSpPr txBox="1">
            <a:spLocks/>
          </p:cNvSpPr>
          <p:nvPr/>
        </p:nvSpPr>
        <p:spPr bwMode="auto">
          <a:xfrm>
            <a:off x="394657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6DBC66-16A3-B04D-A8D8-8142C635BA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069901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1176B2-2101-B04E-8F1B-08B5EA78EE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78154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AB31DB-FBDF-F643-B30C-8D0EE6AB2F7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86406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/>
              <a:t>Something goes here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1C2EAD-E3AA-7144-B320-33AFFD6595A1}"/>
              </a:ext>
            </a:extLst>
          </p:cNvPr>
          <p:cNvSpPr txBox="1">
            <a:spLocks/>
          </p:cNvSpPr>
          <p:nvPr/>
        </p:nvSpPr>
        <p:spPr bwMode="auto">
          <a:xfrm>
            <a:off x="3280361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AB90CE-616C-7C4C-900C-3BE762A110BA}"/>
              </a:ext>
            </a:extLst>
          </p:cNvPr>
          <p:cNvSpPr txBox="1">
            <a:spLocks/>
          </p:cNvSpPr>
          <p:nvPr/>
        </p:nvSpPr>
        <p:spPr bwMode="auto">
          <a:xfrm>
            <a:off x="6177940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B738E19-AF36-9F47-84D4-6CA113150CC4}"/>
              </a:ext>
            </a:extLst>
          </p:cNvPr>
          <p:cNvSpPr txBox="1">
            <a:spLocks/>
          </p:cNvSpPr>
          <p:nvPr/>
        </p:nvSpPr>
        <p:spPr bwMode="auto">
          <a:xfrm>
            <a:off x="9051768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7A4911-24D9-CD4C-852E-BF15D54A09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en-US"/>
              <a:t>Klik om stijl te bewerken</a:t>
            </a:r>
            <a:endParaRPr lang="en-US" alt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14047B5-1622-6C4C-978F-CDE8D6593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A99823B-0163-2D49-8792-235474B6B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D4DA3A-B6D3-D244-B4C5-B9FE9AE472C5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74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tual background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8597335-ABC9-0B4A-B61C-1004ADB16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57" y="230239"/>
            <a:ext cx="2175119" cy="54743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24DA5F-1115-3841-8BB1-49B5CF773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9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tual backgroun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F055F6D-BBE6-8946-8BD5-E61D1C066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587B9A9-4C3E-3845-AB07-EBE78DF5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57" y="230239"/>
            <a:ext cx="2175119" cy="5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3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23F68B-8383-1048-A2B1-993C05E9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4492002"/>
            <a:ext cx="9753600" cy="1103778"/>
          </a:xfrm>
        </p:spPr>
        <p:txBody>
          <a:bodyPr anchor="t">
            <a:normAutofit/>
          </a:bodyPr>
          <a:lstStyle>
            <a:lvl1pPr algn="ctr">
              <a:lnSpc>
                <a:spcPct val="110000"/>
              </a:lnSpc>
              <a:defRPr sz="4800" b="0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6DC49B-235E-554D-ADFC-9C5BF66A6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8995" y="1455909"/>
            <a:ext cx="7674011" cy="223243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19D0FFD-3045-FA47-8FE7-D7635B9CF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6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CA8969-55EF-5C4F-B489-FE161DB9B338}"/>
              </a:ext>
            </a:extLst>
          </p:cNvPr>
          <p:cNvSpPr>
            <a:spLocks noGrp="1"/>
          </p:cNvSpPr>
          <p:nvPr>
            <p:ph type="ctrTitle" idx="4294967295" hasCustomPrompt="1"/>
          </p:nvPr>
        </p:nvSpPr>
        <p:spPr>
          <a:xfrm>
            <a:off x="1374775" y="1227052"/>
            <a:ext cx="9442450" cy="3703637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000" b="1" i="0" baseline="0">
                <a:solidFill>
                  <a:schemeClr val="tx1"/>
                </a:solidFill>
                <a:latin typeface="IBM Plex Sans" panose="020B0503050203000203" pitchFamily="34" charset="77"/>
                <a:cs typeface="IBM Plex Sans" panose="020B0503050203000203" pitchFamily="34" charset="77"/>
              </a:defRPr>
            </a:lvl1pPr>
          </a:lstStyle>
          <a:p>
            <a:r>
              <a:rPr lang="en-US" sz="4800"/>
              <a:t>“A very wise and interesting quote from someone great can go in this text box.”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0CE5376-92BC-A148-80C1-38A04D9566FD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374775" y="4930689"/>
            <a:ext cx="9442450" cy="881063"/>
          </a:xfrm>
        </p:spPr>
        <p:txBody>
          <a:bodyPr/>
          <a:lstStyle>
            <a:lvl1pPr marL="0" indent="0" algn="ctr">
              <a:buNone/>
              <a:defRPr sz="3200" b="0" i="0" baseline="0">
                <a:solidFill>
                  <a:schemeClr val="tx1"/>
                </a:solidFill>
                <a:latin typeface="IBM Plex Sans" panose="020B0503050203000203" pitchFamily="34" charset="77"/>
                <a:cs typeface="IBM Plex Sans" panose="020B050305020300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>
                <a:solidFill>
                  <a:schemeClr val="tx1"/>
                </a:solidFill>
              </a:rPr>
              <a:t>Person or Company Logo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96807E-1668-734B-8931-7473D81D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A46B59-5A54-F54A-8848-EFE347C01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85C3D-B473-8642-9582-466EB79B8AF3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67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687E8-4147-4693-B8C1-9C08C55DB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B1BFDF-0F7F-403B-A64B-58D5F295E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42247B-9352-484F-BDDA-06712961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382E-5E79-4871-997D-C1E8330DDE03}" type="datetimeFigureOut">
              <a:rPr lang="nl-NL" smtClean="0"/>
              <a:t>30-9-2021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E8F22A-6020-4E15-A492-43D98853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B49CE9-E1AA-4605-9A2B-0CAFD94F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48EC-9CA8-44D1-914A-6D9AE1FC65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542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13DEB97-CA98-F64B-94A4-A309B88C1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36A36B-3AFB-DC4E-91CA-163E3E861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7A40D8D-6172-2A4B-8BAF-FBC8AD247A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091" y="1822720"/>
            <a:ext cx="7982322" cy="1935532"/>
          </a:xfrm>
        </p:spPr>
        <p:txBody>
          <a:bodyPr anchor="t">
            <a:noAutofit/>
          </a:bodyPr>
          <a:lstStyle>
            <a:lvl1pPr>
              <a:defRPr sz="44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3C604D-DE78-654D-AE05-9880A68AB70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1145B4D-CDDC-A141-962C-D3A6C5DAAF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Pronouns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ADD311C-2B1E-7E4F-984B-5CE909C5D7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42615F9-6222-F34E-8DAC-4784780DE9B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2AE86F4-4365-C946-9629-FDB50D004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091" y="476515"/>
            <a:ext cx="3816900" cy="111037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4681665-1409-D84B-819F-5615874E2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3406" y="363790"/>
            <a:ext cx="4582354" cy="62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9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74CC3F-A43F-7247-8851-E564DEF8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1C7A70-1A27-8C46-B788-29D87A2F4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41" y="451274"/>
            <a:ext cx="6137623" cy="71188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FirstName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227045-61B0-9544-AEC3-12180B09CB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542" y="2560817"/>
            <a:ext cx="6035252" cy="64778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36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977B7-700C-C149-8536-47AB7A78B9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02439" y="378547"/>
            <a:ext cx="1685405" cy="168540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A01EAC-4EF5-AE4F-970E-2C5157FA52A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58416" y="4673325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B3DAF8-2F81-FC4D-8CB0-8C0CB1AA4D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58416" y="5244387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5B937D2-7E45-D541-81A8-ABE79A9EE49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8416" y="5815450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83942E-FEFF-F941-94A5-4AC5E629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182" y="6070600"/>
            <a:ext cx="2155343" cy="540214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40AA7F0-2E50-214E-9056-0901887064E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24542" y="3219579"/>
            <a:ext cx="6035252" cy="64778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3600" b="0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FA89709-76ED-224C-B4CF-D07271807F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702439" y="2560817"/>
            <a:ext cx="5065019" cy="3400712"/>
          </a:xfrm>
        </p:spPr>
        <p:txBody>
          <a:bodyPr anchor="t">
            <a:normAutofit/>
          </a:bodyPr>
          <a:lstStyle>
            <a:lvl1pPr marL="342900" indent="-342900">
              <a:lnSpc>
                <a:spcPct val="114000"/>
              </a:lnSpc>
              <a:buFont typeface="Arial" panose="020B0604020202020204" pitchFamily="34" charset="0"/>
              <a:buChar char="•"/>
              <a:defRPr sz="2400" b="0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About you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85A32D5-82BC-8243-A21F-A7FEE33FAE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4541" y="1933620"/>
            <a:ext cx="6035251" cy="40481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Pronouns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2292A1-4831-8743-BC26-539A0B8200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4541" y="1168024"/>
            <a:ext cx="6137624" cy="711882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6000" b="1" i="0">
                <a:latin typeface="IBM Plex Sans" panose="020B0503050203000203" pitchFamily="34" charset="77"/>
              </a:defRPr>
            </a:lvl1pPr>
          </a:lstStyle>
          <a:p>
            <a:pPr lvl="0"/>
            <a:r>
              <a:rPr lang="en-US" err="1"/>
              <a:t>SecondName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aluation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47C13-BA7D-D148-A962-B2F9880B3816}"/>
              </a:ext>
            </a:extLst>
          </p:cNvPr>
          <p:cNvSpPr txBox="1"/>
          <p:nvPr/>
        </p:nvSpPr>
        <p:spPr>
          <a:xfrm>
            <a:off x="424542" y="537285"/>
            <a:ext cx="9583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>
                <a:solidFill>
                  <a:schemeClr val="bg1"/>
                </a:solidFill>
                <a:latin typeface="IBM Plex Sans" panose="020B0503050203000203" pitchFamily="34" charset="77"/>
                <a:ea typeface="Roboto" panose="02000000000000000000" pitchFamily="2" charset="0"/>
              </a:rPr>
              <a:t>Session evaluation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0237F4-5BA9-4941-9A64-8DCF0DEE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393" y="282835"/>
            <a:ext cx="2418907" cy="24189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DC7C0B-1DAB-8544-9AAC-01B9C9A7782C}"/>
              </a:ext>
            </a:extLst>
          </p:cNvPr>
          <p:cNvSpPr txBox="1"/>
          <p:nvPr/>
        </p:nvSpPr>
        <p:spPr>
          <a:xfrm>
            <a:off x="424542" y="1415901"/>
            <a:ext cx="958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0" i="0">
                <a:solidFill>
                  <a:schemeClr val="bg1"/>
                </a:solidFill>
                <a:latin typeface="IBM Plex Sans" panose="020B0503050203000203" pitchFamily="34" charset="77"/>
              </a:rPr>
              <a:t>Your feedback is important to us</a:t>
            </a:r>
            <a:endParaRPr lang="en-US" sz="4400" b="0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22D7A-4ABB-6245-8502-18EF607330AF}"/>
              </a:ext>
            </a:extLst>
          </p:cNvPr>
          <p:cNvSpPr txBox="1"/>
          <p:nvPr/>
        </p:nvSpPr>
        <p:spPr>
          <a:xfrm>
            <a:off x="424542" y="2849937"/>
            <a:ext cx="958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i="0">
                <a:solidFill>
                  <a:schemeClr val="bg1"/>
                </a:solidFill>
                <a:latin typeface="IBM Plex Sans" panose="020B0503050203000203" pitchFamily="34" charset="77"/>
              </a:rPr>
              <a:t>Evaluate this session at:</a:t>
            </a:r>
            <a:endParaRPr lang="en-US" sz="3600" b="1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4081F-E44B-FA48-BB8E-521074B70AEA}"/>
              </a:ext>
            </a:extLst>
          </p:cNvPr>
          <p:cNvSpPr txBox="1"/>
          <p:nvPr/>
        </p:nvSpPr>
        <p:spPr>
          <a:xfrm>
            <a:off x="424542" y="3510337"/>
            <a:ext cx="1099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0" i="0" err="1">
                <a:solidFill>
                  <a:schemeClr val="bg1"/>
                </a:solidFill>
                <a:latin typeface="IBM Plex Sans" panose="020B0503050203000203" pitchFamily="34" charset="77"/>
              </a:rPr>
              <a:t>www.PASSDataCommunitySummit.com</a:t>
            </a:r>
            <a:r>
              <a:rPr lang="en-GB" sz="3600" b="0" i="0">
                <a:solidFill>
                  <a:schemeClr val="bg1"/>
                </a:solidFill>
                <a:latin typeface="IBM Plex Sans" panose="020B0503050203000203" pitchFamily="34" charset="77"/>
              </a:rPr>
              <a:t>/evaluation</a:t>
            </a:r>
            <a:endParaRPr lang="en-US" sz="3600" b="0" i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CBF196A1-491D-F44C-8B8B-92CD2B391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304" y="5319764"/>
            <a:ext cx="3740764" cy="108822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47D9DA39-36BD-8E49-A976-636CEBB38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5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47C13-BA7D-D148-A962-B2F9880B3816}"/>
              </a:ext>
            </a:extLst>
          </p:cNvPr>
          <p:cNvSpPr txBox="1"/>
          <p:nvPr/>
        </p:nvSpPr>
        <p:spPr>
          <a:xfrm>
            <a:off x="424542" y="537285"/>
            <a:ext cx="615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>
                <a:solidFill>
                  <a:schemeClr val="bg1"/>
                </a:solidFill>
                <a:latin typeface="IBM Plex Sans" panose="020B0503050203000203" pitchFamily="34" charset="77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46216E-29A2-A247-99CE-007D6791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2" y="1492289"/>
            <a:ext cx="9383009" cy="1935532"/>
          </a:xfrm>
        </p:spPr>
        <p:txBody>
          <a:bodyPr anchor="t">
            <a:noAutofit/>
          </a:bodyPr>
          <a:lstStyle>
            <a:lvl1pPr>
              <a:defRPr sz="4400" b="0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AEEB18-91E1-3F42-8D9D-5E0430A0A8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7DC7BE-7B26-414F-BD9B-3EC87D60A02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E4D425-6254-6148-803B-C779BD3C6F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96E52DF-C0F3-FF4F-92BC-DEBBB26F991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Contact/social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9A9691F-54E4-D347-9192-0C83F301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4304" y="5319764"/>
            <a:ext cx="3740764" cy="108822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787C4E-E72C-4349-9E85-A44A9A570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1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en-US"/>
              <a:t>Klik om stijl te bewerken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D493951-5787-B941-B94D-D4354F5F1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406" y="6063015"/>
            <a:ext cx="2175119" cy="5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9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ith cu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5DB589BE-A367-2047-95EA-84FEE887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4D6B17-7F4B-2A48-907F-6DA54CEF1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C8A19-1FB7-1C42-8E4E-03FB1EF9402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69047" y="1825625"/>
            <a:ext cx="81653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en-US"/>
              <a:t>Klikken om de tekststijl van het model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B51CA4F-FDD7-FD40-A833-669B9D88A65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en-US"/>
              <a:t>Klik om stijl te bewerken</a:t>
            </a:r>
            <a:endParaRPr lang="en-US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4B234A-1412-F54C-B7B6-4BECECBDC070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7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C90C9966-75CA-7E49-8F85-51BA761C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9F0E3-6643-7244-9CD7-28E5FA1D1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182" y="6070600"/>
            <a:ext cx="2155343" cy="540214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F1904EC-DB1E-124C-8A9D-EED00AC593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auto">
          <a:xfrm>
            <a:off x="6635418" y="-2458"/>
            <a:ext cx="5556582" cy="685683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9865"/>
              <a:gd name="connsiteY0" fmla="*/ 10333 h 10333"/>
              <a:gd name="connsiteX1" fmla="*/ 2000 w 9865"/>
              <a:gd name="connsiteY1" fmla="*/ 333 h 10333"/>
              <a:gd name="connsiteX2" fmla="*/ 9865 w 9865"/>
              <a:gd name="connsiteY2" fmla="*/ 0 h 10333"/>
              <a:gd name="connsiteX3" fmla="*/ 8000 w 9865"/>
              <a:gd name="connsiteY3" fmla="*/ 10333 h 10333"/>
              <a:gd name="connsiteX4" fmla="*/ 0 w 9865"/>
              <a:gd name="connsiteY4" fmla="*/ 10333 h 10333"/>
              <a:gd name="connsiteX0" fmla="*/ 0 w 10000"/>
              <a:gd name="connsiteY0" fmla="*/ 10590 h 10590"/>
              <a:gd name="connsiteX1" fmla="*/ 2573 w 10000"/>
              <a:gd name="connsiteY1" fmla="*/ 0 h 10590"/>
              <a:gd name="connsiteX2" fmla="*/ 10000 w 10000"/>
              <a:gd name="connsiteY2" fmla="*/ 590 h 10590"/>
              <a:gd name="connsiteX3" fmla="*/ 8109 w 10000"/>
              <a:gd name="connsiteY3" fmla="*/ 10590 h 10590"/>
              <a:gd name="connsiteX4" fmla="*/ 0 w 10000"/>
              <a:gd name="connsiteY4" fmla="*/ 10590 h 10590"/>
              <a:gd name="connsiteX0" fmla="*/ 0 w 10000"/>
              <a:gd name="connsiteY0" fmla="*/ 10659 h 10659"/>
              <a:gd name="connsiteX1" fmla="*/ 2573 w 10000"/>
              <a:gd name="connsiteY1" fmla="*/ 69 h 10659"/>
              <a:gd name="connsiteX2" fmla="*/ 10000 w 10000"/>
              <a:gd name="connsiteY2" fmla="*/ 659 h 10659"/>
              <a:gd name="connsiteX3" fmla="*/ 8109 w 10000"/>
              <a:gd name="connsiteY3" fmla="*/ 10659 h 10659"/>
              <a:gd name="connsiteX4" fmla="*/ 0 w 10000"/>
              <a:gd name="connsiteY4" fmla="*/ 10659 h 10659"/>
              <a:gd name="connsiteX0" fmla="*/ 0 w 13230"/>
              <a:gd name="connsiteY0" fmla="*/ 11093 h 11093"/>
              <a:gd name="connsiteX1" fmla="*/ 2573 w 13230"/>
              <a:gd name="connsiteY1" fmla="*/ 503 h 11093"/>
              <a:gd name="connsiteX2" fmla="*/ 13230 w 13230"/>
              <a:gd name="connsiteY2" fmla="*/ 56 h 11093"/>
              <a:gd name="connsiteX3" fmla="*/ 8109 w 13230"/>
              <a:gd name="connsiteY3" fmla="*/ 11093 h 11093"/>
              <a:gd name="connsiteX4" fmla="*/ 0 w 13230"/>
              <a:gd name="connsiteY4" fmla="*/ 11093 h 11093"/>
              <a:gd name="connsiteX0" fmla="*/ 0 w 13273"/>
              <a:gd name="connsiteY0" fmla="*/ 11093 h 14026"/>
              <a:gd name="connsiteX1" fmla="*/ 2573 w 13273"/>
              <a:gd name="connsiteY1" fmla="*/ 503 h 14026"/>
              <a:gd name="connsiteX2" fmla="*/ 13230 w 13273"/>
              <a:gd name="connsiteY2" fmla="*/ 56 h 14026"/>
              <a:gd name="connsiteX3" fmla="*/ 13273 w 13273"/>
              <a:gd name="connsiteY3" fmla="*/ 14026 h 14026"/>
              <a:gd name="connsiteX4" fmla="*/ 0 w 13273"/>
              <a:gd name="connsiteY4" fmla="*/ 11093 h 14026"/>
              <a:gd name="connsiteX0" fmla="*/ 0 w 14228"/>
              <a:gd name="connsiteY0" fmla="*/ 14169 h 14169"/>
              <a:gd name="connsiteX1" fmla="*/ 3528 w 14228"/>
              <a:gd name="connsiteY1" fmla="*/ 503 h 14169"/>
              <a:gd name="connsiteX2" fmla="*/ 14185 w 14228"/>
              <a:gd name="connsiteY2" fmla="*/ 56 h 14169"/>
              <a:gd name="connsiteX3" fmla="*/ 14228 w 14228"/>
              <a:gd name="connsiteY3" fmla="*/ 14026 h 14169"/>
              <a:gd name="connsiteX4" fmla="*/ 0 w 14228"/>
              <a:gd name="connsiteY4" fmla="*/ 14169 h 14169"/>
              <a:gd name="connsiteX0" fmla="*/ 0 w 14384"/>
              <a:gd name="connsiteY0" fmla="*/ 13982 h 14026"/>
              <a:gd name="connsiteX1" fmla="*/ 3684 w 14384"/>
              <a:gd name="connsiteY1" fmla="*/ 503 h 14026"/>
              <a:gd name="connsiteX2" fmla="*/ 14341 w 14384"/>
              <a:gd name="connsiteY2" fmla="*/ 56 h 14026"/>
              <a:gd name="connsiteX3" fmla="*/ 14384 w 14384"/>
              <a:gd name="connsiteY3" fmla="*/ 14026 h 14026"/>
              <a:gd name="connsiteX4" fmla="*/ 0 w 14384"/>
              <a:gd name="connsiteY4" fmla="*/ 13982 h 14026"/>
              <a:gd name="connsiteX0" fmla="*/ 0 w 14376"/>
              <a:gd name="connsiteY0" fmla="*/ 13982 h 13987"/>
              <a:gd name="connsiteX1" fmla="*/ 3684 w 14376"/>
              <a:gd name="connsiteY1" fmla="*/ 503 h 13987"/>
              <a:gd name="connsiteX2" fmla="*/ 14341 w 14376"/>
              <a:gd name="connsiteY2" fmla="*/ 56 h 13987"/>
              <a:gd name="connsiteX3" fmla="*/ 14376 w 14376"/>
              <a:gd name="connsiteY3" fmla="*/ 13987 h 13987"/>
              <a:gd name="connsiteX4" fmla="*/ 0 w 14376"/>
              <a:gd name="connsiteY4" fmla="*/ 13982 h 13987"/>
              <a:gd name="connsiteX0" fmla="*/ 0 w 14376"/>
              <a:gd name="connsiteY0" fmla="*/ 13934 h 13939"/>
              <a:gd name="connsiteX1" fmla="*/ 7307 w 14376"/>
              <a:gd name="connsiteY1" fmla="*/ 3955 h 13939"/>
              <a:gd name="connsiteX2" fmla="*/ 14341 w 14376"/>
              <a:gd name="connsiteY2" fmla="*/ 8 h 13939"/>
              <a:gd name="connsiteX3" fmla="*/ 14376 w 14376"/>
              <a:gd name="connsiteY3" fmla="*/ 13939 h 13939"/>
              <a:gd name="connsiteX4" fmla="*/ 0 w 14376"/>
              <a:gd name="connsiteY4" fmla="*/ 13934 h 13939"/>
              <a:gd name="connsiteX0" fmla="*/ 0 w 14376"/>
              <a:gd name="connsiteY0" fmla="*/ 13947 h 13952"/>
              <a:gd name="connsiteX1" fmla="*/ 7307 w 14376"/>
              <a:gd name="connsiteY1" fmla="*/ 3968 h 13952"/>
              <a:gd name="connsiteX2" fmla="*/ 14341 w 14376"/>
              <a:gd name="connsiteY2" fmla="*/ 21 h 13952"/>
              <a:gd name="connsiteX3" fmla="*/ 14376 w 14376"/>
              <a:gd name="connsiteY3" fmla="*/ 13952 h 13952"/>
              <a:gd name="connsiteX4" fmla="*/ 0 w 14376"/>
              <a:gd name="connsiteY4" fmla="*/ 13947 h 13952"/>
              <a:gd name="connsiteX0" fmla="*/ 0 w 14376"/>
              <a:gd name="connsiteY0" fmla="*/ 13948 h 13953"/>
              <a:gd name="connsiteX1" fmla="*/ 7307 w 14376"/>
              <a:gd name="connsiteY1" fmla="*/ 3969 h 13953"/>
              <a:gd name="connsiteX2" fmla="*/ 14341 w 14376"/>
              <a:gd name="connsiteY2" fmla="*/ 22 h 13953"/>
              <a:gd name="connsiteX3" fmla="*/ 14376 w 14376"/>
              <a:gd name="connsiteY3" fmla="*/ 13953 h 13953"/>
              <a:gd name="connsiteX4" fmla="*/ 0 w 14376"/>
              <a:gd name="connsiteY4" fmla="*/ 13948 h 13953"/>
              <a:gd name="connsiteX0" fmla="*/ 0 w 14376"/>
              <a:gd name="connsiteY0" fmla="*/ 13652 h 13657"/>
              <a:gd name="connsiteX1" fmla="*/ 7307 w 14376"/>
              <a:gd name="connsiteY1" fmla="*/ 3673 h 13657"/>
              <a:gd name="connsiteX2" fmla="*/ 13922 w 14376"/>
              <a:gd name="connsiteY2" fmla="*/ 29 h 13657"/>
              <a:gd name="connsiteX3" fmla="*/ 14376 w 14376"/>
              <a:gd name="connsiteY3" fmla="*/ 13657 h 13657"/>
              <a:gd name="connsiteX4" fmla="*/ 0 w 14376"/>
              <a:gd name="connsiteY4" fmla="*/ 13652 h 13657"/>
              <a:gd name="connsiteX0" fmla="*/ 0 w 14376"/>
              <a:gd name="connsiteY0" fmla="*/ 13682 h 13687"/>
              <a:gd name="connsiteX1" fmla="*/ 7307 w 14376"/>
              <a:gd name="connsiteY1" fmla="*/ 3703 h 13687"/>
              <a:gd name="connsiteX2" fmla="*/ 14357 w 14376"/>
              <a:gd name="connsiteY2" fmla="*/ 27 h 13687"/>
              <a:gd name="connsiteX3" fmla="*/ 14376 w 14376"/>
              <a:gd name="connsiteY3" fmla="*/ 13687 h 13687"/>
              <a:gd name="connsiteX4" fmla="*/ 0 w 14376"/>
              <a:gd name="connsiteY4" fmla="*/ 13682 h 13687"/>
              <a:gd name="connsiteX0" fmla="*/ 0 w 14376"/>
              <a:gd name="connsiteY0" fmla="*/ 13960 h 13965"/>
              <a:gd name="connsiteX1" fmla="*/ 7307 w 14376"/>
              <a:gd name="connsiteY1" fmla="*/ 3981 h 13965"/>
              <a:gd name="connsiteX2" fmla="*/ 14365 w 14376"/>
              <a:gd name="connsiteY2" fmla="*/ 21 h 13965"/>
              <a:gd name="connsiteX3" fmla="*/ 14376 w 14376"/>
              <a:gd name="connsiteY3" fmla="*/ 13965 h 13965"/>
              <a:gd name="connsiteX4" fmla="*/ 0 w 14376"/>
              <a:gd name="connsiteY4" fmla="*/ 13960 h 13965"/>
              <a:gd name="connsiteX0" fmla="*/ 0 w 14376"/>
              <a:gd name="connsiteY0" fmla="*/ 13939 h 13944"/>
              <a:gd name="connsiteX1" fmla="*/ 7307 w 14376"/>
              <a:gd name="connsiteY1" fmla="*/ 3960 h 13944"/>
              <a:gd name="connsiteX2" fmla="*/ 14365 w 14376"/>
              <a:gd name="connsiteY2" fmla="*/ 0 h 13944"/>
              <a:gd name="connsiteX3" fmla="*/ 14376 w 14376"/>
              <a:gd name="connsiteY3" fmla="*/ 13944 h 13944"/>
              <a:gd name="connsiteX4" fmla="*/ 0 w 14376"/>
              <a:gd name="connsiteY4" fmla="*/ 13939 h 13944"/>
              <a:gd name="connsiteX0" fmla="*/ 0 w 14376"/>
              <a:gd name="connsiteY0" fmla="*/ 13940 h 13945"/>
              <a:gd name="connsiteX1" fmla="*/ 7307 w 14376"/>
              <a:gd name="connsiteY1" fmla="*/ 3961 h 13945"/>
              <a:gd name="connsiteX2" fmla="*/ 14365 w 14376"/>
              <a:gd name="connsiteY2" fmla="*/ 1 h 13945"/>
              <a:gd name="connsiteX3" fmla="*/ 14376 w 14376"/>
              <a:gd name="connsiteY3" fmla="*/ 13945 h 13945"/>
              <a:gd name="connsiteX4" fmla="*/ 0 w 14376"/>
              <a:gd name="connsiteY4" fmla="*/ 13940 h 13945"/>
              <a:gd name="connsiteX0" fmla="*/ 0 w 14376"/>
              <a:gd name="connsiteY0" fmla="*/ 13940 h 13945"/>
              <a:gd name="connsiteX1" fmla="*/ 7307 w 14376"/>
              <a:gd name="connsiteY1" fmla="*/ 3961 h 13945"/>
              <a:gd name="connsiteX2" fmla="*/ 14365 w 14376"/>
              <a:gd name="connsiteY2" fmla="*/ 1 h 13945"/>
              <a:gd name="connsiteX3" fmla="*/ 14376 w 14376"/>
              <a:gd name="connsiteY3" fmla="*/ 13945 h 13945"/>
              <a:gd name="connsiteX4" fmla="*/ 0 w 14376"/>
              <a:gd name="connsiteY4" fmla="*/ 13940 h 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76" h="13945">
                <a:moveTo>
                  <a:pt x="0" y="13940"/>
                </a:moveTo>
                <a:lnTo>
                  <a:pt x="7307" y="3961"/>
                </a:lnTo>
                <a:cubicBezTo>
                  <a:pt x="9054" y="1086"/>
                  <a:pt x="11232" y="-47"/>
                  <a:pt x="14365" y="1"/>
                </a:cubicBezTo>
                <a:cubicBezTo>
                  <a:pt x="14379" y="4658"/>
                  <a:pt x="14362" y="9288"/>
                  <a:pt x="14376" y="13945"/>
                </a:cubicBezTo>
                <a:lnTo>
                  <a:pt x="0" y="139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5A1E762-B7D5-9F4E-825E-929E1BE50C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en-US"/>
              <a:t>Klik om stijl te bewerken</a:t>
            </a:r>
            <a:endParaRPr lang="en-US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AD3BA8-4C2E-494A-A7C7-1F34325C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6" y="1825625"/>
            <a:ext cx="7418101" cy="4351338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D4FF2-008E-D441-85F1-C0B19A301FF7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0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7F35519F-A138-7348-B1E9-EE8C0C7B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08758882-B747-8C4C-B1E8-6F0E169CB6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8" y="492942"/>
            <a:ext cx="438976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en-US"/>
              <a:t>Klik om stijl te bewerken</a:t>
            </a:r>
            <a:endParaRPr lang="en-US" alt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B99AC33-1793-904B-BDB2-3196A47447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2563930" y="-2458"/>
            <a:ext cx="9628068" cy="6860458"/>
          </a:xfrm>
          <a:custGeom>
            <a:avLst/>
            <a:gdLst>
              <a:gd name="connsiteX0" fmla="*/ 5546749 w 9628068"/>
              <a:gd name="connsiteY0" fmla="*/ 0 h 6860458"/>
              <a:gd name="connsiteX1" fmla="*/ 9628068 w 9628068"/>
              <a:gd name="connsiteY1" fmla="*/ 0 h 6860458"/>
              <a:gd name="connsiteX2" fmla="*/ 9628068 w 9628068"/>
              <a:gd name="connsiteY2" fmla="*/ 6860458 h 6860458"/>
              <a:gd name="connsiteX3" fmla="*/ 5546749 w 9628068"/>
              <a:gd name="connsiteY3" fmla="*/ 6860458 h 6860458"/>
              <a:gd name="connsiteX4" fmla="*/ 5546749 w 9628068"/>
              <a:gd name="connsiteY4" fmla="*/ 6856826 h 6860458"/>
              <a:gd name="connsiteX5" fmla="*/ 0 w 9628068"/>
              <a:gd name="connsiteY5" fmla="*/ 6854372 h 6860458"/>
              <a:gd name="connsiteX6" fmla="*/ 2824287 w 9628068"/>
              <a:gd name="connsiteY6" fmla="*/ 1947645 h 6860458"/>
              <a:gd name="connsiteX7" fmla="*/ 5329551 w 9628068"/>
              <a:gd name="connsiteY7" fmla="*/ 2939 h 6860458"/>
              <a:gd name="connsiteX8" fmla="*/ 5546749 w 9628068"/>
              <a:gd name="connsiteY8" fmla="*/ 553 h 686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28068" h="6860458">
                <a:moveTo>
                  <a:pt x="5546749" y="0"/>
                </a:moveTo>
                <a:lnTo>
                  <a:pt x="9628068" y="0"/>
                </a:lnTo>
                <a:lnTo>
                  <a:pt x="9628068" y="6860458"/>
                </a:lnTo>
                <a:lnTo>
                  <a:pt x="5546749" y="6860458"/>
                </a:lnTo>
                <a:lnTo>
                  <a:pt x="5546749" y="6856826"/>
                </a:lnTo>
                <a:lnTo>
                  <a:pt x="0" y="6854372"/>
                </a:lnTo>
                <a:lnTo>
                  <a:pt x="2824287" y="1947645"/>
                </a:lnTo>
                <a:cubicBezTo>
                  <a:pt x="3457330" y="622345"/>
                  <a:pt x="4236791" y="49874"/>
                  <a:pt x="5329551" y="2939"/>
                </a:cubicBezTo>
                <a:lnTo>
                  <a:pt x="5546749" y="55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FA091-06D8-7A40-BA64-7F08FFD88A7F}"/>
              </a:ext>
            </a:extLst>
          </p:cNvPr>
          <p:cNvSpPr txBox="1"/>
          <p:nvPr/>
        </p:nvSpPr>
        <p:spPr>
          <a:xfrm>
            <a:off x="252505" y="6380000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>
                <a:latin typeface="IBM Plex Sans" panose="020B0503050203000203" pitchFamily="34" charset="77"/>
              </a:rPr>
              <a:t>#PASSDataCommunitySummit</a:t>
            </a:r>
            <a:endParaRPr lang="en-US" sz="1000" b="0" i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altLang="en-US"/>
              <a:t>Klik om stijl te bewerken</a:t>
            </a:r>
            <a:endParaRPr lang="en-US" altLang="en-US"/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9047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278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 i="0" kern="1200">
          <a:solidFill>
            <a:schemeClr val="accent2"/>
          </a:solidFill>
          <a:latin typeface="IBM Plex Sans" panose="020B0503050203000203" pitchFamily="34" charset="77"/>
          <a:ea typeface="+mj-ea"/>
          <a:cs typeface="IBM Plex Sans" panose="020B0503050203000203" pitchFamily="34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eaLnBrk="1" fontAlgn="base" hangingPunct="1">
        <a:lnSpc>
          <a:spcPct val="130000"/>
        </a:lnSpc>
        <a:spcBef>
          <a:spcPts val="10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1pPr>
      <a:lvl2pPr marL="914400" indent="-4572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2pPr>
      <a:lvl3pPr marL="1257300" indent="-3429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019C1FC-C19F-415F-B509-E23A3149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91" y="1822720"/>
            <a:ext cx="7982322" cy="1935532"/>
          </a:xfrm>
        </p:spPr>
        <p:txBody>
          <a:bodyPr/>
          <a:lstStyle/>
          <a:p>
            <a:r>
              <a:rPr lang="en-US" dirty="0"/>
              <a:t>To Hyperscale or not to Hyperscale, that's the question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4D41E9-6457-447F-AAF4-C00C5748CB4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4542" y="4141591"/>
            <a:ext cx="6116493" cy="553208"/>
          </a:xfrm>
        </p:spPr>
        <p:txBody>
          <a:bodyPr/>
          <a:lstStyle/>
          <a:p>
            <a:r>
              <a:rPr lang="en-US" dirty="0"/>
              <a:t>Reitse Eskens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040CACC-1489-4014-9DD3-9ECC1418306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4542" y="4712653"/>
            <a:ext cx="6116493" cy="553208"/>
          </a:xfrm>
        </p:spPr>
        <p:txBody>
          <a:bodyPr/>
          <a:lstStyle/>
          <a:p>
            <a:r>
              <a:rPr lang="en-US" dirty="0"/>
              <a:t>He/Him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2E95175-8E3E-447F-96EB-67A4C5DC43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4542" y="5283715"/>
            <a:ext cx="6116493" cy="553208"/>
          </a:xfrm>
        </p:spPr>
        <p:txBody>
          <a:bodyPr/>
          <a:lstStyle/>
          <a:p>
            <a:r>
              <a:rPr lang="en-US" dirty="0" err="1"/>
              <a:t>Dataplatform</a:t>
            </a:r>
            <a:r>
              <a:rPr lang="en-US" dirty="0"/>
              <a:t> Consultant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867AEA0-2DA1-4795-B2BB-FEC88628C03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4542" y="5854778"/>
            <a:ext cx="6116493" cy="553208"/>
          </a:xfrm>
        </p:spPr>
        <p:txBody>
          <a:bodyPr/>
          <a:lstStyle/>
          <a:p>
            <a:r>
              <a:rPr lang="en-US" dirty="0"/>
              <a:t>Axians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12690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3872FC-B43C-440A-B98B-18514D04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1" y="451274"/>
            <a:ext cx="6137623" cy="711882"/>
          </a:xfrm>
        </p:spPr>
        <p:txBody>
          <a:bodyPr/>
          <a:lstStyle/>
          <a:p>
            <a:r>
              <a:rPr lang="en-US" dirty="0"/>
              <a:t>Reitse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9BA506-36F2-48CD-AC7D-904F8B2B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2" y="2560817"/>
            <a:ext cx="6035252" cy="647786"/>
          </a:xfrm>
        </p:spPr>
        <p:txBody>
          <a:bodyPr/>
          <a:lstStyle/>
          <a:p>
            <a:r>
              <a:rPr lang="en-US" dirty="0" err="1"/>
              <a:t>Dataplatform</a:t>
            </a:r>
            <a:r>
              <a:rPr lang="en-US" dirty="0"/>
              <a:t> Consultant</a:t>
            </a:r>
          </a:p>
        </p:txBody>
      </p:sp>
      <p:pic>
        <p:nvPicPr>
          <p:cNvPr id="8" name="Tijdelijke aanduiding voor afbeelding 7" descr="Afbeelding met buiten, lucht, persoon, person&#10;&#10;Automatisch gegenereerde beschrijving">
            <a:extLst>
              <a:ext uri="{FF2B5EF4-FFF2-40B4-BE49-F238E27FC236}">
                <a16:creationId xmlns:a16="http://schemas.microsoft.com/office/drawing/2014/main" id="{83939467-0773-48A7-9D37-A9DEE3704FA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9" r="17779"/>
          <a:stretch>
            <a:fillRect/>
          </a:stretch>
        </p:blipFill>
        <p:spPr>
          <a:xfrm>
            <a:off x="6702439" y="320193"/>
            <a:ext cx="1619525" cy="1685925"/>
          </a:xfr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7AF6FE9-3235-4FD5-94BB-7989E4D64FD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58416" y="4673325"/>
            <a:ext cx="5601378" cy="553208"/>
          </a:xfrm>
        </p:spPr>
        <p:txBody>
          <a:bodyPr/>
          <a:lstStyle/>
          <a:p>
            <a:r>
              <a:rPr lang="en-US" dirty="0"/>
              <a:t>Reitse.eskens@axians.com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95F41D0E-295E-4C63-B2CC-8B9B299BF9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8416" y="5244387"/>
            <a:ext cx="5601378" cy="553208"/>
          </a:xfrm>
        </p:spPr>
        <p:txBody>
          <a:bodyPr/>
          <a:lstStyle/>
          <a:p>
            <a:r>
              <a:rPr lang="en-US" dirty="0"/>
              <a:t>@2meterDBA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AA716709-6961-4F62-9BFC-EF7CCDE3805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8416" y="5815450"/>
            <a:ext cx="5601378" cy="553208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8968BF20-F6C0-4A90-857F-DB377DF990BF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24542" y="3219579"/>
            <a:ext cx="6035252" cy="647786"/>
          </a:xfrm>
        </p:spPr>
        <p:txBody>
          <a:bodyPr/>
          <a:lstStyle/>
          <a:p>
            <a:r>
              <a:rPr lang="en-US" dirty="0"/>
              <a:t>Axians Business Analytics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3BFDD698-BC60-4365-BF1D-0D7044FC214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702439" y="2560817"/>
            <a:ext cx="5065019" cy="3400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Production DBA / Performance tuning</a:t>
            </a:r>
          </a:p>
          <a:p>
            <a:r>
              <a:rPr lang="en-US" dirty="0"/>
              <a:t>Azure infrastructure with Terraform</a:t>
            </a:r>
          </a:p>
          <a:p>
            <a:r>
              <a:rPr lang="en-US" dirty="0"/>
              <a:t>SQL training</a:t>
            </a:r>
          </a:p>
          <a:p>
            <a:r>
              <a:rPr lang="en-US" dirty="0"/>
              <a:t>Photography, running, cycling</a:t>
            </a:r>
          </a:p>
          <a:p>
            <a:r>
              <a:rPr lang="en-US" dirty="0"/>
              <a:t>Public speaker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39FB720-3D59-4932-90FE-BC5A11D77C5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4541" y="1933620"/>
            <a:ext cx="6035251" cy="404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He/Him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EA74EB9-E64D-48E1-9E1D-39F15B5CA8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541" y="1168024"/>
            <a:ext cx="6137624" cy="711882"/>
          </a:xfrm>
        </p:spPr>
        <p:txBody>
          <a:bodyPr/>
          <a:lstStyle/>
          <a:p>
            <a:r>
              <a:rPr lang="en-US" dirty="0"/>
              <a:t>Eskens</a:t>
            </a:r>
          </a:p>
        </p:txBody>
      </p:sp>
    </p:spTree>
    <p:extLst>
      <p:ext uri="{BB962C8B-B14F-4D97-AF65-F5344CB8AC3E}">
        <p14:creationId xmlns:p14="http://schemas.microsoft.com/office/powerpoint/2010/main" val="35205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11">
            <a:extLst>
              <a:ext uri="{FF2B5EF4-FFF2-40B4-BE49-F238E27FC236}">
                <a16:creationId xmlns:a16="http://schemas.microsoft.com/office/drawing/2014/main" id="{8CC42877-79DB-44FF-8624-34C917EAA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693" y="1825625"/>
            <a:ext cx="7502308" cy="4351338"/>
          </a:xfrm>
          <a:prstGeom prst="rect">
            <a:avLst/>
          </a:prstGeom>
          <a:noFill/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67B15525-1F93-44F4-90EC-2176D875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492942"/>
            <a:ext cx="9418359" cy="132556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Hyperscale, general design</a:t>
            </a:r>
          </a:p>
        </p:txBody>
      </p:sp>
    </p:spTree>
    <p:extLst>
      <p:ext uri="{BB962C8B-B14F-4D97-AF65-F5344CB8AC3E}">
        <p14:creationId xmlns:p14="http://schemas.microsoft.com/office/powerpoint/2010/main" val="390729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3D6559E-B768-4636-84DC-BB93CF0D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1825625"/>
            <a:ext cx="10515600" cy="4351338"/>
          </a:xfrm>
        </p:spPr>
        <p:txBody>
          <a:bodyPr/>
          <a:lstStyle/>
          <a:p>
            <a:r>
              <a:rPr lang="en-US" dirty="0"/>
              <a:t>It’s really fast (less to no log waits)</a:t>
            </a:r>
          </a:p>
          <a:p>
            <a:r>
              <a:rPr lang="en-US" dirty="0"/>
              <a:t>It scales in the background</a:t>
            </a:r>
          </a:p>
          <a:p>
            <a:r>
              <a:rPr lang="en-US" dirty="0"/>
              <a:t>You can scale it when needed</a:t>
            </a:r>
          </a:p>
          <a:p>
            <a:r>
              <a:rPr lang="en-US" dirty="0"/>
              <a:t>Costs are related to the running setting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61CDC0DB-C92D-49FC-81C5-F261C46F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492942"/>
            <a:ext cx="9418359" cy="1325563"/>
          </a:xfrm>
        </p:spPr>
        <p:txBody>
          <a:bodyPr/>
          <a:lstStyle/>
          <a:p>
            <a:r>
              <a:rPr lang="en-US" dirty="0"/>
              <a:t>Hyperscale!</a:t>
            </a:r>
          </a:p>
        </p:txBody>
      </p:sp>
    </p:spTree>
    <p:extLst>
      <p:ext uri="{BB962C8B-B14F-4D97-AF65-F5344CB8AC3E}">
        <p14:creationId xmlns:p14="http://schemas.microsoft.com/office/powerpoint/2010/main" val="135854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3D6559E-B768-4636-84DC-BB93CF0D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It’s not always that fast</a:t>
            </a:r>
          </a:p>
          <a:p>
            <a:r>
              <a:rPr lang="en-US" dirty="0"/>
              <a:t>Scaling means a failover</a:t>
            </a:r>
          </a:p>
          <a:p>
            <a:r>
              <a:rPr lang="en-US" dirty="0"/>
              <a:t>Don’t forget to scale down</a:t>
            </a:r>
          </a:p>
          <a:p>
            <a:r>
              <a:rPr lang="en-US" dirty="0"/>
              <a:t>Scaling loses most of your DMV contents</a:t>
            </a:r>
          </a:p>
          <a:p>
            <a:r>
              <a:rPr lang="en-US" dirty="0"/>
              <a:t>Scaling loses your buffered </a:t>
            </a:r>
            <a:r>
              <a:rPr lang="en-US"/>
              <a:t>execution plans</a:t>
            </a:r>
            <a:endParaRPr lang="en-US" dirty="0"/>
          </a:p>
          <a:p>
            <a:r>
              <a:rPr lang="en-US" dirty="0" err="1"/>
              <a:t>Querystore</a:t>
            </a:r>
            <a:r>
              <a:rPr lang="en-US" dirty="0"/>
              <a:t> doesn’t seem to suffer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61CDC0DB-C92D-49FC-81C5-F261C46F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492942"/>
            <a:ext cx="9418359" cy="1325563"/>
          </a:xfrm>
        </p:spPr>
        <p:txBody>
          <a:bodyPr/>
          <a:lstStyle/>
          <a:p>
            <a:r>
              <a:rPr lang="en-US" dirty="0"/>
              <a:t>Hyperscale?</a:t>
            </a:r>
          </a:p>
        </p:txBody>
      </p:sp>
    </p:spTree>
    <p:extLst>
      <p:ext uri="{BB962C8B-B14F-4D97-AF65-F5344CB8AC3E}">
        <p14:creationId xmlns:p14="http://schemas.microsoft.com/office/powerpoint/2010/main" val="221196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3D6559E-B768-4636-84DC-BB93CF0D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1825625"/>
            <a:ext cx="10515600" cy="4351338"/>
          </a:xfrm>
        </p:spPr>
        <p:txBody>
          <a:bodyPr/>
          <a:lstStyle/>
          <a:p>
            <a:r>
              <a:rPr lang="en-US" dirty="0"/>
              <a:t>Do not upgrade a database to Hyperscale</a:t>
            </a:r>
          </a:p>
          <a:p>
            <a:r>
              <a:rPr lang="en-US" dirty="0"/>
              <a:t>The underlying design breaks</a:t>
            </a:r>
          </a:p>
          <a:p>
            <a:r>
              <a:rPr lang="en-US" dirty="0"/>
              <a:t>Weird waits</a:t>
            </a:r>
          </a:p>
          <a:p>
            <a:r>
              <a:rPr lang="en-US" dirty="0"/>
              <a:t>No performance at all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61CDC0DB-C92D-49FC-81C5-F261C46F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7" y="492942"/>
            <a:ext cx="9418359" cy="1325563"/>
          </a:xfrm>
        </p:spPr>
        <p:txBody>
          <a:bodyPr/>
          <a:lstStyle/>
          <a:p>
            <a:r>
              <a:rPr lang="en-US" dirty="0"/>
              <a:t>Hyperscale bug</a:t>
            </a:r>
          </a:p>
        </p:txBody>
      </p:sp>
    </p:spTree>
    <p:extLst>
      <p:ext uri="{BB962C8B-B14F-4D97-AF65-F5344CB8AC3E}">
        <p14:creationId xmlns:p14="http://schemas.microsoft.com/office/powerpoint/2010/main" val="306376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5ED373-2804-48BB-89E7-39B52C5B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2" y="1492289"/>
            <a:ext cx="9383009" cy="1935532"/>
          </a:xfrm>
        </p:spPr>
        <p:txBody>
          <a:bodyPr/>
          <a:lstStyle/>
          <a:p>
            <a:r>
              <a:rPr lang="en-US" dirty="0"/>
              <a:t>To Hyperscale or not to Hyperscale, that’s the question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EFBC09-C63D-4ED1-A74C-971B2B9D231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4542" y="4141591"/>
            <a:ext cx="6116493" cy="553208"/>
          </a:xfrm>
        </p:spPr>
        <p:txBody>
          <a:bodyPr/>
          <a:lstStyle/>
          <a:p>
            <a:r>
              <a:rPr lang="en-US" dirty="0"/>
              <a:t>Reitse Eskens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4F6EA15-0800-443C-AEEC-5EA5F4069ED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4542" y="4712653"/>
            <a:ext cx="6116493" cy="553208"/>
          </a:xfrm>
        </p:spPr>
        <p:txBody>
          <a:bodyPr/>
          <a:lstStyle/>
          <a:p>
            <a:r>
              <a:rPr lang="en-US" dirty="0"/>
              <a:t>Reitse.eskens@axians.com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7C18F42-B7AC-47B4-82D7-E55453049F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4542" y="5283715"/>
            <a:ext cx="6116493" cy="553208"/>
          </a:xfrm>
        </p:spPr>
        <p:txBody>
          <a:bodyPr/>
          <a:lstStyle/>
          <a:p>
            <a:r>
              <a:rPr lang="en-US" dirty="0"/>
              <a:t>@2meterDBA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CF0171B-3FC1-42F8-9BAA-7E737259991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4542" y="5854778"/>
            <a:ext cx="6116493" cy="5532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074"/>
      </p:ext>
    </p:extLst>
  </p:cSld>
  <p:clrMapOvr>
    <a:masterClrMapping/>
  </p:clrMapOvr>
</p:sld>
</file>

<file path=ppt/theme/theme1.xml><?xml version="1.0" encoding="utf-8"?>
<a:theme xmlns:a="http://schemas.openxmlformats.org/drawingml/2006/main" name="PASSSummit2021">
  <a:themeElements>
    <a:clrScheme name="Redgate PASS Summit">
      <a:dk1>
        <a:srgbClr val="222222"/>
      </a:dk1>
      <a:lt1>
        <a:srgbClr val="FFFFFF"/>
      </a:lt1>
      <a:dk2>
        <a:srgbClr val="CC0000"/>
      </a:dk2>
      <a:lt2>
        <a:srgbClr val="F2F2F2"/>
      </a:lt2>
      <a:accent1>
        <a:srgbClr val="CC0000"/>
      </a:accent1>
      <a:accent2>
        <a:srgbClr val="000000"/>
      </a:accent2>
      <a:accent3>
        <a:srgbClr val="767676"/>
      </a:accent3>
      <a:accent4>
        <a:srgbClr val="790000"/>
      </a:accent4>
      <a:accent5>
        <a:srgbClr val="1AAC1E"/>
      </a:accent5>
      <a:accent6>
        <a:srgbClr val="336DC1"/>
      </a:accent6>
      <a:hlink>
        <a:srgbClr val="336DC1"/>
      </a:hlink>
      <a:folHlink>
        <a:srgbClr val="2A5E9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0" i="0" dirty="0" err="1" smtClean="0">
            <a:latin typeface="IBM Plex Sans" panose="020B0503050203000203" pitchFamily="34" charset="77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ASSSummit2021" id="{3C174E71-744A-4053-9DBE-30417E7AA71C}" vid="{66B7481F-5DE6-4F88-87B9-EC61129884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PASSSummit2021</Template>
  <TotalTime>17</TotalTime>
  <Words>165</Words>
  <Application>Microsoft Office PowerPoint</Application>
  <PresentationFormat>Breedbeeld</PresentationFormat>
  <Paragraphs>39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5" baseType="lpstr">
      <vt:lpstr>Arial</vt:lpstr>
      <vt:lpstr>Calibri Light</vt:lpstr>
      <vt:lpstr>IBM Plex Sans</vt:lpstr>
      <vt:lpstr>IBM Plex Sans Medium</vt:lpstr>
      <vt:lpstr>IBM Plex Sans SemiBold</vt:lpstr>
      <vt:lpstr>Roboto</vt:lpstr>
      <vt:lpstr>Roboto Regular</vt:lpstr>
      <vt:lpstr>PASSSummit2021</vt:lpstr>
      <vt:lpstr>To Hyperscale or not to Hyperscale, that's the question</vt:lpstr>
      <vt:lpstr>Reitse</vt:lpstr>
      <vt:lpstr>Hyperscale, general design</vt:lpstr>
      <vt:lpstr>Hyperscale!</vt:lpstr>
      <vt:lpstr>Hyperscale?</vt:lpstr>
      <vt:lpstr>Hyperscale bug</vt:lpstr>
      <vt:lpstr>To Hyperscale or not to Hyperscale, that’s the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Hyperscale or not to Hyperscale, that's the question</dc:title>
  <dc:creator>ESKENS Reitse</dc:creator>
  <cp:lastModifiedBy>ESKENS Reitse</cp:lastModifiedBy>
  <cp:revision>2</cp:revision>
  <dcterms:created xsi:type="dcterms:W3CDTF">2021-09-30T12:38:57Z</dcterms:created>
  <dcterms:modified xsi:type="dcterms:W3CDTF">2021-09-30T12:56:45Z</dcterms:modified>
</cp:coreProperties>
</file>