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48DAC-ED1B-A35B-834A-A1977D54F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C0B7AE-3A58-50A7-DAA8-59AB8957F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D2774-1639-B445-50DD-B1CAF0253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6B4B-8911-495B-87C0-5D97314DA82A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F2C2C-8A2D-7A54-29EE-23603F5A1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E5E3D-9556-D041-F884-F63EAC32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118A2-DDBE-406D-B5CF-7B6B8DED85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141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5C25E-9CA1-E635-838B-623B410C2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00D9EF-7C02-1A00-05F0-B4C39AD76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E6B7E-80D8-4F06-66D9-FA0E8F4EF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6B4B-8911-495B-87C0-5D97314DA82A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18292-FB77-45C6-B350-10A1D1E5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B32AF-3AB0-908E-BF51-019A30E5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118A2-DDBE-406D-B5CF-7B6B8DED85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176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24CD63-FBCB-1D48-FEF6-52EE21B147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028590-4A32-CC87-71A7-72E99BE6A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53374-8801-EFD7-8CD1-2FBACB96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6B4B-8911-495B-87C0-5D97314DA82A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3D046-07BD-F8D8-10EF-35439DC69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896CB-8BB6-713C-9B7B-8AB04B28C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118A2-DDBE-406D-B5CF-7B6B8DED85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313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3C344-702D-CCDE-3EA5-9870F6D53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D7BE4-F311-FA57-34C1-A60CED296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E8E7F-6947-EB4D-4806-A6DB38BE7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6B4B-8911-495B-87C0-5D97314DA82A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6746C-9E18-1003-FF7A-42962D628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8F64F-B5E0-846B-4E01-971A2B4D8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118A2-DDBE-406D-B5CF-7B6B8DED85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08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945EE-7E4D-441C-B208-534A6287A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C6CF8-7320-C34B-3226-59179EF62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E6E19-E21B-3CEA-C12D-676D32D8F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6B4B-8911-495B-87C0-5D97314DA82A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AE1A0-5691-8C31-089F-621FBF098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209DD-D88C-85B4-FE27-65E83E55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118A2-DDBE-406D-B5CF-7B6B8DED85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072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89D69-D60B-7EBF-78E5-0922DD436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A5ADB-4641-6FA3-1222-01932BC84A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976764-F503-5F8D-5081-32C9D94F1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AA461-29F0-A2E4-1885-9AE36FB02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6B4B-8911-495B-87C0-5D97314DA82A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830EB-B58E-648D-D3DB-6E5178687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C0346-FEAF-3518-B77C-E53C5387C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118A2-DDBE-406D-B5CF-7B6B8DED85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629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D1083-A0B7-AB4F-6B3D-5D5A4D525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C0EBB-2E37-1E0D-1A6C-78451ABE5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86FF7-86CD-7787-7FF5-C0885AE83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9A1F4B-BE57-224B-45FE-D5A1E448A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F25525-903D-FC34-F04C-C019B0F3B6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3A8B76-4A07-1652-3A9B-4DB32C488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6B4B-8911-495B-87C0-5D97314DA82A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DC20BA-EA92-480B-CDF3-9563B133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2B672F-B7C7-845F-78AC-2C158DCB0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118A2-DDBE-406D-B5CF-7B6B8DED85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430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D7366-A034-65B6-973E-6270121B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D26502-4043-68B7-A7E4-1BE1CCE06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6B4B-8911-495B-87C0-5D97314DA82A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A9D059-437D-2FAC-0BBE-3A14483FF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947D0-7142-175F-6E6A-AFEFC0EC0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118A2-DDBE-406D-B5CF-7B6B8DED85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926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C0382B-0B92-71BF-C262-BBBCC0BFE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6B4B-8911-495B-87C0-5D97314DA82A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C68A55-E530-DC81-2823-D60E83F51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552C1-C69C-AFE5-15D5-F3A37CD7B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118A2-DDBE-406D-B5CF-7B6B8DED85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490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B02E7-3386-01D1-6B9D-9FAFD215E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5780D-3000-A118-20C4-B51A0B38D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6DB017-E194-5B6A-2EEA-18D520D33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40819-C555-666A-8F1E-9B959DD64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6B4B-8911-495B-87C0-5D97314DA82A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D6504-D233-F3A4-8465-458DE707A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31E0C7-D413-602E-3FB4-FB4B9409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118A2-DDBE-406D-B5CF-7B6B8DED85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523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991B1-6516-EC73-FF71-9174B9CC4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57EF68-F7D6-B13A-598F-B5FF0773B6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7DD31D-E80D-EE14-19AF-A39527CE9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853FD-506D-2FD1-10E3-9B452FA52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6B4B-8911-495B-87C0-5D97314DA82A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D4089-1F55-65A3-EDC3-F527B4018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649D2-F857-E03E-7B26-8168177C1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118A2-DDBE-406D-B5CF-7B6B8DED85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74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94EB27-6357-AD6F-B7D4-7FD6F8BBC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8C004-23B9-2B13-7C41-9003BE23B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FD979-D880-252C-1A8D-0A6F4CC942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F96B4B-8911-495B-87C0-5D97314DA82A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ABF38-D98A-54E7-CB38-767E3F0B87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B2DEA-2980-22E0-0948-947CDB7C5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4118A2-DDBE-406D-B5CF-7B6B8DED85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09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0FE89DA-A302-B455-E63C-EB2D39D15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4320" y="164592"/>
            <a:ext cx="11612880" cy="6501384"/>
          </a:xfrm>
        </p:spPr>
        <p:txBody>
          <a:bodyPr/>
          <a:lstStyle/>
          <a:p>
            <a:r>
              <a:rPr lang="en-ZA" dirty="0"/>
              <a:t>Insurance industry in Africa-Problem landscape</a:t>
            </a: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2757B9C-D566-C691-0EEE-5810FC67B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552170"/>
              </p:ext>
            </p:extLst>
          </p:nvPr>
        </p:nvGraphicFramePr>
        <p:xfrm>
          <a:off x="667512" y="531574"/>
          <a:ext cx="11109960" cy="604296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60217">
                  <a:extLst>
                    <a:ext uri="{9D8B030D-6E8A-4147-A177-3AD203B41FA5}">
                      <a16:colId xmlns:a16="http://schemas.microsoft.com/office/drawing/2014/main" val="990559903"/>
                    </a:ext>
                  </a:extLst>
                </a:gridCol>
                <a:gridCol w="2660217">
                  <a:extLst>
                    <a:ext uri="{9D8B030D-6E8A-4147-A177-3AD203B41FA5}">
                      <a16:colId xmlns:a16="http://schemas.microsoft.com/office/drawing/2014/main" val="745533157"/>
                    </a:ext>
                  </a:extLst>
                </a:gridCol>
                <a:gridCol w="2660217">
                  <a:extLst>
                    <a:ext uri="{9D8B030D-6E8A-4147-A177-3AD203B41FA5}">
                      <a16:colId xmlns:a16="http://schemas.microsoft.com/office/drawing/2014/main" val="290277463"/>
                    </a:ext>
                  </a:extLst>
                </a:gridCol>
                <a:gridCol w="3129309">
                  <a:extLst>
                    <a:ext uri="{9D8B030D-6E8A-4147-A177-3AD203B41FA5}">
                      <a16:colId xmlns:a16="http://schemas.microsoft.com/office/drawing/2014/main" val="797847298"/>
                    </a:ext>
                  </a:extLst>
                </a:gridCol>
              </a:tblGrid>
              <a:tr h="409855">
                <a:tc>
                  <a:txBody>
                    <a:bodyPr/>
                    <a:lstStyle/>
                    <a:p>
                      <a:r>
                        <a:rPr lang="en-ZA" dirty="0"/>
                        <a:t>Category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Data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Information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Knowledge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443867"/>
                  </a:ext>
                </a:extLst>
              </a:tr>
              <a:tr h="1055790">
                <a:tc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  <a:p>
                      <a:pPr algn="ctr"/>
                      <a:endParaRPr lang="en-GB" sz="1200" dirty="0"/>
                    </a:p>
                    <a:p>
                      <a:pPr algn="ctr"/>
                      <a:r>
                        <a:rPr lang="en-GB" sz="1200" b="1" dirty="0"/>
                        <a:t>Customer Segmentation</a:t>
                      </a:r>
                      <a:endParaRPr lang="en-GB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 What customer demographic data is currently available?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- How accurate and complete is the data?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- Are there gaps in data collection?</a:t>
                      </a:r>
                      <a:endParaRPr lang="en-GB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-What are the key customer groups in terms of age, income, or occupation?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- How do customer behaviors vary across regions?</a:t>
                      </a:r>
                      <a:endParaRPr lang="en-GB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 What marketing strategies work best for each segment?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- How are competitors improving customer retention?</a:t>
                      </a:r>
                      <a:endParaRPr lang="en-GB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7318"/>
                  </a:ext>
                </a:extLst>
              </a:tr>
              <a:tr h="1242386">
                <a:tc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  <a:p>
                      <a:pPr algn="ctr"/>
                      <a:endParaRPr lang="en-GB" sz="1200" dirty="0"/>
                    </a:p>
                    <a:p>
                      <a:pPr algn="ctr"/>
                      <a:endParaRPr lang="en-GB" sz="1200" dirty="0"/>
                    </a:p>
                    <a:p>
                      <a:pPr algn="ctr"/>
                      <a:r>
                        <a:rPr lang="en-GB" sz="1200" b="1" dirty="0"/>
                        <a:t>Risk Management</a:t>
                      </a:r>
                      <a:endParaRPr lang="en-GB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 What claims and incident data are tracked?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- How is risk data categorized and monitored?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- Are natural disaster trends factored in?</a:t>
                      </a:r>
                      <a:endParaRPr lang="en-GB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 What factors contribute most to risk exposure?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- Are risks geographically concentrated?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- How effective is fraud detection?</a:t>
                      </a:r>
                      <a:endParaRPr lang="en-GB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 What predictive models are being used to assess risk?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- Are external datasets (e.g., climate data) utilized by competitors?</a:t>
                      </a:r>
                      <a:endParaRPr lang="en-GB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481640"/>
                  </a:ext>
                </a:extLst>
              </a:tr>
              <a:tr h="1020602">
                <a:tc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  <a:p>
                      <a:pPr algn="ctr"/>
                      <a:endParaRPr lang="en-GB" sz="1200" dirty="0"/>
                    </a:p>
                    <a:p>
                      <a:pPr algn="ctr"/>
                      <a:r>
                        <a:rPr lang="en-GB" sz="1200" b="1" dirty="0"/>
                        <a:t>Pricing Strategies</a:t>
                      </a:r>
                      <a:endParaRPr lang="en-GB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 Is premium pricing aligned with market standards?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- Are income and occupation considered in pricing models?</a:t>
                      </a:r>
                      <a:endParaRPr lang="en-GB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 What pricing gaps exist across income or occupation groups?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- Are pricing strategies inclusive for underserved populations?</a:t>
                      </a:r>
                      <a:endParaRPr lang="en-GB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 How are competitors leveraging dynamic pricing?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- Does adopting inclusive policies improve customer acquisition?</a:t>
                      </a:r>
                      <a:endParaRPr lang="en-GB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707217"/>
                  </a:ext>
                </a:extLst>
              </a:tr>
              <a:tr h="1086632">
                <a:tc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  <a:p>
                      <a:pPr algn="ctr"/>
                      <a:endParaRPr lang="en-GB" sz="1200" dirty="0"/>
                    </a:p>
                    <a:p>
                      <a:pPr algn="ctr"/>
                      <a:r>
                        <a:rPr lang="en-GB" sz="1200" b="1" dirty="0"/>
                        <a:t>Claims Efficiency</a:t>
                      </a:r>
                      <a:endParaRPr lang="en-GB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 What is the average claims processing time?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- How often are claims disputed or rejected?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- Are fraud checks automated?</a:t>
                      </a:r>
                      <a:endParaRPr lang="en-GB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 What factors delay claim settlements?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- How do claims outcomes differ between regions or customer groups?</a:t>
                      </a:r>
                      <a:endParaRPr lang="en-GB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 What technologies are competitors using to streamline claims processing?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- Are there innovations to enhance claims accuracy?</a:t>
                      </a:r>
                      <a:endParaRPr lang="en-GB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975899"/>
                  </a:ext>
                </a:extLst>
              </a:tr>
              <a:tr h="1227696">
                <a:tc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  <a:p>
                      <a:pPr algn="ctr"/>
                      <a:endParaRPr lang="en-GB" sz="1200" dirty="0"/>
                    </a:p>
                    <a:p>
                      <a:pPr algn="ctr"/>
                      <a:r>
                        <a:rPr lang="en-GB" sz="1200" b="1" dirty="0"/>
                        <a:t>Recommendations</a:t>
                      </a:r>
                      <a:endParaRPr lang="en-GB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 Gather more granular customer data to improve segmentation.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- Enhance data integration from external sources (e.g., credit scores, climate data).</a:t>
                      </a:r>
                      <a:endParaRPr lang="en-GB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 Use predictive models to personalize premiums.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- Incorporate regional risk factors into underwriting decisions.</a:t>
                      </a:r>
                      <a:endParaRPr lang="en-GB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 Invest in digital claims platforms for faster processing.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- Benchmark successful inclusive pricing practices globally.</a:t>
                      </a:r>
                      <a:endParaRPr lang="en-GB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22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8884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7846</TotalTime>
  <Words>364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Motsoane Nkhabu</dc:creator>
  <cp:lastModifiedBy>Motsoane Nkhabu</cp:lastModifiedBy>
  <cp:revision>2</cp:revision>
  <dcterms:created xsi:type="dcterms:W3CDTF">2024-12-06T14:36:24Z</dcterms:created>
  <dcterms:modified xsi:type="dcterms:W3CDTF">2024-12-12T04:24:02Z</dcterms:modified>
</cp:coreProperties>
</file>