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86" r:id="rId2"/>
    <p:sldId id="278" r:id="rId3"/>
    <p:sldId id="280" r:id="rId4"/>
    <p:sldId id="279" r:id="rId5"/>
    <p:sldId id="282" r:id="rId6"/>
    <p:sldId id="285" r:id="rId7"/>
    <p:sldId id="284" r:id="rId8"/>
    <p:sldId id="281" r:id="rId9"/>
  </p:sldIdLst>
  <p:sldSz cx="9144000" cy="6858000" type="screen4x3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86465" autoAdjust="0"/>
  </p:normalViewPr>
  <p:slideViewPr>
    <p:cSldViewPr>
      <p:cViewPr varScale="1">
        <p:scale>
          <a:sx n="114" d="100"/>
          <a:sy n="114" d="100"/>
        </p:scale>
        <p:origin x="4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2000" dirty="0"/>
              <a:t>Répartition</a:t>
            </a:r>
            <a:r>
              <a:rPr lang="fr-FR" sz="2000" baseline="0" dirty="0"/>
              <a:t> des robots dans les secteurs </a:t>
            </a:r>
            <a:r>
              <a:rPr lang="fr-FR" sz="2000" baseline="0" dirty="0" err="1"/>
              <a:t>induStriels</a:t>
            </a:r>
            <a:endParaRPr lang="fr-FR" sz="2000" dirty="0"/>
          </a:p>
        </c:rich>
      </c:tx>
      <c:layout>
        <c:manualLayout>
          <c:xMode val="edge"/>
          <c:yMode val="edge"/>
          <c:x val="0.15257283464566929"/>
          <c:y val="0.15990815835277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777777777777779E-2"/>
          <c:y val="0.23023090027034032"/>
          <c:w val="0.84444444444444444"/>
          <c:h val="0.75450894345072772"/>
        </c:manualLayout>
      </c:layout>
      <c:pie3DChart>
        <c:varyColors val="1"/>
        <c:ser>
          <c:idx val="0"/>
          <c:order val="0"/>
          <c:explosion val="6"/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D16-4912-9059-204FFEF03CD1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D16-4912-9059-204FFEF03CD1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D16-4912-9059-204FFEF03CD1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D16-4912-9059-204FFEF03CD1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D16-4912-9059-204FFEF03CD1}"/>
              </c:ext>
            </c:extLst>
          </c:dPt>
          <c:dPt>
            <c:idx val="5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D16-4912-9059-204FFEF03CD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9D16-4912-9059-204FFEF03CD1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4472C4"/>
                </a:solidFill>
                <a:round/>
              </a:ln>
              <a:effectLst>
                <a:outerShdw blurRad="50800" dist="38100" dir="2700000" algn="tl" rotWithShape="0">
                  <a:srgbClr val="4472C4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Sheet1!$A$1:$A$7</c:f>
              <c:strCache>
                <c:ptCount val="7"/>
                <c:pt idx="0">
                  <c:v>Automobile</c:v>
                </c:pt>
                <c:pt idx="1">
                  <c:v>Electronique</c:v>
                </c:pt>
                <c:pt idx="2">
                  <c:v>Métallurgie</c:v>
                </c:pt>
                <c:pt idx="3">
                  <c:v>Chimique &amp; Plastique</c:v>
                </c:pt>
                <c:pt idx="4">
                  <c:v>Agroalimentaire</c:v>
                </c:pt>
                <c:pt idx="5">
                  <c:v>Pharmaceutique &amp; Cosmétique</c:v>
                </c:pt>
                <c:pt idx="6">
                  <c:v>Autres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39.1</c:v>
                </c:pt>
                <c:pt idx="1">
                  <c:v>19.899999999999999</c:v>
                </c:pt>
                <c:pt idx="2">
                  <c:v>9.1999999999999993</c:v>
                </c:pt>
                <c:pt idx="3">
                  <c:v>6.4</c:v>
                </c:pt>
                <c:pt idx="4">
                  <c:v>3.5</c:v>
                </c:pt>
                <c:pt idx="5">
                  <c:v>1.1000000000000001</c:v>
                </c:pt>
                <c:pt idx="6">
                  <c:v>20.7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9D16-4912-9059-204FFEF03CD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861A28-2056-4301-9FC2-1C81AAA0EC60}" type="doc">
      <dgm:prSet loTypeId="urn:microsoft.com/office/officeart/2005/8/layout/vList5" loCatId="list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fr-FR"/>
        </a:p>
      </dgm:t>
    </dgm:pt>
    <dgm:pt modelId="{5A827ECE-6941-4C9A-803E-62D69F4C8451}">
      <dgm:prSet phldrT="[Texte]"/>
      <dgm:spPr/>
      <dgm:t>
        <a:bodyPr/>
        <a:lstStyle/>
        <a:p>
          <a:r>
            <a:rPr lang="fr-FR" dirty="0"/>
            <a:t>A</a:t>
          </a:r>
        </a:p>
      </dgm:t>
    </dgm:pt>
    <dgm:pt modelId="{36160860-783D-4D9D-AF8E-67142414EF8B}" type="parTrans" cxnId="{A4426D82-C0D3-4F99-8311-3E81B2422E6A}">
      <dgm:prSet/>
      <dgm:spPr/>
      <dgm:t>
        <a:bodyPr/>
        <a:lstStyle/>
        <a:p>
          <a:endParaRPr lang="fr-FR"/>
        </a:p>
      </dgm:t>
    </dgm:pt>
    <dgm:pt modelId="{FE3B3270-A76E-4775-8535-1C2780B0B1CC}" type="sibTrans" cxnId="{A4426D82-C0D3-4F99-8311-3E81B2422E6A}">
      <dgm:prSet/>
      <dgm:spPr/>
      <dgm:t>
        <a:bodyPr/>
        <a:lstStyle/>
        <a:p>
          <a:endParaRPr lang="fr-FR"/>
        </a:p>
      </dgm:t>
    </dgm:pt>
    <dgm:pt modelId="{36E41294-4BC1-471D-A3DD-7F4B2D54F7DD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5628C5F0-F5DC-4850-BD13-F43A2ECC087F}" type="parTrans" cxnId="{1D0B282D-B553-4AAC-AD08-ECDBAD3638DC}">
      <dgm:prSet/>
      <dgm:spPr/>
      <dgm:t>
        <a:bodyPr/>
        <a:lstStyle/>
        <a:p>
          <a:endParaRPr lang="fr-FR"/>
        </a:p>
      </dgm:t>
    </dgm:pt>
    <dgm:pt modelId="{F3300587-5309-4B4F-98DC-9A3DF650C816}" type="sibTrans" cxnId="{1D0B282D-B553-4AAC-AD08-ECDBAD3638DC}">
      <dgm:prSet/>
      <dgm:spPr/>
      <dgm:t>
        <a:bodyPr/>
        <a:lstStyle/>
        <a:p>
          <a:endParaRPr lang="fr-FR"/>
        </a:p>
      </dgm:t>
    </dgm:pt>
    <dgm:pt modelId="{1A986132-D168-4F47-8F68-85222DF2DA3E}">
      <dgm:prSet phldrT="[Texte]" custT="1"/>
      <dgm:spPr/>
      <dgm:t>
        <a:bodyPr/>
        <a:lstStyle/>
        <a:p>
          <a:pPr>
            <a:buNone/>
          </a:pPr>
          <a:r>
            <a:rPr lang="fr-FR" sz="2000" dirty="0" smtClean="0"/>
            <a:t>Un marché en expansion &amp; inégal</a:t>
          </a:r>
          <a:endParaRPr lang="fr-FR" sz="2000" dirty="0"/>
        </a:p>
      </dgm:t>
    </dgm:pt>
    <dgm:pt modelId="{3DD6ACCB-68EF-4C09-9DA1-0D1FA58B5D15}" type="parTrans" cxnId="{40317BEF-E154-4703-89D1-5FC5D57EB43E}">
      <dgm:prSet/>
      <dgm:spPr/>
      <dgm:t>
        <a:bodyPr/>
        <a:lstStyle/>
        <a:p>
          <a:endParaRPr lang="fr-FR"/>
        </a:p>
      </dgm:t>
    </dgm:pt>
    <dgm:pt modelId="{5311B6DE-3381-4496-8FE4-EE974CD4168F}" type="sibTrans" cxnId="{40317BEF-E154-4703-89D1-5FC5D57EB43E}">
      <dgm:prSet/>
      <dgm:spPr/>
      <dgm:t>
        <a:bodyPr/>
        <a:lstStyle/>
        <a:p>
          <a:endParaRPr lang="fr-FR"/>
        </a:p>
      </dgm:t>
    </dgm:pt>
    <dgm:pt modelId="{9C7865D4-B530-47D7-AEB4-CEAF1374A3F3}">
      <dgm:prSet phldrT="[Texte]"/>
      <dgm:spPr/>
      <dgm:t>
        <a:bodyPr/>
        <a:lstStyle/>
        <a:p>
          <a:r>
            <a:rPr lang="fr-FR" dirty="0"/>
            <a:t>C</a:t>
          </a:r>
        </a:p>
      </dgm:t>
    </dgm:pt>
    <dgm:pt modelId="{A614B8AE-135A-4250-959D-BC58FCD9D666}" type="parTrans" cxnId="{BAA2E5CE-6103-475B-9997-2722A40F9B30}">
      <dgm:prSet/>
      <dgm:spPr/>
      <dgm:t>
        <a:bodyPr/>
        <a:lstStyle/>
        <a:p>
          <a:endParaRPr lang="fr-FR"/>
        </a:p>
      </dgm:t>
    </dgm:pt>
    <dgm:pt modelId="{4F75CE56-AED5-41D7-81D3-3426343F2B20}" type="sibTrans" cxnId="{BAA2E5CE-6103-475B-9997-2722A40F9B30}">
      <dgm:prSet/>
      <dgm:spPr/>
      <dgm:t>
        <a:bodyPr/>
        <a:lstStyle/>
        <a:p>
          <a:endParaRPr lang="fr-FR"/>
        </a:p>
      </dgm:t>
    </dgm:pt>
    <dgm:pt modelId="{3B42B85E-B42E-475C-9F68-D76E12AB2A32}">
      <dgm:prSet phldrT="[Texte]" custT="1"/>
      <dgm:spPr/>
      <dgm:t>
        <a:bodyPr/>
        <a:lstStyle/>
        <a:p>
          <a:pPr>
            <a:buNone/>
          </a:pPr>
          <a:r>
            <a:rPr lang="fr-FR" sz="2000" dirty="0" smtClean="0"/>
            <a:t>Des avantages très compétitifs</a:t>
          </a:r>
          <a:endParaRPr lang="fr-FR" sz="2000" dirty="0"/>
        </a:p>
      </dgm:t>
    </dgm:pt>
    <dgm:pt modelId="{A3E85EF4-62CD-421F-B0F1-0549C31BD9AB}" type="parTrans" cxnId="{0F98A1AD-9048-4BAC-B511-79D7CBDC8E80}">
      <dgm:prSet/>
      <dgm:spPr/>
      <dgm:t>
        <a:bodyPr/>
        <a:lstStyle/>
        <a:p>
          <a:endParaRPr lang="fr-FR"/>
        </a:p>
      </dgm:t>
    </dgm:pt>
    <dgm:pt modelId="{4D2F626E-F979-444D-957D-9B3BC1ACEB52}" type="sibTrans" cxnId="{0F98A1AD-9048-4BAC-B511-79D7CBDC8E80}">
      <dgm:prSet/>
      <dgm:spPr/>
      <dgm:t>
        <a:bodyPr/>
        <a:lstStyle/>
        <a:p>
          <a:endParaRPr lang="fr-FR"/>
        </a:p>
      </dgm:t>
    </dgm:pt>
    <dgm:pt modelId="{99AF5FBF-DBAE-49D5-95D7-75FFF2EA5AE2}">
      <dgm:prSet/>
      <dgm:spPr/>
      <dgm:t>
        <a:bodyPr/>
        <a:lstStyle/>
        <a:p>
          <a:r>
            <a:rPr lang="fr-FR" dirty="0"/>
            <a:t>D</a:t>
          </a:r>
        </a:p>
      </dgm:t>
    </dgm:pt>
    <dgm:pt modelId="{B42BFFB7-E83E-4EC0-95A2-537F325756D0}" type="parTrans" cxnId="{80E68C1E-A7D5-4937-8A67-3751870C4A8C}">
      <dgm:prSet/>
      <dgm:spPr/>
      <dgm:t>
        <a:bodyPr/>
        <a:lstStyle/>
        <a:p>
          <a:endParaRPr lang="fr-FR"/>
        </a:p>
      </dgm:t>
    </dgm:pt>
    <dgm:pt modelId="{48C20928-1E43-459E-A9EC-676F7DE67579}" type="sibTrans" cxnId="{80E68C1E-A7D5-4937-8A67-3751870C4A8C}">
      <dgm:prSet/>
      <dgm:spPr/>
      <dgm:t>
        <a:bodyPr/>
        <a:lstStyle/>
        <a:p>
          <a:endParaRPr lang="fr-FR"/>
        </a:p>
      </dgm:t>
    </dgm:pt>
    <dgm:pt modelId="{FC5698AD-BC68-4B96-9408-8DEE39C4911B}">
      <dgm:prSet custT="1"/>
      <dgm:spPr/>
      <dgm:t>
        <a:bodyPr/>
        <a:lstStyle/>
        <a:p>
          <a:pPr>
            <a:buNone/>
          </a:pPr>
          <a:r>
            <a:rPr lang="fr-FR" sz="2000" dirty="0" smtClean="0"/>
            <a:t>Un enjeu national</a:t>
          </a:r>
          <a:endParaRPr lang="fr-FR" sz="2000" dirty="0"/>
        </a:p>
      </dgm:t>
    </dgm:pt>
    <dgm:pt modelId="{1B1521E0-845D-4420-8231-1D38C7BD00FB}" type="parTrans" cxnId="{90740362-BA55-415A-98B7-81129861F232}">
      <dgm:prSet/>
      <dgm:spPr/>
      <dgm:t>
        <a:bodyPr/>
        <a:lstStyle/>
        <a:p>
          <a:endParaRPr lang="fr-FR"/>
        </a:p>
      </dgm:t>
    </dgm:pt>
    <dgm:pt modelId="{1646C9D3-8195-4106-9D1F-B41972D6E70B}" type="sibTrans" cxnId="{90740362-BA55-415A-98B7-81129861F232}">
      <dgm:prSet/>
      <dgm:spPr/>
      <dgm:t>
        <a:bodyPr/>
        <a:lstStyle/>
        <a:p>
          <a:endParaRPr lang="fr-FR"/>
        </a:p>
      </dgm:t>
    </dgm:pt>
    <dgm:pt modelId="{3BE89841-4705-4741-8777-A022E056A024}">
      <dgm:prSet phldrT="[Texte]" custT="1"/>
      <dgm:spPr/>
      <dgm:t>
        <a:bodyPr/>
        <a:lstStyle/>
        <a:p>
          <a:pPr>
            <a:buNone/>
          </a:pPr>
          <a:r>
            <a:rPr lang="fr-FR" sz="2000" dirty="0" smtClean="0"/>
            <a:t>Des robots aux applications variées</a:t>
          </a:r>
          <a:endParaRPr lang="fr-FR" sz="2000" dirty="0"/>
        </a:p>
      </dgm:t>
    </dgm:pt>
    <dgm:pt modelId="{4FAC610A-95C3-476E-8866-3EFA116D2F80}" type="sibTrans" cxnId="{A3DFAE18-A4F5-42AC-B2FB-C17CEC25A500}">
      <dgm:prSet/>
      <dgm:spPr/>
      <dgm:t>
        <a:bodyPr/>
        <a:lstStyle/>
        <a:p>
          <a:endParaRPr lang="fr-FR"/>
        </a:p>
      </dgm:t>
    </dgm:pt>
    <dgm:pt modelId="{F244DF2E-114D-4A29-9605-38259FAA6371}" type="parTrans" cxnId="{A3DFAE18-A4F5-42AC-B2FB-C17CEC25A500}">
      <dgm:prSet/>
      <dgm:spPr/>
      <dgm:t>
        <a:bodyPr/>
        <a:lstStyle/>
        <a:p>
          <a:endParaRPr lang="fr-FR"/>
        </a:p>
      </dgm:t>
    </dgm:pt>
    <dgm:pt modelId="{F6027B54-E8B9-4574-9218-B3B5C0BE89AC}" type="pres">
      <dgm:prSet presAssocID="{F6861A28-2056-4301-9FC2-1C81AAA0EC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80D8D21-7AFA-48FD-B5FF-C55EEB9CC3E7}" type="pres">
      <dgm:prSet presAssocID="{5A827ECE-6941-4C9A-803E-62D69F4C8451}" presName="linNode" presStyleCnt="0"/>
      <dgm:spPr/>
    </dgm:pt>
    <dgm:pt modelId="{769071EE-5EE9-4504-A303-F22A1C0983A0}" type="pres">
      <dgm:prSet presAssocID="{5A827ECE-6941-4C9A-803E-62D69F4C845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F14E5F-8CAB-46E1-A955-7B61AC27A81A}" type="pres">
      <dgm:prSet presAssocID="{5A827ECE-6941-4C9A-803E-62D69F4C845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EFECE4-B043-433B-AAA1-C65FAF3E0DF3}" type="pres">
      <dgm:prSet presAssocID="{FE3B3270-A76E-4775-8535-1C2780B0B1CC}" presName="sp" presStyleCnt="0"/>
      <dgm:spPr/>
    </dgm:pt>
    <dgm:pt modelId="{C17D6695-42D0-4A58-8D73-98C34A3BA609}" type="pres">
      <dgm:prSet presAssocID="{36E41294-4BC1-471D-A3DD-7F4B2D54F7DD}" presName="linNode" presStyleCnt="0"/>
      <dgm:spPr/>
    </dgm:pt>
    <dgm:pt modelId="{81D70CA9-EED3-487C-8AFF-EAB802CF236B}" type="pres">
      <dgm:prSet presAssocID="{36E41294-4BC1-471D-A3DD-7F4B2D54F7D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8A56DE-606C-4B44-BDBD-4B321CEB29D1}" type="pres">
      <dgm:prSet presAssocID="{36E41294-4BC1-471D-A3DD-7F4B2D54F7D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ECBFC8-7A1F-44BE-A640-1A780699D393}" type="pres">
      <dgm:prSet presAssocID="{F3300587-5309-4B4F-98DC-9A3DF650C816}" presName="sp" presStyleCnt="0"/>
      <dgm:spPr/>
    </dgm:pt>
    <dgm:pt modelId="{A3BF60A2-3494-464A-BBC9-2D392A0C60BA}" type="pres">
      <dgm:prSet presAssocID="{9C7865D4-B530-47D7-AEB4-CEAF1374A3F3}" presName="linNode" presStyleCnt="0"/>
      <dgm:spPr/>
    </dgm:pt>
    <dgm:pt modelId="{4BB294A6-C9D9-4AC7-AF46-C9DB965DE10D}" type="pres">
      <dgm:prSet presAssocID="{9C7865D4-B530-47D7-AEB4-CEAF1374A3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B1FED6B-A251-49BD-A477-75BE08CA2156}" type="pres">
      <dgm:prSet presAssocID="{9C7865D4-B530-47D7-AEB4-CEAF1374A3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E7C376-3D80-45DB-B607-D9E1C4B23CC6}" type="pres">
      <dgm:prSet presAssocID="{4F75CE56-AED5-41D7-81D3-3426343F2B20}" presName="sp" presStyleCnt="0"/>
      <dgm:spPr/>
    </dgm:pt>
    <dgm:pt modelId="{4AD7734C-D9C8-48D1-AB19-17846A7D9E0C}" type="pres">
      <dgm:prSet presAssocID="{99AF5FBF-DBAE-49D5-95D7-75FFF2EA5AE2}" presName="linNode" presStyleCnt="0"/>
      <dgm:spPr/>
    </dgm:pt>
    <dgm:pt modelId="{10B14073-DF48-4620-9059-6F644F3D6166}" type="pres">
      <dgm:prSet presAssocID="{99AF5FBF-DBAE-49D5-95D7-75FFF2EA5AE2}" presName="parentText" presStyleLbl="node1" presStyleIdx="3" presStyleCnt="4" custLinFactNeighborX="-1846" custLinFactNeighborY="-255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9D8AEC-F77D-40F1-B96A-4AAC95610C58}" type="pres">
      <dgm:prSet presAssocID="{99AF5FBF-DBAE-49D5-95D7-75FFF2EA5AE2}" presName="descendantText" presStyleLbl="alignAccFollowNode1" presStyleIdx="3" presStyleCnt="4" custLinFactNeighborX="11561" custLinFactNeighborY="-1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7F4BBAE-E5AF-4A0E-9008-141E80F5B002}" type="presOf" srcId="{FC5698AD-BC68-4B96-9408-8DEE39C4911B}" destId="{069D8AEC-F77D-40F1-B96A-4AAC95610C58}" srcOrd="0" destOrd="0" presId="urn:microsoft.com/office/officeart/2005/8/layout/vList5"/>
    <dgm:cxn modelId="{90740362-BA55-415A-98B7-81129861F232}" srcId="{99AF5FBF-DBAE-49D5-95D7-75FFF2EA5AE2}" destId="{FC5698AD-BC68-4B96-9408-8DEE39C4911B}" srcOrd="0" destOrd="0" parTransId="{1B1521E0-845D-4420-8231-1D38C7BD00FB}" sibTransId="{1646C9D3-8195-4106-9D1F-B41972D6E70B}"/>
    <dgm:cxn modelId="{BCD5AE13-A296-4BD8-B77F-B312A6460D64}" type="presOf" srcId="{3BE89841-4705-4741-8777-A022E056A024}" destId="{B1F14E5F-8CAB-46E1-A955-7B61AC27A81A}" srcOrd="0" destOrd="0" presId="urn:microsoft.com/office/officeart/2005/8/layout/vList5"/>
    <dgm:cxn modelId="{A3BBC1DD-57B7-4BB0-81FF-C8F7B8CE2062}" type="presOf" srcId="{3B42B85E-B42E-475C-9F68-D76E12AB2A32}" destId="{3B1FED6B-A251-49BD-A477-75BE08CA2156}" srcOrd="0" destOrd="0" presId="urn:microsoft.com/office/officeart/2005/8/layout/vList5"/>
    <dgm:cxn modelId="{BF458D2A-CB00-4EB7-847D-AF00CA7974CA}" type="presOf" srcId="{5A827ECE-6941-4C9A-803E-62D69F4C8451}" destId="{769071EE-5EE9-4504-A303-F22A1C0983A0}" srcOrd="0" destOrd="0" presId="urn:microsoft.com/office/officeart/2005/8/layout/vList5"/>
    <dgm:cxn modelId="{40317BEF-E154-4703-89D1-5FC5D57EB43E}" srcId="{36E41294-4BC1-471D-A3DD-7F4B2D54F7DD}" destId="{1A986132-D168-4F47-8F68-85222DF2DA3E}" srcOrd="0" destOrd="0" parTransId="{3DD6ACCB-68EF-4C09-9DA1-0D1FA58B5D15}" sibTransId="{5311B6DE-3381-4496-8FE4-EE974CD4168F}"/>
    <dgm:cxn modelId="{E28BE969-041A-4DC4-B20B-439413C7ECBD}" type="presOf" srcId="{9C7865D4-B530-47D7-AEB4-CEAF1374A3F3}" destId="{4BB294A6-C9D9-4AC7-AF46-C9DB965DE10D}" srcOrd="0" destOrd="0" presId="urn:microsoft.com/office/officeart/2005/8/layout/vList5"/>
    <dgm:cxn modelId="{599D680E-2F3E-4685-98F1-AAAFF35C1F5F}" type="presOf" srcId="{36E41294-4BC1-471D-A3DD-7F4B2D54F7DD}" destId="{81D70CA9-EED3-487C-8AFF-EAB802CF236B}" srcOrd="0" destOrd="0" presId="urn:microsoft.com/office/officeart/2005/8/layout/vList5"/>
    <dgm:cxn modelId="{A4426D82-C0D3-4F99-8311-3E81B2422E6A}" srcId="{F6861A28-2056-4301-9FC2-1C81AAA0EC60}" destId="{5A827ECE-6941-4C9A-803E-62D69F4C8451}" srcOrd="0" destOrd="0" parTransId="{36160860-783D-4D9D-AF8E-67142414EF8B}" sibTransId="{FE3B3270-A76E-4775-8535-1C2780B0B1CC}"/>
    <dgm:cxn modelId="{BAA2E5CE-6103-475B-9997-2722A40F9B30}" srcId="{F6861A28-2056-4301-9FC2-1C81AAA0EC60}" destId="{9C7865D4-B530-47D7-AEB4-CEAF1374A3F3}" srcOrd="2" destOrd="0" parTransId="{A614B8AE-135A-4250-959D-BC58FCD9D666}" sibTransId="{4F75CE56-AED5-41D7-81D3-3426343F2B20}"/>
    <dgm:cxn modelId="{4F0597FD-295C-4E60-9FF3-60F12EEDCEE3}" type="presOf" srcId="{99AF5FBF-DBAE-49D5-95D7-75FFF2EA5AE2}" destId="{10B14073-DF48-4620-9059-6F644F3D6166}" srcOrd="0" destOrd="0" presId="urn:microsoft.com/office/officeart/2005/8/layout/vList5"/>
    <dgm:cxn modelId="{C84704C0-174C-4974-8BD3-580A5ED4DAA9}" type="presOf" srcId="{1A986132-D168-4F47-8F68-85222DF2DA3E}" destId="{3B8A56DE-606C-4B44-BDBD-4B321CEB29D1}" srcOrd="0" destOrd="0" presId="urn:microsoft.com/office/officeart/2005/8/layout/vList5"/>
    <dgm:cxn modelId="{ED68C002-21A0-4783-BD31-A70407433134}" type="presOf" srcId="{F6861A28-2056-4301-9FC2-1C81AAA0EC60}" destId="{F6027B54-E8B9-4574-9218-B3B5C0BE89AC}" srcOrd="0" destOrd="0" presId="urn:microsoft.com/office/officeart/2005/8/layout/vList5"/>
    <dgm:cxn modelId="{80E68C1E-A7D5-4937-8A67-3751870C4A8C}" srcId="{F6861A28-2056-4301-9FC2-1C81AAA0EC60}" destId="{99AF5FBF-DBAE-49D5-95D7-75FFF2EA5AE2}" srcOrd="3" destOrd="0" parTransId="{B42BFFB7-E83E-4EC0-95A2-537F325756D0}" sibTransId="{48C20928-1E43-459E-A9EC-676F7DE67579}"/>
    <dgm:cxn modelId="{1D0B282D-B553-4AAC-AD08-ECDBAD3638DC}" srcId="{F6861A28-2056-4301-9FC2-1C81AAA0EC60}" destId="{36E41294-4BC1-471D-A3DD-7F4B2D54F7DD}" srcOrd="1" destOrd="0" parTransId="{5628C5F0-F5DC-4850-BD13-F43A2ECC087F}" sibTransId="{F3300587-5309-4B4F-98DC-9A3DF650C816}"/>
    <dgm:cxn modelId="{0F98A1AD-9048-4BAC-B511-79D7CBDC8E80}" srcId="{9C7865D4-B530-47D7-AEB4-CEAF1374A3F3}" destId="{3B42B85E-B42E-475C-9F68-D76E12AB2A32}" srcOrd="0" destOrd="0" parTransId="{A3E85EF4-62CD-421F-B0F1-0549C31BD9AB}" sibTransId="{4D2F626E-F979-444D-957D-9B3BC1ACEB52}"/>
    <dgm:cxn modelId="{A3DFAE18-A4F5-42AC-B2FB-C17CEC25A500}" srcId="{5A827ECE-6941-4C9A-803E-62D69F4C8451}" destId="{3BE89841-4705-4741-8777-A022E056A024}" srcOrd="0" destOrd="0" parTransId="{F244DF2E-114D-4A29-9605-38259FAA6371}" sibTransId="{4FAC610A-95C3-476E-8866-3EFA116D2F80}"/>
    <dgm:cxn modelId="{139B457A-6016-4CD1-AF90-A03AD5FCAD26}" type="presParOf" srcId="{F6027B54-E8B9-4574-9218-B3B5C0BE89AC}" destId="{E80D8D21-7AFA-48FD-B5FF-C55EEB9CC3E7}" srcOrd="0" destOrd="0" presId="urn:microsoft.com/office/officeart/2005/8/layout/vList5"/>
    <dgm:cxn modelId="{BB3524B9-8517-4CA8-83EE-18FF8FE18B71}" type="presParOf" srcId="{E80D8D21-7AFA-48FD-B5FF-C55EEB9CC3E7}" destId="{769071EE-5EE9-4504-A303-F22A1C0983A0}" srcOrd="0" destOrd="0" presId="urn:microsoft.com/office/officeart/2005/8/layout/vList5"/>
    <dgm:cxn modelId="{2708F835-C102-4C26-A32D-2FCD8F08ADFB}" type="presParOf" srcId="{E80D8D21-7AFA-48FD-B5FF-C55EEB9CC3E7}" destId="{B1F14E5F-8CAB-46E1-A955-7B61AC27A81A}" srcOrd="1" destOrd="0" presId="urn:microsoft.com/office/officeart/2005/8/layout/vList5"/>
    <dgm:cxn modelId="{91541759-EE5D-4B82-AA02-636116BD4E28}" type="presParOf" srcId="{F6027B54-E8B9-4574-9218-B3B5C0BE89AC}" destId="{5DEFECE4-B043-433B-AAA1-C65FAF3E0DF3}" srcOrd="1" destOrd="0" presId="urn:microsoft.com/office/officeart/2005/8/layout/vList5"/>
    <dgm:cxn modelId="{CD9F0F99-67C1-40C1-8284-089836F08A4D}" type="presParOf" srcId="{F6027B54-E8B9-4574-9218-B3B5C0BE89AC}" destId="{C17D6695-42D0-4A58-8D73-98C34A3BA609}" srcOrd="2" destOrd="0" presId="urn:microsoft.com/office/officeart/2005/8/layout/vList5"/>
    <dgm:cxn modelId="{10A929FE-FB1A-4947-90F7-DF0F3B7211EA}" type="presParOf" srcId="{C17D6695-42D0-4A58-8D73-98C34A3BA609}" destId="{81D70CA9-EED3-487C-8AFF-EAB802CF236B}" srcOrd="0" destOrd="0" presId="urn:microsoft.com/office/officeart/2005/8/layout/vList5"/>
    <dgm:cxn modelId="{D93CF091-C7BF-4142-9255-D9D3E0DC4344}" type="presParOf" srcId="{C17D6695-42D0-4A58-8D73-98C34A3BA609}" destId="{3B8A56DE-606C-4B44-BDBD-4B321CEB29D1}" srcOrd="1" destOrd="0" presId="urn:microsoft.com/office/officeart/2005/8/layout/vList5"/>
    <dgm:cxn modelId="{58FC07FA-2C5C-45E3-8FAB-9B8BF99AC365}" type="presParOf" srcId="{F6027B54-E8B9-4574-9218-B3B5C0BE89AC}" destId="{63ECBFC8-7A1F-44BE-A640-1A780699D393}" srcOrd="3" destOrd="0" presId="urn:microsoft.com/office/officeart/2005/8/layout/vList5"/>
    <dgm:cxn modelId="{9EC15C27-7177-40C0-88C0-541836228A88}" type="presParOf" srcId="{F6027B54-E8B9-4574-9218-B3B5C0BE89AC}" destId="{A3BF60A2-3494-464A-BBC9-2D392A0C60BA}" srcOrd="4" destOrd="0" presId="urn:microsoft.com/office/officeart/2005/8/layout/vList5"/>
    <dgm:cxn modelId="{21195CAE-EF76-4585-A3F4-77BAE3E75DA1}" type="presParOf" srcId="{A3BF60A2-3494-464A-BBC9-2D392A0C60BA}" destId="{4BB294A6-C9D9-4AC7-AF46-C9DB965DE10D}" srcOrd="0" destOrd="0" presId="urn:microsoft.com/office/officeart/2005/8/layout/vList5"/>
    <dgm:cxn modelId="{9F98065B-E8C9-45CA-BFCB-E9650F1815E3}" type="presParOf" srcId="{A3BF60A2-3494-464A-BBC9-2D392A0C60BA}" destId="{3B1FED6B-A251-49BD-A477-75BE08CA2156}" srcOrd="1" destOrd="0" presId="urn:microsoft.com/office/officeart/2005/8/layout/vList5"/>
    <dgm:cxn modelId="{8D19E993-88B3-4BF3-83E4-AD1C338F6346}" type="presParOf" srcId="{F6027B54-E8B9-4574-9218-B3B5C0BE89AC}" destId="{77E7C376-3D80-45DB-B607-D9E1C4B23CC6}" srcOrd="5" destOrd="0" presId="urn:microsoft.com/office/officeart/2005/8/layout/vList5"/>
    <dgm:cxn modelId="{C1243359-5838-4C77-86F5-DEE45D0D39BA}" type="presParOf" srcId="{F6027B54-E8B9-4574-9218-B3B5C0BE89AC}" destId="{4AD7734C-D9C8-48D1-AB19-17846A7D9E0C}" srcOrd="6" destOrd="0" presId="urn:microsoft.com/office/officeart/2005/8/layout/vList5"/>
    <dgm:cxn modelId="{EFD39F82-CE03-4C57-9516-64D15542572F}" type="presParOf" srcId="{4AD7734C-D9C8-48D1-AB19-17846A7D9E0C}" destId="{10B14073-DF48-4620-9059-6F644F3D6166}" srcOrd="0" destOrd="0" presId="urn:microsoft.com/office/officeart/2005/8/layout/vList5"/>
    <dgm:cxn modelId="{9808FF6E-357E-4C6C-87C5-CCB73B8E7701}" type="presParOf" srcId="{4AD7734C-D9C8-48D1-AB19-17846A7D9E0C}" destId="{069D8AEC-F77D-40F1-B96A-4AAC95610C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1A8650-B707-4227-8C29-1CEAFA9330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2CF943-7451-4FE4-B218-BEB338E5C120}">
      <dgm:prSet custT="1"/>
      <dgm:spPr/>
      <dgm:t>
        <a:bodyPr/>
        <a:lstStyle/>
        <a:p>
          <a:r>
            <a:rPr lang="fr-FR" sz="2400" dirty="0"/>
            <a:t>Un marché en forte croissance</a:t>
          </a:r>
        </a:p>
      </dgm:t>
    </dgm:pt>
    <dgm:pt modelId="{8E4E7678-41B9-43B6-BA7B-619D49A9F454}" type="parTrans" cxnId="{C78C143B-AC6D-4A29-B548-C934D5903E7D}">
      <dgm:prSet/>
      <dgm:spPr/>
      <dgm:t>
        <a:bodyPr/>
        <a:lstStyle/>
        <a:p>
          <a:endParaRPr lang="en-US"/>
        </a:p>
      </dgm:t>
    </dgm:pt>
    <dgm:pt modelId="{0F8AC8F3-6C62-4FD4-97F9-AD23D0353345}" type="sibTrans" cxnId="{C78C143B-AC6D-4A29-B548-C934D5903E7D}">
      <dgm:prSet/>
      <dgm:spPr/>
      <dgm:t>
        <a:bodyPr/>
        <a:lstStyle/>
        <a:p>
          <a:endParaRPr lang="en-US"/>
        </a:p>
      </dgm:t>
    </dgm:pt>
    <dgm:pt modelId="{941C2F4C-BA59-41A6-B2D1-F1DCA5610013}">
      <dgm:prSet custT="1"/>
      <dgm:spPr/>
      <dgm:t>
        <a:bodyPr/>
        <a:lstStyle/>
        <a:p>
          <a:r>
            <a:rPr lang="fr-FR" sz="2400" dirty="0"/>
            <a:t>Une répartition inégale à l’international</a:t>
          </a:r>
        </a:p>
      </dgm:t>
    </dgm:pt>
    <dgm:pt modelId="{5B76E09E-0BEA-4CE0-A352-D4729A83F7D1}" type="parTrans" cxnId="{AA4EC18C-4C35-4F90-8A9C-421C72E30A18}">
      <dgm:prSet/>
      <dgm:spPr/>
      <dgm:t>
        <a:bodyPr/>
        <a:lstStyle/>
        <a:p>
          <a:endParaRPr lang="en-US"/>
        </a:p>
      </dgm:t>
    </dgm:pt>
    <dgm:pt modelId="{BF4B8410-00E7-457C-A1B1-E01AA0FDF567}" type="sibTrans" cxnId="{AA4EC18C-4C35-4F90-8A9C-421C72E30A18}">
      <dgm:prSet/>
      <dgm:spPr/>
      <dgm:t>
        <a:bodyPr/>
        <a:lstStyle/>
        <a:p>
          <a:endParaRPr lang="en-US"/>
        </a:p>
      </dgm:t>
    </dgm:pt>
    <dgm:pt modelId="{D5C42C87-410B-45D0-A023-64E7B0C849D0}" type="pres">
      <dgm:prSet presAssocID="{F41A8650-B707-4227-8C29-1CEAFA9330A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F0E8B9D0-E103-418F-9AB5-E5227751B0F1}" type="pres">
      <dgm:prSet presAssocID="{E72CF943-7451-4FE4-B218-BEB338E5C120}" presName="thickLine" presStyleLbl="alignNode1" presStyleIdx="0" presStyleCnt="2"/>
      <dgm:spPr/>
    </dgm:pt>
    <dgm:pt modelId="{1AD76A88-C73C-4751-849B-7BD23962DF8E}" type="pres">
      <dgm:prSet presAssocID="{E72CF943-7451-4FE4-B218-BEB338E5C120}" presName="horz1" presStyleCnt="0"/>
      <dgm:spPr/>
    </dgm:pt>
    <dgm:pt modelId="{FDAE48B9-D8BE-487B-A87B-ECF25586E1AC}" type="pres">
      <dgm:prSet presAssocID="{E72CF943-7451-4FE4-B218-BEB338E5C120}" presName="tx1" presStyleLbl="revTx" presStyleIdx="0" presStyleCnt="2"/>
      <dgm:spPr/>
      <dgm:t>
        <a:bodyPr/>
        <a:lstStyle/>
        <a:p>
          <a:endParaRPr lang="fr-FR"/>
        </a:p>
      </dgm:t>
    </dgm:pt>
    <dgm:pt modelId="{26FABB84-E00B-45D6-B9D1-3843DDFBC9D1}" type="pres">
      <dgm:prSet presAssocID="{E72CF943-7451-4FE4-B218-BEB338E5C120}" presName="vert1" presStyleCnt="0"/>
      <dgm:spPr/>
    </dgm:pt>
    <dgm:pt modelId="{7EBDC4B2-BBC7-4622-82C0-AEAF50D12A19}" type="pres">
      <dgm:prSet presAssocID="{941C2F4C-BA59-41A6-B2D1-F1DCA5610013}" presName="thickLine" presStyleLbl="alignNode1" presStyleIdx="1" presStyleCnt="2" custLinFactNeighborX="410" custLinFactNeighborY="2810"/>
      <dgm:spPr/>
    </dgm:pt>
    <dgm:pt modelId="{554F044D-927A-47F3-8051-DC180867CC52}" type="pres">
      <dgm:prSet presAssocID="{941C2F4C-BA59-41A6-B2D1-F1DCA5610013}" presName="horz1" presStyleCnt="0"/>
      <dgm:spPr/>
    </dgm:pt>
    <dgm:pt modelId="{85977E55-5816-47FA-9E7D-722DBB948ED0}" type="pres">
      <dgm:prSet presAssocID="{941C2F4C-BA59-41A6-B2D1-F1DCA5610013}" presName="tx1" presStyleLbl="revTx" presStyleIdx="1" presStyleCnt="2" custScaleY="48171"/>
      <dgm:spPr/>
      <dgm:t>
        <a:bodyPr/>
        <a:lstStyle/>
        <a:p>
          <a:endParaRPr lang="fr-FR"/>
        </a:p>
      </dgm:t>
    </dgm:pt>
    <dgm:pt modelId="{E0368D8E-A781-4EA5-9AA6-49B644F754FB}" type="pres">
      <dgm:prSet presAssocID="{941C2F4C-BA59-41A6-B2D1-F1DCA5610013}" presName="vert1" presStyleCnt="0"/>
      <dgm:spPr/>
    </dgm:pt>
  </dgm:ptLst>
  <dgm:cxnLst>
    <dgm:cxn modelId="{AA4EC18C-4C35-4F90-8A9C-421C72E30A18}" srcId="{F41A8650-B707-4227-8C29-1CEAFA9330AB}" destId="{941C2F4C-BA59-41A6-B2D1-F1DCA5610013}" srcOrd="1" destOrd="0" parTransId="{5B76E09E-0BEA-4CE0-A352-D4729A83F7D1}" sibTransId="{BF4B8410-00E7-457C-A1B1-E01AA0FDF567}"/>
    <dgm:cxn modelId="{313D8531-28E7-4C2B-990A-A66CD3756869}" type="presOf" srcId="{F41A8650-B707-4227-8C29-1CEAFA9330AB}" destId="{D5C42C87-410B-45D0-A023-64E7B0C849D0}" srcOrd="0" destOrd="0" presId="urn:microsoft.com/office/officeart/2008/layout/LinedList"/>
    <dgm:cxn modelId="{DB15AF9A-57F4-4DAB-BCB0-E0BE0B817AA1}" type="presOf" srcId="{941C2F4C-BA59-41A6-B2D1-F1DCA5610013}" destId="{85977E55-5816-47FA-9E7D-722DBB948ED0}" srcOrd="0" destOrd="0" presId="urn:microsoft.com/office/officeart/2008/layout/LinedList"/>
    <dgm:cxn modelId="{C78C143B-AC6D-4A29-B548-C934D5903E7D}" srcId="{F41A8650-B707-4227-8C29-1CEAFA9330AB}" destId="{E72CF943-7451-4FE4-B218-BEB338E5C120}" srcOrd="0" destOrd="0" parTransId="{8E4E7678-41B9-43B6-BA7B-619D49A9F454}" sibTransId="{0F8AC8F3-6C62-4FD4-97F9-AD23D0353345}"/>
    <dgm:cxn modelId="{44039140-E000-48FA-BE65-9149D33A0B3B}" type="presOf" srcId="{E72CF943-7451-4FE4-B218-BEB338E5C120}" destId="{FDAE48B9-D8BE-487B-A87B-ECF25586E1AC}" srcOrd="0" destOrd="0" presId="urn:microsoft.com/office/officeart/2008/layout/LinedList"/>
    <dgm:cxn modelId="{C389AB77-9C5B-4AF6-9B8C-02C0D0C194EE}" type="presParOf" srcId="{D5C42C87-410B-45D0-A023-64E7B0C849D0}" destId="{F0E8B9D0-E103-418F-9AB5-E5227751B0F1}" srcOrd="0" destOrd="0" presId="urn:microsoft.com/office/officeart/2008/layout/LinedList"/>
    <dgm:cxn modelId="{A2866C29-99F6-43CD-9C82-03725D2A6336}" type="presParOf" srcId="{D5C42C87-410B-45D0-A023-64E7B0C849D0}" destId="{1AD76A88-C73C-4751-849B-7BD23962DF8E}" srcOrd="1" destOrd="0" presId="urn:microsoft.com/office/officeart/2008/layout/LinedList"/>
    <dgm:cxn modelId="{F827FF00-78FD-45DF-BC7C-4C14712D1E07}" type="presParOf" srcId="{1AD76A88-C73C-4751-849B-7BD23962DF8E}" destId="{FDAE48B9-D8BE-487B-A87B-ECF25586E1AC}" srcOrd="0" destOrd="0" presId="urn:microsoft.com/office/officeart/2008/layout/LinedList"/>
    <dgm:cxn modelId="{7EDA14C4-4566-4ED1-B8FB-5A87776DFA9A}" type="presParOf" srcId="{1AD76A88-C73C-4751-849B-7BD23962DF8E}" destId="{26FABB84-E00B-45D6-B9D1-3843DDFBC9D1}" srcOrd="1" destOrd="0" presId="urn:microsoft.com/office/officeart/2008/layout/LinedList"/>
    <dgm:cxn modelId="{8DC18202-0119-4C33-AFD0-2CAFE1DDD2B1}" type="presParOf" srcId="{D5C42C87-410B-45D0-A023-64E7B0C849D0}" destId="{7EBDC4B2-BBC7-4622-82C0-AEAF50D12A19}" srcOrd="2" destOrd="0" presId="urn:microsoft.com/office/officeart/2008/layout/LinedList"/>
    <dgm:cxn modelId="{72FFF5BD-1A86-478A-9729-6E03F0AE8E93}" type="presParOf" srcId="{D5C42C87-410B-45D0-A023-64E7B0C849D0}" destId="{554F044D-927A-47F3-8051-DC180867CC52}" srcOrd="3" destOrd="0" presId="urn:microsoft.com/office/officeart/2008/layout/LinedList"/>
    <dgm:cxn modelId="{CCF3E967-6F62-48DD-A5C9-4C9DA3CCFB6D}" type="presParOf" srcId="{554F044D-927A-47F3-8051-DC180867CC52}" destId="{85977E55-5816-47FA-9E7D-722DBB948ED0}" srcOrd="0" destOrd="0" presId="urn:microsoft.com/office/officeart/2008/layout/LinedList"/>
    <dgm:cxn modelId="{87AE7A47-0F44-424F-ADBC-48D707F2711D}" type="presParOf" srcId="{554F044D-927A-47F3-8051-DC180867CC52}" destId="{E0368D8E-A781-4EA5-9AA6-49B644F754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14E5F-8CAB-46E1-A955-7B61AC27A81A}">
      <dsp:nvSpPr>
        <dsp:cNvPr id="0" name=""/>
        <dsp:cNvSpPr/>
      </dsp:nvSpPr>
      <dsp:spPr>
        <a:xfrm rot="5400000">
          <a:off x="4054381" y="-1554525"/>
          <a:ext cx="900877" cy="423983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Des robots aux applications variées</a:t>
          </a:r>
          <a:endParaRPr lang="fr-FR" sz="2000" kern="1200" dirty="0"/>
        </a:p>
      </dsp:txBody>
      <dsp:txXfrm rot="-5400000">
        <a:off x="2384905" y="158928"/>
        <a:ext cx="4195854" cy="812923"/>
      </dsp:txXfrm>
    </dsp:sp>
    <dsp:sp modelId="{769071EE-5EE9-4504-A303-F22A1C0983A0}">
      <dsp:nvSpPr>
        <dsp:cNvPr id="0" name=""/>
        <dsp:cNvSpPr/>
      </dsp:nvSpPr>
      <dsp:spPr>
        <a:xfrm>
          <a:off x="0" y="2341"/>
          <a:ext cx="2384904" cy="112609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A</a:t>
          </a:r>
        </a:p>
      </dsp:txBody>
      <dsp:txXfrm>
        <a:off x="54971" y="57312"/>
        <a:ext cx="2274962" cy="1016154"/>
      </dsp:txXfrm>
    </dsp:sp>
    <dsp:sp modelId="{3B8A56DE-606C-4B44-BDBD-4B321CEB29D1}">
      <dsp:nvSpPr>
        <dsp:cNvPr id="0" name=""/>
        <dsp:cNvSpPr/>
      </dsp:nvSpPr>
      <dsp:spPr>
        <a:xfrm rot="5400000">
          <a:off x="4054381" y="-372124"/>
          <a:ext cx="900877" cy="423983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Un marché en expansion &amp; inégal</a:t>
          </a:r>
          <a:endParaRPr lang="fr-FR" sz="2000" kern="1200" dirty="0"/>
        </a:p>
      </dsp:txBody>
      <dsp:txXfrm rot="-5400000">
        <a:off x="2384905" y="1341329"/>
        <a:ext cx="4195854" cy="812923"/>
      </dsp:txXfrm>
    </dsp:sp>
    <dsp:sp modelId="{81D70CA9-EED3-487C-8AFF-EAB802CF236B}">
      <dsp:nvSpPr>
        <dsp:cNvPr id="0" name=""/>
        <dsp:cNvSpPr/>
      </dsp:nvSpPr>
      <dsp:spPr>
        <a:xfrm>
          <a:off x="0" y="1184742"/>
          <a:ext cx="2384904" cy="112609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B</a:t>
          </a:r>
        </a:p>
      </dsp:txBody>
      <dsp:txXfrm>
        <a:off x="54971" y="1239713"/>
        <a:ext cx="2274962" cy="1016154"/>
      </dsp:txXfrm>
    </dsp:sp>
    <dsp:sp modelId="{3B1FED6B-A251-49BD-A477-75BE08CA2156}">
      <dsp:nvSpPr>
        <dsp:cNvPr id="0" name=""/>
        <dsp:cNvSpPr/>
      </dsp:nvSpPr>
      <dsp:spPr>
        <a:xfrm rot="5400000">
          <a:off x="4054381" y="810277"/>
          <a:ext cx="900877" cy="423983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Des avantages très compétitifs</a:t>
          </a:r>
          <a:endParaRPr lang="fr-FR" sz="2000" kern="1200" dirty="0"/>
        </a:p>
      </dsp:txBody>
      <dsp:txXfrm rot="-5400000">
        <a:off x="2384905" y="2523731"/>
        <a:ext cx="4195854" cy="812923"/>
      </dsp:txXfrm>
    </dsp:sp>
    <dsp:sp modelId="{4BB294A6-C9D9-4AC7-AF46-C9DB965DE10D}">
      <dsp:nvSpPr>
        <dsp:cNvPr id="0" name=""/>
        <dsp:cNvSpPr/>
      </dsp:nvSpPr>
      <dsp:spPr>
        <a:xfrm>
          <a:off x="0" y="2367144"/>
          <a:ext cx="2384904" cy="112609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C</a:t>
          </a:r>
        </a:p>
      </dsp:txBody>
      <dsp:txXfrm>
        <a:off x="54971" y="2422115"/>
        <a:ext cx="2274962" cy="1016154"/>
      </dsp:txXfrm>
    </dsp:sp>
    <dsp:sp modelId="{069D8AEC-F77D-40F1-B96A-4AAC95610C58}">
      <dsp:nvSpPr>
        <dsp:cNvPr id="0" name=""/>
        <dsp:cNvSpPr/>
      </dsp:nvSpPr>
      <dsp:spPr>
        <a:xfrm rot="5400000">
          <a:off x="4054381" y="1991552"/>
          <a:ext cx="900877" cy="423983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smtClean="0"/>
            <a:t>Un enjeu national</a:t>
          </a:r>
          <a:endParaRPr lang="fr-FR" sz="2000" kern="1200" dirty="0"/>
        </a:p>
      </dsp:txBody>
      <dsp:txXfrm rot="-5400000">
        <a:off x="2384905" y="3705006"/>
        <a:ext cx="4195854" cy="812923"/>
      </dsp:txXfrm>
    </dsp:sp>
    <dsp:sp modelId="{10B14073-DF48-4620-9059-6F644F3D6166}">
      <dsp:nvSpPr>
        <dsp:cNvPr id="0" name=""/>
        <dsp:cNvSpPr/>
      </dsp:nvSpPr>
      <dsp:spPr>
        <a:xfrm>
          <a:off x="0" y="3520729"/>
          <a:ext cx="2384904" cy="1126096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5700" kern="1200" dirty="0"/>
            <a:t>D</a:t>
          </a:r>
        </a:p>
      </dsp:txBody>
      <dsp:txXfrm>
        <a:off x="54971" y="3575700"/>
        <a:ext cx="2274962" cy="1016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B9D0-E103-418F-9AB5-E5227751B0F1}">
      <dsp:nvSpPr>
        <dsp:cNvPr id="0" name=""/>
        <dsp:cNvSpPr/>
      </dsp:nvSpPr>
      <dsp:spPr>
        <a:xfrm>
          <a:off x="0" y="316"/>
          <a:ext cx="83529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E48B9-D8BE-487B-A87B-ECF25586E1AC}">
      <dsp:nvSpPr>
        <dsp:cNvPr id="0" name=""/>
        <dsp:cNvSpPr/>
      </dsp:nvSpPr>
      <dsp:spPr>
        <a:xfrm>
          <a:off x="0" y="316"/>
          <a:ext cx="8352928" cy="315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Un marché en forte croissance</a:t>
          </a:r>
        </a:p>
      </dsp:txBody>
      <dsp:txXfrm>
        <a:off x="0" y="316"/>
        <a:ext cx="8352928" cy="3158504"/>
      </dsp:txXfrm>
    </dsp:sp>
    <dsp:sp modelId="{7EBDC4B2-BBC7-4622-82C0-AEAF50D12A19}">
      <dsp:nvSpPr>
        <dsp:cNvPr id="0" name=""/>
        <dsp:cNvSpPr/>
      </dsp:nvSpPr>
      <dsp:spPr>
        <a:xfrm>
          <a:off x="0" y="3201574"/>
          <a:ext cx="83529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77E55-5816-47FA-9E7D-722DBB948ED0}">
      <dsp:nvSpPr>
        <dsp:cNvPr id="0" name=""/>
        <dsp:cNvSpPr/>
      </dsp:nvSpPr>
      <dsp:spPr>
        <a:xfrm>
          <a:off x="0" y="3158820"/>
          <a:ext cx="8352928" cy="152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/>
            <a:t>Une répartition inégale à l’international</a:t>
          </a:r>
        </a:p>
      </dsp:txBody>
      <dsp:txXfrm>
        <a:off x="0" y="3158820"/>
        <a:ext cx="8352928" cy="152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0.68376</cdr:x>
      <cdr:y>0.8215</cdr:y>
    </cdr:from>
    <cdr:to>
      <cdr:x>0.94099</cdr:x>
      <cdr:y>0.88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AF649D15-3613-411D-B494-EA1BEAE3F00E}"/>
            </a:ext>
          </a:extLst>
        </cdr:cNvPr>
        <cdr:cNvSpPr txBox="1"/>
      </cdr:nvSpPr>
      <cdr:spPr>
        <a:xfrm xmlns:a="http://schemas.openxmlformats.org/drawingml/2006/main">
          <a:off x="6252274" y="4436609"/>
          <a:ext cx="2352173" cy="3159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200" dirty="0">
              <a:solidFill>
                <a:schemeClr val="bg1">
                  <a:lumMod val="65000"/>
                </a:schemeClr>
              </a:solidFill>
            </a:rPr>
            <a:t>Chiffres</a:t>
          </a:r>
          <a:r>
            <a:rPr lang="fr-FR" sz="1200" baseline="0" dirty="0">
              <a:solidFill>
                <a:schemeClr val="bg1">
                  <a:lumMod val="65000"/>
                </a:schemeClr>
              </a:solidFill>
            </a:rPr>
            <a:t> de 2014 fournis par FIR</a:t>
          </a:r>
          <a:endParaRPr lang="fr-FR" sz="1200" dirty="0">
            <a:solidFill>
              <a:schemeClr val="bg1">
                <a:lumMod val="65000"/>
              </a:schemeClr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CE4B828-3D59-4E52-81B2-8197065EF070}" type="datetimeFigureOut">
              <a:rPr lang="fr-FR"/>
              <a:pPr>
                <a:defRPr/>
              </a:pPr>
              <a:t>26/10/2017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37BFB17-C0D0-4B97-9955-2D50AC636C2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D8AB46-DDA1-4C6B-B06A-D958E468EFC2}" type="datetimeFigureOut">
              <a:rPr lang="fr-FR"/>
              <a:pPr>
                <a:defRPr/>
              </a:pPr>
              <a:t>26/10/2017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93B164E-CF6F-4154-9DF5-2648B7B153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1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Definition</a:t>
            </a:r>
            <a:r>
              <a:rPr lang="fr-FR" dirty="0"/>
              <a:t> robot : «  Appareil automatique capable de manipuler des objets ou d'exécuter des opérations selon un programme fixe, modifiable ou adaptable. » -&gt; nouvelles tech permettent adaptation : systèmes innovants à la pointe de la technologie</a:t>
            </a:r>
          </a:p>
          <a:p>
            <a:r>
              <a:rPr lang="fr-FR" dirty="0"/>
              <a:t>Automatisation industrie -&gt; diverses implémentations : bras robotisé, simple automate, ou encore programme informatique, qui automatise un process … -&gt; tâches spécifiques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21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robots sont présents dans de nombreux secteurs :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l’automobile,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l'électronique et la production de produits métalliques, plastiques, chimiques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16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Marché en expansion : +18% 2017 &amp; +15%/an-&gt;2020</a:t>
            </a:r>
          </a:p>
          <a:p>
            <a:r>
              <a:rPr lang="fr-FR" dirty="0"/>
              <a:t>73 milliards € en 2025</a:t>
            </a:r>
          </a:p>
          <a:p>
            <a:r>
              <a:rPr lang="fr-FR" dirty="0"/>
              <a:t>75% robots destinés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Corée du Sud, le Japon, les Etats-Unis, l’Allemagne et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Chine</a:t>
            </a:r>
            <a:r>
              <a:rPr lang="fr-FR" dirty="0"/>
              <a:t> (30% Chine en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0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France en retard / international : ici comparée à l'Allemagne</a:t>
            </a:r>
          </a:p>
          <a:p>
            <a:r>
              <a:rPr lang="fr-FR" dirty="0"/>
              <a:t>Mais de + en + (notamment grâce à des plans d’investissement, support recherche &amp; start-ups) -&gt;objectif pos° leader d’ici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17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Nbeux</a:t>
            </a:r>
            <a:r>
              <a:rPr lang="fr-FR" dirty="0"/>
              <a:t> facteurs rendent le robot compétitif : pas de </a:t>
            </a:r>
            <a:r>
              <a:rPr lang="fr-FR" dirty="0" err="1"/>
              <a:t>fatigueconstante</a:t>
            </a:r>
            <a:r>
              <a:rPr lang="fr-FR" dirty="0"/>
              <a:t> ( 24h/24 ) , port de charges lourdes, qualité et </a:t>
            </a:r>
            <a:r>
              <a:rPr lang="fr-FR" dirty="0" err="1"/>
              <a:t>reduction</a:t>
            </a:r>
            <a:r>
              <a:rPr lang="fr-FR" dirty="0"/>
              <a:t> de la main d’œuvre </a:t>
            </a:r>
            <a:r>
              <a:rPr lang="fr-FR" dirty="0" err="1"/>
              <a:t>nécéssaire</a:t>
            </a:r>
            <a:r>
              <a:rPr lang="fr-FR" dirty="0"/>
              <a:t> par op°</a:t>
            </a:r>
          </a:p>
          <a:p>
            <a:endParaRPr lang="fr-FR" dirty="0"/>
          </a:p>
          <a:p>
            <a:r>
              <a:rPr lang="fr-FR" dirty="0"/>
              <a:t>Investissement est d’autant plus rentable que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baisse des prix des machines contraste s’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acompagne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d’une augmentation du coût du travail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5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Enjeu national : mise en place du plan robotique : incitations fiscales, investissement de PMEs, subventions pour baisse pénibilité</a:t>
            </a:r>
          </a:p>
          <a:p>
            <a:r>
              <a:rPr lang="fr-FR" dirty="0"/>
              <a:t>Prise de conscience nécessité de s’intégrer sur marché pour rester compétitifs : choix entre modernisation et délocalisation. Surtout à l’égard des PED, ou coût W </a:t>
            </a:r>
            <a:r>
              <a:rPr lang="fr-FR" dirty="0" err="1"/>
              <a:t>tjs</a:t>
            </a:r>
            <a:r>
              <a:rPr lang="fr-FR" dirty="0"/>
              <a:t> très bas.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3B164E-CF6F-4154-9DF5-2648B7B1536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0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2"/>
          <p:cNvGrpSpPr>
            <a:grpSpLocks/>
          </p:cNvGrpSpPr>
          <p:nvPr userDrawn="1"/>
        </p:nvGrpSpPr>
        <p:grpSpPr bwMode="auto">
          <a:xfrm>
            <a:off x="0" y="868363"/>
            <a:ext cx="4356100" cy="4633912"/>
            <a:chOff x="-1" y="868398"/>
            <a:chExt cx="4355976" cy="4633217"/>
          </a:xfrm>
        </p:grpSpPr>
        <p:sp>
          <p:nvSpPr>
            <p:cNvPr id="3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/>
                <a:t> </a:t>
              </a:r>
            </a:p>
          </p:txBody>
        </p:sp>
        <p:sp>
          <p:nvSpPr>
            <p:cNvPr id="4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/>
            </a:p>
          </p:txBody>
        </p:sp>
      </p:grpSp>
      <p:sp>
        <p:nvSpPr>
          <p:cNvPr id="5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sp>
        <p:nvSpPr>
          <p:cNvPr id="6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sp>
        <p:nvSpPr>
          <p:cNvPr id="7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4363" y="369888"/>
            <a:ext cx="2817812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3"/>
          <a:srcRect b="42645"/>
          <a:stretch>
            <a:fillRect/>
          </a:stretch>
        </p:blipFill>
        <p:spPr bwMode="auto">
          <a:xfrm>
            <a:off x="3419475" y="6353175"/>
            <a:ext cx="2089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22250"/>
            <a:ext cx="136683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>
          <a:blip r:embed="rId3"/>
          <a:srcRect b="42645"/>
          <a:stretch>
            <a:fillRect/>
          </a:stretch>
        </p:blipFill>
        <p:spPr bwMode="auto">
          <a:xfrm>
            <a:off x="1619250" y="6615113"/>
            <a:ext cx="100806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contenu 2"/>
          <p:cNvSpPr>
            <a:spLocks noGrp="1"/>
          </p:cNvSpPr>
          <p:nvPr>
            <p:ph idx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itre 11"/>
          <p:cNvSpPr>
            <a:spLocks noGrp="1"/>
          </p:cNvSpPr>
          <p:nvPr>
            <p:ph type="title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642225" y="6237288"/>
            <a:ext cx="149542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loytec.com/fr/distribution/linx/linx-212-detail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pcrobotics.co.uk/refur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lesechos.fr/echosdataviz/les-taux-de-robotisation-en-france-et-en-allemagne-a14855.html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ifr.org/downloads/press/Executive_Summary_WR_Service_Robots_2017_1.pdf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taskmanagementguide.com/solutions/articles/business-process-automation-software-for-office-teams.php" TargetMode="External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BOURLOT Xavier, LABORIE Adrien, RAKOTONIRAINY Harena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21926"/>
            <a:ext cx="6264696" cy="423109"/>
          </a:xfrm>
        </p:spPr>
        <p:txBody>
          <a:bodyPr/>
          <a:lstStyle/>
          <a:p>
            <a:pPr algn="ctr"/>
            <a:r>
              <a:rPr lang="fr-FR" sz="2800" dirty="0" smtClean="0"/>
              <a:t>I-</a:t>
            </a:r>
            <a:r>
              <a:rPr lang="fr-FR" sz="2000" dirty="0" smtClean="0"/>
              <a:t> </a:t>
            </a:r>
            <a:r>
              <a:rPr lang="fr-FR" sz="2800" dirty="0" smtClean="0"/>
              <a:t>La robotique en plein essor suite aux progrès techniques</a:t>
            </a: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B160B39-1FE3-4184-A32D-EDDC8C0FC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09120"/>
            <a:ext cx="2555776" cy="1437624"/>
          </a:xfrm>
          <a:prstGeom prst="rect">
            <a:avLst/>
          </a:prstGeom>
        </p:spPr>
      </p:pic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xmlns="" id="{8060988D-E1F4-4D56-B82F-805702A90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69962"/>
              </p:ext>
            </p:extLst>
          </p:nvPr>
        </p:nvGraphicFramePr>
        <p:xfrm>
          <a:off x="611560" y="1268760"/>
          <a:ext cx="6624736" cy="467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11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55875" y="6573838"/>
            <a:ext cx="5651500" cy="239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171" name="Titre 17"/>
          <p:cNvSpPr txBox="1">
            <a:spLocks noGrp="1"/>
          </p:cNvSpPr>
          <p:nvPr>
            <p:ph idx="4294967295"/>
          </p:nvPr>
        </p:nvSpPr>
        <p:spPr bwMode="auto">
          <a:xfrm>
            <a:off x="107950" y="1341438"/>
            <a:ext cx="8928100" cy="4687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sz="1800" b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 b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2800" b="1" i="1" dirty="0"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93B035-5007-4A38-B5D1-3DD32C4D9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6" t="4924" r="15566" b="3720"/>
          <a:stretch/>
        </p:blipFill>
        <p:spPr>
          <a:xfrm>
            <a:off x="5903640" y="1405924"/>
            <a:ext cx="3240360" cy="477721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8B8B49-5F23-4BD0-B776-69E0B28A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627224"/>
            <a:ext cx="3280280" cy="29860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9D4996-320E-45AA-B0E1-1B1249A284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729970"/>
            <a:ext cx="3056288" cy="2376264"/>
          </a:xfrm>
          <a:prstGeom prst="rect">
            <a:avLst/>
          </a:prstGeom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16844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fr-FR" dirty="0"/>
              <a:t>A- Des robots aux applications </a:t>
            </a:r>
            <a:r>
              <a:rPr lang="fr-FR" dirty="0" smtClean="0"/>
              <a:t>variées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2555875" y="6573838"/>
            <a:ext cx="5651500" cy="2397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7171" name="Titre 17"/>
          <p:cNvSpPr txBox="1">
            <a:spLocks noGrp="1"/>
          </p:cNvSpPr>
          <p:nvPr>
            <p:ph idx="4294967295"/>
          </p:nvPr>
        </p:nvSpPr>
        <p:spPr bwMode="auto">
          <a:xfrm>
            <a:off x="107950" y="1341438"/>
            <a:ext cx="8928100" cy="46878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fr-FR" sz="1800" b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1800" b="1" dirty="0"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sz="2800" b="1" i="1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19F314FE-9B29-4A26-86F9-C9F05BC55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43645"/>
              </p:ext>
            </p:extLst>
          </p:nvPr>
        </p:nvGraphicFramePr>
        <p:xfrm>
          <a:off x="0" y="980728"/>
          <a:ext cx="91440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05110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fr-FR" dirty="0"/>
              <a:t>A- Des robots aux applications </a:t>
            </a:r>
            <a:r>
              <a:rPr lang="fr-FR" dirty="0" smtClean="0"/>
              <a:t>variées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3FE709BD-05BF-47F6-B20C-51E376F91A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435420"/>
              </p:ext>
            </p:extLst>
          </p:nvPr>
        </p:nvGraphicFramePr>
        <p:xfrm>
          <a:off x="395536" y="1340768"/>
          <a:ext cx="8352928" cy="468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6D673B29-7EBC-45A5-B866-4920D3E2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9344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 - </a:t>
            </a:r>
            <a:r>
              <a:rPr lang="fr-FR" dirty="0"/>
              <a:t>Un marché en expansion &amp; </a:t>
            </a:r>
            <a:r>
              <a:rPr lang="fr-FR" dirty="0" smtClean="0"/>
              <a:t>inégal</a:t>
            </a:r>
            <a:endParaRPr lang="fr-FR" dirty="0"/>
          </a:p>
        </p:txBody>
      </p:sp>
      <p:pic>
        <p:nvPicPr>
          <p:cNvPr id="13" name="Content Placeholder 12" descr="Screen Clipping">
            <a:extLst>
              <a:ext uri="{FF2B5EF4-FFF2-40B4-BE49-F238E27FC236}">
                <a16:creationId xmlns:a16="http://schemas.microsoft.com/office/drawing/2014/main" xmlns="" id="{14E67EE7-E78A-4ECD-BA79-E633562D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53" y="692696"/>
            <a:ext cx="8985634" cy="5395714"/>
          </a:xfrm>
        </p:spPr>
      </p:pic>
    </p:spTree>
    <p:extLst>
      <p:ext uri="{BB962C8B-B14F-4D97-AF65-F5344CB8AC3E}">
        <p14:creationId xmlns:p14="http://schemas.microsoft.com/office/powerpoint/2010/main" val="10651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35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D673B29-7EBC-45A5-B866-4920D3E2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B5FAE61-6AE6-4EB0-AD87-6CDE50AA1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9"/>
          <a:stretch/>
        </p:blipFill>
        <p:spPr>
          <a:xfrm>
            <a:off x="107504" y="1340768"/>
            <a:ext cx="8869469" cy="4986573"/>
          </a:xfr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9344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 - </a:t>
            </a:r>
            <a:r>
              <a:rPr lang="fr-FR" dirty="0"/>
              <a:t>Un marché en expansion &amp; </a:t>
            </a:r>
            <a:r>
              <a:rPr lang="fr-FR" dirty="0" smtClean="0"/>
              <a:t>inégal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03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ED07AB-7946-4AA8-A117-6FCF3724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BFF9C0D0-6192-4B01-AA12-57543C16B996}"/>
              </a:ext>
            </a:extLst>
          </p:cNvPr>
          <p:cNvSpPr/>
          <p:nvPr/>
        </p:nvSpPr>
        <p:spPr>
          <a:xfrm>
            <a:off x="3032367" y="2951173"/>
            <a:ext cx="3195817" cy="3196791"/>
          </a:xfrm>
          <a:custGeom>
            <a:avLst/>
            <a:gdLst>
              <a:gd name="connsiteX0" fmla="*/ 0 w 3195817"/>
              <a:gd name="connsiteY0" fmla="*/ 1598396 h 3196791"/>
              <a:gd name="connsiteX1" fmla="*/ 1597909 w 3195817"/>
              <a:gd name="connsiteY1" fmla="*/ 0 h 3196791"/>
              <a:gd name="connsiteX2" fmla="*/ 3195818 w 3195817"/>
              <a:gd name="connsiteY2" fmla="*/ 1598396 h 3196791"/>
              <a:gd name="connsiteX3" fmla="*/ 1597909 w 3195817"/>
              <a:gd name="connsiteY3" fmla="*/ 3196792 h 3196791"/>
              <a:gd name="connsiteX4" fmla="*/ 0 w 3195817"/>
              <a:gd name="connsiteY4" fmla="*/ 1598396 h 319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817" h="3196791">
                <a:moveTo>
                  <a:pt x="0" y="1598396"/>
                </a:moveTo>
                <a:cubicBezTo>
                  <a:pt x="0" y="715626"/>
                  <a:pt x="715408" y="0"/>
                  <a:pt x="1597909" y="0"/>
                </a:cubicBezTo>
                <a:cubicBezTo>
                  <a:pt x="2480410" y="0"/>
                  <a:pt x="3195818" y="715626"/>
                  <a:pt x="3195818" y="1598396"/>
                </a:cubicBezTo>
                <a:cubicBezTo>
                  <a:pt x="3195818" y="2481166"/>
                  <a:pt x="2480410" y="3196792"/>
                  <a:pt x="1597909" y="3196792"/>
                </a:cubicBezTo>
                <a:cubicBezTo>
                  <a:pt x="715408" y="3196792"/>
                  <a:pt x="0" y="2481166"/>
                  <a:pt x="0" y="1598396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0242" tIns="490384" rIns="490242" bIns="490384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 dirty="0"/>
              <a:t>Gain de </a:t>
            </a:r>
            <a:r>
              <a:rPr lang="en-US" sz="3500" kern="1200" dirty="0" err="1"/>
              <a:t>productivité</a:t>
            </a:r>
            <a:endParaRPr lang="en-US" sz="3500" kern="12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797FC7E7-3458-4038-AA19-DA24C921608B}"/>
              </a:ext>
            </a:extLst>
          </p:cNvPr>
          <p:cNvGrpSpPr/>
          <p:nvPr/>
        </p:nvGrpSpPr>
        <p:grpSpPr>
          <a:xfrm>
            <a:off x="833222" y="3679514"/>
            <a:ext cx="2165499" cy="1542343"/>
            <a:chOff x="873390" y="3030036"/>
            <a:chExt cx="2165499" cy="1542343"/>
          </a:xfrm>
        </p:grpSpPr>
        <p:sp>
          <p:nvSpPr>
            <p:cNvPr id="16" name="Arrow: Left 15">
              <a:extLst>
                <a:ext uri="{FF2B5EF4-FFF2-40B4-BE49-F238E27FC236}">
                  <a16:creationId xmlns:a16="http://schemas.microsoft.com/office/drawing/2014/main" xmlns="" id="{5119C169-3403-446A-AE6B-C5143081CF6F}"/>
                </a:ext>
              </a:extLst>
            </p:cNvPr>
            <p:cNvSpPr/>
            <p:nvPr/>
          </p:nvSpPr>
          <p:spPr>
            <a:xfrm rot="11700000">
              <a:off x="1816530" y="3670203"/>
              <a:ext cx="1222359" cy="5783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44E8501-13EA-435D-8815-140C6C8F28D0}"/>
                </a:ext>
              </a:extLst>
            </p:cNvPr>
            <p:cNvSpPr/>
            <p:nvPr/>
          </p:nvSpPr>
          <p:spPr>
            <a:xfrm>
              <a:off x="873390" y="3030036"/>
              <a:ext cx="1927929" cy="1542343"/>
            </a:xfrm>
            <a:custGeom>
              <a:avLst/>
              <a:gdLst>
                <a:gd name="connsiteX0" fmla="*/ 0 w 1927929"/>
                <a:gd name="connsiteY0" fmla="*/ 154234 h 1542343"/>
                <a:gd name="connsiteX1" fmla="*/ 154234 w 1927929"/>
                <a:gd name="connsiteY1" fmla="*/ 0 h 1542343"/>
                <a:gd name="connsiteX2" fmla="*/ 1773695 w 1927929"/>
                <a:gd name="connsiteY2" fmla="*/ 0 h 1542343"/>
                <a:gd name="connsiteX3" fmla="*/ 1927929 w 1927929"/>
                <a:gd name="connsiteY3" fmla="*/ 154234 h 1542343"/>
                <a:gd name="connsiteX4" fmla="*/ 1927929 w 1927929"/>
                <a:gd name="connsiteY4" fmla="*/ 1388109 h 1542343"/>
                <a:gd name="connsiteX5" fmla="*/ 1773695 w 1927929"/>
                <a:gd name="connsiteY5" fmla="*/ 1542343 h 1542343"/>
                <a:gd name="connsiteX6" fmla="*/ 154234 w 1927929"/>
                <a:gd name="connsiteY6" fmla="*/ 1542343 h 1542343"/>
                <a:gd name="connsiteX7" fmla="*/ 0 w 1927929"/>
                <a:gd name="connsiteY7" fmla="*/ 1388109 h 1542343"/>
                <a:gd name="connsiteX8" fmla="*/ 0 w 1927929"/>
                <a:gd name="connsiteY8" fmla="*/ 154234 h 15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929" h="1542343">
                  <a:moveTo>
                    <a:pt x="0" y="154234"/>
                  </a:moveTo>
                  <a:cubicBezTo>
                    <a:pt x="0" y="69053"/>
                    <a:pt x="69053" y="0"/>
                    <a:pt x="154234" y="0"/>
                  </a:cubicBezTo>
                  <a:lnTo>
                    <a:pt x="1773695" y="0"/>
                  </a:lnTo>
                  <a:cubicBezTo>
                    <a:pt x="1858876" y="0"/>
                    <a:pt x="1927929" y="69053"/>
                    <a:pt x="1927929" y="154234"/>
                  </a:cubicBezTo>
                  <a:lnTo>
                    <a:pt x="1927929" y="1388109"/>
                  </a:lnTo>
                  <a:cubicBezTo>
                    <a:pt x="1927929" y="1473290"/>
                    <a:pt x="1858876" y="1542343"/>
                    <a:pt x="1773695" y="1542343"/>
                  </a:cubicBezTo>
                  <a:lnTo>
                    <a:pt x="154234" y="1542343"/>
                  </a:lnTo>
                  <a:cubicBezTo>
                    <a:pt x="69053" y="1542343"/>
                    <a:pt x="0" y="1473290"/>
                    <a:pt x="0" y="1388109"/>
                  </a:cubicBezTo>
                  <a:lnTo>
                    <a:pt x="0" y="1542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229" tIns="104229" rIns="104229" bIns="10422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Pas de fatigue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789E9292-678D-400C-B937-92A29C707D55}"/>
              </a:ext>
            </a:extLst>
          </p:cNvPr>
          <p:cNvGrpSpPr/>
          <p:nvPr/>
        </p:nvGrpSpPr>
        <p:grpSpPr>
          <a:xfrm>
            <a:off x="1932795" y="1416135"/>
            <a:ext cx="1927929" cy="1935938"/>
            <a:chOff x="2444333" y="1157858"/>
            <a:chExt cx="1927929" cy="1935938"/>
          </a:xfrm>
        </p:grpSpPr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xmlns="" id="{282DBC41-4A9D-49EB-B0D7-83328A7BEC6C}"/>
                </a:ext>
              </a:extLst>
            </p:cNvPr>
            <p:cNvSpPr/>
            <p:nvPr/>
          </p:nvSpPr>
          <p:spPr>
            <a:xfrm rot="14700000">
              <a:off x="3055515" y="2193601"/>
              <a:ext cx="1222012" cy="5783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D3015CB-D63B-4050-9EE6-8C32A6F34E67}"/>
                </a:ext>
              </a:extLst>
            </p:cNvPr>
            <p:cNvSpPr/>
            <p:nvPr/>
          </p:nvSpPr>
          <p:spPr>
            <a:xfrm>
              <a:off x="2444333" y="1157858"/>
              <a:ext cx="1927929" cy="1542343"/>
            </a:xfrm>
            <a:custGeom>
              <a:avLst/>
              <a:gdLst>
                <a:gd name="connsiteX0" fmla="*/ 0 w 1927929"/>
                <a:gd name="connsiteY0" fmla="*/ 154234 h 1542343"/>
                <a:gd name="connsiteX1" fmla="*/ 154234 w 1927929"/>
                <a:gd name="connsiteY1" fmla="*/ 0 h 1542343"/>
                <a:gd name="connsiteX2" fmla="*/ 1773695 w 1927929"/>
                <a:gd name="connsiteY2" fmla="*/ 0 h 1542343"/>
                <a:gd name="connsiteX3" fmla="*/ 1927929 w 1927929"/>
                <a:gd name="connsiteY3" fmla="*/ 154234 h 1542343"/>
                <a:gd name="connsiteX4" fmla="*/ 1927929 w 1927929"/>
                <a:gd name="connsiteY4" fmla="*/ 1388109 h 1542343"/>
                <a:gd name="connsiteX5" fmla="*/ 1773695 w 1927929"/>
                <a:gd name="connsiteY5" fmla="*/ 1542343 h 1542343"/>
                <a:gd name="connsiteX6" fmla="*/ 154234 w 1927929"/>
                <a:gd name="connsiteY6" fmla="*/ 1542343 h 1542343"/>
                <a:gd name="connsiteX7" fmla="*/ 0 w 1927929"/>
                <a:gd name="connsiteY7" fmla="*/ 1388109 h 1542343"/>
                <a:gd name="connsiteX8" fmla="*/ 0 w 1927929"/>
                <a:gd name="connsiteY8" fmla="*/ 154234 h 15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929" h="1542343">
                  <a:moveTo>
                    <a:pt x="0" y="154234"/>
                  </a:moveTo>
                  <a:cubicBezTo>
                    <a:pt x="0" y="69053"/>
                    <a:pt x="69053" y="0"/>
                    <a:pt x="154234" y="0"/>
                  </a:cubicBezTo>
                  <a:lnTo>
                    <a:pt x="1773695" y="0"/>
                  </a:lnTo>
                  <a:cubicBezTo>
                    <a:pt x="1858876" y="0"/>
                    <a:pt x="1927929" y="69053"/>
                    <a:pt x="1927929" y="154234"/>
                  </a:cubicBezTo>
                  <a:lnTo>
                    <a:pt x="1927929" y="1388109"/>
                  </a:lnTo>
                  <a:cubicBezTo>
                    <a:pt x="1927929" y="1473290"/>
                    <a:pt x="1858876" y="1542343"/>
                    <a:pt x="1773695" y="1542343"/>
                  </a:cubicBezTo>
                  <a:lnTo>
                    <a:pt x="154234" y="1542343"/>
                  </a:lnTo>
                  <a:cubicBezTo>
                    <a:pt x="69053" y="1542343"/>
                    <a:pt x="0" y="1473290"/>
                    <a:pt x="0" y="1388109"/>
                  </a:cubicBezTo>
                  <a:lnTo>
                    <a:pt x="0" y="1542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229" tIns="104229" rIns="104229" bIns="10422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Port de charges Lourdes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22213732-920A-4F36-A8F8-B540812B48A7}"/>
              </a:ext>
            </a:extLst>
          </p:cNvPr>
          <p:cNvGrpSpPr/>
          <p:nvPr/>
        </p:nvGrpSpPr>
        <p:grpSpPr>
          <a:xfrm>
            <a:off x="5264219" y="1416135"/>
            <a:ext cx="1927929" cy="1935938"/>
            <a:chOff x="4888288" y="1157858"/>
            <a:chExt cx="1927929" cy="1935938"/>
          </a:xfrm>
        </p:grpSpPr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xmlns="" id="{508079A4-4BFD-4CA4-90DA-7ADFC0F8E7CD}"/>
                </a:ext>
              </a:extLst>
            </p:cNvPr>
            <p:cNvSpPr/>
            <p:nvPr/>
          </p:nvSpPr>
          <p:spPr>
            <a:xfrm rot="17700000">
              <a:off x="4983024" y="2193601"/>
              <a:ext cx="1222012" cy="5783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F4582A87-5B80-4C70-B6F4-C67EEB0DD2A8}"/>
                </a:ext>
              </a:extLst>
            </p:cNvPr>
            <p:cNvSpPr/>
            <p:nvPr/>
          </p:nvSpPr>
          <p:spPr>
            <a:xfrm>
              <a:off x="4888288" y="1157858"/>
              <a:ext cx="1927929" cy="1542343"/>
            </a:xfrm>
            <a:custGeom>
              <a:avLst/>
              <a:gdLst>
                <a:gd name="connsiteX0" fmla="*/ 0 w 1927929"/>
                <a:gd name="connsiteY0" fmla="*/ 154234 h 1542343"/>
                <a:gd name="connsiteX1" fmla="*/ 154234 w 1927929"/>
                <a:gd name="connsiteY1" fmla="*/ 0 h 1542343"/>
                <a:gd name="connsiteX2" fmla="*/ 1773695 w 1927929"/>
                <a:gd name="connsiteY2" fmla="*/ 0 h 1542343"/>
                <a:gd name="connsiteX3" fmla="*/ 1927929 w 1927929"/>
                <a:gd name="connsiteY3" fmla="*/ 154234 h 1542343"/>
                <a:gd name="connsiteX4" fmla="*/ 1927929 w 1927929"/>
                <a:gd name="connsiteY4" fmla="*/ 1388109 h 1542343"/>
                <a:gd name="connsiteX5" fmla="*/ 1773695 w 1927929"/>
                <a:gd name="connsiteY5" fmla="*/ 1542343 h 1542343"/>
                <a:gd name="connsiteX6" fmla="*/ 154234 w 1927929"/>
                <a:gd name="connsiteY6" fmla="*/ 1542343 h 1542343"/>
                <a:gd name="connsiteX7" fmla="*/ 0 w 1927929"/>
                <a:gd name="connsiteY7" fmla="*/ 1388109 h 1542343"/>
                <a:gd name="connsiteX8" fmla="*/ 0 w 1927929"/>
                <a:gd name="connsiteY8" fmla="*/ 154234 h 15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929" h="1542343">
                  <a:moveTo>
                    <a:pt x="0" y="154234"/>
                  </a:moveTo>
                  <a:cubicBezTo>
                    <a:pt x="0" y="69053"/>
                    <a:pt x="69053" y="0"/>
                    <a:pt x="154234" y="0"/>
                  </a:cubicBezTo>
                  <a:lnTo>
                    <a:pt x="1773695" y="0"/>
                  </a:lnTo>
                  <a:cubicBezTo>
                    <a:pt x="1858876" y="0"/>
                    <a:pt x="1927929" y="69053"/>
                    <a:pt x="1927929" y="154234"/>
                  </a:cubicBezTo>
                  <a:lnTo>
                    <a:pt x="1927929" y="1388109"/>
                  </a:lnTo>
                  <a:cubicBezTo>
                    <a:pt x="1927929" y="1473290"/>
                    <a:pt x="1858876" y="1542343"/>
                    <a:pt x="1773695" y="1542343"/>
                  </a:cubicBezTo>
                  <a:lnTo>
                    <a:pt x="154234" y="1542343"/>
                  </a:lnTo>
                  <a:cubicBezTo>
                    <a:pt x="69053" y="1542343"/>
                    <a:pt x="0" y="1473290"/>
                    <a:pt x="0" y="1388109"/>
                  </a:cubicBezTo>
                  <a:lnTo>
                    <a:pt x="0" y="1542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229" tIns="104229" rIns="104229" bIns="10422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 err="1"/>
                <a:t>Qualité</a:t>
              </a:r>
              <a:r>
                <a:rPr lang="en-US" sz="3100" kern="1200" dirty="0"/>
                <a:t> </a:t>
              </a:r>
              <a:r>
                <a:rPr lang="en-US" sz="3100" kern="1200" dirty="0" err="1"/>
                <a:t>constante</a:t>
              </a:r>
              <a:endParaRPr lang="en-US" sz="31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14F56C9-9416-421C-A176-62F7710AB9A7}"/>
              </a:ext>
            </a:extLst>
          </p:cNvPr>
          <p:cNvGrpSpPr/>
          <p:nvPr/>
        </p:nvGrpSpPr>
        <p:grpSpPr>
          <a:xfrm>
            <a:off x="6228184" y="3732583"/>
            <a:ext cx="2165498" cy="1542343"/>
            <a:chOff x="6221662" y="3030036"/>
            <a:chExt cx="2165498" cy="1542343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xmlns="" id="{5EF28AE0-CEBF-4B46-9769-BC11B76AFBD2}"/>
                </a:ext>
              </a:extLst>
            </p:cNvPr>
            <p:cNvSpPr/>
            <p:nvPr/>
          </p:nvSpPr>
          <p:spPr>
            <a:xfrm rot="20700000">
              <a:off x="6221662" y="3670203"/>
              <a:ext cx="1222359" cy="5783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9F181112-FA69-42AC-B082-9E1654F2650E}"/>
                </a:ext>
              </a:extLst>
            </p:cNvPr>
            <p:cNvSpPr/>
            <p:nvPr/>
          </p:nvSpPr>
          <p:spPr>
            <a:xfrm>
              <a:off x="6459231" y="3030036"/>
              <a:ext cx="1927929" cy="1542343"/>
            </a:xfrm>
            <a:custGeom>
              <a:avLst/>
              <a:gdLst>
                <a:gd name="connsiteX0" fmla="*/ 0 w 1927929"/>
                <a:gd name="connsiteY0" fmla="*/ 154234 h 1542343"/>
                <a:gd name="connsiteX1" fmla="*/ 154234 w 1927929"/>
                <a:gd name="connsiteY1" fmla="*/ 0 h 1542343"/>
                <a:gd name="connsiteX2" fmla="*/ 1773695 w 1927929"/>
                <a:gd name="connsiteY2" fmla="*/ 0 h 1542343"/>
                <a:gd name="connsiteX3" fmla="*/ 1927929 w 1927929"/>
                <a:gd name="connsiteY3" fmla="*/ 154234 h 1542343"/>
                <a:gd name="connsiteX4" fmla="*/ 1927929 w 1927929"/>
                <a:gd name="connsiteY4" fmla="*/ 1388109 h 1542343"/>
                <a:gd name="connsiteX5" fmla="*/ 1773695 w 1927929"/>
                <a:gd name="connsiteY5" fmla="*/ 1542343 h 1542343"/>
                <a:gd name="connsiteX6" fmla="*/ 154234 w 1927929"/>
                <a:gd name="connsiteY6" fmla="*/ 1542343 h 1542343"/>
                <a:gd name="connsiteX7" fmla="*/ 0 w 1927929"/>
                <a:gd name="connsiteY7" fmla="*/ 1388109 h 1542343"/>
                <a:gd name="connsiteX8" fmla="*/ 0 w 1927929"/>
                <a:gd name="connsiteY8" fmla="*/ 154234 h 15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7929" h="1542343">
                  <a:moveTo>
                    <a:pt x="0" y="154234"/>
                  </a:moveTo>
                  <a:cubicBezTo>
                    <a:pt x="0" y="69053"/>
                    <a:pt x="69053" y="0"/>
                    <a:pt x="154234" y="0"/>
                  </a:cubicBezTo>
                  <a:lnTo>
                    <a:pt x="1773695" y="0"/>
                  </a:lnTo>
                  <a:cubicBezTo>
                    <a:pt x="1858876" y="0"/>
                    <a:pt x="1927929" y="69053"/>
                    <a:pt x="1927929" y="154234"/>
                  </a:cubicBezTo>
                  <a:lnTo>
                    <a:pt x="1927929" y="1388109"/>
                  </a:lnTo>
                  <a:cubicBezTo>
                    <a:pt x="1927929" y="1473290"/>
                    <a:pt x="1858876" y="1542343"/>
                    <a:pt x="1773695" y="1542343"/>
                  </a:cubicBezTo>
                  <a:lnTo>
                    <a:pt x="154234" y="1542343"/>
                  </a:lnTo>
                  <a:cubicBezTo>
                    <a:pt x="69053" y="1542343"/>
                    <a:pt x="0" y="1473290"/>
                    <a:pt x="0" y="1388109"/>
                  </a:cubicBezTo>
                  <a:lnTo>
                    <a:pt x="0" y="154234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229" tIns="104229" rIns="104229" bIns="104229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Réduction de la main d’oeuvre</a:t>
              </a:r>
            </a:p>
          </p:txBody>
        </p:sp>
      </p:grp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9344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29" name="ZoneTexte 28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fr-FR" dirty="0" smtClean="0"/>
              <a:t>C- </a:t>
            </a:r>
            <a:r>
              <a:rPr lang="fr-FR" dirty="0"/>
              <a:t>Des avantages très compétitifs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ED07AB-7946-4AA8-A117-6FCF3724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37E27224-B045-472B-AE8A-4DAC79137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9344"/>
              </p:ext>
            </p:extLst>
          </p:nvPr>
        </p:nvGraphicFramePr>
        <p:xfrm>
          <a:off x="1770860" y="75317"/>
          <a:ext cx="7373140" cy="7813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4961380">
                  <a:extLst>
                    <a:ext uri="{9D8B030D-6E8A-4147-A177-3AD203B41FA5}">
                      <a16:colId xmlns:a16="http://schemas.microsoft.com/office/drawing/2014/main" xmlns="" val="3175663822"/>
                    </a:ext>
                  </a:extLst>
                </a:gridCol>
                <a:gridCol w="1091240">
                  <a:extLst>
                    <a:ext uri="{9D8B030D-6E8A-4147-A177-3AD203B41FA5}">
                      <a16:colId xmlns:a16="http://schemas.microsoft.com/office/drawing/2014/main" xmlns="" val="715087915"/>
                    </a:ext>
                  </a:extLst>
                </a:gridCol>
                <a:gridCol w="1320520">
                  <a:extLst>
                    <a:ext uri="{9D8B030D-6E8A-4147-A177-3AD203B41FA5}">
                      <a16:colId xmlns:a16="http://schemas.microsoft.com/office/drawing/2014/main" xmlns="" val="3152018760"/>
                    </a:ext>
                  </a:extLst>
                </a:gridCol>
              </a:tblGrid>
              <a:tr h="781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I -</a:t>
                      </a:r>
                      <a:r>
                        <a:rPr lang="fr-FR" sz="1800" dirty="0" smtClean="0"/>
                        <a:t>La robotique en plein essor suite aux progrès techniques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II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III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339307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251012" y="9788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fr-FR" dirty="0"/>
              <a:t>D</a:t>
            </a:r>
            <a:r>
              <a:rPr lang="fr-FR" dirty="0" smtClean="0"/>
              <a:t>- </a:t>
            </a:r>
            <a:r>
              <a:rPr lang="fr-FR" dirty="0"/>
              <a:t>Un enjeu national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2627784" y="1470411"/>
            <a:ext cx="3701012" cy="2719171"/>
            <a:chOff x="2699788" y="2741829"/>
            <a:chExt cx="3701012" cy="2719171"/>
          </a:xfrm>
        </p:grpSpPr>
        <p:sp>
          <p:nvSpPr>
            <p:cNvPr id="10" name="Forme libre 9"/>
            <p:cNvSpPr/>
            <p:nvPr/>
          </p:nvSpPr>
          <p:spPr>
            <a:xfrm>
              <a:off x="2743200" y="2741829"/>
              <a:ext cx="3651882" cy="812800"/>
            </a:xfrm>
            <a:custGeom>
              <a:avLst/>
              <a:gdLst>
                <a:gd name="connsiteX0" fmla="*/ 0 w 1463040"/>
                <a:gd name="connsiteY0" fmla="*/ 81280 h 812800"/>
                <a:gd name="connsiteX1" fmla="*/ 81280 w 1463040"/>
                <a:gd name="connsiteY1" fmla="*/ 0 h 812800"/>
                <a:gd name="connsiteX2" fmla="*/ 1381760 w 1463040"/>
                <a:gd name="connsiteY2" fmla="*/ 0 h 812800"/>
                <a:gd name="connsiteX3" fmla="*/ 1463040 w 1463040"/>
                <a:gd name="connsiteY3" fmla="*/ 81280 h 812800"/>
                <a:gd name="connsiteX4" fmla="*/ 1463040 w 1463040"/>
                <a:gd name="connsiteY4" fmla="*/ 731520 h 812800"/>
                <a:gd name="connsiteX5" fmla="*/ 1381760 w 1463040"/>
                <a:gd name="connsiteY5" fmla="*/ 812800 h 812800"/>
                <a:gd name="connsiteX6" fmla="*/ 81280 w 1463040"/>
                <a:gd name="connsiteY6" fmla="*/ 812800 h 812800"/>
                <a:gd name="connsiteX7" fmla="*/ 0 w 1463040"/>
                <a:gd name="connsiteY7" fmla="*/ 731520 h 812800"/>
                <a:gd name="connsiteX8" fmla="*/ 0 w 1463040"/>
                <a:gd name="connsiteY8" fmla="*/ 8128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3040" h="812800">
                  <a:moveTo>
                    <a:pt x="0" y="81280"/>
                  </a:moveTo>
                  <a:cubicBezTo>
                    <a:pt x="0" y="36390"/>
                    <a:pt x="36390" y="0"/>
                    <a:pt x="81280" y="0"/>
                  </a:cubicBezTo>
                  <a:lnTo>
                    <a:pt x="1381760" y="0"/>
                  </a:lnTo>
                  <a:cubicBezTo>
                    <a:pt x="1426650" y="0"/>
                    <a:pt x="1463040" y="36390"/>
                    <a:pt x="1463040" y="81280"/>
                  </a:cubicBezTo>
                  <a:lnTo>
                    <a:pt x="1463040" y="731520"/>
                  </a:lnTo>
                  <a:cubicBezTo>
                    <a:pt x="1463040" y="776410"/>
                    <a:pt x="1426650" y="812800"/>
                    <a:pt x="1381760" y="812800"/>
                  </a:cubicBezTo>
                  <a:lnTo>
                    <a:pt x="81280" y="812800"/>
                  </a:lnTo>
                  <a:cubicBezTo>
                    <a:pt x="36390" y="812800"/>
                    <a:pt x="0" y="776410"/>
                    <a:pt x="0" y="731520"/>
                  </a:cubicBezTo>
                  <a:lnTo>
                    <a:pt x="0" y="8128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536" tIns="149536" rIns="149536" bIns="149536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3300" kern="1200" dirty="0" smtClean="0">
                  <a:solidFill>
                    <a:schemeClr val="bg1"/>
                  </a:solidFill>
                </a:rPr>
                <a:t>Compétitivité</a:t>
              </a:r>
              <a:endParaRPr lang="fr-FR" sz="33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riangle isocèle 10"/>
            <p:cNvSpPr/>
            <p:nvPr/>
          </p:nvSpPr>
          <p:spPr>
            <a:xfrm>
              <a:off x="4267200" y="4851400"/>
              <a:ext cx="609600" cy="609600"/>
            </a:xfrm>
            <a:prstGeom prst="triangle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2743200" y="4596180"/>
              <a:ext cx="3657600" cy="247091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orme libre 12"/>
            <p:cNvSpPr/>
            <p:nvPr/>
          </p:nvSpPr>
          <p:spPr>
            <a:xfrm>
              <a:off x="2699788" y="4005070"/>
              <a:ext cx="1463040" cy="529589"/>
            </a:xfrm>
            <a:custGeom>
              <a:avLst/>
              <a:gdLst>
                <a:gd name="connsiteX0" fmla="*/ 0 w 1463040"/>
                <a:gd name="connsiteY0" fmla="*/ 88267 h 529589"/>
                <a:gd name="connsiteX1" fmla="*/ 88267 w 1463040"/>
                <a:gd name="connsiteY1" fmla="*/ 0 h 529589"/>
                <a:gd name="connsiteX2" fmla="*/ 1374773 w 1463040"/>
                <a:gd name="connsiteY2" fmla="*/ 0 h 529589"/>
                <a:gd name="connsiteX3" fmla="*/ 1463040 w 1463040"/>
                <a:gd name="connsiteY3" fmla="*/ 88267 h 529589"/>
                <a:gd name="connsiteX4" fmla="*/ 1463040 w 1463040"/>
                <a:gd name="connsiteY4" fmla="*/ 441322 h 529589"/>
                <a:gd name="connsiteX5" fmla="*/ 1374773 w 1463040"/>
                <a:gd name="connsiteY5" fmla="*/ 529589 h 529589"/>
                <a:gd name="connsiteX6" fmla="*/ 88267 w 1463040"/>
                <a:gd name="connsiteY6" fmla="*/ 529589 h 529589"/>
                <a:gd name="connsiteX7" fmla="*/ 0 w 1463040"/>
                <a:gd name="connsiteY7" fmla="*/ 441322 h 529589"/>
                <a:gd name="connsiteX8" fmla="*/ 0 w 1463040"/>
                <a:gd name="connsiteY8" fmla="*/ 88267 h 52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3040" h="529589">
                  <a:moveTo>
                    <a:pt x="0" y="88267"/>
                  </a:moveTo>
                  <a:cubicBezTo>
                    <a:pt x="0" y="39518"/>
                    <a:pt x="39518" y="0"/>
                    <a:pt x="88267" y="0"/>
                  </a:cubicBezTo>
                  <a:lnTo>
                    <a:pt x="1374773" y="0"/>
                  </a:lnTo>
                  <a:cubicBezTo>
                    <a:pt x="1423522" y="0"/>
                    <a:pt x="1463040" y="39518"/>
                    <a:pt x="1463040" y="88267"/>
                  </a:cubicBezTo>
                  <a:lnTo>
                    <a:pt x="1463040" y="441322"/>
                  </a:lnTo>
                  <a:cubicBezTo>
                    <a:pt x="1463040" y="490071"/>
                    <a:pt x="1423522" y="529589"/>
                    <a:pt x="1374773" y="529589"/>
                  </a:cubicBezTo>
                  <a:lnTo>
                    <a:pt x="88267" y="529589"/>
                  </a:lnTo>
                  <a:cubicBezTo>
                    <a:pt x="39518" y="529589"/>
                    <a:pt x="0" y="490071"/>
                    <a:pt x="0" y="441322"/>
                  </a:cubicBezTo>
                  <a:lnTo>
                    <a:pt x="0" y="882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812" tIns="86812" rIns="86812" bIns="8681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Modernisation</a:t>
              </a:r>
              <a:endParaRPr lang="fr-FR" sz="1600" kern="1200" dirty="0"/>
            </a:p>
          </p:txBody>
        </p:sp>
        <p:sp>
          <p:nvSpPr>
            <p:cNvPr id="14" name="Forme libre 13"/>
            <p:cNvSpPr/>
            <p:nvPr/>
          </p:nvSpPr>
          <p:spPr>
            <a:xfrm>
              <a:off x="4932042" y="4005070"/>
              <a:ext cx="1463040" cy="529545"/>
            </a:xfrm>
            <a:custGeom>
              <a:avLst/>
              <a:gdLst>
                <a:gd name="connsiteX0" fmla="*/ 0 w 1463040"/>
                <a:gd name="connsiteY0" fmla="*/ 88259 h 529545"/>
                <a:gd name="connsiteX1" fmla="*/ 88259 w 1463040"/>
                <a:gd name="connsiteY1" fmla="*/ 0 h 529545"/>
                <a:gd name="connsiteX2" fmla="*/ 1374781 w 1463040"/>
                <a:gd name="connsiteY2" fmla="*/ 0 h 529545"/>
                <a:gd name="connsiteX3" fmla="*/ 1463040 w 1463040"/>
                <a:gd name="connsiteY3" fmla="*/ 88259 h 529545"/>
                <a:gd name="connsiteX4" fmla="*/ 1463040 w 1463040"/>
                <a:gd name="connsiteY4" fmla="*/ 441286 h 529545"/>
                <a:gd name="connsiteX5" fmla="*/ 1374781 w 1463040"/>
                <a:gd name="connsiteY5" fmla="*/ 529545 h 529545"/>
                <a:gd name="connsiteX6" fmla="*/ 88259 w 1463040"/>
                <a:gd name="connsiteY6" fmla="*/ 529545 h 529545"/>
                <a:gd name="connsiteX7" fmla="*/ 0 w 1463040"/>
                <a:gd name="connsiteY7" fmla="*/ 441286 h 529545"/>
                <a:gd name="connsiteX8" fmla="*/ 0 w 1463040"/>
                <a:gd name="connsiteY8" fmla="*/ 88259 h 52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3040" h="529545">
                  <a:moveTo>
                    <a:pt x="0" y="88259"/>
                  </a:moveTo>
                  <a:cubicBezTo>
                    <a:pt x="0" y="39515"/>
                    <a:pt x="39515" y="0"/>
                    <a:pt x="88259" y="0"/>
                  </a:cubicBezTo>
                  <a:lnTo>
                    <a:pt x="1374781" y="0"/>
                  </a:lnTo>
                  <a:cubicBezTo>
                    <a:pt x="1423525" y="0"/>
                    <a:pt x="1463040" y="39515"/>
                    <a:pt x="1463040" y="88259"/>
                  </a:cubicBezTo>
                  <a:lnTo>
                    <a:pt x="1463040" y="441286"/>
                  </a:lnTo>
                  <a:cubicBezTo>
                    <a:pt x="1463040" y="490030"/>
                    <a:pt x="1423525" y="529545"/>
                    <a:pt x="1374781" y="529545"/>
                  </a:cubicBezTo>
                  <a:lnTo>
                    <a:pt x="88259" y="529545"/>
                  </a:lnTo>
                  <a:cubicBezTo>
                    <a:pt x="39515" y="529545"/>
                    <a:pt x="0" y="490030"/>
                    <a:pt x="0" y="441286"/>
                  </a:cubicBezTo>
                  <a:lnTo>
                    <a:pt x="0" y="882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810" tIns="86810" rIns="86810" bIns="8681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dirty="0" smtClean="0"/>
                <a:t>Délocalisations</a:t>
              </a:r>
              <a:endParaRPr lang="fr-FR" sz="1600" kern="1200" dirty="0"/>
            </a:p>
          </p:txBody>
        </p:sp>
      </p:grpSp>
      <p:sp>
        <p:nvSpPr>
          <p:cNvPr id="19" name="Forme libre 18"/>
          <p:cNvSpPr/>
          <p:nvPr/>
        </p:nvSpPr>
        <p:spPr>
          <a:xfrm>
            <a:off x="2516917" y="4323527"/>
            <a:ext cx="3960440" cy="1832504"/>
          </a:xfrm>
          <a:custGeom>
            <a:avLst/>
            <a:gdLst>
              <a:gd name="connsiteX0" fmla="*/ 0 w 2946796"/>
              <a:gd name="connsiteY0" fmla="*/ 1915417 h 2946796"/>
              <a:gd name="connsiteX1" fmla="*/ 736699 w 2946796"/>
              <a:gd name="connsiteY1" fmla="*/ 1915417 h 2946796"/>
              <a:gd name="connsiteX2" fmla="*/ 736699 w 2946796"/>
              <a:gd name="connsiteY2" fmla="*/ 0 h 2946796"/>
              <a:gd name="connsiteX3" fmla="*/ 2210097 w 2946796"/>
              <a:gd name="connsiteY3" fmla="*/ 0 h 2946796"/>
              <a:gd name="connsiteX4" fmla="*/ 2210097 w 2946796"/>
              <a:gd name="connsiteY4" fmla="*/ 1915417 h 2946796"/>
              <a:gd name="connsiteX5" fmla="*/ 2946796 w 2946796"/>
              <a:gd name="connsiteY5" fmla="*/ 1915417 h 2946796"/>
              <a:gd name="connsiteX6" fmla="*/ 1473398 w 2946796"/>
              <a:gd name="connsiteY6" fmla="*/ 2946796 h 2946796"/>
              <a:gd name="connsiteX7" fmla="*/ 0 w 2946796"/>
              <a:gd name="connsiteY7" fmla="*/ 1915417 h 29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6796" h="2946796">
                <a:moveTo>
                  <a:pt x="1915417" y="2946796"/>
                </a:moveTo>
                <a:lnTo>
                  <a:pt x="1915417" y="2210097"/>
                </a:lnTo>
                <a:lnTo>
                  <a:pt x="0" y="2210097"/>
                </a:lnTo>
                <a:lnTo>
                  <a:pt x="0" y="736699"/>
                </a:lnTo>
                <a:lnTo>
                  <a:pt x="1915417" y="736699"/>
                </a:lnTo>
                <a:lnTo>
                  <a:pt x="1915417" y="0"/>
                </a:lnTo>
                <a:lnTo>
                  <a:pt x="2946796" y="1473398"/>
                </a:lnTo>
                <a:lnTo>
                  <a:pt x="1915417" y="294679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4913" tIns="921609" rIns="700600" bIns="92161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600" kern="1200" dirty="0" smtClean="0"/>
              <a:t>Incitations fiscales </a:t>
            </a:r>
          </a:p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600" kern="1200" dirty="0" smtClean="0"/>
              <a:t>&amp; subventions</a:t>
            </a:r>
            <a:endParaRPr lang="fr-FR" sz="2600" kern="1200" dirty="0"/>
          </a:p>
        </p:txBody>
      </p:sp>
    </p:spTree>
    <p:extLst>
      <p:ext uri="{BB962C8B-B14F-4D97-AF65-F5344CB8AC3E}">
        <p14:creationId xmlns:p14="http://schemas.microsoft.com/office/powerpoint/2010/main" val="8534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5C9369B-C408-4A72-A59B-ACA5EB54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>
                <a:hlinkClick r:id="rId2"/>
              </a:rPr>
              <a:t>http://www.pcrobotics.co.uk/refurb.html</a:t>
            </a:r>
            <a:r>
              <a:rPr lang="fr-FR" sz="1100" dirty="0"/>
              <a:t> </a:t>
            </a:r>
          </a:p>
          <a:p>
            <a:r>
              <a:rPr lang="fr-FR" sz="1100" dirty="0">
                <a:hlinkClick r:id="rId3"/>
              </a:rPr>
              <a:t>https://www.loytec.com/fr/distribution/linx/linx-212-detail</a:t>
            </a:r>
            <a:endParaRPr lang="fr-FR" sz="1100" dirty="0"/>
          </a:p>
          <a:p>
            <a:r>
              <a:rPr lang="fr-FR" sz="1100" dirty="0">
                <a:hlinkClick r:id="rId4"/>
              </a:rPr>
              <a:t>http://www.taskmanagementguide.com/solutions/articles/business-process-automation-software-for-office-teams.php</a:t>
            </a:r>
            <a:endParaRPr lang="fr-FR" sz="1100" dirty="0"/>
          </a:p>
          <a:p>
            <a:r>
              <a:rPr lang="fr-FR" sz="1100" dirty="0">
                <a:hlinkClick r:id="rId5"/>
              </a:rPr>
              <a:t>https://ifr.org/downloads/press/Executive_Summary_WR_Service_Robots_2017_1.pdf</a:t>
            </a:r>
            <a:endParaRPr lang="fr-FR" sz="1100" dirty="0"/>
          </a:p>
          <a:p>
            <a:r>
              <a:rPr lang="fr-FR" sz="1100" dirty="0">
                <a:hlinkClick r:id="rId6"/>
              </a:rPr>
              <a:t>http://blogs.lesechos.fr/echosdataviz/les-taux-de-robotisation-en-france-et-en-allemagne-a14855.html</a:t>
            </a:r>
            <a:endParaRPr lang="fr-FR" sz="1100" dirty="0"/>
          </a:p>
          <a:p>
            <a:endParaRPr lang="fr-FR" sz="1100" dirty="0"/>
          </a:p>
          <a:p>
            <a:endParaRPr lang="fr-FR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D22038-ED80-46F9-9BB0-05564B4B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9719C9-0BFF-4739-A570-F03558DCB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Imgs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D0073A-EE20-4E9A-87D1-B58ACF655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10" y="836712"/>
            <a:ext cx="614938" cy="770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6331764-12C5-4E5A-AA90-908E5158A4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62" y="1346522"/>
            <a:ext cx="614938" cy="559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36818A0-E249-427B-8509-57BED6278E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96" y="1904233"/>
            <a:ext cx="577070" cy="448672"/>
          </a:xfrm>
          <a:prstGeom prst="rect">
            <a:avLst/>
          </a:prstGeom>
        </p:spPr>
      </p:pic>
      <p:pic>
        <p:nvPicPr>
          <p:cNvPr id="10" name="Content Placeholder 12" descr="Screen Clipping">
            <a:extLst>
              <a:ext uri="{FF2B5EF4-FFF2-40B4-BE49-F238E27FC236}">
                <a16:creationId xmlns:a16="http://schemas.microsoft.com/office/drawing/2014/main" xmlns="" id="{219971EB-C509-40D8-A575-98FA7165D6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02" y="2100827"/>
            <a:ext cx="839585" cy="504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4161383-5E13-4C4A-948E-CA9659B3FF0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79" y="2492896"/>
            <a:ext cx="841016" cy="4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418</Words>
  <Application>Microsoft Office PowerPoint</Application>
  <PresentationFormat>Affichage à l'écran (4:3)</PresentationFormat>
  <Paragraphs>82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Institution</vt:lpstr>
      <vt:lpstr>BOURLOT Xavier, LABORIE Adrien, RAKOTONIRAINY Harena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Xavier Bourlot</cp:lastModifiedBy>
  <cp:revision>137</cp:revision>
  <dcterms:created xsi:type="dcterms:W3CDTF">2012-05-04T07:41:45Z</dcterms:created>
  <dcterms:modified xsi:type="dcterms:W3CDTF">2017-10-26T08:21:20Z</dcterms:modified>
</cp:coreProperties>
</file>