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4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C31FB-93D7-2D0F-D9AC-CBB0EFFF9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38A5F-4D29-AFDE-AFB9-08E1EE2BD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F864D-9802-5495-60C6-5D287848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67A4F6-A6B5-8B48-8929-FD54CFCA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480D4-2153-1D51-FEBE-670F1D1D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475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46AA2-C106-7C46-C0C2-3BF779B1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7D9A72-FF1C-1BC1-F421-AC1A58F15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AFAD53-AAF5-C44A-5E38-ACAB6377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11EBE-17CA-4A7B-8EF7-563CF7D0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86A816-A93B-53D0-4B45-B0FC9356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61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C9BD8D-3E83-8D7E-AD9B-17659272E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384BF9-5AE9-878E-1918-3984057DD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C5333-7F10-9C31-40BA-218130E4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03F2C-6498-DD91-F541-9B18DCAD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D82F2-9838-C7DB-3750-241AE16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885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354DB-0B57-3738-F235-F54D2787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FDDAD-33A0-FFE3-C429-5369E6E9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810CF-6DB5-B309-C8E2-BE1FC73E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FB7B2-3BAE-027F-9381-D465B2A8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44519-03A5-2596-FDDC-56DE4DCF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175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BD932-96F3-02EF-7DCD-68D18E6E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3149B9-100B-2990-2847-4AE1F122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9EFDC8-1B38-E1E1-0890-F2A7ADF6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028B8A-F88C-0D3D-1AD7-FCC28E91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F0AE8-09DF-3490-451C-C123AFA2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848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9ED78-E10E-8B35-6C7C-6F8E6771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C7817-EAAA-D479-B7D4-DC286B6AD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EA345-47F0-D715-623F-66C26B54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138C7-1E68-F439-F545-C5B131BA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DF2DE5-B172-9B3F-F8DE-A56C0CD6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00DE7A-FEB4-A9E5-1C0D-8ACD231F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68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D8209-9482-861B-8C05-C9539418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287E93-7480-6AB1-5790-6801248D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933CF9-2F71-923A-AB24-BADBE0C3C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7C3A7A-2F29-C42F-2F0B-10302F062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823D34-907E-7416-1266-710182749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4F1FF9-4DF5-BE20-D4D0-D3F35A78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AAAB9A-167E-3FC5-DFD0-EC09E08A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63FDB7-578B-0DFB-A8F4-D972097C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901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94902-8767-A747-B120-5B0101EE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7C39AD-8EFC-F18F-7F7A-ACFC5C13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7BF4EB-C8C5-DE73-1486-BC1479CE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609BF9-8FFC-0ADD-2A0D-CBF6216C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260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331FED-BB2A-710D-BCC5-0F8BF1CA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E22C50-7F23-E19C-DBC2-2A763518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BEEAD3-A087-731D-7255-7AAEC215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96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BCCA4-7C80-DDAE-79B0-D2C2D3AA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B604D-2297-B5C7-1910-50A106A9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0BED0D-66AE-15DB-3D48-118A77424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9A2FB8-7C89-5D3C-C63A-00344833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6E1352-1DC2-C942-C71C-D211AF22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C32612-DDF9-34A8-BC28-B954B201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12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C27F1-B171-E00D-8D1E-CA992547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F4839B-E280-4C55-70AB-BEECAD330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DCB7E7-45EE-5FEE-5DCC-22EDE939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FF455D-3BCE-32EE-9CAF-3C6200FD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6AE28-5FE4-A2BF-0A2C-7A7881AD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DFD51-27A7-284D-7F2C-601AD11D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463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D8AE1B-3D3D-2B15-42A7-2006FD38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1A8815-B1E5-8645-B021-3F752862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5E985-75B4-2372-32DB-466AB1DE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2E79-34D8-4CDB-9E77-100972411650}" type="datetimeFigureOut">
              <a:rPr lang="es-AR" smtClean="0"/>
              <a:t>31/8/2024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0098D9-ECE9-3B68-020E-8D3616B3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BE385-4837-F890-8886-AF3B360FF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F9F3-D4EE-41BA-8312-C78422922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922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hyperlink" Target="https://www.pngall.com/aeroplane-png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A5B541D-77AE-348A-AAA3-5F9C5DAAC9B9}"/>
              </a:ext>
            </a:extLst>
          </p:cNvPr>
          <p:cNvSpPr/>
          <p:nvPr/>
        </p:nvSpPr>
        <p:spPr>
          <a:xfrm>
            <a:off x="1102349" y="5894536"/>
            <a:ext cx="5607971" cy="553961"/>
          </a:xfrm>
          <a:prstGeom prst="roundRect">
            <a:avLst>
              <a:gd name="adj" fmla="val 285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https://github.com/reiyo231086/Jetlag-Travel-Agency.git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B0E9A73-C1B1-2A7D-E24D-82E833C547E7}"/>
              </a:ext>
            </a:extLst>
          </p:cNvPr>
          <p:cNvGrpSpPr/>
          <p:nvPr/>
        </p:nvGrpSpPr>
        <p:grpSpPr>
          <a:xfrm>
            <a:off x="810672" y="286627"/>
            <a:ext cx="11204916" cy="854718"/>
            <a:chOff x="745589" y="286629"/>
            <a:chExt cx="11204916" cy="641839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0ADF272A-32D4-60BE-B546-CE76F36EC41A}"/>
                </a:ext>
              </a:extLst>
            </p:cNvPr>
            <p:cNvSpPr/>
            <p:nvPr/>
          </p:nvSpPr>
          <p:spPr>
            <a:xfrm>
              <a:off x="745589" y="286629"/>
              <a:ext cx="11204916" cy="64183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4F03A21-2838-AEC4-7C88-CB5FEBA57448}"/>
                </a:ext>
              </a:extLst>
            </p:cNvPr>
            <p:cNvSpPr/>
            <p:nvPr/>
          </p:nvSpPr>
          <p:spPr>
            <a:xfrm>
              <a:off x="745589" y="582050"/>
              <a:ext cx="11204915" cy="3464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A89F513-5CA3-D38F-D228-4B5DB715F763}"/>
              </a:ext>
            </a:extLst>
          </p:cNvPr>
          <p:cNvGrpSpPr/>
          <p:nvPr/>
        </p:nvGrpSpPr>
        <p:grpSpPr>
          <a:xfrm>
            <a:off x="151349" y="286627"/>
            <a:ext cx="803878" cy="6430559"/>
            <a:chOff x="241495" y="286629"/>
            <a:chExt cx="982394" cy="6284741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696601E-1E56-1D56-2B8A-0064FA0AC684}"/>
                </a:ext>
              </a:extLst>
            </p:cNvPr>
            <p:cNvSpPr/>
            <p:nvPr/>
          </p:nvSpPr>
          <p:spPr>
            <a:xfrm>
              <a:off x="241495" y="286629"/>
              <a:ext cx="785447" cy="6284741"/>
            </a:xfrm>
            <a:prstGeom prst="roundRect">
              <a:avLst>
                <a:gd name="adj" fmla="val 2204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6BA5E5-DBB4-2DB4-8660-A3EBB4581BC6}"/>
                </a:ext>
              </a:extLst>
            </p:cNvPr>
            <p:cNvSpPr/>
            <p:nvPr/>
          </p:nvSpPr>
          <p:spPr>
            <a:xfrm>
              <a:off x="438442" y="286629"/>
              <a:ext cx="785447" cy="6284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pic>
        <p:nvPicPr>
          <p:cNvPr id="26" name="Gráfico 25" descr="Gráfico de barras con relleno sólido">
            <a:extLst>
              <a:ext uri="{FF2B5EF4-FFF2-40B4-BE49-F238E27FC236}">
                <a16:creationId xmlns:a16="http://schemas.microsoft.com/office/drawing/2014/main" id="{968FBDBF-8857-4BD6-81BE-2057311A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154" y="4176486"/>
            <a:ext cx="594239" cy="594239"/>
          </a:xfrm>
          <a:prstGeom prst="rect">
            <a:avLst/>
          </a:prstGeom>
        </p:spPr>
      </p:pic>
      <p:pic>
        <p:nvPicPr>
          <p:cNvPr id="28" name="Gráfico 27" descr="megáfono1 con relleno sólido">
            <a:extLst>
              <a:ext uri="{FF2B5EF4-FFF2-40B4-BE49-F238E27FC236}">
                <a16:creationId xmlns:a16="http://schemas.microsoft.com/office/drawing/2014/main" id="{51956C79-338B-BB81-F3C5-D4867E4F0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750" y="5062332"/>
            <a:ext cx="594239" cy="594239"/>
          </a:xfrm>
          <a:prstGeom prst="rect">
            <a:avLst/>
          </a:prstGeom>
        </p:spPr>
      </p:pic>
      <p:pic>
        <p:nvPicPr>
          <p:cNvPr id="32" name="Gráfico 31" descr="Inteligencia artificial con relleno sólido">
            <a:extLst>
              <a:ext uri="{FF2B5EF4-FFF2-40B4-BE49-F238E27FC236}">
                <a16:creationId xmlns:a16="http://schemas.microsoft.com/office/drawing/2014/main" id="{FE7B8A72-D308-361A-815A-7D0166FFE0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141" y="2219879"/>
            <a:ext cx="594239" cy="594239"/>
          </a:xfrm>
          <a:prstGeom prst="rect">
            <a:avLst/>
          </a:prstGeom>
        </p:spPr>
      </p:pic>
      <p:pic>
        <p:nvPicPr>
          <p:cNvPr id="34" name="Gráfico 33" descr="@ con relleno sólido">
            <a:extLst>
              <a:ext uri="{FF2B5EF4-FFF2-40B4-BE49-F238E27FC236}">
                <a16:creationId xmlns:a16="http://schemas.microsoft.com/office/drawing/2014/main" id="{34081754-7449-CE7A-4FC1-349AE6F63D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386" y="5789174"/>
            <a:ext cx="659323" cy="659323"/>
          </a:xfrm>
          <a:prstGeom prst="rect">
            <a:avLst/>
          </a:prstGeom>
        </p:spPr>
      </p:pic>
      <p:pic>
        <p:nvPicPr>
          <p:cNvPr id="36" name="Gráfico 35" descr="Portapapeles comprobado con relleno sólido">
            <a:extLst>
              <a:ext uri="{FF2B5EF4-FFF2-40B4-BE49-F238E27FC236}">
                <a16:creationId xmlns:a16="http://schemas.microsoft.com/office/drawing/2014/main" id="{8F26C157-840D-9437-0FA7-5C044C23E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34" y="3164508"/>
            <a:ext cx="659323" cy="659323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2570FFC1-FBF9-4669-BCA9-1A94C5EB9689}"/>
              </a:ext>
            </a:extLst>
          </p:cNvPr>
          <p:cNvSpPr/>
          <p:nvPr/>
        </p:nvSpPr>
        <p:spPr>
          <a:xfrm>
            <a:off x="3652028" y="1080501"/>
            <a:ext cx="4754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Jetlag Agency Travel</a:t>
            </a:r>
          </a:p>
        </p:txBody>
      </p:sp>
      <p:pic>
        <p:nvPicPr>
          <p:cNvPr id="3" name="Gráfico 2" descr="Viaje contorno">
            <a:extLst>
              <a:ext uri="{FF2B5EF4-FFF2-40B4-BE49-F238E27FC236}">
                <a16:creationId xmlns:a16="http://schemas.microsoft.com/office/drawing/2014/main" id="{8EA24677-FF4F-6422-B050-FD17172965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2619" y="1236463"/>
            <a:ext cx="723155" cy="7231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756688-3D9B-F637-7D5A-5262075CD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730201" y="3569618"/>
            <a:ext cx="6011034" cy="313553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857C7D4-7234-6C7E-DD28-66B05A4791DE}"/>
              </a:ext>
            </a:extLst>
          </p:cNvPr>
          <p:cNvSpPr txBox="1"/>
          <p:nvPr/>
        </p:nvSpPr>
        <p:spPr>
          <a:xfrm>
            <a:off x="3224976" y="1628579"/>
            <a:ext cx="8198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>
                <a:solidFill>
                  <a:schemeClr val="tx2"/>
                </a:solidFill>
              </a:rPr>
              <a:t>Comienza con Jet Lag, Termina con Tu Mayor Aventura</a:t>
            </a:r>
            <a:endParaRPr lang="es-AR" sz="2000" i="1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s-AR" sz="2000" i="1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9EB1E71-DCA2-8983-A411-5F4CEF29B04F}"/>
              </a:ext>
            </a:extLst>
          </p:cNvPr>
          <p:cNvSpPr txBox="1"/>
          <p:nvPr/>
        </p:nvSpPr>
        <p:spPr>
          <a:xfrm>
            <a:off x="1500592" y="2059523"/>
            <a:ext cx="94538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Historia y Crecimiento</a:t>
            </a:r>
          </a:p>
          <a:p>
            <a:r>
              <a:rPr lang="es-ES" sz="1600" dirty="0"/>
              <a:t>Jetlag Agency Travel comenzó en 2011 con una única sucursal. A lo largo de los años, la empresa ha experimentado un notable crecimiento, ampliando su presencia con la apertura de tres sucursales en distintas ubicaciones: Palermo, </a:t>
            </a:r>
            <a:r>
              <a:rPr lang="es-ES" sz="1600" dirty="0" err="1"/>
              <a:t>Dot</a:t>
            </a:r>
            <a:r>
              <a:rPr lang="es-ES" sz="1600" dirty="0"/>
              <a:t> y Caballito. Esta expansión refleja el éxito continuo y la creciente demanda de sus servicios de viajes.</a:t>
            </a:r>
          </a:p>
          <a:p>
            <a:endParaRPr lang="es-ES" sz="1600" dirty="0"/>
          </a:p>
          <a:p>
            <a:endParaRPr lang="es-AR" sz="1600" dirty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40B01B27-6F22-B5BA-2454-EBC5E6AB5029}"/>
              </a:ext>
            </a:extLst>
          </p:cNvPr>
          <p:cNvSpPr/>
          <p:nvPr/>
        </p:nvSpPr>
        <p:spPr>
          <a:xfrm>
            <a:off x="165386" y="229140"/>
            <a:ext cx="4047152" cy="830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1era Preentrega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069E863-A9D7-E3FA-74B9-0E7FCF8C56C1}"/>
              </a:ext>
            </a:extLst>
          </p:cNvPr>
          <p:cNvSpPr txBox="1"/>
          <p:nvPr/>
        </p:nvSpPr>
        <p:spPr>
          <a:xfrm>
            <a:off x="1500592" y="3461054"/>
            <a:ext cx="829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Misión</a:t>
            </a:r>
          </a:p>
          <a:p>
            <a:r>
              <a:rPr lang="es-ES" sz="1800" dirty="0"/>
              <a:t>Brindamos experiencias de viaje excepcionales mediante un servicio personalizado y eficiente, asegurando que cada cliente disfrute de un viaje inolvidable y sin estrés.</a:t>
            </a:r>
          </a:p>
          <a:p>
            <a:endParaRPr lang="es-AR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68A0582-B7AE-62F4-115F-73E418E30F7E}"/>
              </a:ext>
            </a:extLst>
          </p:cNvPr>
          <p:cNvSpPr txBox="1"/>
          <p:nvPr/>
        </p:nvSpPr>
        <p:spPr>
          <a:xfrm>
            <a:off x="1500592" y="4430043"/>
            <a:ext cx="6357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Visión</a:t>
            </a:r>
          </a:p>
          <a:p>
            <a:r>
              <a:rPr lang="es-ES" sz="1800" dirty="0"/>
              <a:t>Ser la agencia de viajes líder en la región, reconocida por nuestra innovación, excelencia en el servicio y compromiso con la satisfacción total del cliente.</a:t>
            </a:r>
          </a:p>
          <a:p>
            <a:endParaRPr lang="es-AR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20F5946-9FDA-F349-6D24-9C7EF83CBFA8}"/>
              </a:ext>
            </a:extLst>
          </p:cNvPr>
          <p:cNvSpPr txBox="1"/>
          <p:nvPr/>
        </p:nvSpPr>
        <p:spPr>
          <a:xfrm>
            <a:off x="8603279" y="452376"/>
            <a:ext cx="282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Reinaldo Orellana </a:t>
            </a:r>
          </a:p>
        </p:txBody>
      </p:sp>
    </p:spTree>
    <p:extLst>
      <p:ext uri="{BB962C8B-B14F-4D97-AF65-F5344CB8AC3E}">
        <p14:creationId xmlns:p14="http://schemas.microsoft.com/office/powerpoint/2010/main" val="426000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A5B541D-77AE-348A-AAA3-5F9C5DAAC9B9}"/>
              </a:ext>
            </a:extLst>
          </p:cNvPr>
          <p:cNvSpPr/>
          <p:nvPr/>
        </p:nvSpPr>
        <p:spPr>
          <a:xfrm>
            <a:off x="206602" y="360054"/>
            <a:ext cx="11728143" cy="6394105"/>
          </a:xfrm>
          <a:prstGeom prst="roundRect">
            <a:avLst>
              <a:gd name="adj" fmla="val 28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B0E9A73-C1B1-2A7D-E24D-82E833C547E7}"/>
              </a:ext>
            </a:extLst>
          </p:cNvPr>
          <p:cNvGrpSpPr/>
          <p:nvPr/>
        </p:nvGrpSpPr>
        <p:grpSpPr>
          <a:xfrm>
            <a:off x="718022" y="285269"/>
            <a:ext cx="11204916" cy="854718"/>
            <a:chOff x="745589" y="286629"/>
            <a:chExt cx="11204916" cy="641839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0ADF272A-32D4-60BE-B546-CE76F36EC41A}"/>
                </a:ext>
              </a:extLst>
            </p:cNvPr>
            <p:cNvSpPr/>
            <p:nvPr/>
          </p:nvSpPr>
          <p:spPr>
            <a:xfrm>
              <a:off x="745589" y="286629"/>
              <a:ext cx="11204916" cy="64183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4F03A21-2838-AEC4-7C88-CB5FEBA57448}"/>
                </a:ext>
              </a:extLst>
            </p:cNvPr>
            <p:cNvSpPr/>
            <p:nvPr/>
          </p:nvSpPr>
          <p:spPr>
            <a:xfrm>
              <a:off x="745589" y="582050"/>
              <a:ext cx="11204915" cy="3464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A89F513-5CA3-D38F-D228-4B5DB715F763}"/>
              </a:ext>
            </a:extLst>
          </p:cNvPr>
          <p:cNvGrpSpPr/>
          <p:nvPr/>
        </p:nvGrpSpPr>
        <p:grpSpPr>
          <a:xfrm>
            <a:off x="151349" y="286627"/>
            <a:ext cx="803878" cy="6467532"/>
            <a:chOff x="241495" y="286629"/>
            <a:chExt cx="982394" cy="6284741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696601E-1E56-1D56-2B8A-0064FA0AC684}"/>
                </a:ext>
              </a:extLst>
            </p:cNvPr>
            <p:cNvSpPr/>
            <p:nvPr/>
          </p:nvSpPr>
          <p:spPr>
            <a:xfrm>
              <a:off x="241495" y="286629"/>
              <a:ext cx="785447" cy="6284741"/>
            </a:xfrm>
            <a:prstGeom prst="roundRect">
              <a:avLst>
                <a:gd name="adj" fmla="val 2204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6BA5E5-DBB4-2DB4-8660-A3EBB4581BC6}"/>
                </a:ext>
              </a:extLst>
            </p:cNvPr>
            <p:cNvSpPr/>
            <p:nvPr/>
          </p:nvSpPr>
          <p:spPr>
            <a:xfrm>
              <a:off x="438442" y="286629"/>
              <a:ext cx="785447" cy="6284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8" name="Diagrama de flujo: datos almacenados 37">
            <a:extLst>
              <a:ext uri="{FF2B5EF4-FFF2-40B4-BE49-F238E27FC236}">
                <a16:creationId xmlns:a16="http://schemas.microsoft.com/office/drawing/2014/main" id="{D0BB19C9-6CAC-47D7-18EB-4E451FED6CBF}"/>
              </a:ext>
            </a:extLst>
          </p:cNvPr>
          <p:cNvSpPr/>
          <p:nvPr/>
        </p:nvSpPr>
        <p:spPr>
          <a:xfrm rot="10800000">
            <a:off x="556492" y="1296506"/>
            <a:ext cx="803878" cy="79076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90 w 10023"/>
              <a:gd name="connsiteY0" fmla="*/ 0 h 10000"/>
              <a:gd name="connsiteX1" fmla="*/ 10023 w 10023"/>
              <a:gd name="connsiteY1" fmla="*/ 0 h 10000"/>
              <a:gd name="connsiteX2" fmla="*/ 8356 w 10023"/>
              <a:gd name="connsiteY2" fmla="*/ 5000 h 10000"/>
              <a:gd name="connsiteX3" fmla="*/ 10023 w 10023"/>
              <a:gd name="connsiteY3" fmla="*/ 10000 h 10000"/>
              <a:gd name="connsiteX4" fmla="*/ 2793 w 10023"/>
              <a:gd name="connsiteY4" fmla="*/ 8604 h 10000"/>
              <a:gd name="connsiteX5" fmla="*/ 23 w 10023"/>
              <a:gd name="connsiteY5" fmla="*/ 5000 h 10000"/>
              <a:gd name="connsiteX6" fmla="*/ 1690 w 10023"/>
              <a:gd name="connsiteY6" fmla="*/ 0 h 10000"/>
              <a:gd name="connsiteX0" fmla="*/ 5472 w 10055"/>
              <a:gd name="connsiteY0" fmla="*/ 279 h 10000"/>
              <a:gd name="connsiteX1" fmla="*/ 10055 w 10055"/>
              <a:gd name="connsiteY1" fmla="*/ 0 h 10000"/>
              <a:gd name="connsiteX2" fmla="*/ 8388 w 10055"/>
              <a:gd name="connsiteY2" fmla="*/ 5000 h 10000"/>
              <a:gd name="connsiteX3" fmla="*/ 10055 w 10055"/>
              <a:gd name="connsiteY3" fmla="*/ 10000 h 10000"/>
              <a:gd name="connsiteX4" fmla="*/ 2825 w 10055"/>
              <a:gd name="connsiteY4" fmla="*/ 8604 h 10000"/>
              <a:gd name="connsiteX5" fmla="*/ 55 w 10055"/>
              <a:gd name="connsiteY5" fmla="*/ 5000 h 10000"/>
              <a:gd name="connsiteX6" fmla="*/ 5472 w 10055"/>
              <a:gd name="connsiteY6" fmla="*/ 279 h 10000"/>
              <a:gd name="connsiteX0" fmla="*/ 5432 w 10015"/>
              <a:gd name="connsiteY0" fmla="*/ 279 h 10000"/>
              <a:gd name="connsiteX1" fmla="*/ 10015 w 10015"/>
              <a:gd name="connsiteY1" fmla="*/ 0 h 10000"/>
              <a:gd name="connsiteX2" fmla="*/ 8348 w 10015"/>
              <a:gd name="connsiteY2" fmla="*/ 5000 h 10000"/>
              <a:gd name="connsiteX3" fmla="*/ 10015 w 10015"/>
              <a:gd name="connsiteY3" fmla="*/ 10000 h 10000"/>
              <a:gd name="connsiteX4" fmla="*/ 3888 w 10015"/>
              <a:gd name="connsiteY4" fmla="*/ 10000 h 10000"/>
              <a:gd name="connsiteX5" fmla="*/ 15 w 10015"/>
              <a:gd name="connsiteY5" fmla="*/ 5000 h 10000"/>
              <a:gd name="connsiteX6" fmla="*/ 5432 w 10015"/>
              <a:gd name="connsiteY6" fmla="*/ 279 h 10000"/>
              <a:gd name="connsiteX0" fmla="*/ 3758 w 10001"/>
              <a:gd name="connsiteY0" fmla="*/ 0 h 10280"/>
              <a:gd name="connsiteX1" fmla="*/ 10001 w 10001"/>
              <a:gd name="connsiteY1" fmla="*/ 280 h 10280"/>
              <a:gd name="connsiteX2" fmla="*/ 8334 w 10001"/>
              <a:gd name="connsiteY2" fmla="*/ 5280 h 10280"/>
              <a:gd name="connsiteX3" fmla="*/ 10001 w 10001"/>
              <a:gd name="connsiteY3" fmla="*/ 10280 h 10280"/>
              <a:gd name="connsiteX4" fmla="*/ 3874 w 10001"/>
              <a:gd name="connsiteY4" fmla="*/ 10280 h 10280"/>
              <a:gd name="connsiteX5" fmla="*/ 1 w 10001"/>
              <a:gd name="connsiteY5" fmla="*/ 5280 h 10280"/>
              <a:gd name="connsiteX6" fmla="*/ 3758 w 10001"/>
              <a:gd name="connsiteY6" fmla="*/ 0 h 10280"/>
              <a:gd name="connsiteX0" fmla="*/ 3786 w 10029"/>
              <a:gd name="connsiteY0" fmla="*/ 0 h 12640"/>
              <a:gd name="connsiteX1" fmla="*/ 10029 w 10029"/>
              <a:gd name="connsiteY1" fmla="*/ 280 h 12640"/>
              <a:gd name="connsiteX2" fmla="*/ 8362 w 10029"/>
              <a:gd name="connsiteY2" fmla="*/ 5280 h 12640"/>
              <a:gd name="connsiteX3" fmla="*/ 10029 w 10029"/>
              <a:gd name="connsiteY3" fmla="*/ 10280 h 12640"/>
              <a:gd name="connsiteX4" fmla="*/ 6003 w 10029"/>
              <a:gd name="connsiteY4" fmla="*/ 12640 h 12640"/>
              <a:gd name="connsiteX5" fmla="*/ 29 w 10029"/>
              <a:gd name="connsiteY5" fmla="*/ 5280 h 12640"/>
              <a:gd name="connsiteX6" fmla="*/ 3786 w 10029"/>
              <a:gd name="connsiteY6" fmla="*/ 0 h 12640"/>
              <a:gd name="connsiteX0" fmla="*/ 7089 w 10005"/>
              <a:gd name="connsiteY0" fmla="*/ 0 h 14738"/>
              <a:gd name="connsiteX1" fmla="*/ 10005 w 10005"/>
              <a:gd name="connsiteY1" fmla="*/ 2378 h 14738"/>
              <a:gd name="connsiteX2" fmla="*/ 8338 w 10005"/>
              <a:gd name="connsiteY2" fmla="*/ 7378 h 14738"/>
              <a:gd name="connsiteX3" fmla="*/ 10005 w 10005"/>
              <a:gd name="connsiteY3" fmla="*/ 12378 h 14738"/>
              <a:gd name="connsiteX4" fmla="*/ 5979 w 10005"/>
              <a:gd name="connsiteY4" fmla="*/ 14738 h 14738"/>
              <a:gd name="connsiteX5" fmla="*/ 5 w 10005"/>
              <a:gd name="connsiteY5" fmla="*/ 7378 h 14738"/>
              <a:gd name="connsiteX6" fmla="*/ 7089 w 10005"/>
              <a:gd name="connsiteY6" fmla="*/ 0 h 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4738">
                <a:moveTo>
                  <a:pt x="7089" y="0"/>
                </a:moveTo>
                <a:lnTo>
                  <a:pt x="10005" y="2378"/>
                </a:lnTo>
                <a:cubicBezTo>
                  <a:pt x="9084" y="2378"/>
                  <a:pt x="8338" y="4617"/>
                  <a:pt x="8338" y="7378"/>
                </a:cubicBezTo>
                <a:cubicBezTo>
                  <a:pt x="8338" y="10139"/>
                  <a:pt x="9084" y="12378"/>
                  <a:pt x="10005" y="12378"/>
                </a:cubicBezTo>
                <a:lnTo>
                  <a:pt x="5979" y="14738"/>
                </a:lnTo>
                <a:cubicBezTo>
                  <a:pt x="5058" y="14738"/>
                  <a:pt x="-180" y="9834"/>
                  <a:pt x="5" y="7378"/>
                </a:cubicBezTo>
                <a:cubicBezTo>
                  <a:pt x="190" y="4922"/>
                  <a:pt x="6168" y="0"/>
                  <a:pt x="70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570FFC1-FBF9-4669-BCA9-1A94C5EB9689}"/>
              </a:ext>
            </a:extLst>
          </p:cNvPr>
          <p:cNvSpPr/>
          <p:nvPr/>
        </p:nvSpPr>
        <p:spPr>
          <a:xfrm>
            <a:off x="3620290" y="308990"/>
            <a:ext cx="54145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Descripción del Proyecto</a:t>
            </a:r>
            <a:endParaRPr lang="es-ES" sz="4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26" name="Gráfico 25" descr="Gráfico de barras con relleno sólido">
            <a:extLst>
              <a:ext uri="{FF2B5EF4-FFF2-40B4-BE49-F238E27FC236}">
                <a16:creationId xmlns:a16="http://schemas.microsoft.com/office/drawing/2014/main" id="{968FBDBF-8857-4BD6-81BE-2057311A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40" y="4033854"/>
            <a:ext cx="594239" cy="594239"/>
          </a:xfrm>
          <a:prstGeom prst="rect">
            <a:avLst/>
          </a:prstGeom>
        </p:spPr>
      </p:pic>
      <p:pic>
        <p:nvPicPr>
          <p:cNvPr id="28" name="Gráfico 27" descr="megáfono1 con relleno sólido">
            <a:extLst>
              <a:ext uri="{FF2B5EF4-FFF2-40B4-BE49-F238E27FC236}">
                <a16:creationId xmlns:a16="http://schemas.microsoft.com/office/drawing/2014/main" id="{51956C79-338B-BB81-F3C5-D4867E4F0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648" y="4939029"/>
            <a:ext cx="594239" cy="594239"/>
          </a:xfrm>
          <a:prstGeom prst="rect">
            <a:avLst/>
          </a:prstGeom>
        </p:spPr>
      </p:pic>
      <p:pic>
        <p:nvPicPr>
          <p:cNvPr id="34" name="Gráfico 33" descr="@ con relleno sólido">
            <a:extLst>
              <a:ext uri="{FF2B5EF4-FFF2-40B4-BE49-F238E27FC236}">
                <a16:creationId xmlns:a16="http://schemas.microsoft.com/office/drawing/2014/main" id="{34081754-7449-CE7A-4FC1-349AE6F63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180" y="5696376"/>
            <a:ext cx="659323" cy="659323"/>
          </a:xfrm>
          <a:prstGeom prst="rect">
            <a:avLst/>
          </a:prstGeom>
        </p:spPr>
      </p:pic>
      <p:pic>
        <p:nvPicPr>
          <p:cNvPr id="32" name="Gráfico 31" descr="Inteligencia artificial con relleno sólido">
            <a:extLst>
              <a:ext uri="{FF2B5EF4-FFF2-40B4-BE49-F238E27FC236}">
                <a16:creationId xmlns:a16="http://schemas.microsoft.com/office/drawing/2014/main" id="{FE7B8A72-D308-361A-815A-7D0166FFE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180" y="2307990"/>
            <a:ext cx="594239" cy="594239"/>
          </a:xfrm>
          <a:prstGeom prst="rect">
            <a:avLst/>
          </a:prstGeom>
        </p:spPr>
      </p:pic>
      <p:pic>
        <p:nvPicPr>
          <p:cNvPr id="36" name="Gráfico 35" descr="Portapapeles comprobado con relleno sólido">
            <a:extLst>
              <a:ext uri="{FF2B5EF4-FFF2-40B4-BE49-F238E27FC236}">
                <a16:creationId xmlns:a16="http://schemas.microsoft.com/office/drawing/2014/main" id="{8F26C157-840D-9437-0FA7-5C044C23E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471" y="3138380"/>
            <a:ext cx="659323" cy="659323"/>
          </a:xfrm>
          <a:prstGeom prst="rect">
            <a:avLst/>
          </a:prstGeom>
        </p:spPr>
      </p:pic>
      <p:pic>
        <p:nvPicPr>
          <p:cNvPr id="3" name="Gráfico 2" descr="Viaje contorno">
            <a:extLst>
              <a:ext uri="{FF2B5EF4-FFF2-40B4-BE49-F238E27FC236}">
                <a16:creationId xmlns:a16="http://schemas.microsoft.com/office/drawing/2014/main" id="{0FBBC814-1E05-9EDF-CAE2-6F28FFCE4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0481" y="1346882"/>
            <a:ext cx="664948" cy="66494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9E11DE9-C99B-AC32-8375-F0173D5E90BB}"/>
              </a:ext>
            </a:extLst>
          </p:cNvPr>
          <p:cNvSpPr txBox="1"/>
          <p:nvPr/>
        </p:nvSpPr>
        <p:spPr>
          <a:xfrm>
            <a:off x="1727055" y="1598389"/>
            <a:ext cx="9186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Introducción </a:t>
            </a:r>
          </a:p>
          <a:p>
            <a:r>
              <a:rPr lang="es-ES" dirty="0"/>
              <a:t>La presente documentación detalla el diseño y desarrollo de un sistema de gestión integral para una agencia de viajes que opera a nivel nacional. La agencia, está en expansión, busca mejorar la eficiencia en sus operaciones diarias a través de la implementación de un sistema que permita la centralización y automatización de sus procesos de reservas, ventas y seguimiento clientes para enviar ofertas personalizadas.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6104E0A-B06F-10B8-9EEE-6F246E87D708}"/>
              </a:ext>
            </a:extLst>
          </p:cNvPr>
          <p:cNvSpPr txBox="1"/>
          <p:nvPr/>
        </p:nvSpPr>
        <p:spPr>
          <a:xfrm>
            <a:off x="1684499" y="3699012"/>
            <a:ext cx="9186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 </a:t>
            </a:r>
          </a:p>
          <a:p>
            <a:r>
              <a:rPr lang="es-ES" dirty="0"/>
              <a:t>El objetivo principal del desarrollo de este sistema es optimizar la gestión de las reservas y ventas en la agencia de viajes, permitiendo un seguimiento detallado de los movimientos comerciales, un control exhaustivo de las transacciones financieras y la posibilidad de ofrecer servicios personalizados a clientes actuales y potenciales. De este modo, se busca mejorar la eficiencia operativa y aumentar la satisfacción del cliente, contribuyendo al crecimiento y éxito continuo de la agencia.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0192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A5B541D-77AE-348A-AAA3-5F9C5DAAC9B9}"/>
              </a:ext>
            </a:extLst>
          </p:cNvPr>
          <p:cNvSpPr/>
          <p:nvPr/>
        </p:nvSpPr>
        <p:spPr>
          <a:xfrm>
            <a:off x="206602" y="463895"/>
            <a:ext cx="11728143" cy="6394105"/>
          </a:xfrm>
          <a:prstGeom prst="roundRect">
            <a:avLst>
              <a:gd name="adj" fmla="val 28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B0E9A73-C1B1-2A7D-E24D-82E833C547E7}"/>
              </a:ext>
            </a:extLst>
          </p:cNvPr>
          <p:cNvGrpSpPr/>
          <p:nvPr/>
        </p:nvGrpSpPr>
        <p:grpSpPr>
          <a:xfrm>
            <a:off x="718022" y="285269"/>
            <a:ext cx="11204916" cy="854718"/>
            <a:chOff x="745589" y="286629"/>
            <a:chExt cx="11204916" cy="641839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0ADF272A-32D4-60BE-B546-CE76F36EC41A}"/>
                </a:ext>
              </a:extLst>
            </p:cNvPr>
            <p:cNvSpPr/>
            <p:nvPr/>
          </p:nvSpPr>
          <p:spPr>
            <a:xfrm>
              <a:off x="745589" y="286629"/>
              <a:ext cx="11204916" cy="64183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4F03A21-2838-AEC4-7C88-CB5FEBA57448}"/>
                </a:ext>
              </a:extLst>
            </p:cNvPr>
            <p:cNvSpPr/>
            <p:nvPr/>
          </p:nvSpPr>
          <p:spPr>
            <a:xfrm>
              <a:off x="745589" y="582050"/>
              <a:ext cx="11204915" cy="3464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A89F513-5CA3-D38F-D228-4B5DB715F763}"/>
              </a:ext>
            </a:extLst>
          </p:cNvPr>
          <p:cNvGrpSpPr/>
          <p:nvPr/>
        </p:nvGrpSpPr>
        <p:grpSpPr>
          <a:xfrm>
            <a:off x="151349" y="286627"/>
            <a:ext cx="803878" cy="6571373"/>
            <a:chOff x="241495" y="286629"/>
            <a:chExt cx="982394" cy="6284741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696601E-1E56-1D56-2B8A-0064FA0AC684}"/>
                </a:ext>
              </a:extLst>
            </p:cNvPr>
            <p:cNvSpPr/>
            <p:nvPr/>
          </p:nvSpPr>
          <p:spPr>
            <a:xfrm>
              <a:off x="241495" y="286629"/>
              <a:ext cx="785447" cy="6284741"/>
            </a:xfrm>
            <a:prstGeom prst="roundRect">
              <a:avLst>
                <a:gd name="adj" fmla="val 2204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6BA5E5-DBB4-2DB4-8660-A3EBB4581BC6}"/>
                </a:ext>
              </a:extLst>
            </p:cNvPr>
            <p:cNvSpPr/>
            <p:nvPr/>
          </p:nvSpPr>
          <p:spPr>
            <a:xfrm>
              <a:off x="438442" y="286629"/>
              <a:ext cx="785447" cy="6284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8" name="Diagrama de flujo: datos almacenados 37">
            <a:extLst>
              <a:ext uri="{FF2B5EF4-FFF2-40B4-BE49-F238E27FC236}">
                <a16:creationId xmlns:a16="http://schemas.microsoft.com/office/drawing/2014/main" id="{D0BB19C9-6CAC-47D7-18EB-4E451FED6CBF}"/>
              </a:ext>
            </a:extLst>
          </p:cNvPr>
          <p:cNvSpPr/>
          <p:nvPr/>
        </p:nvSpPr>
        <p:spPr>
          <a:xfrm rot="10800000">
            <a:off x="578119" y="2222464"/>
            <a:ext cx="803878" cy="79076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90 w 10023"/>
              <a:gd name="connsiteY0" fmla="*/ 0 h 10000"/>
              <a:gd name="connsiteX1" fmla="*/ 10023 w 10023"/>
              <a:gd name="connsiteY1" fmla="*/ 0 h 10000"/>
              <a:gd name="connsiteX2" fmla="*/ 8356 w 10023"/>
              <a:gd name="connsiteY2" fmla="*/ 5000 h 10000"/>
              <a:gd name="connsiteX3" fmla="*/ 10023 w 10023"/>
              <a:gd name="connsiteY3" fmla="*/ 10000 h 10000"/>
              <a:gd name="connsiteX4" fmla="*/ 2793 w 10023"/>
              <a:gd name="connsiteY4" fmla="*/ 8604 h 10000"/>
              <a:gd name="connsiteX5" fmla="*/ 23 w 10023"/>
              <a:gd name="connsiteY5" fmla="*/ 5000 h 10000"/>
              <a:gd name="connsiteX6" fmla="*/ 1690 w 10023"/>
              <a:gd name="connsiteY6" fmla="*/ 0 h 10000"/>
              <a:gd name="connsiteX0" fmla="*/ 5472 w 10055"/>
              <a:gd name="connsiteY0" fmla="*/ 279 h 10000"/>
              <a:gd name="connsiteX1" fmla="*/ 10055 w 10055"/>
              <a:gd name="connsiteY1" fmla="*/ 0 h 10000"/>
              <a:gd name="connsiteX2" fmla="*/ 8388 w 10055"/>
              <a:gd name="connsiteY2" fmla="*/ 5000 h 10000"/>
              <a:gd name="connsiteX3" fmla="*/ 10055 w 10055"/>
              <a:gd name="connsiteY3" fmla="*/ 10000 h 10000"/>
              <a:gd name="connsiteX4" fmla="*/ 2825 w 10055"/>
              <a:gd name="connsiteY4" fmla="*/ 8604 h 10000"/>
              <a:gd name="connsiteX5" fmla="*/ 55 w 10055"/>
              <a:gd name="connsiteY5" fmla="*/ 5000 h 10000"/>
              <a:gd name="connsiteX6" fmla="*/ 5472 w 10055"/>
              <a:gd name="connsiteY6" fmla="*/ 279 h 10000"/>
              <a:gd name="connsiteX0" fmla="*/ 5432 w 10015"/>
              <a:gd name="connsiteY0" fmla="*/ 279 h 10000"/>
              <a:gd name="connsiteX1" fmla="*/ 10015 w 10015"/>
              <a:gd name="connsiteY1" fmla="*/ 0 h 10000"/>
              <a:gd name="connsiteX2" fmla="*/ 8348 w 10015"/>
              <a:gd name="connsiteY2" fmla="*/ 5000 h 10000"/>
              <a:gd name="connsiteX3" fmla="*/ 10015 w 10015"/>
              <a:gd name="connsiteY3" fmla="*/ 10000 h 10000"/>
              <a:gd name="connsiteX4" fmla="*/ 3888 w 10015"/>
              <a:gd name="connsiteY4" fmla="*/ 10000 h 10000"/>
              <a:gd name="connsiteX5" fmla="*/ 15 w 10015"/>
              <a:gd name="connsiteY5" fmla="*/ 5000 h 10000"/>
              <a:gd name="connsiteX6" fmla="*/ 5432 w 10015"/>
              <a:gd name="connsiteY6" fmla="*/ 279 h 10000"/>
              <a:gd name="connsiteX0" fmla="*/ 3758 w 10001"/>
              <a:gd name="connsiteY0" fmla="*/ 0 h 10280"/>
              <a:gd name="connsiteX1" fmla="*/ 10001 w 10001"/>
              <a:gd name="connsiteY1" fmla="*/ 280 h 10280"/>
              <a:gd name="connsiteX2" fmla="*/ 8334 w 10001"/>
              <a:gd name="connsiteY2" fmla="*/ 5280 h 10280"/>
              <a:gd name="connsiteX3" fmla="*/ 10001 w 10001"/>
              <a:gd name="connsiteY3" fmla="*/ 10280 h 10280"/>
              <a:gd name="connsiteX4" fmla="*/ 3874 w 10001"/>
              <a:gd name="connsiteY4" fmla="*/ 10280 h 10280"/>
              <a:gd name="connsiteX5" fmla="*/ 1 w 10001"/>
              <a:gd name="connsiteY5" fmla="*/ 5280 h 10280"/>
              <a:gd name="connsiteX6" fmla="*/ 3758 w 10001"/>
              <a:gd name="connsiteY6" fmla="*/ 0 h 10280"/>
              <a:gd name="connsiteX0" fmla="*/ 3786 w 10029"/>
              <a:gd name="connsiteY0" fmla="*/ 0 h 12640"/>
              <a:gd name="connsiteX1" fmla="*/ 10029 w 10029"/>
              <a:gd name="connsiteY1" fmla="*/ 280 h 12640"/>
              <a:gd name="connsiteX2" fmla="*/ 8362 w 10029"/>
              <a:gd name="connsiteY2" fmla="*/ 5280 h 12640"/>
              <a:gd name="connsiteX3" fmla="*/ 10029 w 10029"/>
              <a:gd name="connsiteY3" fmla="*/ 10280 h 12640"/>
              <a:gd name="connsiteX4" fmla="*/ 6003 w 10029"/>
              <a:gd name="connsiteY4" fmla="*/ 12640 h 12640"/>
              <a:gd name="connsiteX5" fmla="*/ 29 w 10029"/>
              <a:gd name="connsiteY5" fmla="*/ 5280 h 12640"/>
              <a:gd name="connsiteX6" fmla="*/ 3786 w 10029"/>
              <a:gd name="connsiteY6" fmla="*/ 0 h 12640"/>
              <a:gd name="connsiteX0" fmla="*/ 7089 w 10005"/>
              <a:gd name="connsiteY0" fmla="*/ 0 h 14738"/>
              <a:gd name="connsiteX1" fmla="*/ 10005 w 10005"/>
              <a:gd name="connsiteY1" fmla="*/ 2378 h 14738"/>
              <a:gd name="connsiteX2" fmla="*/ 8338 w 10005"/>
              <a:gd name="connsiteY2" fmla="*/ 7378 h 14738"/>
              <a:gd name="connsiteX3" fmla="*/ 10005 w 10005"/>
              <a:gd name="connsiteY3" fmla="*/ 12378 h 14738"/>
              <a:gd name="connsiteX4" fmla="*/ 5979 w 10005"/>
              <a:gd name="connsiteY4" fmla="*/ 14738 h 14738"/>
              <a:gd name="connsiteX5" fmla="*/ 5 w 10005"/>
              <a:gd name="connsiteY5" fmla="*/ 7378 h 14738"/>
              <a:gd name="connsiteX6" fmla="*/ 7089 w 10005"/>
              <a:gd name="connsiteY6" fmla="*/ 0 h 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4738">
                <a:moveTo>
                  <a:pt x="7089" y="0"/>
                </a:moveTo>
                <a:lnTo>
                  <a:pt x="10005" y="2378"/>
                </a:lnTo>
                <a:cubicBezTo>
                  <a:pt x="9084" y="2378"/>
                  <a:pt x="8338" y="4617"/>
                  <a:pt x="8338" y="7378"/>
                </a:cubicBezTo>
                <a:cubicBezTo>
                  <a:pt x="8338" y="10139"/>
                  <a:pt x="9084" y="12378"/>
                  <a:pt x="10005" y="12378"/>
                </a:cubicBezTo>
                <a:lnTo>
                  <a:pt x="5979" y="14738"/>
                </a:lnTo>
                <a:cubicBezTo>
                  <a:pt x="5058" y="14738"/>
                  <a:pt x="-180" y="9834"/>
                  <a:pt x="5" y="7378"/>
                </a:cubicBezTo>
                <a:cubicBezTo>
                  <a:pt x="190" y="4922"/>
                  <a:pt x="6168" y="0"/>
                  <a:pt x="70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570FFC1-FBF9-4669-BCA9-1A94C5EB9689}"/>
              </a:ext>
            </a:extLst>
          </p:cNvPr>
          <p:cNvSpPr/>
          <p:nvPr/>
        </p:nvSpPr>
        <p:spPr>
          <a:xfrm>
            <a:off x="3620290" y="308990"/>
            <a:ext cx="568748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Situación Problemática</a:t>
            </a:r>
            <a:endParaRPr lang="es-ES" sz="4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26" name="Gráfico 25" descr="Gráfico de barras con relleno sólido">
            <a:extLst>
              <a:ext uri="{FF2B5EF4-FFF2-40B4-BE49-F238E27FC236}">
                <a16:creationId xmlns:a16="http://schemas.microsoft.com/office/drawing/2014/main" id="{968FBDBF-8857-4BD6-81BE-2057311A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40" y="4139160"/>
            <a:ext cx="594239" cy="594239"/>
          </a:xfrm>
          <a:prstGeom prst="rect">
            <a:avLst/>
          </a:prstGeom>
        </p:spPr>
      </p:pic>
      <p:pic>
        <p:nvPicPr>
          <p:cNvPr id="28" name="Gráfico 27" descr="megáfono1 con relleno sólido">
            <a:extLst>
              <a:ext uri="{FF2B5EF4-FFF2-40B4-BE49-F238E27FC236}">
                <a16:creationId xmlns:a16="http://schemas.microsoft.com/office/drawing/2014/main" id="{51956C79-338B-BB81-F3C5-D4867E4F0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451" y="4986846"/>
            <a:ext cx="594239" cy="594239"/>
          </a:xfrm>
          <a:prstGeom prst="rect">
            <a:avLst/>
          </a:prstGeom>
        </p:spPr>
      </p:pic>
      <p:pic>
        <p:nvPicPr>
          <p:cNvPr id="34" name="Gráfico 33" descr="@ con relleno sólido">
            <a:extLst>
              <a:ext uri="{FF2B5EF4-FFF2-40B4-BE49-F238E27FC236}">
                <a16:creationId xmlns:a16="http://schemas.microsoft.com/office/drawing/2014/main" id="{34081754-7449-CE7A-4FC1-349AE6F63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299" y="5752418"/>
            <a:ext cx="659323" cy="659323"/>
          </a:xfrm>
          <a:prstGeom prst="rect">
            <a:avLst/>
          </a:prstGeom>
        </p:spPr>
      </p:pic>
      <p:pic>
        <p:nvPicPr>
          <p:cNvPr id="32" name="Gráfico 31" descr="Inteligencia artificial con relleno sólido">
            <a:extLst>
              <a:ext uri="{FF2B5EF4-FFF2-40B4-BE49-F238E27FC236}">
                <a16:creationId xmlns:a16="http://schemas.microsoft.com/office/drawing/2014/main" id="{FE7B8A72-D308-361A-815A-7D0166FFE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922" y="2248403"/>
            <a:ext cx="594239" cy="594239"/>
          </a:xfrm>
          <a:prstGeom prst="rect">
            <a:avLst/>
          </a:prstGeom>
        </p:spPr>
      </p:pic>
      <p:pic>
        <p:nvPicPr>
          <p:cNvPr id="36" name="Gráfico 35" descr="Portapapeles comprobado con relleno sólido">
            <a:extLst>
              <a:ext uri="{FF2B5EF4-FFF2-40B4-BE49-F238E27FC236}">
                <a16:creationId xmlns:a16="http://schemas.microsoft.com/office/drawing/2014/main" id="{8F26C157-840D-9437-0FA7-5C044C23E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405" y="3202338"/>
            <a:ext cx="659323" cy="659323"/>
          </a:xfrm>
          <a:prstGeom prst="rect">
            <a:avLst/>
          </a:prstGeom>
        </p:spPr>
      </p:pic>
      <p:pic>
        <p:nvPicPr>
          <p:cNvPr id="3" name="Gráfico 2" descr="Viaje contorno">
            <a:extLst>
              <a:ext uri="{FF2B5EF4-FFF2-40B4-BE49-F238E27FC236}">
                <a16:creationId xmlns:a16="http://schemas.microsoft.com/office/drawing/2014/main" id="{F4261C1B-E004-0605-720F-CDE66797FD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2619" y="1236463"/>
            <a:ext cx="723155" cy="72315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C74DC3-3BF4-5007-4DC0-3AFE9ECEDCF0}"/>
              </a:ext>
            </a:extLst>
          </p:cNvPr>
          <p:cNvSpPr txBox="1"/>
          <p:nvPr/>
        </p:nvSpPr>
        <p:spPr>
          <a:xfrm>
            <a:off x="1381998" y="1354762"/>
            <a:ext cx="104121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Actualmente, la agencia enfrenta varios desafíos relacionados con la gestión de sus operaciones: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Descentralización de la Información: </a:t>
            </a:r>
            <a:r>
              <a:rPr lang="es-ES" dirty="0"/>
              <a:t>Con las reservas llegando desde múltiples canales (presencial, web, redes sociales), se hace difícil mantener un registro centralizado, lo que puede llevar a errores y duplicación de datos.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Falta de Seguimiento de Prospectos: </a:t>
            </a:r>
            <a:r>
              <a:rPr lang="es-ES" dirty="0"/>
              <a:t>Los clientes que muestran interés, pero no completan una reserva no están siendo seguidos de manera efectiva, lo que representa una pérdida de oportunidades de negocio.</a:t>
            </a:r>
          </a:p>
          <a:p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Gestión de Ventas Ineficiente:</a:t>
            </a:r>
            <a:r>
              <a:rPr lang="es-ES" dirty="0"/>
              <a:t> Sin un sistema que permita un control claro de las ventas por empleado, es difícil evaluar el rendimiento de los equipos y optimizar la operación de las sucursales.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Complejidad en el Manejo de Pagos: </a:t>
            </a:r>
            <a:r>
              <a:rPr lang="es-ES" dirty="0"/>
              <a:t>Con múltiples métodos de pago, el seguimiento y la conciliación de las transacciones financieras se vuelven procesos laboriosos y propensos a errores.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Relaciones con Proveedores: </a:t>
            </a:r>
            <a:r>
              <a:rPr lang="es-ES" dirty="0"/>
              <a:t>La agencia depende de varios proveedores de servicios (aerolíneas, sistemas de colectivos), y la falta de integración eficiente puede llevar a problemas en la coordinación y entrega de servicios.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9409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A5B541D-77AE-348A-AAA3-5F9C5DAAC9B9}"/>
              </a:ext>
            </a:extLst>
          </p:cNvPr>
          <p:cNvSpPr/>
          <p:nvPr/>
        </p:nvSpPr>
        <p:spPr>
          <a:xfrm>
            <a:off x="206602" y="463895"/>
            <a:ext cx="11728143" cy="6394105"/>
          </a:xfrm>
          <a:prstGeom prst="roundRect">
            <a:avLst>
              <a:gd name="adj" fmla="val 28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B0E9A73-C1B1-2A7D-E24D-82E833C547E7}"/>
              </a:ext>
            </a:extLst>
          </p:cNvPr>
          <p:cNvGrpSpPr/>
          <p:nvPr/>
        </p:nvGrpSpPr>
        <p:grpSpPr>
          <a:xfrm>
            <a:off x="718022" y="285269"/>
            <a:ext cx="11204916" cy="854718"/>
            <a:chOff x="745589" y="286629"/>
            <a:chExt cx="11204916" cy="641839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0ADF272A-32D4-60BE-B546-CE76F36EC41A}"/>
                </a:ext>
              </a:extLst>
            </p:cNvPr>
            <p:cNvSpPr/>
            <p:nvPr/>
          </p:nvSpPr>
          <p:spPr>
            <a:xfrm>
              <a:off x="745589" y="286629"/>
              <a:ext cx="11204916" cy="64183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4F03A21-2838-AEC4-7C88-CB5FEBA57448}"/>
                </a:ext>
              </a:extLst>
            </p:cNvPr>
            <p:cNvSpPr/>
            <p:nvPr/>
          </p:nvSpPr>
          <p:spPr>
            <a:xfrm>
              <a:off x="745589" y="582050"/>
              <a:ext cx="11204915" cy="3464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A89F513-5CA3-D38F-D228-4B5DB715F763}"/>
              </a:ext>
            </a:extLst>
          </p:cNvPr>
          <p:cNvGrpSpPr/>
          <p:nvPr/>
        </p:nvGrpSpPr>
        <p:grpSpPr>
          <a:xfrm>
            <a:off x="151349" y="286627"/>
            <a:ext cx="803879" cy="6430559"/>
            <a:chOff x="241495" y="286629"/>
            <a:chExt cx="982395" cy="6284741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696601E-1E56-1D56-2B8A-0064FA0AC684}"/>
                </a:ext>
              </a:extLst>
            </p:cNvPr>
            <p:cNvSpPr/>
            <p:nvPr/>
          </p:nvSpPr>
          <p:spPr>
            <a:xfrm>
              <a:off x="241495" y="286629"/>
              <a:ext cx="785447" cy="6284741"/>
            </a:xfrm>
            <a:prstGeom prst="roundRect">
              <a:avLst>
                <a:gd name="adj" fmla="val 2204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6BA5E5-DBB4-2DB4-8660-A3EBB4581BC6}"/>
                </a:ext>
              </a:extLst>
            </p:cNvPr>
            <p:cNvSpPr/>
            <p:nvPr/>
          </p:nvSpPr>
          <p:spPr>
            <a:xfrm>
              <a:off x="438442" y="286629"/>
              <a:ext cx="785448" cy="6284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8" name="Diagrama de flujo: datos almacenados 37">
            <a:extLst>
              <a:ext uri="{FF2B5EF4-FFF2-40B4-BE49-F238E27FC236}">
                <a16:creationId xmlns:a16="http://schemas.microsoft.com/office/drawing/2014/main" id="{D0BB19C9-6CAC-47D7-18EB-4E451FED6CBF}"/>
              </a:ext>
            </a:extLst>
          </p:cNvPr>
          <p:cNvSpPr/>
          <p:nvPr/>
        </p:nvSpPr>
        <p:spPr>
          <a:xfrm rot="10800000">
            <a:off x="633277" y="3058111"/>
            <a:ext cx="803878" cy="79076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90 w 10023"/>
              <a:gd name="connsiteY0" fmla="*/ 0 h 10000"/>
              <a:gd name="connsiteX1" fmla="*/ 10023 w 10023"/>
              <a:gd name="connsiteY1" fmla="*/ 0 h 10000"/>
              <a:gd name="connsiteX2" fmla="*/ 8356 w 10023"/>
              <a:gd name="connsiteY2" fmla="*/ 5000 h 10000"/>
              <a:gd name="connsiteX3" fmla="*/ 10023 w 10023"/>
              <a:gd name="connsiteY3" fmla="*/ 10000 h 10000"/>
              <a:gd name="connsiteX4" fmla="*/ 2793 w 10023"/>
              <a:gd name="connsiteY4" fmla="*/ 8604 h 10000"/>
              <a:gd name="connsiteX5" fmla="*/ 23 w 10023"/>
              <a:gd name="connsiteY5" fmla="*/ 5000 h 10000"/>
              <a:gd name="connsiteX6" fmla="*/ 1690 w 10023"/>
              <a:gd name="connsiteY6" fmla="*/ 0 h 10000"/>
              <a:gd name="connsiteX0" fmla="*/ 5472 w 10055"/>
              <a:gd name="connsiteY0" fmla="*/ 279 h 10000"/>
              <a:gd name="connsiteX1" fmla="*/ 10055 w 10055"/>
              <a:gd name="connsiteY1" fmla="*/ 0 h 10000"/>
              <a:gd name="connsiteX2" fmla="*/ 8388 w 10055"/>
              <a:gd name="connsiteY2" fmla="*/ 5000 h 10000"/>
              <a:gd name="connsiteX3" fmla="*/ 10055 w 10055"/>
              <a:gd name="connsiteY3" fmla="*/ 10000 h 10000"/>
              <a:gd name="connsiteX4" fmla="*/ 2825 w 10055"/>
              <a:gd name="connsiteY4" fmla="*/ 8604 h 10000"/>
              <a:gd name="connsiteX5" fmla="*/ 55 w 10055"/>
              <a:gd name="connsiteY5" fmla="*/ 5000 h 10000"/>
              <a:gd name="connsiteX6" fmla="*/ 5472 w 10055"/>
              <a:gd name="connsiteY6" fmla="*/ 279 h 10000"/>
              <a:gd name="connsiteX0" fmla="*/ 5432 w 10015"/>
              <a:gd name="connsiteY0" fmla="*/ 279 h 10000"/>
              <a:gd name="connsiteX1" fmla="*/ 10015 w 10015"/>
              <a:gd name="connsiteY1" fmla="*/ 0 h 10000"/>
              <a:gd name="connsiteX2" fmla="*/ 8348 w 10015"/>
              <a:gd name="connsiteY2" fmla="*/ 5000 h 10000"/>
              <a:gd name="connsiteX3" fmla="*/ 10015 w 10015"/>
              <a:gd name="connsiteY3" fmla="*/ 10000 h 10000"/>
              <a:gd name="connsiteX4" fmla="*/ 3888 w 10015"/>
              <a:gd name="connsiteY4" fmla="*/ 10000 h 10000"/>
              <a:gd name="connsiteX5" fmla="*/ 15 w 10015"/>
              <a:gd name="connsiteY5" fmla="*/ 5000 h 10000"/>
              <a:gd name="connsiteX6" fmla="*/ 5432 w 10015"/>
              <a:gd name="connsiteY6" fmla="*/ 279 h 10000"/>
              <a:gd name="connsiteX0" fmla="*/ 3758 w 10001"/>
              <a:gd name="connsiteY0" fmla="*/ 0 h 10280"/>
              <a:gd name="connsiteX1" fmla="*/ 10001 w 10001"/>
              <a:gd name="connsiteY1" fmla="*/ 280 h 10280"/>
              <a:gd name="connsiteX2" fmla="*/ 8334 w 10001"/>
              <a:gd name="connsiteY2" fmla="*/ 5280 h 10280"/>
              <a:gd name="connsiteX3" fmla="*/ 10001 w 10001"/>
              <a:gd name="connsiteY3" fmla="*/ 10280 h 10280"/>
              <a:gd name="connsiteX4" fmla="*/ 3874 w 10001"/>
              <a:gd name="connsiteY4" fmla="*/ 10280 h 10280"/>
              <a:gd name="connsiteX5" fmla="*/ 1 w 10001"/>
              <a:gd name="connsiteY5" fmla="*/ 5280 h 10280"/>
              <a:gd name="connsiteX6" fmla="*/ 3758 w 10001"/>
              <a:gd name="connsiteY6" fmla="*/ 0 h 10280"/>
              <a:gd name="connsiteX0" fmla="*/ 3786 w 10029"/>
              <a:gd name="connsiteY0" fmla="*/ 0 h 12640"/>
              <a:gd name="connsiteX1" fmla="*/ 10029 w 10029"/>
              <a:gd name="connsiteY1" fmla="*/ 280 h 12640"/>
              <a:gd name="connsiteX2" fmla="*/ 8362 w 10029"/>
              <a:gd name="connsiteY2" fmla="*/ 5280 h 12640"/>
              <a:gd name="connsiteX3" fmla="*/ 10029 w 10029"/>
              <a:gd name="connsiteY3" fmla="*/ 10280 h 12640"/>
              <a:gd name="connsiteX4" fmla="*/ 6003 w 10029"/>
              <a:gd name="connsiteY4" fmla="*/ 12640 h 12640"/>
              <a:gd name="connsiteX5" fmla="*/ 29 w 10029"/>
              <a:gd name="connsiteY5" fmla="*/ 5280 h 12640"/>
              <a:gd name="connsiteX6" fmla="*/ 3786 w 10029"/>
              <a:gd name="connsiteY6" fmla="*/ 0 h 12640"/>
              <a:gd name="connsiteX0" fmla="*/ 7089 w 10005"/>
              <a:gd name="connsiteY0" fmla="*/ 0 h 14738"/>
              <a:gd name="connsiteX1" fmla="*/ 10005 w 10005"/>
              <a:gd name="connsiteY1" fmla="*/ 2378 h 14738"/>
              <a:gd name="connsiteX2" fmla="*/ 8338 w 10005"/>
              <a:gd name="connsiteY2" fmla="*/ 7378 h 14738"/>
              <a:gd name="connsiteX3" fmla="*/ 10005 w 10005"/>
              <a:gd name="connsiteY3" fmla="*/ 12378 h 14738"/>
              <a:gd name="connsiteX4" fmla="*/ 5979 w 10005"/>
              <a:gd name="connsiteY4" fmla="*/ 14738 h 14738"/>
              <a:gd name="connsiteX5" fmla="*/ 5 w 10005"/>
              <a:gd name="connsiteY5" fmla="*/ 7378 h 14738"/>
              <a:gd name="connsiteX6" fmla="*/ 7089 w 10005"/>
              <a:gd name="connsiteY6" fmla="*/ 0 h 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4738">
                <a:moveTo>
                  <a:pt x="7089" y="0"/>
                </a:moveTo>
                <a:lnTo>
                  <a:pt x="10005" y="2378"/>
                </a:lnTo>
                <a:cubicBezTo>
                  <a:pt x="9084" y="2378"/>
                  <a:pt x="8338" y="4617"/>
                  <a:pt x="8338" y="7378"/>
                </a:cubicBezTo>
                <a:cubicBezTo>
                  <a:pt x="8338" y="10139"/>
                  <a:pt x="9084" y="12378"/>
                  <a:pt x="10005" y="12378"/>
                </a:cubicBezTo>
                <a:lnTo>
                  <a:pt x="5979" y="14738"/>
                </a:lnTo>
                <a:cubicBezTo>
                  <a:pt x="5058" y="14738"/>
                  <a:pt x="-180" y="9834"/>
                  <a:pt x="5" y="7378"/>
                </a:cubicBezTo>
                <a:cubicBezTo>
                  <a:pt x="190" y="4922"/>
                  <a:pt x="6168" y="0"/>
                  <a:pt x="70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570FFC1-FBF9-4669-BCA9-1A94C5EB9689}"/>
              </a:ext>
            </a:extLst>
          </p:cNvPr>
          <p:cNvSpPr/>
          <p:nvPr/>
        </p:nvSpPr>
        <p:spPr>
          <a:xfrm>
            <a:off x="3620290" y="308990"/>
            <a:ext cx="51552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Diagrama de Tablas 1</a:t>
            </a:r>
          </a:p>
        </p:txBody>
      </p:sp>
      <p:pic>
        <p:nvPicPr>
          <p:cNvPr id="26" name="Gráfico 25" descr="Gráfico de barras con relleno sólido">
            <a:extLst>
              <a:ext uri="{FF2B5EF4-FFF2-40B4-BE49-F238E27FC236}">
                <a16:creationId xmlns:a16="http://schemas.microsoft.com/office/drawing/2014/main" id="{968FBDBF-8857-4BD6-81BE-2057311A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756" y="4041919"/>
            <a:ext cx="594239" cy="594239"/>
          </a:xfrm>
          <a:prstGeom prst="rect">
            <a:avLst/>
          </a:prstGeom>
        </p:spPr>
      </p:pic>
      <p:pic>
        <p:nvPicPr>
          <p:cNvPr id="28" name="Gráfico 27" descr="megáfono1 con relleno sólido">
            <a:extLst>
              <a:ext uri="{FF2B5EF4-FFF2-40B4-BE49-F238E27FC236}">
                <a16:creationId xmlns:a16="http://schemas.microsoft.com/office/drawing/2014/main" id="{51956C79-338B-BB81-F3C5-D4867E4F0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755" y="5027298"/>
            <a:ext cx="594239" cy="594239"/>
          </a:xfrm>
          <a:prstGeom prst="rect">
            <a:avLst/>
          </a:prstGeom>
        </p:spPr>
      </p:pic>
      <p:pic>
        <p:nvPicPr>
          <p:cNvPr id="34" name="Gráfico 33" descr="@ con relleno sólido">
            <a:extLst>
              <a:ext uri="{FF2B5EF4-FFF2-40B4-BE49-F238E27FC236}">
                <a16:creationId xmlns:a16="http://schemas.microsoft.com/office/drawing/2014/main" id="{34081754-7449-CE7A-4FC1-349AE6F63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602" y="5972760"/>
            <a:ext cx="659323" cy="659323"/>
          </a:xfrm>
          <a:prstGeom prst="rect">
            <a:avLst/>
          </a:prstGeom>
        </p:spPr>
      </p:pic>
      <p:pic>
        <p:nvPicPr>
          <p:cNvPr id="32" name="Gráfico 31" descr="Inteligencia artificial con relleno sólido">
            <a:extLst>
              <a:ext uri="{FF2B5EF4-FFF2-40B4-BE49-F238E27FC236}">
                <a16:creationId xmlns:a16="http://schemas.microsoft.com/office/drawing/2014/main" id="{FE7B8A72-D308-361A-815A-7D0166FFE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757" y="2167107"/>
            <a:ext cx="594239" cy="594239"/>
          </a:xfrm>
          <a:prstGeom prst="rect">
            <a:avLst/>
          </a:prstGeom>
        </p:spPr>
      </p:pic>
      <p:pic>
        <p:nvPicPr>
          <p:cNvPr id="36" name="Gráfico 35" descr="Portapapeles comprobado con relleno sólido">
            <a:extLst>
              <a:ext uri="{FF2B5EF4-FFF2-40B4-BE49-F238E27FC236}">
                <a16:creationId xmlns:a16="http://schemas.microsoft.com/office/drawing/2014/main" id="{8F26C157-840D-9437-0FA7-5C044C23E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5740" y="3058109"/>
            <a:ext cx="659323" cy="659323"/>
          </a:xfrm>
          <a:prstGeom prst="rect">
            <a:avLst/>
          </a:prstGeom>
        </p:spPr>
      </p:pic>
      <p:pic>
        <p:nvPicPr>
          <p:cNvPr id="2" name="Gráfico 1" descr="Viaje contorno">
            <a:extLst>
              <a:ext uri="{FF2B5EF4-FFF2-40B4-BE49-F238E27FC236}">
                <a16:creationId xmlns:a16="http://schemas.microsoft.com/office/drawing/2014/main" id="{EDE88A42-7B94-E271-FEF8-31B556089F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2619" y="1236463"/>
            <a:ext cx="723155" cy="723155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E19D31D-3B25-F3F5-A368-F771F600F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81319"/>
              </p:ext>
            </p:extLst>
          </p:nvPr>
        </p:nvGraphicFramePr>
        <p:xfrm>
          <a:off x="1757924" y="1368163"/>
          <a:ext cx="9030295" cy="5244960"/>
        </p:xfrm>
        <a:graphic>
          <a:graphicData uri="http://schemas.openxmlformats.org/drawingml/2006/table">
            <a:tbl>
              <a:tblPr/>
              <a:tblGrid>
                <a:gridCol w="1299730">
                  <a:extLst>
                    <a:ext uri="{9D8B030D-6E8A-4147-A177-3AD203B41FA5}">
                      <a16:colId xmlns:a16="http://schemas.microsoft.com/office/drawing/2014/main" val="3927898932"/>
                    </a:ext>
                  </a:extLst>
                </a:gridCol>
                <a:gridCol w="1778181">
                  <a:extLst>
                    <a:ext uri="{9D8B030D-6E8A-4147-A177-3AD203B41FA5}">
                      <a16:colId xmlns:a16="http://schemas.microsoft.com/office/drawing/2014/main" val="418262391"/>
                    </a:ext>
                  </a:extLst>
                </a:gridCol>
                <a:gridCol w="2667271">
                  <a:extLst>
                    <a:ext uri="{9D8B030D-6E8A-4147-A177-3AD203B41FA5}">
                      <a16:colId xmlns:a16="http://schemas.microsoft.com/office/drawing/2014/main" val="2374546636"/>
                    </a:ext>
                  </a:extLst>
                </a:gridCol>
                <a:gridCol w="346595">
                  <a:extLst>
                    <a:ext uri="{9D8B030D-6E8A-4147-A177-3AD203B41FA5}">
                      <a16:colId xmlns:a16="http://schemas.microsoft.com/office/drawing/2014/main" val="2788768225"/>
                    </a:ext>
                  </a:extLst>
                </a:gridCol>
                <a:gridCol w="1039784">
                  <a:extLst>
                    <a:ext uri="{9D8B030D-6E8A-4147-A177-3AD203B41FA5}">
                      <a16:colId xmlns:a16="http://schemas.microsoft.com/office/drawing/2014/main" val="1035411949"/>
                    </a:ext>
                  </a:extLst>
                </a:gridCol>
                <a:gridCol w="1898734">
                  <a:extLst>
                    <a:ext uri="{9D8B030D-6E8A-4147-A177-3AD203B41FA5}">
                      <a16:colId xmlns:a16="http://schemas.microsoft.com/office/drawing/2014/main" val="181716044"/>
                    </a:ext>
                  </a:extLst>
                </a:gridCol>
              </a:tblGrid>
              <a:tr h="16753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Tablas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Campos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Detalle de Campo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PK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Tipo de Campo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1397"/>
                  </a:ext>
                </a:extLst>
              </a:tr>
              <a:tr h="16753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CLIENTE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id_cliente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único del cliente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 AUTO_INCREMENT,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152735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dni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Documento Nacional de Identidad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 UNIQUE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875342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nombre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Nombre del cliente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27491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apellido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Apellido del cliente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754815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mail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Correo electrónico del cliente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31236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telefono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Número de teléfono del cliente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798234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creado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Fecha y hora de creación del registro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06346"/>
                  </a:ext>
                </a:extLst>
              </a:tr>
              <a:tr h="16753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RESERVA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id_reserva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único de la reserva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 AUTO_INCREMENT,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596317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id_cliente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del cliente asociado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id_cliente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INT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912589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id_pasaje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del pasaje reservado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INT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524406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monto_total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Monto total de la reserva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DECIMAL(10, 2)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411066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monto_abonado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Monto abonado de la reserva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DECIMAL(10, 2) DEFA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497462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fecha_reserva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Fecha de la reserva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405497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tipo_reserva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Tipo de la reserva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31125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estado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Estado de la reserva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ENUM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91804"/>
                  </a:ext>
                </a:extLst>
              </a:tr>
              <a:tr h="16753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VENTA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id_venta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único de la venta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 AUTO_INCREMENT,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423908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id_reserva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 la reserva asociada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id_reserva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94285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nro_legajo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del vendedor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INT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60660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monto_pago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Monto pagado en la venta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DECIMAL(10, 2)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105138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fecha_pago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Fecha y hora del pago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466559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tipo_venta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Tipo de venta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530633"/>
                  </a:ext>
                </a:extLst>
              </a:tr>
              <a:tr h="16753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VENDEDOR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nro_legajo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único del vendedor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 AUTO_INCREMENT,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532392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id_venta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 la venta asociada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id_venta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INT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113643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id_compra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 la compra asociada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id_compra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INT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491006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nombre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Nombre del vendedor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09383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apellido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Apellido del vendedor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610698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mail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Correo electrónico del vendedor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63206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telefono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Número de teléfono del vendedor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VARCHAR(20)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360753"/>
                  </a:ext>
                </a:extLst>
              </a:tr>
              <a:tr h="1675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cargo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Cargo del vendedor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192" marR="7192" marT="71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80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101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A5B541D-77AE-348A-AAA3-5F9C5DAAC9B9}"/>
              </a:ext>
            </a:extLst>
          </p:cNvPr>
          <p:cNvSpPr/>
          <p:nvPr/>
        </p:nvSpPr>
        <p:spPr>
          <a:xfrm>
            <a:off x="206602" y="463895"/>
            <a:ext cx="11728143" cy="6394105"/>
          </a:xfrm>
          <a:prstGeom prst="roundRect">
            <a:avLst>
              <a:gd name="adj" fmla="val 28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B0E9A73-C1B1-2A7D-E24D-82E833C547E7}"/>
              </a:ext>
            </a:extLst>
          </p:cNvPr>
          <p:cNvGrpSpPr/>
          <p:nvPr/>
        </p:nvGrpSpPr>
        <p:grpSpPr>
          <a:xfrm>
            <a:off x="718022" y="285269"/>
            <a:ext cx="11204916" cy="854718"/>
            <a:chOff x="745589" y="286629"/>
            <a:chExt cx="11204916" cy="641839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0ADF272A-32D4-60BE-B546-CE76F36EC41A}"/>
                </a:ext>
              </a:extLst>
            </p:cNvPr>
            <p:cNvSpPr/>
            <p:nvPr/>
          </p:nvSpPr>
          <p:spPr>
            <a:xfrm>
              <a:off x="745589" y="286629"/>
              <a:ext cx="11204916" cy="64183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4F03A21-2838-AEC4-7C88-CB5FEBA57448}"/>
                </a:ext>
              </a:extLst>
            </p:cNvPr>
            <p:cNvSpPr/>
            <p:nvPr/>
          </p:nvSpPr>
          <p:spPr>
            <a:xfrm>
              <a:off x="745589" y="582050"/>
              <a:ext cx="11204915" cy="3464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A89F513-5CA3-D38F-D228-4B5DB715F763}"/>
              </a:ext>
            </a:extLst>
          </p:cNvPr>
          <p:cNvGrpSpPr/>
          <p:nvPr/>
        </p:nvGrpSpPr>
        <p:grpSpPr>
          <a:xfrm>
            <a:off x="151349" y="286627"/>
            <a:ext cx="803879" cy="6571373"/>
            <a:chOff x="241495" y="286629"/>
            <a:chExt cx="982395" cy="6284741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696601E-1E56-1D56-2B8A-0064FA0AC684}"/>
                </a:ext>
              </a:extLst>
            </p:cNvPr>
            <p:cNvSpPr/>
            <p:nvPr/>
          </p:nvSpPr>
          <p:spPr>
            <a:xfrm>
              <a:off x="241495" y="286629"/>
              <a:ext cx="785447" cy="6284741"/>
            </a:xfrm>
            <a:prstGeom prst="roundRect">
              <a:avLst>
                <a:gd name="adj" fmla="val 2204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6BA5E5-DBB4-2DB4-8660-A3EBB4581BC6}"/>
                </a:ext>
              </a:extLst>
            </p:cNvPr>
            <p:cNvSpPr/>
            <p:nvPr/>
          </p:nvSpPr>
          <p:spPr>
            <a:xfrm>
              <a:off x="438442" y="286629"/>
              <a:ext cx="785448" cy="6284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8" name="Diagrama de flujo: datos almacenados 37">
            <a:extLst>
              <a:ext uri="{FF2B5EF4-FFF2-40B4-BE49-F238E27FC236}">
                <a16:creationId xmlns:a16="http://schemas.microsoft.com/office/drawing/2014/main" id="{D0BB19C9-6CAC-47D7-18EB-4E451FED6CBF}"/>
              </a:ext>
            </a:extLst>
          </p:cNvPr>
          <p:cNvSpPr/>
          <p:nvPr/>
        </p:nvSpPr>
        <p:spPr>
          <a:xfrm rot="10800000">
            <a:off x="633277" y="3058111"/>
            <a:ext cx="803878" cy="79076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90 w 10023"/>
              <a:gd name="connsiteY0" fmla="*/ 0 h 10000"/>
              <a:gd name="connsiteX1" fmla="*/ 10023 w 10023"/>
              <a:gd name="connsiteY1" fmla="*/ 0 h 10000"/>
              <a:gd name="connsiteX2" fmla="*/ 8356 w 10023"/>
              <a:gd name="connsiteY2" fmla="*/ 5000 h 10000"/>
              <a:gd name="connsiteX3" fmla="*/ 10023 w 10023"/>
              <a:gd name="connsiteY3" fmla="*/ 10000 h 10000"/>
              <a:gd name="connsiteX4" fmla="*/ 2793 w 10023"/>
              <a:gd name="connsiteY4" fmla="*/ 8604 h 10000"/>
              <a:gd name="connsiteX5" fmla="*/ 23 w 10023"/>
              <a:gd name="connsiteY5" fmla="*/ 5000 h 10000"/>
              <a:gd name="connsiteX6" fmla="*/ 1690 w 10023"/>
              <a:gd name="connsiteY6" fmla="*/ 0 h 10000"/>
              <a:gd name="connsiteX0" fmla="*/ 5472 w 10055"/>
              <a:gd name="connsiteY0" fmla="*/ 279 h 10000"/>
              <a:gd name="connsiteX1" fmla="*/ 10055 w 10055"/>
              <a:gd name="connsiteY1" fmla="*/ 0 h 10000"/>
              <a:gd name="connsiteX2" fmla="*/ 8388 w 10055"/>
              <a:gd name="connsiteY2" fmla="*/ 5000 h 10000"/>
              <a:gd name="connsiteX3" fmla="*/ 10055 w 10055"/>
              <a:gd name="connsiteY3" fmla="*/ 10000 h 10000"/>
              <a:gd name="connsiteX4" fmla="*/ 2825 w 10055"/>
              <a:gd name="connsiteY4" fmla="*/ 8604 h 10000"/>
              <a:gd name="connsiteX5" fmla="*/ 55 w 10055"/>
              <a:gd name="connsiteY5" fmla="*/ 5000 h 10000"/>
              <a:gd name="connsiteX6" fmla="*/ 5472 w 10055"/>
              <a:gd name="connsiteY6" fmla="*/ 279 h 10000"/>
              <a:gd name="connsiteX0" fmla="*/ 5432 w 10015"/>
              <a:gd name="connsiteY0" fmla="*/ 279 h 10000"/>
              <a:gd name="connsiteX1" fmla="*/ 10015 w 10015"/>
              <a:gd name="connsiteY1" fmla="*/ 0 h 10000"/>
              <a:gd name="connsiteX2" fmla="*/ 8348 w 10015"/>
              <a:gd name="connsiteY2" fmla="*/ 5000 h 10000"/>
              <a:gd name="connsiteX3" fmla="*/ 10015 w 10015"/>
              <a:gd name="connsiteY3" fmla="*/ 10000 h 10000"/>
              <a:gd name="connsiteX4" fmla="*/ 3888 w 10015"/>
              <a:gd name="connsiteY4" fmla="*/ 10000 h 10000"/>
              <a:gd name="connsiteX5" fmla="*/ 15 w 10015"/>
              <a:gd name="connsiteY5" fmla="*/ 5000 h 10000"/>
              <a:gd name="connsiteX6" fmla="*/ 5432 w 10015"/>
              <a:gd name="connsiteY6" fmla="*/ 279 h 10000"/>
              <a:gd name="connsiteX0" fmla="*/ 3758 w 10001"/>
              <a:gd name="connsiteY0" fmla="*/ 0 h 10280"/>
              <a:gd name="connsiteX1" fmla="*/ 10001 w 10001"/>
              <a:gd name="connsiteY1" fmla="*/ 280 h 10280"/>
              <a:gd name="connsiteX2" fmla="*/ 8334 w 10001"/>
              <a:gd name="connsiteY2" fmla="*/ 5280 h 10280"/>
              <a:gd name="connsiteX3" fmla="*/ 10001 w 10001"/>
              <a:gd name="connsiteY3" fmla="*/ 10280 h 10280"/>
              <a:gd name="connsiteX4" fmla="*/ 3874 w 10001"/>
              <a:gd name="connsiteY4" fmla="*/ 10280 h 10280"/>
              <a:gd name="connsiteX5" fmla="*/ 1 w 10001"/>
              <a:gd name="connsiteY5" fmla="*/ 5280 h 10280"/>
              <a:gd name="connsiteX6" fmla="*/ 3758 w 10001"/>
              <a:gd name="connsiteY6" fmla="*/ 0 h 10280"/>
              <a:gd name="connsiteX0" fmla="*/ 3786 w 10029"/>
              <a:gd name="connsiteY0" fmla="*/ 0 h 12640"/>
              <a:gd name="connsiteX1" fmla="*/ 10029 w 10029"/>
              <a:gd name="connsiteY1" fmla="*/ 280 h 12640"/>
              <a:gd name="connsiteX2" fmla="*/ 8362 w 10029"/>
              <a:gd name="connsiteY2" fmla="*/ 5280 h 12640"/>
              <a:gd name="connsiteX3" fmla="*/ 10029 w 10029"/>
              <a:gd name="connsiteY3" fmla="*/ 10280 h 12640"/>
              <a:gd name="connsiteX4" fmla="*/ 6003 w 10029"/>
              <a:gd name="connsiteY4" fmla="*/ 12640 h 12640"/>
              <a:gd name="connsiteX5" fmla="*/ 29 w 10029"/>
              <a:gd name="connsiteY5" fmla="*/ 5280 h 12640"/>
              <a:gd name="connsiteX6" fmla="*/ 3786 w 10029"/>
              <a:gd name="connsiteY6" fmla="*/ 0 h 12640"/>
              <a:gd name="connsiteX0" fmla="*/ 7089 w 10005"/>
              <a:gd name="connsiteY0" fmla="*/ 0 h 14738"/>
              <a:gd name="connsiteX1" fmla="*/ 10005 w 10005"/>
              <a:gd name="connsiteY1" fmla="*/ 2378 h 14738"/>
              <a:gd name="connsiteX2" fmla="*/ 8338 w 10005"/>
              <a:gd name="connsiteY2" fmla="*/ 7378 h 14738"/>
              <a:gd name="connsiteX3" fmla="*/ 10005 w 10005"/>
              <a:gd name="connsiteY3" fmla="*/ 12378 h 14738"/>
              <a:gd name="connsiteX4" fmla="*/ 5979 w 10005"/>
              <a:gd name="connsiteY4" fmla="*/ 14738 h 14738"/>
              <a:gd name="connsiteX5" fmla="*/ 5 w 10005"/>
              <a:gd name="connsiteY5" fmla="*/ 7378 h 14738"/>
              <a:gd name="connsiteX6" fmla="*/ 7089 w 10005"/>
              <a:gd name="connsiteY6" fmla="*/ 0 h 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4738">
                <a:moveTo>
                  <a:pt x="7089" y="0"/>
                </a:moveTo>
                <a:lnTo>
                  <a:pt x="10005" y="2378"/>
                </a:lnTo>
                <a:cubicBezTo>
                  <a:pt x="9084" y="2378"/>
                  <a:pt x="8338" y="4617"/>
                  <a:pt x="8338" y="7378"/>
                </a:cubicBezTo>
                <a:cubicBezTo>
                  <a:pt x="8338" y="10139"/>
                  <a:pt x="9084" y="12378"/>
                  <a:pt x="10005" y="12378"/>
                </a:cubicBezTo>
                <a:lnTo>
                  <a:pt x="5979" y="14738"/>
                </a:lnTo>
                <a:cubicBezTo>
                  <a:pt x="5058" y="14738"/>
                  <a:pt x="-180" y="9834"/>
                  <a:pt x="5" y="7378"/>
                </a:cubicBezTo>
                <a:cubicBezTo>
                  <a:pt x="190" y="4922"/>
                  <a:pt x="6168" y="0"/>
                  <a:pt x="70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570FFC1-FBF9-4669-BCA9-1A94C5EB9689}"/>
              </a:ext>
            </a:extLst>
          </p:cNvPr>
          <p:cNvSpPr/>
          <p:nvPr/>
        </p:nvSpPr>
        <p:spPr>
          <a:xfrm>
            <a:off x="3620290" y="308990"/>
            <a:ext cx="51552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Diagrama de Tablas 2</a:t>
            </a:r>
          </a:p>
        </p:txBody>
      </p:sp>
      <p:pic>
        <p:nvPicPr>
          <p:cNvPr id="26" name="Gráfico 25" descr="Gráfico de barras con relleno sólido">
            <a:extLst>
              <a:ext uri="{FF2B5EF4-FFF2-40B4-BE49-F238E27FC236}">
                <a16:creationId xmlns:a16="http://schemas.microsoft.com/office/drawing/2014/main" id="{968FBDBF-8857-4BD6-81BE-2057311A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756" y="4041919"/>
            <a:ext cx="594239" cy="594239"/>
          </a:xfrm>
          <a:prstGeom prst="rect">
            <a:avLst/>
          </a:prstGeom>
        </p:spPr>
      </p:pic>
      <p:pic>
        <p:nvPicPr>
          <p:cNvPr id="28" name="Gráfico 27" descr="megáfono1 con relleno sólido">
            <a:extLst>
              <a:ext uri="{FF2B5EF4-FFF2-40B4-BE49-F238E27FC236}">
                <a16:creationId xmlns:a16="http://schemas.microsoft.com/office/drawing/2014/main" id="{51956C79-338B-BB81-F3C5-D4867E4F0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755" y="5027298"/>
            <a:ext cx="594239" cy="594239"/>
          </a:xfrm>
          <a:prstGeom prst="rect">
            <a:avLst/>
          </a:prstGeom>
        </p:spPr>
      </p:pic>
      <p:pic>
        <p:nvPicPr>
          <p:cNvPr id="34" name="Gráfico 33" descr="@ con relleno sólido">
            <a:extLst>
              <a:ext uri="{FF2B5EF4-FFF2-40B4-BE49-F238E27FC236}">
                <a16:creationId xmlns:a16="http://schemas.microsoft.com/office/drawing/2014/main" id="{34081754-7449-CE7A-4FC1-349AE6F63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602" y="5972760"/>
            <a:ext cx="659323" cy="659323"/>
          </a:xfrm>
          <a:prstGeom prst="rect">
            <a:avLst/>
          </a:prstGeom>
        </p:spPr>
      </p:pic>
      <p:pic>
        <p:nvPicPr>
          <p:cNvPr id="32" name="Gráfico 31" descr="Inteligencia artificial con relleno sólido">
            <a:extLst>
              <a:ext uri="{FF2B5EF4-FFF2-40B4-BE49-F238E27FC236}">
                <a16:creationId xmlns:a16="http://schemas.microsoft.com/office/drawing/2014/main" id="{FE7B8A72-D308-361A-815A-7D0166FFE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757" y="2167107"/>
            <a:ext cx="594239" cy="594239"/>
          </a:xfrm>
          <a:prstGeom prst="rect">
            <a:avLst/>
          </a:prstGeom>
        </p:spPr>
      </p:pic>
      <p:pic>
        <p:nvPicPr>
          <p:cNvPr id="36" name="Gráfico 35" descr="Portapapeles comprobado con relleno sólido">
            <a:extLst>
              <a:ext uri="{FF2B5EF4-FFF2-40B4-BE49-F238E27FC236}">
                <a16:creationId xmlns:a16="http://schemas.microsoft.com/office/drawing/2014/main" id="{8F26C157-840D-9437-0FA7-5C044C23E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5740" y="3058109"/>
            <a:ext cx="659323" cy="659323"/>
          </a:xfrm>
          <a:prstGeom prst="rect">
            <a:avLst/>
          </a:prstGeom>
        </p:spPr>
      </p:pic>
      <p:pic>
        <p:nvPicPr>
          <p:cNvPr id="2" name="Gráfico 1" descr="Viaje contorno">
            <a:extLst>
              <a:ext uri="{FF2B5EF4-FFF2-40B4-BE49-F238E27FC236}">
                <a16:creationId xmlns:a16="http://schemas.microsoft.com/office/drawing/2014/main" id="{EDE88A42-7B94-E271-FEF8-31B556089F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2619" y="1236463"/>
            <a:ext cx="723155" cy="723155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EDF8EC8-E56C-CB68-40E0-DC684776C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2913"/>
              </p:ext>
            </p:extLst>
          </p:nvPr>
        </p:nvGraphicFramePr>
        <p:xfrm>
          <a:off x="2087008" y="1537902"/>
          <a:ext cx="8803904" cy="4832541"/>
        </p:xfrm>
        <a:graphic>
          <a:graphicData uri="http://schemas.openxmlformats.org/drawingml/2006/table">
            <a:tbl>
              <a:tblPr/>
              <a:tblGrid>
                <a:gridCol w="1022755">
                  <a:extLst>
                    <a:ext uri="{9D8B030D-6E8A-4147-A177-3AD203B41FA5}">
                      <a16:colId xmlns:a16="http://schemas.microsoft.com/office/drawing/2014/main" val="239895918"/>
                    </a:ext>
                  </a:extLst>
                </a:gridCol>
                <a:gridCol w="1199528">
                  <a:extLst>
                    <a:ext uri="{9D8B030D-6E8A-4147-A177-3AD203B41FA5}">
                      <a16:colId xmlns:a16="http://schemas.microsoft.com/office/drawing/2014/main" val="538599923"/>
                    </a:ext>
                  </a:extLst>
                </a:gridCol>
                <a:gridCol w="2225441">
                  <a:extLst>
                    <a:ext uri="{9D8B030D-6E8A-4147-A177-3AD203B41FA5}">
                      <a16:colId xmlns:a16="http://schemas.microsoft.com/office/drawing/2014/main" val="1517849374"/>
                    </a:ext>
                  </a:extLst>
                </a:gridCol>
                <a:gridCol w="1022755">
                  <a:extLst>
                    <a:ext uri="{9D8B030D-6E8A-4147-A177-3AD203B41FA5}">
                      <a16:colId xmlns:a16="http://schemas.microsoft.com/office/drawing/2014/main" val="2355344402"/>
                    </a:ext>
                  </a:extLst>
                </a:gridCol>
                <a:gridCol w="1452060">
                  <a:extLst>
                    <a:ext uri="{9D8B030D-6E8A-4147-A177-3AD203B41FA5}">
                      <a16:colId xmlns:a16="http://schemas.microsoft.com/office/drawing/2014/main" val="1135479435"/>
                    </a:ext>
                  </a:extLst>
                </a:gridCol>
                <a:gridCol w="1881365">
                  <a:extLst>
                    <a:ext uri="{9D8B030D-6E8A-4147-A177-3AD203B41FA5}">
                      <a16:colId xmlns:a16="http://schemas.microsoft.com/office/drawing/2014/main" val="1063369149"/>
                    </a:ext>
                  </a:extLst>
                </a:gridCol>
              </a:tblGrid>
              <a:tr h="17898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Tablas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Campos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Detalle de Campo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PK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Tipo de Campo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99590"/>
                  </a:ext>
                </a:extLst>
              </a:tr>
              <a:tr h="17898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SUCURSAL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id_sucursal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único de la sucursal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 AUTO_INCREMENT,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70700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nro_legajo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del vendedor asociado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nro_legajo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INT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15361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nombre_sucurs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Nombre de la sucursal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VARCHAR(100)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284167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telefono_sucursal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Teléfono de la sucursal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VARCHAR(20)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913418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direccion_sucursal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Dirección de la sucursal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VARCHAR(255)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75800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mail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Correo electrónico de la sucursal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840276"/>
                  </a:ext>
                </a:extLst>
              </a:tr>
              <a:tr h="178983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PASAJE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id_pasaje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único del pasaje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 AUTO_INCREMENT,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4333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id_venta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 la venta asociada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id_venta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INT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652803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id_proveedor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del proveedor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id_proveedo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361775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id_reserva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 la reserva asociada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INT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951674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origen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Lugar de origen del pasaje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VARCHAR(100)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71768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destino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Lugar de destino del pasaje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VARCHAR(100)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49994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fecha_ida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Fecha de ida del pasaje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83320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fecha_vuelta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Fecha de vuelta del pasaje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173870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nro_ticket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Número de ticket del pasaje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08195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cantidad_ticket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Cantidad de tickets del pasaje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85724"/>
                  </a:ext>
                </a:extLst>
              </a:tr>
              <a:tr h="17898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PROVEEDOR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id_proveedor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único del proveedor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 AUTO_INCREMENT,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530081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id_compra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 la compra asociada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id_compra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38951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cuit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CUIT del proveedor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VARCHAR(20)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523512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direccion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Dirección del proveedor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VARCHAR(255)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71167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mail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Correo electrónico del proveedor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VARCHAR(100)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32582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telefono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Teléfono del proveedor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VARCHAR(20)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101115"/>
                  </a:ext>
                </a:extLst>
              </a:tr>
              <a:tr h="17898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COMPRA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id_compra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único de la compra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 AUTO_INCREMENT,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892577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id_pasaje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Identificador del pasaje asociado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id_pasaje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879760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fecha_compra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Fecha de la compra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487639"/>
                  </a:ext>
                </a:extLst>
              </a:tr>
              <a:tr h="17898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tipo_compra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Tipo de la compra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VARCHAR(50)</a:t>
                      </a:r>
                    </a:p>
                  </a:txBody>
                  <a:tcPr marL="7984" marR="7984" marT="79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261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004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A5B541D-77AE-348A-AAA3-5F9C5DAAC9B9}"/>
              </a:ext>
            </a:extLst>
          </p:cNvPr>
          <p:cNvSpPr/>
          <p:nvPr/>
        </p:nvSpPr>
        <p:spPr>
          <a:xfrm>
            <a:off x="206602" y="463895"/>
            <a:ext cx="11728143" cy="6394105"/>
          </a:xfrm>
          <a:prstGeom prst="roundRect">
            <a:avLst>
              <a:gd name="adj" fmla="val 28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B0E9A73-C1B1-2A7D-E24D-82E833C547E7}"/>
              </a:ext>
            </a:extLst>
          </p:cNvPr>
          <p:cNvGrpSpPr/>
          <p:nvPr/>
        </p:nvGrpSpPr>
        <p:grpSpPr>
          <a:xfrm>
            <a:off x="718022" y="285269"/>
            <a:ext cx="11204916" cy="854718"/>
            <a:chOff x="745589" y="286629"/>
            <a:chExt cx="11204916" cy="641839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0ADF272A-32D4-60BE-B546-CE76F36EC41A}"/>
                </a:ext>
              </a:extLst>
            </p:cNvPr>
            <p:cNvSpPr/>
            <p:nvPr/>
          </p:nvSpPr>
          <p:spPr>
            <a:xfrm>
              <a:off x="745589" y="286629"/>
              <a:ext cx="11204916" cy="64183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4F03A21-2838-AEC4-7C88-CB5FEBA57448}"/>
                </a:ext>
              </a:extLst>
            </p:cNvPr>
            <p:cNvSpPr/>
            <p:nvPr/>
          </p:nvSpPr>
          <p:spPr>
            <a:xfrm>
              <a:off x="745589" y="582050"/>
              <a:ext cx="11204915" cy="3464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A89F513-5CA3-D38F-D228-4B5DB715F763}"/>
              </a:ext>
            </a:extLst>
          </p:cNvPr>
          <p:cNvGrpSpPr/>
          <p:nvPr/>
        </p:nvGrpSpPr>
        <p:grpSpPr>
          <a:xfrm>
            <a:off x="151349" y="286627"/>
            <a:ext cx="803878" cy="6571373"/>
            <a:chOff x="241495" y="286629"/>
            <a:chExt cx="982394" cy="6284741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696601E-1E56-1D56-2B8A-0064FA0AC684}"/>
                </a:ext>
              </a:extLst>
            </p:cNvPr>
            <p:cNvSpPr/>
            <p:nvPr/>
          </p:nvSpPr>
          <p:spPr>
            <a:xfrm>
              <a:off x="241495" y="286629"/>
              <a:ext cx="785447" cy="6284741"/>
            </a:xfrm>
            <a:prstGeom prst="roundRect">
              <a:avLst>
                <a:gd name="adj" fmla="val 2204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6BA5E5-DBB4-2DB4-8660-A3EBB4581BC6}"/>
                </a:ext>
              </a:extLst>
            </p:cNvPr>
            <p:cNvSpPr/>
            <p:nvPr/>
          </p:nvSpPr>
          <p:spPr>
            <a:xfrm>
              <a:off x="438442" y="286629"/>
              <a:ext cx="785447" cy="6284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8" name="Diagrama de flujo: datos almacenados 37">
            <a:extLst>
              <a:ext uri="{FF2B5EF4-FFF2-40B4-BE49-F238E27FC236}">
                <a16:creationId xmlns:a16="http://schemas.microsoft.com/office/drawing/2014/main" id="{D0BB19C9-6CAC-47D7-18EB-4E451FED6CBF}"/>
              </a:ext>
            </a:extLst>
          </p:cNvPr>
          <p:cNvSpPr/>
          <p:nvPr/>
        </p:nvSpPr>
        <p:spPr>
          <a:xfrm rot="10800000">
            <a:off x="633867" y="3971791"/>
            <a:ext cx="803878" cy="79076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90 w 10023"/>
              <a:gd name="connsiteY0" fmla="*/ 0 h 10000"/>
              <a:gd name="connsiteX1" fmla="*/ 10023 w 10023"/>
              <a:gd name="connsiteY1" fmla="*/ 0 h 10000"/>
              <a:gd name="connsiteX2" fmla="*/ 8356 w 10023"/>
              <a:gd name="connsiteY2" fmla="*/ 5000 h 10000"/>
              <a:gd name="connsiteX3" fmla="*/ 10023 w 10023"/>
              <a:gd name="connsiteY3" fmla="*/ 10000 h 10000"/>
              <a:gd name="connsiteX4" fmla="*/ 2793 w 10023"/>
              <a:gd name="connsiteY4" fmla="*/ 8604 h 10000"/>
              <a:gd name="connsiteX5" fmla="*/ 23 w 10023"/>
              <a:gd name="connsiteY5" fmla="*/ 5000 h 10000"/>
              <a:gd name="connsiteX6" fmla="*/ 1690 w 10023"/>
              <a:gd name="connsiteY6" fmla="*/ 0 h 10000"/>
              <a:gd name="connsiteX0" fmla="*/ 5472 w 10055"/>
              <a:gd name="connsiteY0" fmla="*/ 279 h 10000"/>
              <a:gd name="connsiteX1" fmla="*/ 10055 w 10055"/>
              <a:gd name="connsiteY1" fmla="*/ 0 h 10000"/>
              <a:gd name="connsiteX2" fmla="*/ 8388 w 10055"/>
              <a:gd name="connsiteY2" fmla="*/ 5000 h 10000"/>
              <a:gd name="connsiteX3" fmla="*/ 10055 w 10055"/>
              <a:gd name="connsiteY3" fmla="*/ 10000 h 10000"/>
              <a:gd name="connsiteX4" fmla="*/ 2825 w 10055"/>
              <a:gd name="connsiteY4" fmla="*/ 8604 h 10000"/>
              <a:gd name="connsiteX5" fmla="*/ 55 w 10055"/>
              <a:gd name="connsiteY5" fmla="*/ 5000 h 10000"/>
              <a:gd name="connsiteX6" fmla="*/ 5472 w 10055"/>
              <a:gd name="connsiteY6" fmla="*/ 279 h 10000"/>
              <a:gd name="connsiteX0" fmla="*/ 5432 w 10015"/>
              <a:gd name="connsiteY0" fmla="*/ 279 h 10000"/>
              <a:gd name="connsiteX1" fmla="*/ 10015 w 10015"/>
              <a:gd name="connsiteY1" fmla="*/ 0 h 10000"/>
              <a:gd name="connsiteX2" fmla="*/ 8348 w 10015"/>
              <a:gd name="connsiteY2" fmla="*/ 5000 h 10000"/>
              <a:gd name="connsiteX3" fmla="*/ 10015 w 10015"/>
              <a:gd name="connsiteY3" fmla="*/ 10000 h 10000"/>
              <a:gd name="connsiteX4" fmla="*/ 3888 w 10015"/>
              <a:gd name="connsiteY4" fmla="*/ 10000 h 10000"/>
              <a:gd name="connsiteX5" fmla="*/ 15 w 10015"/>
              <a:gd name="connsiteY5" fmla="*/ 5000 h 10000"/>
              <a:gd name="connsiteX6" fmla="*/ 5432 w 10015"/>
              <a:gd name="connsiteY6" fmla="*/ 279 h 10000"/>
              <a:gd name="connsiteX0" fmla="*/ 3758 w 10001"/>
              <a:gd name="connsiteY0" fmla="*/ 0 h 10280"/>
              <a:gd name="connsiteX1" fmla="*/ 10001 w 10001"/>
              <a:gd name="connsiteY1" fmla="*/ 280 h 10280"/>
              <a:gd name="connsiteX2" fmla="*/ 8334 w 10001"/>
              <a:gd name="connsiteY2" fmla="*/ 5280 h 10280"/>
              <a:gd name="connsiteX3" fmla="*/ 10001 w 10001"/>
              <a:gd name="connsiteY3" fmla="*/ 10280 h 10280"/>
              <a:gd name="connsiteX4" fmla="*/ 3874 w 10001"/>
              <a:gd name="connsiteY4" fmla="*/ 10280 h 10280"/>
              <a:gd name="connsiteX5" fmla="*/ 1 w 10001"/>
              <a:gd name="connsiteY5" fmla="*/ 5280 h 10280"/>
              <a:gd name="connsiteX6" fmla="*/ 3758 w 10001"/>
              <a:gd name="connsiteY6" fmla="*/ 0 h 10280"/>
              <a:gd name="connsiteX0" fmla="*/ 3786 w 10029"/>
              <a:gd name="connsiteY0" fmla="*/ 0 h 12640"/>
              <a:gd name="connsiteX1" fmla="*/ 10029 w 10029"/>
              <a:gd name="connsiteY1" fmla="*/ 280 h 12640"/>
              <a:gd name="connsiteX2" fmla="*/ 8362 w 10029"/>
              <a:gd name="connsiteY2" fmla="*/ 5280 h 12640"/>
              <a:gd name="connsiteX3" fmla="*/ 10029 w 10029"/>
              <a:gd name="connsiteY3" fmla="*/ 10280 h 12640"/>
              <a:gd name="connsiteX4" fmla="*/ 6003 w 10029"/>
              <a:gd name="connsiteY4" fmla="*/ 12640 h 12640"/>
              <a:gd name="connsiteX5" fmla="*/ 29 w 10029"/>
              <a:gd name="connsiteY5" fmla="*/ 5280 h 12640"/>
              <a:gd name="connsiteX6" fmla="*/ 3786 w 10029"/>
              <a:gd name="connsiteY6" fmla="*/ 0 h 12640"/>
              <a:gd name="connsiteX0" fmla="*/ 7089 w 10005"/>
              <a:gd name="connsiteY0" fmla="*/ 0 h 14738"/>
              <a:gd name="connsiteX1" fmla="*/ 10005 w 10005"/>
              <a:gd name="connsiteY1" fmla="*/ 2378 h 14738"/>
              <a:gd name="connsiteX2" fmla="*/ 8338 w 10005"/>
              <a:gd name="connsiteY2" fmla="*/ 7378 h 14738"/>
              <a:gd name="connsiteX3" fmla="*/ 10005 w 10005"/>
              <a:gd name="connsiteY3" fmla="*/ 12378 h 14738"/>
              <a:gd name="connsiteX4" fmla="*/ 5979 w 10005"/>
              <a:gd name="connsiteY4" fmla="*/ 14738 h 14738"/>
              <a:gd name="connsiteX5" fmla="*/ 5 w 10005"/>
              <a:gd name="connsiteY5" fmla="*/ 7378 h 14738"/>
              <a:gd name="connsiteX6" fmla="*/ 7089 w 10005"/>
              <a:gd name="connsiteY6" fmla="*/ 0 h 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4738">
                <a:moveTo>
                  <a:pt x="7089" y="0"/>
                </a:moveTo>
                <a:lnTo>
                  <a:pt x="10005" y="2378"/>
                </a:lnTo>
                <a:cubicBezTo>
                  <a:pt x="9084" y="2378"/>
                  <a:pt x="8338" y="4617"/>
                  <a:pt x="8338" y="7378"/>
                </a:cubicBezTo>
                <a:cubicBezTo>
                  <a:pt x="8338" y="10139"/>
                  <a:pt x="9084" y="12378"/>
                  <a:pt x="10005" y="12378"/>
                </a:cubicBezTo>
                <a:lnTo>
                  <a:pt x="5979" y="14738"/>
                </a:lnTo>
                <a:cubicBezTo>
                  <a:pt x="5058" y="14738"/>
                  <a:pt x="-180" y="9834"/>
                  <a:pt x="5" y="7378"/>
                </a:cubicBezTo>
                <a:cubicBezTo>
                  <a:pt x="190" y="4922"/>
                  <a:pt x="6168" y="0"/>
                  <a:pt x="70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570FFC1-FBF9-4669-BCA9-1A94C5EB9689}"/>
              </a:ext>
            </a:extLst>
          </p:cNvPr>
          <p:cNvSpPr/>
          <p:nvPr/>
        </p:nvSpPr>
        <p:spPr>
          <a:xfrm>
            <a:off x="2310105" y="297129"/>
            <a:ext cx="72296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Diseño Diagrama Entidad Relación </a:t>
            </a:r>
          </a:p>
        </p:txBody>
      </p:sp>
      <p:pic>
        <p:nvPicPr>
          <p:cNvPr id="26" name="Gráfico 25" descr="Gráfico de barras con relleno sólido">
            <a:extLst>
              <a:ext uri="{FF2B5EF4-FFF2-40B4-BE49-F238E27FC236}">
                <a16:creationId xmlns:a16="http://schemas.microsoft.com/office/drawing/2014/main" id="{968FBDBF-8857-4BD6-81BE-2057311A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323" y="3964594"/>
            <a:ext cx="594239" cy="594239"/>
          </a:xfrm>
          <a:prstGeom prst="rect">
            <a:avLst/>
          </a:prstGeom>
        </p:spPr>
      </p:pic>
      <p:pic>
        <p:nvPicPr>
          <p:cNvPr id="28" name="Gráfico 27" descr="megáfono1 con relleno sólido">
            <a:extLst>
              <a:ext uri="{FF2B5EF4-FFF2-40B4-BE49-F238E27FC236}">
                <a16:creationId xmlns:a16="http://schemas.microsoft.com/office/drawing/2014/main" id="{51956C79-338B-BB81-F3C5-D4867E4F0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87" y="4931635"/>
            <a:ext cx="594239" cy="594239"/>
          </a:xfrm>
          <a:prstGeom prst="rect">
            <a:avLst/>
          </a:prstGeom>
        </p:spPr>
      </p:pic>
      <p:pic>
        <p:nvPicPr>
          <p:cNvPr id="34" name="Gráfico 33" descr="@ con relleno sólido">
            <a:extLst>
              <a:ext uri="{FF2B5EF4-FFF2-40B4-BE49-F238E27FC236}">
                <a16:creationId xmlns:a16="http://schemas.microsoft.com/office/drawing/2014/main" id="{34081754-7449-CE7A-4FC1-349AE6F63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561" y="5728203"/>
            <a:ext cx="659323" cy="659323"/>
          </a:xfrm>
          <a:prstGeom prst="rect">
            <a:avLst/>
          </a:prstGeom>
        </p:spPr>
      </p:pic>
      <p:pic>
        <p:nvPicPr>
          <p:cNvPr id="32" name="Gráfico 31" descr="Inteligencia artificial con relleno sólido">
            <a:extLst>
              <a:ext uri="{FF2B5EF4-FFF2-40B4-BE49-F238E27FC236}">
                <a16:creationId xmlns:a16="http://schemas.microsoft.com/office/drawing/2014/main" id="{FE7B8A72-D308-361A-815A-7D0166FFE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645" y="2274268"/>
            <a:ext cx="594239" cy="594239"/>
          </a:xfrm>
          <a:prstGeom prst="rect">
            <a:avLst/>
          </a:prstGeom>
        </p:spPr>
      </p:pic>
      <p:pic>
        <p:nvPicPr>
          <p:cNvPr id="36" name="Gráfico 35" descr="Portapapeles comprobado con relleno sólido">
            <a:extLst>
              <a:ext uri="{FF2B5EF4-FFF2-40B4-BE49-F238E27FC236}">
                <a16:creationId xmlns:a16="http://schemas.microsoft.com/office/drawing/2014/main" id="{8F26C157-840D-9437-0FA7-5C044C23E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0651" y="3152111"/>
            <a:ext cx="659323" cy="659323"/>
          </a:xfrm>
          <a:prstGeom prst="rect">
            <a:avLst/>
          </a:prstGeom>
        </p:spPr>
      </p:pic>
      <p:pic>
        <p:nvPicPr>
          <p:cNvPr id="2" name="Gráfico 1" descr="Viaje contorno">
            <a:extLst>
              <a:ext uri="{FF2B5EF4-FFF2-40B4-BE49-F238E27FC236}">
                <a16:creationId xmlns:a16="http://schemas.microsoft.com/office/drawing/2014/main" id="{6A2815C5-3805-FDDA-1578-6140F9A4F0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2619" y="1236463"/>
            <a:ext cx="723155" cy="7231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AEE2EA-30B9-F5BE-91FE-4A8B66F82C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7745" y="1342903"/>
            <a:ext cx="10278074" cy="50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A5B541D-77AE-348A-AAA3-5F9C5DAAC9B9}"/>
              </a:ext>
            </a:extLst>
          </p:cNvPr>
          <p:cNvSpPr/>
          <p:nvPr/>
        </p:nvSpPr>
        <p:spPr>
          <a:xfrm>
            <a:off x="206602" y="463895"/>
            <a:ext cx="11728143" cy="6394105"/>
          </a:xfrm>
          <a:prstGeom prst="roundRect">
            <a:avLst>
              <a:gd name="adj" fmla="val 28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B0E9A73-C1B1-2A7D-E24D-82E833C547E7}"/>
              </a:ext>
            </a:extLst>
          </p:cNvPr>
          <p:cNvGrpSpPr/>
          <p:nvPr/>
        </p:nvGrpSpPr>
        <p:grpSpPr>
          <a:xfrm>
            <a:off x="718022" y="285269"/>
            <a:ext cx="11204916" cy="854718"/>
            <a:chOff x="745589" y="286629"/>
            <a:chExt cx="11204916" cy="641839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0ADF272A-32D4-60BE-B546-CE76F36EC41A}"/>
                </a:ext>
              </a:extLst>
            </p:cNvPr>
            <p:cNvSpPr/>
            <p:nvPr/>
          </p:nvSpPr>
          <p:spPr>
            <a:xfrm>
              <a:off x="745589" y="286629"/>
              <a:ext cx="11204916" cy="64183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4F03A21-2838-AEC4-7C88-CB5FEBA57448}"/>
                </a:ext>
              </a:extLst>
            </p:cNvPr>
            <p:cNvSpPr/>
            <p:nvPr/>
          </p:nvSpPr>
          <p:spPr>
            <a:xfrm>
              <a:off x="745589" y="582050"/>
              <a:ext cx="11204915" cy="3464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A89F513-5CA3-D38F-D228-4B5DB715F763}"/>
              </a:ext>
            </a:extLst>
          </p:cNvPr>
          <p:cNvGrpSpPr/>
          <p:nvPr/>
        </p:nvGrpSpPr>
        <p:grpSpPr>
          <a:xfrm>
            <a:off x="151349" y="286627"/>
            <a:ext cx="803878" cy="6571373"/>
            <a:chOff x="241495" y="286629"/>
            <a:chExt cx="982394" cy="6284741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696601E-1E56-1D56-2B8A-0064FA0AC684}"/>
                </a:ext>
              </a:extLst>
            </p:cNvPr>
            <p:cNvSpPr/>
            <p:nvPr/>
          </p:nvSpPr>
          <p:spPr>
            <a:xfrm>
              <a:off x="241495" y="286629"/>
              <a:ext cx="785447" cy="6284741"/>
            </a:xfrm>
            <a:prstGeom prst="roundRect">
              <a:avLst>
                <a:gd name="adj" fmla="val 2204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6BA5E5-DBB4-2DB4-8660-A3EBB4581BC6}"/>
                </a:ext>
              </a:extLst>
            </p:cNvPr>
            <p:cNvSpPr/>
            <p:nvPr/>
          </p:nvSpPr>
          <p:spPr>
            <a:xfrm>
              <a:off x="438442" y="286629"/>
              <a:ext cx="785447" cy="6284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570FFC1-FBF9-4669-BCA9-1A94C5EB9689}"/>
              </a:ext>
            </a:extLst>
          </p:cNvPr>
          <p:cNvSpPr/>
          <p:nvPr/>
        </p:nvSpPr>
        <p:spPr>
          <a:xfrm>
            <a:off x="2310104" y="297129"/>
            <a:ext cx="846574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DER generado por Reverse </a:t>
            </a:r>
            <a:r>
              <a:rPr lang="es-ES" sz="48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Engineer</a:t>
            </a:r>
            <a:endParaRPr lang="es-ES" sz="4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28" name="Gráfico 27" descr="megáfono1 con relleno sólido">
            <a:extLst>
              <a:ext uri="{FF2B5EF4-FFF2-40B4-BE49-F238E27FC236}">
                <a16:creationId xmlns:a16="http://schemas.microsoft.com/office/drawing/2014/main" id="{51956C79-338B-BB81-F3C5-D4867E4F0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087" y="4931635"/>
            <a:ext cx="594239" cy="594239"/>
          </a:xfrm>
          <a:prstGeom prst="rect">
            <a:avLst/>
          </a:prstGeom>
        </p:spPr>
      </p:pic>
      <p:pic>
        <p:nvPicPr>
          <p:cNvPr id="34" name="Gráfico 33" descr="@ con relleno sólido">
            <a:extLst>
              <a:ext uri="{FF2B5EF4-FFF2-40B4-BE49-F238E27FC236}">
                <a16:creationId xmlns:a16="http://schemas.microsoft.com/office/drawing/2014/main" id="{34081754-7449-CE7A-4FC1-349AE6F63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561" y="5728203"/>
            <a:ext cx="659323" cy="659323"/>
          </a:xfrm>
          <a:prstGeom prst="rect">
            <a:avLst/>
          </a:prstGeom>
        </p:spPr>
      </p:pic>
      <p:pic>
        <p:nvPicPr>
          <p:cNvPr id="32" name="Gráfico 31" descr="Inteligencia artificial con relleno sólido">
            <a:extLst>
              <a:ext uri="{FF2B5EF4-FFF2-40B4-BE49-F238E27FC236}">
                <a16:creationId xmlns:a16="http://schemas.microsoft.com/office/drawing/2014/main" id="{FE7B8A72-D308-361A-815A-7D0166FFE0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645" y="2274268"/>
            <a:ext cx="594239" cy="594239"/>
          </a:xfrm>
          <a:prstGeom prst="rect">
            <a:avLst/>
          </a:prstGeom>
        </p:spPr>
      </p:pic>
      <p:pic>
        <p:nvPicPr>
          <p:cNvPr id="36" name="Gráfico 35" descr="Portapapeles comprobado con relleno sólido">
            <a:extLst>
              <a:ext uri="{FF2B5EF4-FFF2-40B4-BE49-F238E27FC236}">
                <a16:creationId xmlns:a16="http://schemas.microsoft.com/office/drawing/2014/main" id="{8F26C157-840D-9437-0FA7-5C044C23EF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651" y="3152111"/>
            <a:ext cx="659323" cy="659323"/>
          </a:xfrm>
          <a:prstGeom prst="rect">
            <a:avLst/>
          </a:prstGeom>
        </p:spPr>
      </p:pic>
      <p:pic>
        <p:nvPicPr>
          <p:cNvPr id="2" name="Gráfico 1" descr="Viaje contorno">
            <a:extLst>
              <a:ext uri="{FF2B5EF4-FFF2-40B4-BE49-F238E27FC236}">
                <a16:creationId xmlns:a16="http://schemas.microsoft.com/office/drawing/2014/main" id="{6A2815C5-3805-FDDA-1578-6140F9A4F0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2619" y="1236463"/>
            <a:ext cx="723155" cy="723155"/>
          </a:xfrm>
          <a:prstGeom prst="rect">
            <a:avLst/>
          </a:prstGeom>
        </p:spPr>
      </p:pic>
      <p:sp>
        <p:nvSpPr>
          <p:cNvPr id="38" name="Diagrama de flujo: datos almacenados 37">
            <a:extLst>
              <a:ext uri="{FF2B5EF4-FFF2-40B4-BE49-F238E27FC236}">
                <a16:creationId xmlns:a16="http://schemas.microsoft.com/office/drawing/2014/main" id="{D0BB19C9-6CAC-47D7-18EB-4E451FED6CBF}"/>
              </a:ext>
            </a:extLst>
          </p:cNvPr>
          <p:cNvSpPr/>
          <p:nvPr/>
        </p:nvSpPr>
        <p:spPr>
          <a:xfrm rot="10800000">
            <a:off x="633867" y="3971791"/>
            <a:ext cx="803878" cy="79076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90 w 10023"/>
              <a:gd name="connsiteY0" fmla="*/ 0 h 10000"/>
              <a:gd name="connsiteX1" fmla="*/ 10023 w 10023"/>
              <a:gd name="connsiteY1" fmla="*/ 0 h 10000"/>
              <a:gd name="connsiteX2" fmla="*/ 8356 w 10023"/>
              <a:gd name="connsiteY2" fmla="*/ 5000 h 10000"/>
              <a:gd name="connsiteX3" fmla="*/ 10023 w 10023"/>
              <a:gd name="connsiteY3" fmla="*/ 10000 h 10000"/>
              <a:gd name="connsiteX4" fmla="*/ 2793 w 10023"/>
              <a:gd name="connsiteY4" fmla="*/ 8604 h 10000"/>
              <a:gd name="connsiteX5" fmla="*/ 23 w 10023"/>
              <a:gd name="connsiteY5" fmla="*/ 5000 h 10000"/>
              <a:gd name="connsiteX6" fmla="*/ 1690 w 10023"/>
              <a:gd name="connsiteY6" fmla="*/ 0 h 10000"/>
              <a:gd name="connsiteX0" fmla="*/ 5472 w 10055"/>
              <a:gd name="connsiteY0" fmla="*/ 279 h 10000"/>
              <a:gd name="connsiteX1" fmla="*/ 10055 w 10055"/>
              <a:gd name="connsiteY1" fmla="*/ 0 h 10000"/>
              <a:gd name="connsiteX2" fmla="*/ 8388 w 10055"/>
              <a:gd name="connsiteY2" fmla="*/ 5000 h 10000"/>
              <a:gd name="connsiteX3" fmla="*/ 10055 w 10055"/>
              <a:gd name="connsiteY3" fmla="*/ 10000 h 10000"/>
              <a:gd name="connsiteX4" fmla="*/ 2825 w 10055"/>
              <a:gd name="connsiteY4" fmla="*/ 8604 h 10000"/>
              <a:gd name="connsiteX5" fmla="*/ 55 w 10055"/>
              <a:gd name="connsiteY5" fmla="*/ 5000 h 10000"/>
              <a:gd name="connsiteX6" fmla="*/ 5472 w 10055"/>
              <a:gd name="connsiteY6" fmla="*/ 279 h 10000"/>
              <a:gd name="connsiteX0" fmla="*/ 5432 w 10015"/>
              <a:gd name="connsiteY0" fmla="*/ 279 h 10000"/>
              <a:gd name="connsiteX1" fmla="*/ 10015 w 10015"/>
              <a:gd name="connsiteY1" fmla="*/ 0 h 10000"/>
              <a:gd name="connsiteX2" fmla="*/ 8348 w 10015"/>
              <a:gd name="connsiteY2" fmla="*/ 5000 h 10000"/>
              <a:gd name="connsiteX3" fmla="*/ 10015 w 10015"/>
              <a:gd name="connsiteY3" fmla="*/ 10000 h 10000"/>
              <a:gd name="connsiteX4" fmla="*/ 3888 w 10015"/>
              <a:gd name="connsiteY4" fmla="*/ 10000 h 10000"/>
              <a:gd name="connsiteX5" fmla="*/ 15 w 10015"/>
              <a:gd name="connsiteY5" fmla="*/ 5000 h 10000"/>
              <a:gd name="connsiteX6" fmla="*/ 5432 w 10015"/>
              <a:gd name="connsiteY6" fmla="*/ 279 h 10000"/>
              <a:gd name="connsiteX0" fmla="*/ 3758 w 10001"/>
              <a:gd name="connsiteY0" fmla="*/ 0 h 10280"/>
              <a:gd name="connsiteX1" fmla="*/ 10001 w 10001"/>
              <a:gd name="connsiteY1" fmla="*/ 280 h 10280"/>
              <a:gd name="connsiteX2" fmla="*/ 8334 w 10001"/>
              <a:gd name="connsiteY2" fmla="*/ 5280 h 10280"/>
              <a:gd name="connsiteX3" fmla="*/ 10001 w 10001"/>
              <a:gd name="connsiteY3" fmla="*/ 10280 h 10280"/>
              <a:gd name="connsiteX4" fmla="*/ 3874 w 10001"/>
              <a:gd name="connsiteY4" fmla="*/ 10280 h 10280"/>
              <a:gd name="connsiteX5" fmla="*/ 1 w 10001"/>
              <a:gd name="connsiteY5" fmla="*/ 5280 h 10280"/>
              <a:gd name="connsiteX6" fmla="*/ 3758 w 10001"/>
              <a:gd name="connsiteY6" fmla="*/ 0 h 10280"/>
              <a:gd name="connsiteX0" fmla="*/ 3786 w 10029"/>
              <a:gd name="connsiteY0" fmla="*/ 0 h 12640"/>
              <a:gd name="connsiteX1" fmla="*/ 10029 w 10029"/>
              <a:gd name="connsiteY1" fmla="*/ 280 h 12640"/>
              <a:gd name="connsiteX2" fmla="*/ 8362 w 10029"/>
              <a:gd name="connsiteY2" fmla="*/ 5280 h 12640"/>
              <a:gd name="connsiteX3" fmla="*/ 10029 w 10029"/>
              <a:gd name="connsiteY3" fmla="*/ 10280 h 12640"/>
              <a:gd name="connsiteX4" fmla="*/ 6003 w 10029"/>
              <a:gd name="connsiteY4" fmla="*/ 12640 h 12640"/>
              <a:gd name="connsiteX5" fmla="*/ 29 w 10029"/>
              <a:gd name="connsiteY5" fmla="*/ 5280 h 12640"/>
              <a:gd name="connsiteX6" fmla="*/ 3786 w 10029"/>
              <a:gd name="connsiteY6" fmla="*/ 0 h 12640"/>
              <a:gd name="connsiteX0" fmla="*/ 7089 w 10005"/>
              <a:gd name="connsiteY0" fmla="*/ 0 h 14738"/>
              <a:gd name="connsiteX1" fmla="*/ 10005 w 10005"/>
              <a:gd name="connsiteY1" fmla="*/ 2378 h 14738"/>
              <a:gd name="connsiteX2" fmla="*/ 8338 w 10005"/>
              <a:gd name="connsiteY2" fmla="*/ 7378 h 14738"/>
              <a:gd name="connsiteX3" fmla="*/ 10005 w 10005"/>
              <a:gd name="connsiteY3" fmla="*/ 12378 h 14738"/>
              <a:gd name="connsiteX4" fmla="*/ 5979 w 10005"/>
              <a:gd name="connsiteY4" fmla="*/ 14738 h 14738"/>
              <a:gd name="connsiteX5" fmla="*/ 5 w 10005"/>
              <a:gd name="connsiteY5" fmla="*/ 7378 h 14738"/>
              <a:gd name="connsiteX6" fmla="*/ 7089 w 10005"/>
              <a:gd name="connsiteY6" fmla="*/ 0 h 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4738">
                <a:moveTo>
                  <a:pt x="7089" y="0"/>
                </a:moveTo>
                <a:lnTo>
                  <a:pt x="10005" y="2378"/>
                </a:lnTo>
                <a:cubicBezTo>
                  <a:pt x="9084" y="2378"/>
                  <a:pt x="8338" y="4617"/>
                  <a:pt x="8338" y="7378"/>
                </a:cubicBezTo>
                <a:cubicBezTo>
                  <a:pt x="8338" y="10139"/>
                  <a:pt x="9084" y="12378"/>
                  <a:pt x="10005" y="12378"/>
                </a:cubicBezTo>
                <a:lnTo>
                  <a:pt x="5979" y="14738"/>
                </a:lnTo>
                <a:cubicBezTo>
                  <a:pt x="5058" y="14738"/>
                  <a:pt x="-180" y="9834"/>
                  <a:pt x="5" y="7378"/>
                </a:cubicBezTo>
                <a:cubicBezTo>
                  <a:pt x="190" y="4922"/>
                  <a:pt x="6168" y="0"/>
                  <a:pt x="70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6" name="Gráfico 25" descr="Gráfico de barras con relleno sólido">
            <a:extLst>
              <a:ext uri="{FF2B5EF4-FFF2-40B4-BE49-F238E27FC236}">
                <a16:creationId xmlns:a16="http://schemas.microsoft.com/office/drawing/2014/main" id="{968FBDBF-8857-4BD6-81BE-2057311A04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1323" y="3964594"/>
            <a:ext cx="594239" cy="594239"/>
          </a:xfrm>
          <a:prstGeom prst="rect">
            <a:avLst/>
          </a:prstGeom>
        </p:spPr>
      </p:pic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89F30AD5-DADC-7FC7-72D9-63F1C5E992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03" y="1354762"/>
            <a:ext cx="9458325" cy="5391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6111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A5B541D-77AE-348A-AAA3-5F9C5DAAC9B9}"/>
              </a:ext>
            </a:extLst>
          </p:cNvPr>
          <p:cNvSpPr/>
          <p:nvPr/>
        </p:nvSpPr>
        <p:spPr>
          <a:xfrm>
            <a:off x="206602" y="463895"/>
            <a:ext cx="11728143" cy="6394105"/>
          </a:xfrm>
          <a:prstGeom prst="roundRect">
            <a:avLst>
              <a:gd name="adj" fmla="val 28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B0E9A73-C1B1-2A7D-E24D-82E833C547E7}"/>
              </a:ext>
            </a:extLst>
          </p:cNvPr>
          <p:cNvGrpSpPr/>
          <p:nvPr/>
        </p:nvGrpSpPr>
        <p:grpSpPr>
          <a:xfrm>
            <a:off x="718022" y="285269"/>
            <a:ext cx="11204916" cy="854718"/>
            <a:chOff x="745589" y="286629"/>
            <a:chExt cx="11204916" cy="641839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0ADF272A-32D4-60BE-B546-CE76F36EC41A}"/>
                </a:ext>
              </a:extLst>
            </p:cNvPr>
            <p:cNvSpPr/>
            <p:nvPr/>
          </p:nvSpPr>
          <p:spPr>
            <a:xfrm>
              <a:off x="745589" y="286629"/>
              <a:ext cx="11204916" cy="64183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4F03A21-2838-AEC4-7C88-CB5FEBA57448}"/>
                </a:ext>
              </a:extLst>
            </p:cNvPr>
            <p:cNvSpPr/>
            <p:nvPr/>
          </p:nvSpPr>
          <p:spPr>
            <a:xfrm>
              <a:off x="745589" y="582050"/>
              <a:ext cx="11204915" cy="3464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A89F513-5CA3-D38F-D228-4B5DB715F763}"/>
              </a:ext>
            </a:extLst>
          </p:cNvPr>
          <p:cNvGrpSpPr/>
          <p:nvPr/>
        </p:nvGrpSpPr>
        <p:grpSpPr>
          <a:xfrm>
            <a:off x="151349" y="286627"/>
            <a:ext cx="803878" cy="6430559"/>
            <a:chOff x="241495" y="286629"/>
            <a:chExt cx="982394" cy="6284741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696601E-1E56-1D56-2B8A-0064FA0AC684}"/>
                </a:ext>
              </a:extLst>
            </p:cNvPr>
            <p:cNvSpPr/>
            <p:nvPr/>
          </p:nvSpPr>
          <p:spPr>
            <a:xfrm>
              <a:off x="241495" y="286629"/>
              <a:ext cx="785447" cy="6284741"/>
            </a:xfrm>
            <a:prstGeom prst="roundRect">
              <a:avLst>
                <a:gd name="adj" fmla="val 2204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6BA5E5-DBB4-2DB4-8660-A3EBB4581BC6}"/>
                </a:ext>
              </a:extLst>
            </p:cNvPr>
            <p:cNvSpPr/>
            <p:nvPr/>
          </p:nvSpPr>
          <p:spPr>
            <a:xfrm>
              <a:off x="438442" y="286629"/>
              <a:ext cx="785447" cy="6284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8" name="Diagrama de flujo: datos almacenados 37">
            <a:extLst>
              <a:ext uri="{FF2B5EF4-FFF2-40B4-BE49-F238E27FC236}">
                <a16:creationId xmlns:a16="http://schemas.microsoft.com/office/drawing/2014/main" id="{D0BB19C9-6CAC-47D7-18EB-4E451FED6CBF}"/>
              </a:ext>
            </a:extLst>
          </p:cNvPr>
          <p:cNvSpPr/>
          <p:nvPr/>
        </p:nvSpPr>
        <p:spPr>
          <a:xfrm rot="10800000">
            <a:off x="650472" y="4809219"/>
            <a:ext cx="803878" cy="79076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90 w 10023"/>
              <a:gd name="connsiteY0" fmla="*/ 0 h 10000"/>
              <a:gd name="connsiteX1" fmla="*/ 10023 w 10023"/>
              <a:gd name="connsiteY1" fmla="*/ 0 h 10000"/>
              <a:gd name="connsiteX2" fmla="*/ 8356 w 10023"/>
              <a:gd name="connsiteY2" fmla="*/ 5000 h 10000"/>
              <a:gd name="connsiteX3" fmla="*/ 10023 w 10023"/>
              <a:gd name="connsiteY3" fmla="*/ 10000 h 10000"/>
              <a:gd name="connsiteX4" fmla="*/ 2793 w 10023"/>
              <a:gd name="connsiteY4" fmla="*/ 8604 h 10000"/>
              <a:gd name="connsiteX5" fmla="*/ 23 w 10023"/>
              <a:gd name="connsiteY5" fmla="*/ 5000 h 10000"/>
              <a:gd name="connsiteX6" fmla="*/ 1690 w 10023"/>
              <a:gd name="connsiteY6" fmla="*/ 0 h 10000"/>
              <a:gd name="connsiteX0" fmla="*/ 5472 w 10055"/>
              <a:gd name="connsiteY0" fmla="*/ 279 h 10000"/>
              <a:gd name="connsiteX1" fmla="*/ 10055 w 10055"/>
              <a:gd name="connsiteY1" fmla="*/ 0 h 10000"/>
              <a:gd name="connsiteX2" fmla="*/ 8388 w 10055"/>
              <a:gd name="connsiteY2" fmla="*/ 5000 h 10000"/>
              <a:gd name="connsiteX3" fmla="*/ 10055 w 10055"/>
              <a:gd name="connsiteY3" fmla="*/ 10000 h 10000"/>
              <a:gd name="connsiteX4" fmla="*/ 2825 w 10055"/>
              <a:gd name="connsiteY4" fmla="*/ 8604 h 10000"/>
              <a:gd name="connsiteX5" fmla="*/ 55 w 10055"/>
              <a:gd name="connsiteY5" fmla="*/ 5000 h 10000"/>
              <a:gd name="connsiteX6" fmla="*/ 5472 w 10055"/>
              <a:gd name="connsiteY6" fmla="*/ 279 h 10000"/>
              <a:gd name="connsiteX0" fmla="*/ 5432 w 10015"/>
              <a:gd name="connsiteY0" fmla="*/ 279 h 10000"/>
              <a:gd name="connsiteX1" fmla="*/ 10015 w 10015"/>
              <a:gd name="connsiteY1" fmla="*/ 0 h 10000"/>
              <a:gd name="connsiteX2" fmla="*/ 8348 w 10015"/>
              <a:gd name="connsiteY2" fmla="*/ 5000 h 10000"/>
              <a:gd name="connsiteX3" fmla="*/ 10015 w 10015"/>
              <a:gd name="connsiteY3" fmla="*/ 10000 h 10000"/>
              <a:gd name="connsiteX4" fmla="*/ 3888 w 10015"/>
              <a:gd name="connsiteY4" fmla="*/ 10000 h 10000"/>
              <a:gd name="connsiteX5" fmla="*/ 15 w 10015"/>
              <a:gd name="connsiteY5" fmla="*/ 5000 h 10000"/>
              <a:gd name="connsiteX6" fmla="*/ 5432 w 10015"/>
              <a:gd name="connsiteY6" fmla="*/ 279 h 10000"/>
              <a:gd name="connsiteX0" fmla="*/ 3758 w 10001"/>
              <a:gd name="connsiteY0" fmla="*/ 0 h 10280"/>
              <a:gd name="connsiteX1" fmla="*/ 10001 w 10001"/>
              <a:gd name="connsiteY1" fmla="*/ 280 h 10280"/>
              <a:gd name="connsiteX2" fmla="*/ 8334 w 10001"/>
              <a:gd name="connsiteY2" fmla="*/ 5280 h 10280"/>
              <a:gd name="connsiteX3" fmla="*/ 10001 w 10001"/>
              <a:gd name="connsiteY3" fmla="*/ 10280 h 10280"/>
              <a:gd name="connsiteX4" fmla="*/ 3874 w 10001"/>
              <a:gd name="connsiteY4" fmla="*/ 10280 h 10280"/>
              <a:gd name="connsiteX5" fmla="*/ 1 w 10001"/>
              <a:gd name="connsiteY5" fmla="*/ 5280 h 10280"/>
              <a:gd name="connsiteX6" fmla="*/ 3758 w 10001"/>
              <a:gd name="connsiteY6" fmla="*/ 0 h 10280"/>
              <a:gd name="connsiteX0" fmla="*/ 3786 w 10029"/>
              <a:gd name="connsiteY0" fmla="*/ 0 h 12640"/>
              <a:gd name="connsiteX1" fmla="*/ 10029 w 10029"/>
              <a:gd name="connsiteY1" fmla="*/ 280 h 12640"/>
              <a:gd name="connsiteX2" fmla="*/ 8362 w 10029"/>
              <a:gd name="connsiteY2" fmla="*/ 5280 h 12640"/>
              <a:gd name="connsiteX3" fmla="*/ 10029 w 10029"/>
              <a:gd name="connsiteY3" fmla="*/ 10280 h 12640"/>
              <a:gd name="connsiteX4" fmla="*/ 6003 w 10029"/>
              <a:gd name="connsiteY4" fmla="*/ 12640 h 12640"/>
              <a:gd name="connsiteX5" fmla="*/ 29 w 10029"/>
              <a:gd name="connsiteY5" fmla="*/ 5280 h 12640"/>
              <a:gd name="connsiteX6" fmla="*/ 3786 w 10029"/>
              <a:gd name="connsiteY6" fmla="*/ 0 h 12640"/>
              <a:gd name="connsiteX0" fmla="*/ 7089 w 10005"/>
              <a:gd name="connsiteY0" fmla="*/ 0 h 14738"/>
              <a:gd name="connsiteX1" fmla="*/ 10005 w 10005"/>
              <a:gd name="connsiteY1" fmla="*/ 2378 h 14738"/>
              <a:gd name="connsiteX2" fmla="*/ 8338 w 10005"/>
              <a:gd name="connsiteY2" fmla="*/ 7378 h 14738"/>
              <a:gd name="connsiteX3" fmla="*/ 10005 w 10005"/>
              <a:gd name="connsiteY3" fmla="*/ 12378 h 14738"/>
              <a:gd name="connsiteX4" fmla="*/ 5979 w 10005"/>
              <a:gd name="connsiteY4" fmla="*/ 14738 h 14738"/>
              <a:gd name="connsiteX5" fmla="*/ 5 w 10005"/>
              <a:gd name="connsiteY5" fmla="*/ 7378 h 14738"/>
              <a:gd name="connsiteX6" fmla="*/ 7089 w 10005"/>
              <a:gd name="connsiteY6" fmla="*/ 0 h 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4738">
                <a:moveTo>
                  <a:pt x="7089" y="0"/>
                </a:moveTo>
                <a:lnTo>
                  <a:pt x="10005" y="2378"/>
                </a:lnTo>
                <a:cubicBezTo>
                  <a:pt x="9084" y="2378"/>
                  <a:pt x="8338" y="4617"/>
                  <a:pt x="8338" y="7378"/>
                </a:cubicBezTo>
                <a:cubicBezTo>
                  <a:pt x="8338" y="10139"/>
                  <a:pt x="9084" y="12378"/>
                  <a:pt x="10005" y="12378"/>
                </a:cubicBezTo>
                <a:lnTo>
                  <a:pt x="5979" y="14738"/>
                </a:lnTo>
                <a:cubicBezTo>
                  <a:pt x="5058" y="14738"/>
                  <a:pt x="-180" y="9834"/>
                  <a:pt x="5" y="7378"/>
                </a:cubicBezTo>
                <a:cubicBezTo>
                  <a:pt x="190" y="4922"/>
                  <a:pt x="6168" y="0"/>
                  <a:pt x="70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570FFC1-FBF9-4669-BCA9-1A94C5EB9689}"/>
              </a:ext>
            </a:extLst>
          </p:cNvPr>
          <p:cNvSpPr/>
          <p:nvPr/>
        </p:nvSpPr>
        <p:spPr>
          <a:xfrm>
            <a:off x="3620290" y="308990"/>
            <a:ext cx="41077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Próximamente </a:t>
            </a:r>
          </a:p>
        </p:txBody>
      </p:sp>
      <p:pic>
        <p:nvPicPr>
          <p:cNvPr id="26" name="Gráfico 25" descr="Gráfico de barras con relleno sólido">
            <a:extLst>
              <a:ext uri="{FF2B5EF4-FFF2-40B4-BE49-F238E27FC236}">
                <a16:creationId xmlns:a16="http://schemas.microsoft.com/office/drawing/2014/main" id="{968FBDBF-8857-4BD6-81BE-2057311A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678" y="3066708"/>
            <a:ext cx="594239" cy="594239"/>
          </a:xfrm>
          <a:prstGeom prst="rect">
            <a:avLst/>
          </a:prstGeom>
        </p:spPr>
      </p:pic>
      <p:pic>
        <p:nvPicPr>
          <p:cNvPr id="28" name="Gráfico 27" descr="megáfono1 con relleno sólido">
            <a:extLst>
              <a:ext uri="{FF2B5EF4-FFF2-40B4-BE49-F238E27FC236}">
                <a16:creationId xmlns:a16="http://schemas.microsoft.com/office/drawing/2014/main" id="{51956C79-338B-BB81-F3C5-D4867E4F0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804" y="5021530"/>
            <a:ext cx="594239" cy="594239"/>
          </a:xfrm>
          <a:prstGeom prst="rect">
            <a:avLst/>
          </a:prstGeom>
        </p:spPr>
      </p:pic>
      <p:pic>
        <p:nvPicPr>
          <p:cNvPr id="34" name="Gráfico 33" descr="@ con relleno sólido">
            <a:extLst>
              <a:ext uri="{FF2B5EF4-FFF2-40B4-BE49-F238E27FC236}">
                <a16:creationId xmlns:a16="http://schemas.microsoft.com/office/drawing/2014/main" id="{34081754-7449-CE7A-4FC1-349AE6F63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439" y="5846856"/>
            <a:ext cx="659323" cy="659323"/>
          </a:xfrm>
          <a:prstGeom prst="rect">
            <a:avLst/>
          </a:prstGeom>
        </p:spPr>
      </p:pic>
      <p:pic>
        <p:nvPicPr>
          <p:cNvPr id="32" name="Gráfico 31" descr="Inteligencia artificial con relleno sólido">
            <a:extLst>
              <a:ext uri="{FF2B5EF4-FFF2-40B4-BE49-F238E27FC236}">
                <a16:creationId xmlns:a16="http://schemas.microsoft.com/office/drawing/2014/main" id="{FE7B8A72-D308-361A-815A-7D0166FFE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219" y="2163197"/>
            <a:ext cx="594239" cy="594239"/>
          </a:xfrm>
          <a:prstGeom prst="rect">
            <a:avLst/>
          </a:prstGeom>
        </p:spPr>
      </p:pic>
      <p:pic>
        <p:nvPicPr>
          <p:cNvPr id="36" name="Gráfico 35" descr="Portapapeles comprobado con relleno sólido">
            <a:extLst>
              <a:ext uri="{FF2B5EF4-FFF2-40B4-BE49-F238E27FC236}">
                <a16:creationId xmlns:a16="http://schemas.microsoft.com/office/drawing/2014/main" id="{8F26C157-840D-9437-0FA7-5C044C23E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540" y="4026462"/>
            <a:ext cx="659323" cy="659323"/>
          </a:xfrm>
          <a:prstGeom prst="rect">
            <a:avLst/>
          </a:prstGeom>
        </p:spPr>
      </p:pic>
      <p:pic>
        <p:nvPicPr>
          <p:cNvPr id="3" name="Gráfico 2" descr="Viaje contorno">
            <a:extLst>
              <a:ext uri="{FF2B5EF4-FFF2-40B4-BE49-F238E27FC236}">
                <a16:creationId xmlns:a16="http://schemas.microsoft.com/office/drawing/2014/main" id="{3EEC0789-5446-F5F4-DD7B-782E790E74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2619" y="1236463"/>
            <a:ext cx="723155" cy="7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7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A5B541D-77AE-348A-AAA3-5F9C5DAAC9B9}"/>
              </a:ext>
            </a:extLst>
          </p:cNvPr>
          <p:cNvSpPr/>
          <p:nvPr/>
        </p:nvSpPr>
        <p:spPr>
          <a:xfrm>
            <a:off x="206602" y="463895"/>
            <a:ext cx="11728143" cy="6394105"/>
          </a:xfrm>
          <a:prstGeom prst="roundRect">
            <a:avLst>
              <a:gd name="adj" fmla="val 28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B0E9A73-C1B1-2A7D-E24D-82E833C547E7}"/>
              </a:ext>
            </a:extLst>
          </p:cNvPr>
          <p:cNvGrpSpPr/>
          <p:nvPr/>
        </p:nvGrpSpPr>
        <p:grpSpPr>
          <a:xfrm>
            <a:off x="718022" y="285269"/>
            <a:ext cx="11204916" cy="854718"/>
            <a:chOff x="745589" y="286629"/>
            <a:chExt cx="11204916" cy="641839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0ADF272A-32D4-60BE-B546-CE76F36EC41A}"/>
                </a:ext>
              </a:extLst>
            </p:cNvPr>
            <p:cNvSpPr/>
            <p:nvPr/>
          </p:nvSpPr>
          <p:spPr>
            <a:xfrm>
              <a:off x="745589" y="286629"/>
              <a:ext cx="11204916" cy="64183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4F03A21-2838-AEC4-7C88-CB5FEBA57448}"/>
                </a:ext>
              </a:extLst>
            </p:cNvPr>
            <p:cNvSpPr/>
            <p:nvPr/>
          </p:nvSpPr>
          <p:spPr>
            <a:xfrm>
              <a:off x="745589" y="582050"/>
              <a:ext cx="11204915" cy="3464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A89F513-5CA3-D38F-D228-4B5DB715F763}"/>
              </a:ext>
            </a:extLst>
          </p:cNvPr>
          <p:cNvGrpSpPr/>
          <p:nvPr/>
        </p:nvGrpSpPr>
        <p:grpSpPr>
          <a:xfrm>
            <a:off x="151349" y="286627"/>
            <a:ext cx="803878" cy="6430559"/>
            <a:chOff x="241495" y="286629"/>
            <a:chExt cx="982394" cy="6284741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696601E-1E56-1D56-2B8A-0064FA0AC684}"/>
                </a:ext>
              </a:extLst>
            </p:cNvPr>
            <p:cNvSpPr/>
            <p:nvPr/>
          </p:nvSpPr>
          <p:spPr>
            <a:xfrm>
              <a:off x="241495" y="286629"/>
              <a:ext cx="785447" cy="6284741"/>
            </a:xfrm>
            <a:prstGeom prst="roundRect">
              <a:avLst>
                <a:gd name="adj" fmla="val 2204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6BA5E5-DBB4-2DB4-8660-A3EBB4581BC6}"/>
                </a:ext>
              </a:extLst>
            </p:cNvPr>
            <p:cNvSpPr/>
            <p:nvPr/>
          </p:nvSpPr>
          <p:spPr>
            <a:xfrm>
              <a:off x="438442" y="286629"/>
              <a:ext cx="785447" cy="6284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8" name="Diagrama de flujo: datos almacenados 37">
            <a:extLst>
              <a:ext uri="{FF2B5EF4-FFF2-40B4-BE49-F238E27FC236}">
                <a16:creationId xmlns:a16="http://schemas.microsoft.com/office/drawing/2014/main" id="{D0BB19C9-6CAC-47D7-18EB-4E451FED6CBF}"/>
              </a:ext>
            </a:extLst>
          </p:cNvPr>
          <p:cNvSpPr/>
          <p:nvPr/>
        </p:nvSpPr>
        <p:spPr>
          <a:xfrm rot="10800000">
            <a:off x="633867" y="5670018"/>
            <a:ext cx="803878" cy="79076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90 w 10023"/>
              <a:gd name="connsiteY0" fmla="*/ 0 h 10000"/>
              <a:gd name="connsiteX1" fmla="*/ 10023 w 10023"/>
              <a:gd name="connsiteY1" fmla="*/ 0 h 10000"/>
              <a:gd name="connsiteX2" fmla="*/ 8356 w 10023"/>
              <a:gd name="connsiteY2" fmla="*/ 5000 h 10000"/>
              <a:gd name="connsiteX3" fmla="*/ 10023 w 10023"/>
              <a:gd name="connsiteY3" fmla="*/ 10000 h 10000"/>
              <a:gd name="connsiteX4" fmla="*/ 2793 w 10023"/>
              <a:gd name="connsiteY4" fmla="*/ 8604 h 10000"/>
              <a:gd name="connsiteX5" fmla="*/ 23 w 10023"/>
              <a:gd name="connsiteY5" fmla="*/ 5000 h 10000"/>
              <a:gd name="connsiteX6" fmla="*/ 1690 w 10023"/>
              <a:gd name="connsiteY6" fmla="*/ 0 h 10000"/>
              <a:gd name="connsiteX0" fmla="*/ 5472 w 10055"/>
              <a:gd name="connsiteY0" fmla="*/ 279 h 10000"/>
              <a:gd name="connsiteX1" fmla="*/ 10055 w 10055"/>
              <a:gd name="connsiteY1" fmla="*/ 0 h 10000"/>
              <a:gd name="connsiteX2" fmla="*/ 8388 w 10055"/>
              <a:gd name="connsiteY2" fmla="*/ 5000 h 10000"/>
              <a:gd name="connsiteX3" fmla="*/ 10055 w 10055"/>
              <a:gd name="connsiteY3" fmla="*/ 10000 h 10000"/>
              <a:gd name="connsiteX4" fmla="*/ 2825 w 10055"/>
              <a:gd name="connsiteY4" fmla="*/ 8604 h 10000"/>
              <a:gd name="connsiteX5" fmla="*/ 55 w 10055"/>
              <a:gd name="connsiteY5" fmla="*/ 5000 h 10000"/>
              <a:gd name="connsiteX6" fmla="*/ 5472 w 10055"/>
              <a:gd name="connsiteY6" fmla="*/ 279 h 10000"/>
              <a:gd name="connsiteX0" fmla="*/ 5432 w 10015"/>
              <a:gd name="connsiteY0" fmla="*/ 279 h 10000"/>
              <a:gd name="connsiteX1" fmla="*/ 10015 w 10015"/>
              <a:gd name="connsiteY1" fmla="*/ 0 h 10000"/>
              <a:gd name="connsiteX2" fmla="*/ 8348 w 10015"/>
              <a:gd name="connsiteY2" fmla="*/ 5000 h 10000"/>
              <a:gd name="connsiteX3" fmla="*/ 10015 w 10015"/>
              <a:gd name="connsiteY3" fmla="*/ 10000 h 10000"/>
              <a:gd name="connsiteX4" fmla="*/ 3888 w 10015"/>
              <a:gd name="connsiteY4" fmla="*/ 10000 h 10000"/>
              <a:gd name="connsiteX5" fmla="*/ 15 w 10015"/>
              <a:gd name="connsiteY5" fmla="*/ 5000 h 10000"/>
              <a:gd name="connsiteX6" fmla="*/ 5432 w 10015"/>
              <a:gd name="connsiteY6" fmla="*/ 279 h 10000"/>
              <a:gd name="connsiteX0" fmla="*/ 3758 w 10001"/>
              <a:gd name="connsiteY0" fmla="*/ 0 h 10280"/>
              <a:gd name="connsiteX1" fmla="*/ 10001 w 10001"/>
              <a:gd name="connsiteY1" fmla="*/ 280 h 10280"/>
              <a:gd name="connsiteX2" fmla="*/ 8334 w 10001"/>
              <a:gd name="connsiteY2" fmla="*/ 5280 h 10280"/>
              <a:gd name="connsiteX3" fmla="*/ 10001 w 10001"/>
              <a:gd name="connsiteY3" fmla="*/ 10280 h 10280"/>
              <a:gd name="connsiteX4" fmla="*/ 3874 w 10001"/>
              <a:gd name="connsiteY4" fmla="*/ 10280 h 10280"/>
              <a:gd name="connsiteX5" fmla="*/ 1 w 10001"/>
              <a:gd name="connsiteY5" fmla="*/ 5280 h 10280"/>
              <a:gd name="connsiteX6" fmla="*/ 3758 w 10001"/>
              <a:gd name="connsiteY6" fmla="*/ 0 h 10280"/>
              <a:gd name="connsiteX0" fmla="*/ 3786 w 10029"/>
              <a:gd name="connsiteY0" fmla="*/ 0 h 12640"/>
              <a:gd name="connsiteX1" fmla="*/ 10029 w 10029"/>
              <a:gd name="connsiteY1" fmla="*/ 280 h 12640"/>
              <a:gd name="connsiteX2" fmla="*/ 8362 w 10029"/>
              <a:gd name="connsiteY2" fmla="*/ 5280 h 12640"/>
              <a:gd name="connsiteX3" fmla="*/ 10029 w 10029"/>
              <a:gd name="connsiteY3" fmla="*/ 10280 h 12640"/>
              <a:gd name="connsiteX4" fmla="*/ 6003 w 10029"/>
              <a:gd name="connsiteY4" fmla="*/ 12640 h 12640"/>
              <a:gd name="connsiteX5" fmla="*/ 29 w 10029"/>
              <a:gd name="connsiteY5" fmla="*/ 5280 h 12640"/>
              <a:gd name="connsiteX6" fmla="*/ 3786 w 10029"/>
              <a:gd name="connsiteY6" fmla="*/ 0 h 12640"/>
              <a:gd name="connsiteX0" fmla="*/ 7089 w 10005"/>
              <a:gd name="connsiteY0" fmla="*/ 0 h 14738"/>
              <a:gd name="connsiteX1" fmla="*/ 10005 w 10005"/>
              <a:gd name="connsiteY1" fmla="*/ 2378 h 14738"/>
              <a:gd name="connsiteX2" fmla="*/ 8338 w 10005"/>
              <a:gd name="connsiteY2" fmla="*/ 7378 h 14738"/>
              <a:gd name="connsiteX3" fmla="*/ 10005 w 10005"/>
              <a:gd name="connsiteY3" fmla="*/ 12378 h 14738"/>
              <a:gd name="connsiteX4" fmla="*/ 5979 w 10005"/>
              <a:gd name="connsiteY4" fmla="*/ 14738 h 14738"/>
              <a:gd name="connsiteX5" fmla="*/ 5 w 10005"/>
              <a:gd name="connsiteY5" fmla="*/ 7378 h 14738"/>
              <a:gd name="connsiteX6" fmla="*/ 7089 w 10005"/>
              <a:gd name="connsiteY6" fmla="*/ 0 h 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4738">
                <a:moveTo>
                  <a:pt x="7089" y="0"/>
                </a:moveTo>
                <a:lnTo>
                  <a:pt x="10005" y="2378"/>
                </a:lnTo>
                <a:cubicBezTo>
                  <a:pt x="9084" y="2378"/>
                  <a:pt x="8338" y="4617"/>
                  <a:pt x="8338" y="7378"/>
                </a:cubicBezTo>
                <a:cubicBezTo>
                  <a:pt x="8338" y="10139"/>
                  <a:pt x="9084" y="12378"/>
                  <a:pt x="10005" y="12378"/>
                </a:cubicBezTo>
                <a:lnTo>
                  <a:pt x="5979" y="14738"/>
                </a:lnTo>
                <a:cubicBezTo>
                  <a:pt x="5058" y="14738"/>
                  <a:pt x="-180" y="9834"/>
                  <a:pt x="5" y="7378"/>
                </a:cubicBezTo>
                <a:cubicBezTo>
                  <a:pt x="190" y="4922"/>
                  <a:pt x="6168" y="0"/>
                  <a:pt x="70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570FFC1-FBF9-4669-BCA9-1A94C5EB9689}"/>
              </a:ext>
            </a:extLst>
          </p:cNvPr>
          <p:cNvSpPr/>
          <p:nvPr/>
        </p:nvSpPr>
        <p:spPr>
          <a:xfrm>
            <a:off x="3620290" y="308990"/>
            <a:ext cx="41077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Próximamente</a:t>
            </a:r>
          </a:p>
        </p:txBody>
      </p:sp>
      <p:pic>
        <p:nvPicPr>
          <p:cNvPr id="26" name="Gráfico 25" descr="Gráfico de barras con relleno sólido">
            <a:extLst>
              <a:ext uri="{FF2B5EF4-FFF2-40B4-BE49-F238E27FC236}">
                <a16:creationId xmlns:a16="http://schemas.microsoft.com/office/drawing/2014/main" id="{968FBDBF-8857-4BD6-81BE-2057311A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000" y="2222462"/>
            <a:ext cx="594239" cy="594239"/>
          </a:xfrm>
          <a:prstGeom prst="rect">
            <a:avLst/>
          </a:prstGeom>
        </p:spPr>
      </p:pic>
      <p:pic>
        <p:nvPicPr>
          <p:cNvPr id="28" name="Gráfico 27" descr="megáfono1 con relleno sólido">
            <a:extLst>
              <a:ext uri="{FF2B5EF4-FFF2-40B4-BE49-F238E27FC236}">
                <a16:creationId xmlns:a16="http://schemas.microsoft.com/office/drawing/2014/main" id="{51956C79-338B-BB81-F3C5-D4867E4F0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531" y="3142672"/>
            <a:ext cx="594239" cy="594239"/>
          </a:xfrm>
          <a:prstGeom prst="rect">
            <a:avLst/>
          </a:prstGeom>
        </p:spPr>
      </p:pic>
      <p:pic>
        <p:nvPicPr>
          <p:cNvPr id="34" name="Gráfico 33" descr="@ con relleno sólido">
            <a:extLst>
              <a:ext uri="{FF2B5EF4-FFF2-40B4-BE49-F238E27FC236}">
                <a16:creationId xmlns:a16="http://schemas.microsoft.com/office/drawing/2014/main" id="{34081754-7449-CE7A-4FC1-349AE6F63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324" y="4041300"/>
            <a:ext cx="659323" cy="659323"/>
          </a:xfrm>
          <a:prstGeom prst="rect">
            <a:avLst/>
          </a:prstGeom>
        </p:spPr>
      </p:pic>
      <p:pic>
        <p:nvPicPr>
          <p:cNvPr id="32" name="Gráfico 31" descr="Inteligencia artificial con relleno sólido">
            <a:extLst>
              <a:ext uri="{FF2B5EF4-FFF2-40B4-BE49-F238E27FC236}">
                <a16:creationId xmlns:a16="http://schemas.microsoft.com/office/drawing/2014/main" id="{FE7B8A72-D308-361A-815A-7D0166FFE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408" y="4877891"/>
            <a:ext cx="594239" cy="594239"/>
          </a:xfrm>
          <a:prstGeom prst="rect">
            <a:avLst/>
          </a:prstGeom>
        </p:spPr>
      </p:pic>
      <p:pic>
        <p:nvPicPr>
          <p:cNvPr id="36" name="Gráfico 35" descr="Portapapeles comprobado con relleno sólido">
            <a:extLst>
              <a:ext uri="{FF2B5EF4-FFF2-40B4-BE49-F238E27FC236}">
                <a16:creationId xmlns:a16="http://schemas.microsoft.com/office/drawing/2014/main" id="{8F26C157-840D-9437-0FA7-5C044C23E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659" y="5670409"/>
            <a:ext cx="659323" cy="659323"/>
          </a:xfrm>
          <a:prstGeom prst="rect">
            <a:avLst/>
          </a:prstGeom>
        </p:spPr>
      </p:pic>
      <p:pic>
        <p:nvPicPr>
          <p:cNvPr id="2" name="Gráfico 1" descr="Presentación con gráfico circular con relleno sólido">
            <a:extLst>
              <a:ext uri="{FF2B5EF4-FFF2-40B4-BE49-F238E27FC236}">
                <a16:creationId xmlns:a16="http://schemas.microsoft.com/office/drawing/2014/main" id="{04C905BD-240F-8A8B-07C0-1EE72A394A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6051" y="1844210"/>
            <a:ext cx="594239" cy="594239"/>
          </a:xfrm>
          <a:prstGeom prst="rect">
            <a:avLst/>
          </a:prstGeom>
        </p:spPr>
      </p:pic>
      <p:pic>
        <p:nvPicPr>
          <p:cNvPr id="10" name="Gráfico 9" descr="Viaje contorno">
            <a:extLst>
              <a:ext uri="{FF2B5EF4-FFF2-40B4-BE49-F238E27FC236}">
                <a16:creationId xmlns:a16="http://schemas.microsoft.com/office/drawing/2014/main" id="{BA877564-6F70-5C8B-1C5B-0BA306C788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2619" y="1236463"/>
            <a:ext cx="723155" cy="7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3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9854</TotalTime>
  <Words>1218</Words>
  <Application>Microsoft Office PowerPoint</Application>
  <PresentationFormat>Panorámica</PresentationFormat>
  <Paragraphs>329</Paragraphs>
  <Slides>9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Aptos Narrow</vt:lpstr>
      <vt:lpstr>Arial</vt:lpstr>
      <vt:lpstr>Bahnschrift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Reinaldo Orellana</dc:creator>
  <cp:lastModifiedBy>Reinaldo Orellana</cp:lastModifiedBy>
  <cp:revision>12</cp:revision>
  <dcterms:created xsi:type="dcterms:W3CDTF">2023-06-14T02:13:02Z</dcterms:created>
  <dcterms:modified xsi:type="dcterms:W3CDTF">2024-08-31T23:23:23Z</dcterms:modified>
</cp:coreProperties>
</file>