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7CDCC"/>
    <a:srgbClr val="CDD8D7"/>
    <a:srgbClr val="516C6D"/>
    <a:srgbClr val="DADADA"/>
    <a:srgbClr val="22BCC2"/>
    <a:srgbClr val="FD6C5F"/>
    <a:srgbClr val="307C80"/>
    <a:srgbClr val="1CF6FF"/>
    <a:srgbClr val="1E9598"/>
    <a:srgbClr val="13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淡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濃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9" autoAdjust="0"/>
    <p:restoredTop sz="99232" autoAdjust="0"/>
  </p:normalViewPr>
  <p:slideViewPr>
    <p:cSldViewPr snapToGrid="0" snapToObjects="1">
      <p:cViewPr varScale="1">
        <p:scale>
          <a:sx n="92" d="100"/>
          <a:sy n="92" d="100"/>
        </p:scale>
        <p:origin x="-1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9" d="100"/>
        <a:sy n="249" d="100"/>
      </p:scale>
      <p:origin x="0" y="4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4E6A8-721A-D742-87C2-59510E8DC8CA}" type="datetimeFigureOut">
              <a:rPr kumimoji="1" lang="ja-JP" altLang="en-US" smtClean="0"/>
              <a:t>6/20/16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FAB2A-638E-2E49-BD65-406AF6BC9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21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0CDE6-7139-394D-B06C-457D239DC67F}" type="datetimeFigureOut">
              <a:rPr kumimoji="1" lang="ja-JP" altLang="en-US" smtClean="0"/>
              <a:t>6/20/16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9E80-E7D3-B64A-A468-4F60AF49B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520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-85383" y="-125382"/>
            <a:ext cx="9306761" cy="7083017"/>
          </a:xfrm>
          <a:prstGeom prst="rect">
            <a:avLst/>
          </a:prstGeom>
          <a:solidFill>
            <a:srgbClr val="307C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5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6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2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1"/>
          <p:cNvSpPr txBox="1">
            <a:spLocks/>
          </p:cNvSpPr>
          <p:nvPr userDrawn="1"/>
        </p:nvSpPr>
        <p:spPr>
          <a:xfrm>
            <a:off x="249479" y="274638"/>
            <a:ext cx="8645042" cy="5861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0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34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40535" y="41340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1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2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2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26"/>
          <p:cNvSpPr>
            <a:spLocks noGrp="1"/>
          </p:cNvSpPr>
          <p:nvPr>
            <p:ph type="title"/>
          </p:nvPr>
        </p:nvSpPr>
        <p:spPr>
          <a:xfrm>
            <a:off x="237340" y="274638"/>
            <a:ext cx="8669320" cy="58614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509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-85383" y="-125382"/>
            <a:ext cx="9306761" cy="7083017"/>
          </a:xfrm>
          <a:prstGeom prst="rect">
            <a:avLst/>
          </a:prstGeom>
          <a:solidFill>
            <a:srgbClr val="307C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5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6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08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2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3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1"/>
          <p:cNvSpPr txBox="1">
            <a:spLocks/>
          </p:cNvSpPr>
          <p:nvPr userDrawn="1"/>
        </p:nvSpPr>
        <p:spPr>
          <a:xfrm>
            <a:off x="249479" y="274638"/>
            <a:ext cx="8645042" cy="5861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090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3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タイトル 1"/>
          <p:cNvSpPr txBox="1">
            <a:spLocks/>
          </p:cNvSpPr>
          <p:nvPr userDrawn="1"/>
        </p:nvSpPr>
        <p:spPr>
          <a:xfrm>
            <a:off x="249479" y="274638"/>
            <a:ext cx="8645042" cy="5861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99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26"/>
          <p:cNvSpPr>
            <a:spLocks noGrp="1"/>
          </p:cNvSpPr>
          <p:nvPr>
            <p:ph type="title"/>
          </p:nvPr>
        </p:nvSpPr>
        <p:spPr>
          <a:xfrm>
            <a:off x="237340" y="274638"/>
            <a:ext cx="8669320" cy="58614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080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3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33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57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08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 flipV="1">
            <a:off x="-85383" y="0"/>
            <a:ext cx="9306761" cy="949794"/>
          </a:xfrm>
          <a:prstGeom prst="rect">
            <a:avLst/>
          </a:prstGeom>
          <a:solidFill>
            <a:srgbClr val="307C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58333"/>
            <a:ext cx="8229600" cy="531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 flipV="1">
            <a:off x="-85383" y="6464185"/>
            <a:ext cx="9306761" cy="601286"/>
          </a:xfrm>
          <a:prstGeom prst="rect">
            <a:avLst/>
          </a:prstGeom>
          <a:solidFill>
            <a:srgbClr val="307C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49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iyw/intern-l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umps.wikimedia.org/jawiki/2016060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ttardi/wikiextrac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ttardi/wikiextractor" TargetMode="External"/><Relationship Id="rId3" Type="http://schemas.openxmlformats.org/officeDocument/2006/relationships/hyperlink" Target="https://github.com/dav/word2ve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err="1" smtClean="0"/>
              <a:t>NEologd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に含まれていない単語の収集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err="1" smtClean="0"/>
              <a:t>NEologd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に含まれる単語のベクトルの学習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err="1" smtClean="0"/>
              <a:t>Github</a:t>
            </a:r>
            <a:r>
              <a:rPr lang="en-US" altLang="ja-JP" dirty="0"/>
              <a:t>: </a:t>
            </a:r>
            <a:r>
              <a:rPr lang="en-US" altLang="ja-JP" dirty="0">
                <a:hlinkClick r:id="rId2"/>
              </a:rPr>
              <a:t>https://github.com/reiyw/intern-</a:t>
            </a:r>
            <a:r>
              <a:rPr lang="en-US" altLang="ja-JP" dirty="0" smtClean="0">
                <a:hlinkClick r:id="rId2"/>
              </a:rPr>
              <a:t>line</a:t>
            </a:r>
            <a:endParaRPr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7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収集された単語例</a:t>
            </a:r>
            <a:r>
              <a:rPr lang="en-US" altLang="ja-JP" dirty="0" smtClean="0"/>
              <a:t>:</a:t>
            </a:r>
          </a:p>
          <a:p>
            <a:pPr lvl="1"/>
            <a:r>
              <a:rPr lang="ja-JP" altLang="en-US" dirty="0"/>
              <a:t>言語批判論集  ゲンゴヒハンロンシュウ</a:t>
            </a:r>
          </a:p>
          <a:p>
            <a:pPr lvl="1"/>
            <a:r>
              <a:rPr lang="ja-JP" altLang="en-US" dirty="0"/>
              <a:t>言語技術    ゲンゴギジュツ</a:t>
            </a:r>
          </a:p>
          <a:p>
            <a:pPr lvl="1"/>
            <a:r>
              <a:rPr lang="ja-JP" altLang="en-US" dirty="0"/>
              <a:t>言語の数理   </a:t>
            </a:r>
            <a:r>
              <a:rPr lang="ja-JP" altLang="en-US" dirty="0" smtClean="0"/>
              <a:t>ゲンゴノスウリ</a:t>
            </a:r>
            <a:endParaRPr kumimoji="1" lang="en-US" altLang="ja-JP" dirty="0" smtClean="0"/>
          </a:p>
          <a:p>
            <a:r>
              <a:rPr lang="ja-JP" altLang="en-US" dirty="0" smtClean="0"/>
              <a:t>リソース</a:t>
            </a:r>
            <a:r>
              <a:rPr lang="en-US" altLang="ja-JP" dirty="0" smtClean="0"/>
              <a:t>: </a:t>
            </a:r>
            <a:r>
              <a:rPr lang="ja-JP" altLang="en-US" dirty="0" smtClean="0"/>
              <a:t>日本語版</a:t>
            </a:r>
            <a:r>
              <a:rPr lang="en-US" altLang="ja-JP" dirty="0" smtClean="0"/>
              <a:t> Wikipedia </a:t>
            </a:r>
            <a:r>
              <a:rPr lang="ja-JP" altLang="en-US" dirty="0" smtClean="0"/>
              <a:t>ダンプデータ</a:t>
            </a:r>
            <a:r>
              <a:rPr lang="en-US" altLang="ja-JP" dirty="0" smtClean="0"/>
              <a:t> (20160601)</a:t>
            </a:r>
          </a:p>
          <a:p>
            <a:pPr lvl="1"/>
            <a:r>
              <a:rPr lang="en-US" altLang="ja-JP" dirty="0">
                <a:hlinkClick r:id="rId2"/>
              </a:rPr>
              <a:t>https://dumps.wikimedia.org/jawiki/20160601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/>
              <a:t>jawiki-20160601-pages-articles.xml.bz2 2.2 </a:t>
            </a:r>
            <a:r>
              <a:rPr lang="en-US" altLang="ja-JP" dirty="0" smtClean="0"/>
              <a:t>GB</a:t>
            </a:r>
          </a:p>
          <a:p>
            <a:r>
              <a:rPr lang="ja-JP" altLang="en-US" dirty="0" smtClean="0"/>
              <a:t>方針</a:t>
            </a:r>
            <a:r>
              <a:rPr lang="en-US" altLang="ja-JP" dirty="0" smtClean="0"/>
              <a:t>:</a:t>
            </a:r>
          </a:p>
          <a:p>
            <a:pPr lvl="1"/>
            <a:r>
              <a:rPr lang="ja-JP" altLang="en-US" dirty="0" smtClean="0"/>
              <a:t>できるだけ固有表現のみを抽出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特に，</a:t>
            </a:r>
            <a:r>
              <a:rPr lang="en-US" altLang="ja-JP" dirty="0" err="1" smtClean="0"/>
              <a:t>NEologd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には作品名が足りてなさそう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正規表現だけでラクに集めてくる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数が必要である場合に</a:t>
            </a:r>
            <a:r>
              <a:rPr lang="en-US" altLang="ja-JP" dirty="0" smtClean="0"/>
              <a:t> API </a:t>
            </a:r>
            <a:r>
              <a:rPr lang="ja-JP" altLang="en-US" dirty="0" smtClean="0"/>
              <a:t>は叩きたくない</a:t>
            </a:r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en-US" altLang="ja-JP" dirty="0" err="1" smtClean="0"/>
              <a:t>NEologd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に含まれていない単語の収集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44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err="1" smtClean="0"/>
              <a:t>WikiExtractor</a:t>
            </a:r>
            <a:r>
              <a:rPr lang="en-US" altLang="ja-JP" dirty="0"/>
              <a:t> (</a:t>
            </a:r>
            <a:r>
              <a:rPr lang="en-US" altLang="ja-JP" dirty="0">
                <a:hlinkClick r:id="rId2"/>
              </a:rPr>
              <a:t>https://github.com/attardi/</a:t>
            </a:r>
            <a:r>
              <a:rPr lang="en-US" altLang="ja-JP" dirty="0" smtClean="0">
                <a:hlinkClick r:id="rId2"/>
              </a:rPr>
              <a:t>wikiextractor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ダンプされた</a:t>
            </a:r>
            <a:r>
              <a:rPr lang="en-US" altLang="ja-JP" dirty="0" smtClean="0"/>
              <a:t> xml </a:t>
            </a:r>
            <a:r>
              <a:rPr lang="ja-JP" altLang="en-US" dirty="0" smtClean="0"/>
              <a:t>をプレーンテキスト化</a:t>
            </a:r>
            <a:endParaRPr lang="en-US" altLang="ja-JP" dirty="0" smtClean="0"/>
          </a:p>
          <a:p>
            <a:pPr marL="857250" lvl="1" indent="-457200"/>
            <a:r>
              <a:rPr lang="ja-JP" altLang="en-US" dirty="0" smtClean="0"/>
              <a:t>マークアップの削除など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括弧</a:t>
            </a:r>
            <a:r>
              <a:rPr kumimoji="1" lang="en-US" altLang="ja-JP" dirty="0" smtClean="0"/>
              <a:t> “『』” </a:t>
            </a:r>
            <a:r>
              <a:rPr kumimoji="1" lang="ja-JP" altLang="en-US" dirty="0" smtClean="0"/>
              <a:t>で囲まれている単語を抽出</a:t>
            </a:r>
            <a:endParaRPr kumimoji="1" lang="en-US" altLang="ja-JP" dirty="0" smtClean="0"/>
          </a:p>
          <a:p>
            <a:pPr marL="857250" lvl="1" indent="-457200"/>
            <a:r>
              <a:rPr lang="en-US" altLang="ja-JP" dirty="0" smtClean="0"/>
              <a:t>『』</a:t>
            </a:r>
            <a:r>
              <a:rPr lang="ja-JP" altLang="en-US" dirty="0" smtClean="0"/>
              <a:t>は作品名，書籍名を表すために用いられる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英数字だけからなる文字列を削除</a:t>
            </a:r>
            <a:endParaRPr lang="en-US" altLang="ja-JP" dirty="0" smtClean="0"/>
          </a:p>
          <a:p>
            <a:pPr marL="857250" lvl="1" indent="-457200"/>
            <a:r>
              <a:rPr lang="ja-JP" altLang="en-US" dirty="0" smtClean="0"/>
              <a:t>日本語形態素解析のための辞書なので，英単語は念のため除外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文字数が</a:t>
            </a:r>
            <a:r>
              <a:rPr kumimoji="1" lang="en-US" altLang="ja-JP" dirty="0" smtClean="0"/>
              <a:t> 2 </a:t>
            </a:r>
            <a:r>
              <a:rPr lang="ja-JP" altLang="en-US" dirty="0" smtClean="0"/>
              <a:t>以下または</a:t>
            </a:r>
            <a:r>
              <a:rPr kumimoji="1" lang="en-US" altLang="ja-JP" dirty="0" smtClean="0"/>
              <a:t> 31 </a:t>
            </a:r>
            <a:r>
              <a:rPr lang="ja-JP" altLang="en-US" dirty="0" smtClean="0"/>
              <a:t>以上である文字列を削除</a:t>
            </a:r>
            <a:endParaRPr lang="en-US" altLang="ja-JP" dirty="0" smtClean="0"/>
          </a:p>
          <a:p>
            <a:pPr marL="857250" lvl="1" indent="-457200"/>
            <a:r>
              <a:rPr lang="en-US" altLang="ja-JP" dirty="0" smtClean="0"/>
              <a:t>2 </a:t>
            </a:r>
            <a:r>
              <a:rPr lang="ja-JP" altLang="en-US" dirty="0" smtClean="0"/>
              <a:t>以下</a:t>
            </a:r>
            <a:r>
              <a:rPr lang="en-US" altLang="ja-JP" dirty="0" smtClean="0"/>
              <a:t>: </a:t>
            </a:r>
            <a:r>
              <a:rPr lang="ja-JP" altLang="en-US" dirty="0" smtClean="0"/>
              <a:t>作品名である場合もあるが，ほとんどはノイズ</a:t>
            </a:r>
            <a:endParaRPr lang="en-US" altLang="ja-JP" dirty="0" smtClean="0"/>
          </a:p>
          <a:p>
            <a:pPr marL="857250" lvl="1" indent="-457200"/>
            <a:r>
              <a:rPr kumimoji="1" lang="en-US" altLang="ja-JP" dirty="0" smtClean="0"/>
              <a:t>31 </a:t>
            </a:r>
            <a:r>
              <a:rPr kumimoji="1" lang="ja-JP" altLang="en-US" dirty="0" smtClean="0"/>
              <a:t>以上</a:t>
            </a:r>
            <a:r>
              <a:rPr kumimoji="1" lang="en-US" altLang="ja-JP" dirty="0" smtClean="0"/>
              <a:t>: 『』</a:t>
            </a:r>
            <a:r>
              <a:rPr kumimoji="1" lang="ja-JP" altLang="en-US" dirty="0" smtClean="0"/>
              <a:t>が引用文のために用いられる場合がある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半角の</a:t>
            </a:r>
            <a:r>
              <a:rPr lang="ja-JP" altLang="en-US" dirty="0" smtClean="0"/>
              <a:t>記号類</a:t>
            </a:r>
            <a:r>
              <a:rPr lang="ja-JP" altLang="en-US" dirty="0" smtClean="0"/>
              <a:t>を含む</a:t>
            </a:r>
            <a:r>
              <a:rPr lang="ja-JP" altLang="en-US" dirty="0" smtClean="0"/>
              <a:t>文字列</a:t>
            </a:r>
            <a:r>
              <a:rPr lang="ja-JP" altLang="en-US" dirty="0"/>
              <a:t>を</a:t>
            </a:r>
            <a:r>
              <a:rPr lang="ja-JP" altLang="en-US" dirty="0" smtClean="0"/>
              <a:t>削除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NEologd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との重複単語削除</a:t>
            </a:r>
            <a:endParaRPr lang="en-US" altLang="ja-JP" dirty="0" smtClean="0"/>
          </a:p>
          <a:p>
            <a:pPr marL="857250" lvl="1" indent="-457200"/>
            <a:r>
              <a:rPr kumimoji="1" lang="en-US" altLang="ja-JP" dirty="0" err="1" smtClean="0"/>
              <a:t>LevelDB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使用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NEologd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を用いた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MeCab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で読みの付与</a:t>
            </a:r>
            <a:endParaRPr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96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extract-name-of-</a:t>
            </a:r>
            <a:r>
              <a:rPr kumimoji="1" lang="en-US" altLang="ja-JP" dirty="0" err="1" smtClean="0"/>
              <a:t>work.sh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前頁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2-5 </a:t>
            </a:r>
            <a:r>
              <a:rPr lang="ja-JP" altLang="en-US" dirty="0" smtClean="0"/>
              <a:t>を処理</a:t>
            </a:r>
            <a:endParaRPr lang="en-US" altLang="ja-JP" dirty="0" smtClean="0"/>
          </a:p>
          <a:p>
            <a:r>
              <a:rPr lang="en-US" altLang="ja-JP" dirty="0" smtClean="0"/>
              <a:t>new_words.txt.bz2: </a:t>
            </a:r>
            <a:r>
              <a:rPr lang="ja-JP" altLang="en-US" dirty="0" smtClean="0"/>
              <a:t>収集した単語と読み</a:t>
            </a:r>
            <a:r>
              <a:rPr lang="en-US" altLang="ja-JP" dirty="0" smtClean="0"/>
              <a:t> (174,013 </a:t>
            </a:r>
            <a:r>
              <a:rPr lang="ja-JP" altLang="en-US" dirty="0" smtClean="0"/>
              <a:t>単語</a:t>
            </a:r>
            <a:r>
              <a:rPr lang="en-US" altLang="ja-JP" dirty="0" smtClean="0"/>
              <a:t>)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作成したプログラム・データ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391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err="1"/>
              <a:t>WikiExtractor</a:t>
            </a:r>
            <a:r>
              <a:rPr lang="en-US" altLang="ja-JP" dirty="0"/>
              <a:t> (</a:t>
            </a:r>
            <a:r>
              <a:rPr lang="en-US" altLang="ja-JP" dirty="0">
                <a:hlinkClick r:id="rId2"/>
              </a:rPr>
              <a:t>https://github.com/attardi/wikiextractor</a:t>
            </a:r>
            <a:r>
              <a:rPr lang="en-US" altLang="ja-JP" dirty="0"/>
              <a:t>) </a:t>
            </a:r>
            <a:r>
              <a:rPr lang="ja-JP" altLang="en-US" dirty="0"/>
              <a:t>で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ダンプされた</a:t>
            </a:r>
            <a:r>
              <a:rPr lang="en-US" altLang="ja-JP" dirty="0"/>
              <a:t> xml </a:t>
            </a:r>
            <a:r>
              <a:rPr lang="ja-JP" altLang="en-US" dirty="0"/>
              <a:t>をプレーンテキスト化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 1 </a:t>
            </a:r>
            <a:r>
              <a:rPr kumimoji="1" lang="ja-JP" altLang="en-US" dirty="0" smtClean="0"/>
              <a:t>文に変換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行をランダムに並び替える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/>
              <a:t>NEologd</a:t>
            </a:r>
            <a:r>
              <a:rPr lang="en-US" altLang="ja-JP" dirty="0"/>
              <a:t> </a:t>
            </a:r>
            <a:r>
              <a:rPr lang="ja-JP" altLang="en-US" dirty="0"/>
              <a:t>を用いた</a:t>
            </a:r>
            <a:r>
              <a:rPr lang="en-US" altLang="ja-JP" dirty="0"/>
              <a:t> </a:t>
            </a:r>
            <a:r>
              <a:rPr lang="en-US" altLang="ja-JP" dirty="0" err="1"/>
              <a:t>MeCab</a:t>
            </a:r>
            <a:r>
              <a:rPr lang="en-US" altLang="ja-JP" dirty="0"/>
              <a:t> </a:t>
            </a:r>
            <a:r>
              <a:rPr lang="ja-JP" altLang="en-US" dirty="0" smtClean="0"/>
              <a:t>で形態素解析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学習したい単語の基本形を抽出</a:t>
            </a:r>
            <a:endParaRPr lang="en-US" altLang="ja-JP" dirty="0" smtClean="0"/>
          </a:p>
          <a:p>
            <a:pPr marL="857250" lvl="1" indent="-457200"/>
            <a:r>
              <a:rPr lang="ja-JP" altLang="en-US" dirty="0" smtClean="0"/>
              <a:t>名詞・動詞・形容詞だけを残す</a:t>
            </a:r>
            <a:endParaRPr lang="en-US" altLang="ja-JP" dirty="0" smtClean="0"/>
          </a:p>
          <a:p>
            <a:pPr marL="857250" lvl="1" indent="-457200"/>
            <a:r>
              <a:rPr lang="ja-JP" altLang="en-US" dirty="0" smtClean="0"/>
              <a:t>ただし，非自立な動詞・名詞，ストップワードは削除する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word2vec (</a:t>
            </a:r>
            <a:r>
              <a:rPr lang="en-US" altLang="ja-JP" dirty="0">
                <a:hlinkClick r:id="rId3"/>
              </a:rPr>
              <a:t>https://github.com/dav/</a:t>
            </a:r>
            <a:r>
              <a:rPr lang="en-US" altLang="ja-JP" dirty="0" smtClean="0">
                <a:hlinkClick r:id="rId3"/>
              </a:rPr>
              <a:t>word2vec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で学習</a:t>
            </a:r>
            <a:endParaRPr lang="en-US" altLang="ja-JP" dirty="0" smtClean="0"/>
          </a:p>
          <a:p>
            <a:pPr marL="857250" lvl="1" indent="-457200"/>
            <a:r>
              <a:rPr lang="en-US" altLang="ja-JP" dirty="0" smtClean="0"/>
              <a:t>300 </a:t>
            </a:r>
            <a:r>
              <a:rPr lang="ja-JP" altLang="en-US" dirty="0" smtClean="0"/>
              <a:t>次元とした以外はデフォルトのパラメタを使用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/>
              <a:t>NEologd</a:t>
            </a:r>
            <a:r>
              <a:rPr lang="en-US" altLang="ja-JP" dirty="0"/>
              <a:t> </a:t>
            </a:r>
            <a:r>
              <a:rPr lang="ja-JP" altLang="en-US" dirty="0"/>
              <a:t>との重複単語</a:t>
            </a:r>
            <a:r>
              <a:rPr lang="ja-JP" altLang="en-US" dirty="0" smtClean="0"/>
              <a:t>削除</a:t>
            </a:r>
            <a:endParaRPr lang="en-US" altLang="ja-JP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/>
              <a:t>2. </a:t>
            </a:r>
            <a:r>
              <a:rPr lang="en-US" altLang="ja-JP" sz="2800" dirty="0" err="1"/>
              <a:t>NEologd</a:t>
            </a:r>
            <a:r>
              <a:rPr lang="en-US" altLang="ja-JP" sz="2800" dirty="0"/>
              <a:t> </a:t>
            </a:r>
            <a:r>
              <a:rPr lang="ja-JP" altLang="en-US" sz="2800" dirty="0"/>
              <a:t>に含まれる単語ベクトルの</a:t>
            </a:r>
            <a:r>
              <a:rPr lang="ja-JP" altLang="en-US" sz="2800" dirty="0" smtClean="0"/>
              <a:t>学習</a:t>
            </a:r>
            <a:r>
              <a:rPr lang="en-US" altLang="ja-JP" sz="2800" dirty="0" smtClean="0"/>
              <a:t> | </a:t>
            </a:r>
            <a:r>
              <a:rPr kumimoji="1" lang="ja-JP" altLang="en-US" sz="2800" dirty="0" smtClean="0"/>
              <a:t>手順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043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make_corpus.sh</a:t>
            </a:r>
            <a:r>
              <a:rPr lang="en-US" altLang="ja-JP" dirty="0" smtClean="0"/>
              <a:t>: </a:t>
            </a:r>
            <a:r>
              <a:rPr lang="ja-JP" altLang="en-US" dirty="0" smtClean="0"/>
              <a:t>前頁の</a:t>
            </a:r>
            <a:r>
              <a:rPr lang="en-US" altLang="ja-JP" dirty="0" smtClean="0"/>
              <a:t> 2-3 </a:t>
            </a:r>
            <a:r>
              <a:rPr lang="ja-JP" altLang="en-US" dirty="0" smtClean="0"/>
              <a:t>を処理</a:t>
            </a:r>
            <a:endParaRPr lang="en-US" altLang="ja-JP" dirty="0" smtClean="0"/>
          </a:p>
          <a:p>
            <a:r>
              <a:rPr lang="en-US" altLang="ja-JP" dirty="0" smtClean="0"/>
              <a:t>mecab2words.py: </a:t>
            </a:r>
            <a:r>
              <a:rPr lang="ja-JP" altLang="en-US" dirty="0" smtClean="0"/>
              <a:t>前頁の</a:t>
            </a:r>
            <a:r>
              <a:rPr lang="en-US" altLang="ja-JP" dirty="0" smtClean="0"/>
              <a:t> 5 </a:t>
            </a:r>
            <a:r>
              <a:rPr lang="ja-JP" altLang="en-US" dirty="0" smtClean="0"/>
              <a:t>を処理</a:t>
            </a:r>
            <a:endParaRPr lang="en-US" altLang="ja-JP" dirty="0" smtClean="0"/>
          </a:p>
          <a:p>
            <a:r>
              <a:rPr lang="en-US" altLang="ja-JP" dirty="0" smtClean="0"/>
              <a:t>vec.txt.bz2: </a:t>
            </a:r>
            <a:r>
              <a:rPr lang="ja-JP" altLang="en-US" dirty="0" smtClean="0"/>
              <a:t>学習された単語ベクトルの内，</a:t>
            </a:r>
            <a:r>
              <a:rPr lang="en-US" altLang="ja-JP" dirty="0" err="1" smtClean="0"/>
              <a:t>NEologd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に存在するもの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(535,173 </a:t>
            </a:r>
            <a:r>
              <a:rPr lang="ja-JP" altLang="en-US" dirty="0" smtClean="0"/>
              <a:t>単語</a:t>
            </a:r>
            <a:r>
              <a:rPr lang="en-US" altLang="ja-JP" dirty="0" smtClean="0"/>
              <a:t>)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作成したプログラム・データ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808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現在私が取り組んでいる研究についてはエントリーシートに記載した通りです．最近</a:t>
            </a:r>
            <a:r>
              <a:rPr lang="ja-JP" altLang="en-US" dirty="0" smtClean="0"/>
              <a:t>人工知能学会で発表をしましたので，参考までにそのときのスライドを同レポジトリにアップロードしておきます</a:t>
            </a:r>
            <a:r>
              <a:rPr lang="en-US" altLang="ja-JP" dirty="0" smtClean="0"/>
              <a:t> (jsai2016.pptx)</a:t>
            </a:r>
            <a:r>
              <a:rPr lang="ja-JP" altLang="en-US" dirty="0" smtClean="0"/>
              <a:t>．現状では，国際会議に投稿するために，モデルの改善などに取り組んでいるところです．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OSS </a:t>
            </a:r>
            <a:r>
              <a:rPr kumimoji="1" lang="ja-JP" altLang="en-US" dirty="0" smtClean="0"/>
              <a:t>に関する活動は，主に自信の無さが原因で，残念ながらこれまでにしたことがありません．必要だと感じたツールを自分で作ることはあまり厭わないし，それをするだけの能力はそれなりにあると自負しているのですが，外部に発信していく，あるいは誰かのために貢献するという</a:t>
            </a:r>
            <a:r>
              <a:rPr lang="ja-JP" altLang="en-US" dirty="0" smtClean="0"/>
              <a:t>ところに気持ちが向かわないのだと思います．</a:t>
            </a:r>
            <a:r>
              <a:rPr kumimoji="1" lang="ja-JP" altLang="en-US" dirty="0" smtClean="0"/>
              <a:t>そこで</a:t>
            </a:r>
            <a:r>
              <a:rPr lang="ja-JP" altLang="en-US" dirty="0" smtClean="0"/>
              <a:t>貴社へのインターンで実際のプロの開発現場に飛び込んで様々な刺激を受けてみて，良い方向に向かうか悪い方向に向かうか分かりませんが，「狭い世界に閉じこもって研究のためのコードを書くだけ」な現状を変えるきっかけが得られたらと考えています．</a:t>
            </a:r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en-US" altLang="ja-JP" dirty="0" smtClean="0"/>
              <a:t> PR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0778" y="18499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8347945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">
  <a:themeElements>
    <a:clrScheme name="My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07C7F"/>
      </a:accent1>
      <a:accent2>
        <a:srgbClr val="FC250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互換性重視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DD8D7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seminar.potx</Template>
  <TotalTime>39096</TotalTime>
  <Words>476</Words>
  <Application>Microsoft Macintosh PowerPoint</Application>
  <PresentationFormat>画面に合わせる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seminar</vt:lpstr>
      <vt:lpstr>概要</vt:lpstr>
      <vt:lpstr>1. NEologd に含まれていない単語の収集 </vt:lpstr>
      <vt:lpstr>手順</vt:lpstr>
      <vt:lpstr>作成したプログラム・データ</vt:lpstr>
      <vt:lpstr>2. NEologd に含まれる単語ベクトルの学習 | 手順</vt:lpstr>
      <vt:lpstr>作成したプログラム・データ</vt:lpstr>
      <vt:lpstr>自己 PR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Ryo</dc:creator>
  <cp:lastModifiedBy>Takahashi Ryo</cp:lastModifiedBy>
  <cp:revision>755</cp:revision>
  <dcterms:created xsi:type="dcterms:W3CDTF">2015-09-16T00:04:52Z</dcterms:created>
  <dcterms:modified xsi:type="dcterms:W3CDTF">2016-06-20T08:32:18Z</dcterms:modified>
</cp:coreProperties>
</file>