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56" r:id="rId2"/>
    <p:sldId id="262" r:id="rId3"/>
    <p:sldId id="264" r:id="rId4"/>
    <p:sldId id="266" r:id="rId5"/>
    <p:sldId id="267" r:id="rId6"/>
    <p:sldId id="263" r:id="rId7"/>
    <p:sldId id="265" r:id="rId8"/>
    <p:sldId id="257" r:id="rId9"/>
    <p:sldId id="269" r:id="rId10"/>
    <p:sldId id="270" r:id="rId11"/>
    <p:sldId id="271" r:id="rId12"/>
    <p:sldId id="25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0F35BB-DE2D-4434-956A-3388E40CF570}">
          <p14:sldIdLst>
            <p14:sldId id="256"/>
            <p14:sldId id="262"/>
            <p14:sldId id="264"/>
            <p14:sldId id="266"/>
            <p14:sldId id="267"/>
            <p14:sldId id="263"/>
            <p14:sldId id="265"/>
            <p14:sldId id="257"/>
            <p14:sldId id="269"/>
            <p14:sldId id="270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119">
          <p15:clr>
            <a:srgbClr val="A4A3A4"/>
          </p15:clr>
        </p15:guide>
        <p15:guide id="5" orient="horz" pos="4201">
          <p15:clr>
            <a:srgbClr val="A4A3A4"/>
          </p15:clr>
        </p15:guide>
        <p15:guide id="6" pos="2880">
          <p15:clr>
            <a:srgbClr val="A4A3A4"/>
          </p15:clr>
        </p15:guide>
        <p15:guide id="7" pos="1973">
          <p15:clr>
            <a:srgbClr val="A4A3A4"/>
          </p15:clr>
        </p15:guide>
        <p15:guide id="8" pos="3787">
          <p15:clr>
            <a:srgbClr val="A4A3A4"/>
          </p15:clr>
        </p15:guide>
        <p15:guide id="9" pos="5602">
          <p15:clr>
            <a:srgbClr val="A4A3A4"/>
          </p15:clr>
        </p15:guide>
        <p15:guide id="10" pos="158">
          <p15:clr>
            <a:srgbClr val="A4A3A4"/>
          </p15:clr>
        </p15:guide>
        <p15:guide id="11" orient="horz" pos="3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細田 禮造" initials="細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5270" autoAdjust="0"/>
  </p:normalViewPr>
  <p:slideViewPr>
    <p:cSldViewPr>
      <p:cViewPr varScale="1">
        <p:scale>
          <a:sx n="214" d="100"/>
          <a:sy n="214" d="100"/>
        </p:scale>
        <p:origin x="1230" y="168"/>
      </p:cViewPr>
      <p:guideLst>
        <p:guide orient="horz" pos="2160"/>
        <p:guide orient="horz" pos="1480"/>
        <p:guide orient="horz" pos="2840"/>
        <p:guide orient="horz" pos="119"/>
        <p:guide orient="horz" pos="4201"/>
        <p:guide pos="2880"/>
        <p:guide pos="1973"/>
        <p:guide pos="3787"/>
        <p:guide pos="5602"/>
        <p:guide pos="158"/>
        <p:guide orient="horz" pos="3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EEEEE-6A48-41AC-9E90-75569E6F5BDD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6D586-BCFB-45D9-859B-54383543B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95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日本郵政インフォメーションテクノロジー株式会社は、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日本郵政グループの日本郵政株式会社の１００％子会社で、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郵政省が構築した郵政総合情報通信ネットワーク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(PNET)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保守・運用を行う会社として、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富士通・ＮＥＣ・日立・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野村総研がといったベンダー出資により、１９８７年に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設立されたピーネット通信株式会社を母体とし、２０１１年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に日本郵政株式会社がすべての株式を買い取り子会社化した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際に、現社名が変更されました。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D586-BCFB-45D9-859B-54383543B9F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日本郵政インフォメーションテクノロジー株式会社は、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日本郵政グループの日本郵政株式会社の１００％子会社で、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郵政省が構築した郵政総合情報通信ネットワーク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(PNET)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保守・運用を行う会社として、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富士通・ＮＥＣ・日立・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野村総研がといったベンダー出資により、１９８７年に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設立されたピーネット通信株式会社を母体とし、２０１１年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に日本郵政株式会社がすべての株式を買い取り子会社化した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際に、現社名が変更されました。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D586-BCFB-45D9-859B-54383543B9F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2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日本郵政インフォメーションテクノロジー株式会社は、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日本郵政グループの日本郵政株式会社の１００％子会社で、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郵政省が構築した郵政総合情報通信ネットワーク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(PNET)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保守・運用を行う会社として、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富士通・ＮＥＣ・日立・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野村総研がといったベンダー出資により、１９８７年に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設立されたピーネット通信株式会社を母体とし、２０１１年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に日本郵政株式会社がすべての株式を買い取り子会社化した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際に、現社名が変更されました。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D586-BCFB-45D9-859B-54383543B9F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日本郵政インフォメーションテクノロジー株式会社は、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日本郵政グループの日本郵政株式会社の１００％子会社で、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郵政省が構築した郵政総合情報通信ネットワーク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(PNET)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保守・運用を行う会社として、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富士通・ＮＥＣ・日立・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野村総研がといったベンダー出資により、１９８７年に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設立されたピーネット通信株式会社を母体とし、２０１１年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に日本郵政株式会社がすべての株式を買い取り子会社化した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際に、現社名が変更されました。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D586-BCFB-45D9-859B-54383543B9F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2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日本郵政インフォメーションテクノロジー株式会社は、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日本郵政グループの日本郵政株式会社の１００％子会社で、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郵政省が構築した郵政総合情報通信ネットワーク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(PNET)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保守・運用を行う会社として、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富士通・ＮＥＣ・日立・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野村総研がといったベンダー出資により、１９８７年に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設立されたピーネット通信株式会社を母体とし、２０１１年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に日本郵政株式会社がすべての株式を買い取り子会社化した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際に、現社名が変更されました。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D586-BCFB-45D9-859B-54383543B9F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2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日本郵政インフォメーションテクノロジー株式会社は、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日本郵政グループの日本郵政株式会社の１００％子会社で、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郵政省が構築した郵政総合情報通信ネットワーク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(PNET)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保守・運用を行う会社として、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富士通・ＮＥＣ・日立・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野村総研がといったベンダー出資により、１９８７年に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設立されたピーネット通信株式会社を母体とし、２０１１年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に日本郵政株式会社がすべての株式を買い取り子会社化した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際に、現社名が変更されました。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D586-BCFB-45D9-859B-54383543B9F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2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21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8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86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7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60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4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6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85EE-E4B4-4A03-A857-D918217A9B84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EE5E-61EF-43D3-907F-ACAA777EDD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7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kkctl.co.j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e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image" Target="../media/image10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4935091" y="2852936"/>
            <a:ext cx="3637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基盤ソリューション課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44208" y="3437711"/>
            <a:ext cx="212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細田 禮造</a:t>
            </a:r>
          </a:p>
        </p:txBody>
      </p:sp>
      <p:sp>
        <p:nvSpPr>
          <p:cNvPr id="4" name="四角形 3">
            <a:extLst>
              <a:ext uri="{FF2B5EF4-FFF2-40B4-BE49-F238E27FC236}">
                <a16:creationId xmlns:a16="http://schemas.microsoft.com/office/drawing/2014/main" id="{D98F66AE-C55D-004A-9480-FF65DE4CF9E1}"/>
              </a:ext>
            </a:extLst>
          </p:cNvPr>
          <p:cNvSpPr/>
          <p:nvPr/>
        </p:nvSpPr>
        <p:spPr>
          <a:xfrm>
            <a:off x="0" y="0"/>
            <a:ext cx="9144000" cy="1801091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四角形 4">
            <a:extLst>
              <a:ext uri="{FF2B5EF4-FFF2-40B4-BE49-F238E27FC236}">
                <a16:creationId xmlns:a16="http://schemas.microsoft.com/office/drawing/2014/main" id="{1FB33148-D11E-2F4E-873A-BB3578906847}"/>
              </a:ext>
            </a:extLst>
          </p:cNvPr>
          <p:cNvSpPr/>
          <p:nvPr/>
        </p:nvSpPr>
        <p:spPr>
          <a:xfrm>
            <a:off x="0" y="5056909"/>
            <a:ext cx="9144000" cy="1801091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06950" y="4221088"/>
            <a:ext cx="357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dirty="0"/>
              <a:t>２０１８年１０月５日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31644" y="4725144"/>
            <a:ext cx="461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lang="ja-JP" altLang="en-US" dirty="0"/>
              <a:t>株式会社コンピュータ技研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2417" y="131289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現場紹介</a:t>
            </a:r>
          </a:p>
        </p:txBody>
      </p:sp>
    </p:spTree>
    <p:extLst>
      <p:ext uri="{BB962C8B-B14F-4D97-AF65-F5344CB8AC3E}">
        <p14:creationId xmlns:p14="http://schemas.microsoft.com/office/powerpoint/2010/main" val="320262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ユーザは">
            <a:extLst>
              <a:ext uri="{FF2B5EF4-FFF2-40B4-BE49-F238E27FC236}">
                <a16:creationId xmlns:a16="http://schemas.microsoft.com/office/drawing/2014/main" id="{0976C175-3FA1-6B47-946A-6D41A66BD142}"/>
              </a:ext>
            </a:extLst>
          </p:cNvPr>
          <p:cNvSpPr txBox="1"/>
          <p:nvPr/>
        </p:nvSpPr>
        <p:spPr>
          <a:xfrm>
            <a:off x="539552" y="385499"/>
            <a:ext cx="52004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担当業務は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さき">
            <a:extLst>
              <a:ext uri="{FF2B5EF4-FFF2-40B4-BE49-F238E27FC236}">
                <a16:creationId xmlns:a16="http://schemas.microsoft.com/office/drawing/2014/main" id="{14B12FBF-8650-E747-9D7D-3FE10F439FF8}"/>
              </a:ext>
            </a:extLst>
          </p:cNvPr>
          <p:cNvSpPr txBox="1"/>
          <p:nvPr/>
        </p:nvSpPr>
        <p:spPr>
          <a:xfrm>
            <a:off x="579234" y="1659285"/>
            <a:ext cx="8169230" cy="2554545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更改の際、各データセンタに設置してある物理サーバを、ＪＰｉＴがサービス提供している郵政グループクラウド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仮想基盤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に集約します。</a:t>
            </a:r>
            <a:endParaRPr lang="ja-JP" altLang="en-US" sz="3200" dirty="0"/>
          </a:p>
          <a:p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43285" y="3918113"/>
            <a:ext cx="1768475" cy="1884362"/>
            <a:chOff x="579234" y="3918113"/>
            <a:chExt cx="1768475" cy="1884362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34" y="5357975"/>
              <a:ext cx="176847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53" y="3918113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グループ化 27"/>
          <p:cNvGrpSpPr/>
          <p:nvPr/>
        </p:nvGrpSpPr>
        <p:grpSpPr>
          <a:xfrm>
            <a:off x="3419872" y="3942167"/>
            <a:ext cx="2146300" cy="1884362"/>
            <a:chOff x="3419872" y="3942167"/>
            <a:chExt cx="2146300" cy="1884362"/>
          </a:xfrm>
        </p:grpSpPr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393142"/>
              <a:ext cx="2146300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644" y="3942167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72200" y="3942167"/>
            <a:ext cx="1768475" cy="1860308"/>
            <a:chOff x="6372200" y="3942167"/>
            <a:chExt cx="1768475" cy="1860308"/>
          </a:xfrm>
        </p:grpSpPr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369088"/>
              <a:ext cx="176847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3942167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10" descr="C:\Users\hvuser\Desktop\パソコン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4592" y="4213830"/>
            <a:ext cx="1536418" cy="11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C:\Users\hvuser\Desktop\パソコン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1008" y="4213830"/>
            <a:ext cx="1536418" cy="11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C:\Users\hvuser\Desktop\パソコン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05264" y="4213830"/>
            <a:ext cx="1536418" cy="11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グループ化 36"/>
          <p:cNvGrpSpPr/>
          <p:nvPr/>
        </p:nvGrpSpPr>
        <p:grpSpPr>
          <a:xfrm>
            <a:off x="651335" y="3918113"/>
            <a:ext cx="1768475" cy="1884362"/>
            <a:chOff x="579234" y="3918113"/>
            <a:chExt cx="1768475" cy="1884362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34" y="5357975"/>
              <a:ext cx="176847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53" y="3918113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グループ化 60"/>
          <p:cNvGrpSpPr/>
          <p:nvPr/>
        </p:nvGrpSpPr>
        <p:grpSpPr>
          <a:xfrm>
            <a:off x="440554" y="3761087"/>
            <a:ext cx="8235902" cy="1324097"/>
            <a:chOff x="440554" y="3761087"/>
            <a:chExt cx="8235902" cy="1324097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440554" y="3915101"/>
              <a:ext cx="8235902" cy="1170083"/>
              <a:chOff x="440554" y="3915101"/>
              <a:chExt cx="8235902" cy="1170083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5939855" y="3918113"/>
                <a:ext cx="2736601" cy="1167071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角丸四角形 39"/>
              <p:cNvSpPr/>
              <p:nvPr/>
            </p:nvSpPr>
            <p:spPr>
              <a:xfrm>
                <a:off x="4499992" y="3915101"/>
                <a:ext cx="1204592" cy="1167071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角丸四角形 40"/>
              <p:cNvSpPr/>
              <p:nvPr/>
            </p:nvSpPr>
            <p:spPr>
              <a:xfrm>
                <a:off x="3151384" y="3915101"/>
                <a:ext cx="1204592" cy="1167071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角丸四角形 41"/>
              <p:cNvSpPr/>
              <p:nvPr/>
            </p:nvSpPr>
            <p:spPr>
              <a:xfrm>
                <a:off x="1782934" y="3915101"/>
                <a:ext cx="1204592" cy="1167071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440554" y="3915101"/>
                <a:ext cx="1204592" cy="1167071"/>
              </a:xfrm>
              <a:prstGeom prst="round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/>
            <p:cNvSpPr txBox="1"/>
            <p:nvPr/>
          </p:nvSpPr>
          <p:spPr>
            <a:xfrm>
              <a:off x="672680" y="3761087"/>
              <a:ext cx="717948" cy="2462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bg1"/>
                  </a:solidFill>
                </a:rPr>
                <a:t>本社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990676" y="3766493"/>
              <a:ext cx="781124" cy="2462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bg1"/>
                  </a:solidFill>
                </a:rPr>
                <a:t>支社</a:t>
              </a: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381579" y="3766493"/>
              <a:ext cx="717948" cy="2462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bg1"/>
                  </a:solidFill>
                </a:rPr>
                <a:t>営業所</a:t>
              </a: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563011" y="3766494"/>
              <a:ext cx="1078554" cy="2462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</a:rPr>
                <a:t>Ａ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データセンタ</a:t>
              </a: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876256" y="3766494"/>
              <a:ext cx="1078554" cy="24622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 dirty="0">
                  <a:solidFill>
                    <a:schemeClr val="bg1"/>
                  </a:solidFill>
                </a:rPr>
                <a:t>Ｂデータセンタ</a:t>
              </a:r>
            </a:p>
          </p:txBody>
        </p:sp>
      </p:grpSp>
      <p:sp>
        <p:nvSpPr>
          <p:cNvPr id="60" name="さき">
            <a:extLst>
              <a:ext uri="{FF2B5EF4-FFF2-40B4-BE49-F238E27FC236}">
                <a16:creationId xmlns:a16="http://schemas.microsoft.com/office/drawing/2014/main" id="{14B12FBF-8650-E747-9D7D-3FE10F439FF8}"/>
              </a:ext>
            </a:extLst>
          </p:cNvPr>
          <p:cNvSpPr txBox="1"/>
          <p:nvPr/>
        </p:nvSpPr>
        <p:spPr>
          <a:xfrm>
            <a:off x="579234" y="1659285"/>
            <a:ext cx="8169230" cy="2062103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日本郵便輸送様のインフラ基盤サーバ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・ウイルス管理・資産管理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のＯＳ更改ならびにアプリケーション更改、端末展開を行います。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40554" y="5085184"/>
            <a:ext cx="8235902" cy="372013"/>
            <a:chOff x="440554" y="5085184"/>
            <a:chExt cx="8235902" cy="372013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440554" y="5157192"/>
              <a:ext cx="8235902" cy="300005"/>
              <a:chOff x="440554" y="5280709"/>
              <a:chExt cx="8235902" cy="461840"/>
            </a:xfrm>
          </p:grpSpPr>
          <p:sp>
            <p:nvSpPr>
              <p:cNvPr id="49" name="円/楕円 48"/>
              <p:cNvSpPr/>
              <p:nvPr/>
            </p:nvSpPr>
            <p:spPr>
              <a:xfrm>
                <a:off x="440554" y="5301209"/>
                <a:ext cx="8235902" cy="4413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162901" y="5280709"/>
                <a:ext cx="800219" cy="339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200" dirty="0">
                    <a:solidFill>
                      <a:schemeClr val="bg1"/>
                    </a:solidFill>
                  </a:rPr>
                  <a:t>ＶＰＮ網</a:t>
                </a:r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1042851" y="5085184"/>
              <a:ext cx="6265305" cy="267866"/>
              <a:chOff x="1042851" y="5085184"/>
              <a:chExt cx="6265305" cy="372013"/>
            </a:xfrm>
          </p:grpSpPr>
          <p:cxnSp>
            <p:nvCxnSpPr>
              <p:cNvPr id="54" name="直線コネクタ 53"/>
              <p:cNvCxnSpPr>
                <a:stCxn id="2" idx="2"/>
              </p:cNvCxnSpPr>
              <p:nvPr/>
            </p:nvCxnSpPr>
            <p:spPr>
              <a:xfrm flipH="1">
                <a:off x="7308155" y="5085184"/>
                <a:ext cx="1" cy="307958"/>
              </a:xfrm>
              <a:prstGeom prst="line">
                <a:avLst/>
              </a:prstGeom>
              <a:ln w="1016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flipH="1">
                <a:off x="5125997" y="5085184"/>
                <a:ext cx="1" cy="307958"/>
              </a:xfrm>
              <a:prstGeom prst="line">
                <a:avLst/>
              </a:prstGeom>
              <a:ln w="1016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 flipH="1">
                <a:off x="3740552" y="5085184"/>
                <a:ext cx="1" cy="307958"/>
              </a:xfrm>
              <a:prstGeom prst="line">
                <a:avLst/>
              </a:prstGeom>
              <a:ln w="1016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flipH="1">
                <a:off x="2411759" y="5085184"/>
                <a:ext cx="1" cy="307958"/>
              </a:xfrm>
              <a:prstGeom prst="line">
                <a:avLst/>
              </a:prstGeom>
              <a:ln w="1016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flipH="1">
                <a:off x="1042851" y="5085184"/>
                <a:ext cx="1" cy="372013"/>
              </a:xfrm>
              <a:prstGeom prst="line">
                <a:avLst/>
              </a:prstGeom>
              <a:ln w="1016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グループ化 5"/>
          <p:cNvGrpSpPr/>
          <p:nvPr/>
        </p:nvGrpSpPr>
        <p:grpSpPr>
          <a:xfrm>
            <a:off x="3131840" y="5435609"/>
            <a:ext cx="2883038" cy="1293967"/>
            <a:chOff x="3131840" y="5435609"/>
            <a:chExt cx="2883038" cy="1293967"/>
          </a:xfrm>
        </p:grpSpPr>
        <p:cxnSp>
          <p:nvCxnSpPr>
            <p:cNvPr id="67" name="直線コネクタ 66"/>
            <p:cNvCxnSpPr/>
            <p:nvPr/>
          </p:nvCxnSpPr>
          <p:spPr>
            <a:xfrm flipH="1">
              <a:off x="4571999" y="5435609"/>
              <a:ext cx="1" cy="307958"/>
            </a:xfrm>
            <a:prstGeom prst="line">
              <a:avLst/>
            </a:prstGeom>
            <a:ln w="1016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グループ化 88"/>
            <p:cNvGrpSpPr/>
            <p:nvPr/>
          </p:nvGrpSpPr>
          <p:grpSpPr>
            <a:xfrm>
              <a:off x="3131840" y="5589240"/>
              <a:ext cx="2883038" cy="1140336"/>
              <a:chOff x="3131840" y="5589240"/>
              <a:chExt cx="2883038" cy="1140336"/>
            </a:xfrm>
          </p:grpSpPr>
          <p:sp>
            <p:nvSpPr>
              <p:cNvPr id="72" name="円/楕円 71"/>
              <p:cNvSpPr/>
              <p:nvPr/>
            </p:nvSpPr>
            <p:spPr>
              <a:xfrm>
                <a:off x="3131840" y="5589240"/>
                <a:ext cx="2883038" cy="1140336"/>
              </a:xfrm>
              <a:custGeom>
                <a:avLst/>
                <a:gdLst/>
                <a:ahLst/>
                <a:cxnLst/>
                <a:rect l="l" t="t" r="r" b="b"/>
                <a:pathLst>
                  <a:path w="2548747" h="1008113">
                    <a:moveTo>
                      <a:pt x="1280275" y="0"/>
                    </a:moveTo>
                    <a:cubicBezTo>
                      <a:pt x="1487455" y="0"/>
                      <a:pt x="1661875" y="97116"/>
                      <a:pt x="1712056" y="229855"/>
                    </a:cubicBezTo>
                    <a:cubicBezTo>
                      <a:pt x="1775793" y="179587"/>
                      <a:pt x="1854272" y="150409"/>
                      <a:pt x="1939005" y="150409"/>
                    </a:cubicBezTo>
                    <a:cubicBezTo>
                      <a:pt x="2155388" y="150409"/>
                      <a:pt x="2330984" y="340685"/>
                      <a:pt x="2332277" y="576062"/>
                    </a:cubicBezTo>
                    <a:lnTo>
                      <a:pt x="2332722" y="576062"/>
                    </a:lnTo>
                    <a:cubicBezTo>
                      <a:pt x="2452029" y="576062"/>
                      <a:pt x="2548747" y="672780"/>
                      <a:pt x="2548747" y="792087"/>
                    </a:cubicBezTo>
                    <a:lnTo>
                      <a:pt x="2548746" y="792087"/>
                    </a:lnTo>
                    <a:cubicBezTo>
                      <a:pt x="2548746" y="911394"/>
                      <a:pt x="2452028" y="1008112"/>
                      <a:pt x="2332721" y="1008112"/>
                    </a:cubicBezTo>
                    <a:lnTo>
                      <a:pt x="1966793" y="1008112"/>
                    </a:lnTo>
                    <a:cubicBezTo>
                      <a:pt x="1966789" y="1008113"/>
                      <a:pt x="1966785" y="1008113"/>
                      <a:pt x="1966781" y="1008113"/>
                    </a:cubicBezTo>
                    <a:lnTo>
                      <a:pt x="314073" y="1008113"/>
                    </a:lnTo>
                    <a:cubicBezTo>
                      <a:pt x="140615" y="1008113"/>
                      <a:pt x="0" y="867498"/>
                      <a:pt x="0" y="694040"/>
                    </a:cubicBezTo>
                    <a:cubicBezTo>
                      <a:pt x="0" y="520582"/>
                      <a:pt x="140615" y="379967"/>
                      <a:pt x="314073" y="379967"/>
                    </a:cubicBezTo>
                    <a:lnTo>
                      <a:pt x="416322" y="379967"/>
                    </a:lnTo>
                    <a:cubicBezTo>
                      <a:pt x="480156" y="241390"/>
                      <a:pt x="612201" y="147211"/>
                      <a:pt x="764433" y="147211"/>
                    </a:cubicBezTo>
                    <a:cubicBezTo>
                      <a:pt x="805899" y="147211"/>
                      <a:pt x="845868" y="154199"/>
                      <a:pt x="882726" y="169107"/>
                    </a:cubicBezTo>
                    <a:cubicBezTo>
                      <a:pt x="956046" y="68200"/>
                      <a:pt x="1106658" y="0"/>
                      <a:pt x="12802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3769158" y="6444181"/>
                <a:ext cx="17235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郵政グループクラウド</a:t>
                </a:r>
              </a:p>
            </p:txBody>
          </p:sp>
        </p:grpSp>
      </p:grpSp>
      <p:grpSp>
        <p:nvGrpSpPr>
          <p:cNvPr id="77" name="ウイルス"/>
          <p:cNvGrpSpPr/>
          <p:nvPr/>
        </p:nvGrpSpPr>
        <p:grpSpPr>
          <a:xfrm>
            <a:off x="4141432" y="5285310"/>
            <a:ext cx="809267" cy="710503"/>
            <a:chOff x="3419872" y="3942167"/>
            <a:chExt cx="2146300" cy="1884362"/>
          </a:xfrm>
        </p:grpSpPr>
        <p:pic>
          <p:nvPicPr>
            <p:cNvPr id="7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393142"/>
              <a:ext cx="2146300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644" y="3942167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資産"/>
          <p:cNvGrpSpPr/>
          <p:nvPr/>
        </p:nvGrpSpPr>
        <p:grpSpPr>
          <a:xfrm>
            <a:off x="5034959" y="5284888"/>
            <a:ext cx="666807" cy="701433"/>
            <a:chOff x="6372200" y="3942167"/>
            <a:chExt cx="1768475" cy="1860308"/>
          </a:xfrm>
        </p:grpSpPr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369088"/>
              <a:ext cx="176847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3942167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グループ化 82"/>
          <p:cNvGrpSpPr/>
          <p:nvPr/>
        </p:nvGrpSpPr>
        <p:grpSpPr>
          <a:xfrm>
            <a:off x="3422303" y="5305730"/>
            <a:ext cx="666808" cy="710503"/>
            <a:chOff x="579234" y="3918113"/>
            <a:chExt cx="1768475" cy="1884362"/>
          </a:xfrm>
        </p:grpSpPr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34" y="5357975"/>
              <a:ext cx="176847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53" y="3918113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角丸四角形 89"/>
          <p:cNvSpPr/>
          <p:nvPr/>
        </p:nvSpPr>
        <p:spPr>
          <a:xfrm>
            <a:off x="4603752" y="4077072"/>
            <a:ext cx="3940599" cy="913968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  <a:effectLst>
            <a:glow rad="279400">
              <a:schemeClr val="tx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現行サーバの停止・撤去に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ついては日本郵便輸送様が実施</a:t>
            </a:r>
          </a:p>
        </p:txBody>
      </p:sp>
    </p:spTree>
    <p:extLst>
      <p:ext uri="{BB962C8B-B14F-4D97-AF65-F5344CB8AC3E}">
        <p14:creationId xmlns:p14="http://schemas.microsoft.com/office/powerpoint/2010/main" val="19361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09739E-6 L 0.52987 -0.0511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93" y="-25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7" dur="16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94444E-6 -4.81481E-6 L 0.39514 -0.0511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57" y="-25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16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1002E-6 L 0.3 -0.054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73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15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66412E-6 L 0.09236 -0.052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6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15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-2.22222E-6 L 0.78229 -0.0398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15" y="-199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67986 -0.0398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93" y="-199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57709 -0.0398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-199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3.88889E-6 0.0629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22222E-6 -3.7037E-6 L -2.22222E-6 0.0659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6 7.40741E-7 L -2.77778E-6 0.066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9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0" grpId="0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ユーザは">
            <a:extLst>
              <a:ext uri="{FF2B5EF4-FFF2-40B4-BE49-F238E27FC236}">
                <a16:creationId xmlns:a16="http://schemas.microsoft.com/office/drawing/2014/main" id="{0976C175-3FA1-6B47-946A-6D41A66BD142}"/>
              </a:ext>
            </a:extLst>
          </p:cNvPr>
          <p:cNvSpPr txBox="1"/>
          <p:nvPr/>
        </p:nvSpPr>
        <p:spPr>
          <a:xfrm>
            <a:off x="539552" y="385499"/>
            <a:ext cx="6107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スケジュールは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792"/>
              </p:ext>
            </p:extLst>
          </p:nvPr>
        </p:nvGraphicFramePr>
        <p:xfrm>
          <a:off x="539552" y="2348880"/>
          <a:ext cx="8136905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システム名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２０１８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２０１９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８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９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１０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１１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１２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２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３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４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ＡＤ</a:t>
                      </a: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ウイルス管理</a:t>
                      </a: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資産管理</a:t>
                      </a:r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2141220" y="3387844"/>
            <a:ext cx="1409700" cy="807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41220" y="4248904"/>
            <a:ext cx="1409700" cy="807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141220" y="5109964"/>
            <a:ext cx="1409700" cy="807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581400" y="3387844"/>
            <a:ext cx="702568" cy="807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構築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7236296" y="5109964"/>
            <a:ext cx="326856" cy="807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構築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4305300" y="3387844"/>
            <a:ext cx="754380" cy="80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総合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864032" y="3387844"/>
            <a:ext cx="353536" cy="807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受入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864032" y="4248904"/>
            <a:ext cx="353536" cy="807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受入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7596336" y="5109964"/>
            <a:ext cx="353536" cy="807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受入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7249988" y="3387844"/>
            <a:ext cx="699884" cy="80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移行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7249988" y="4248904"/>
            <a:ext cx="699884" cy="80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移行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5090159" y="4248904"/>
            <a:ext cx="1112521" cy="807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構築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6228184" y="4253984"/>
            <a:ext cx="600392" cy="807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総合</a:t>
            </a:r>
          </a:p>
        </p:txBody>
      </p:sp>
      <p:sp>
        <p:nvSpPr>
          <p:cNvPr id="38" name="さき">
            <a:extLst>
              <a:ext uri="{FF2B5EF4-FFF2-40B4-BE49-F238E27FC236}">
                <a16:creationId xmlns:a16="http://schemas.microsoft.com/office/drawing/2014/main" id="{14B12FBF-8650-E747-9D7D-3FE10F439FF8}"/>
              </a:ext>
            </a:extLst>
          </p:cNvPr>
          <p:cNvSpPr txBox="1"/>
          <p:nvPr/>
        </p:nvSpPr>
        <p:spPr>
          <a:xfrm>
            <a:off x="579234" y="1659285"/>
            <a:ext cx="8169230" cy="584775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２０１９年４月にシステム運用開始。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7347737" y="2852936"/>
            <a:ext cx="1243013" cy="3613869"/>
            <a:chOff x="7347737" y="2852936"/>
            <a:chExt cx="1243013" cy="3613869"/>
          </a:xfrm>
        </p:grpSpPr>
        <p:cxnSp>
          <p:nvCxnSpPr>
            <p:cNvPr id="40" name="直線コネクタ 39"/>
            <p:cNvCxnSpPr/>
            <p:nvPr/>
          </p:nvCxnSpPr>
          <p:spPr>
            <a:xfrm>
              <a:off x="7969244" y="2852936"/>
              <a:ext cx="0" cy="324036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737" y="5949280"/>
              <a:ext cx="1243013" cy="517525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97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omputer Technics Laboratory Co.,Ltd.">
            <a:hlinkClick r:id="rId2" tooltip="Computer Technics Laboratory Co.,Ltd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877272"/>
            <a:ext cx="3672408" cy="4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ユーザは">
            <a:extLst>
              <a:ext uri="{FF2B5EF4-FFF2-40B4-BE49-F238E27FC236}">
                <a16:creationId xmlns:a16="http://schemas.microsoft.com/office/drawing/2014/main" id="{0976C175-3FA1-6B47-946A-6D41A66BD142}"/>
              </a:ext>
            </a:extLst>
          </p:cNvPr>
          <p:cNvSpPr txBox="1"/>
          <p:nvPr/>
        </p:nvSpPr>
        <p:spPr>
          <a:xfrm>
            <a:off x="539552" y="385499"/>
            <a:ext cx="5816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今後について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さき">
            <a:extLst>
              <a:ext uri="{FF2B5EF4-FFF2-40B4-BE49-F238E27FC236}">
                <a16:creationId xmlns:a16="http://schemas.microsoft.com/office/drawing/2014/main" id="{14B12FBF-8650-E747-9D7D-3FE10F439FF8}"/>
              </a:ext>
            </a:extLst>
          </p:cNvPr>
          <p:cNvSpPr txBox="1"/>
          <p:nvPr/>
        </p:nvSpPr>
        <p:spPr>
          <a:xfrm>
            <a:off x="579234" y="1659285"/>
            <a:ext cx="8169230" cy="3539430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日本郵政インフォメーションテクノロジー様は日本郵政グループとその子会社に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システムやサービスの提供行う重要な会社として、多くの仕事をこなされています。</a:t>
            </a: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この度の案件で信頼を得て、良い関係を築けるように誠心誠意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尽くして参ります。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4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取引先は"/>
          <p:cNvSpPr txBox="1"/>
          <p:nvPr/>
        </p:nvSpPr>
        <p:spPr>
          <a:xfrm>
            <a:off x="539552" y="385499"/>
            <a:ext cx="4354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取引先</a:t>
            </a:r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4" name="日本郵政"/>
          <p:cNvGrpSpPr/>
          <p:nvPr/>
        </p:nvGrpSpPr>
        <p:grpSpPr>
          <a:xfrm>
            <a:off x="753807" y="2723460"/>
            <a:ext cx="3284694" cy="1172131"/>
            <a:chOff x="762245" y="2440955"/>
            <a:chExt cx="3284694" cy="1172131"/>
          </a:xfrm>
        </p:grpSpPr>
        <p:pic>
          <p:nvPicPr>
            <p:cNvPr id="15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2220798" y="262108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62245" y="3212976"/>
              <a:ext cx="1358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HOLDINGS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67179" y="2440955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grpSp>
        <p:nvGrpSpPr>
          <p:cNvPr id="22" name="日本郵便"/>
          <p:cNvGrpSpPr/>
          <p:nvPr/>
        </p:nvGrpSpPr>
        <p:grpSpPr>
          <a:xfrm>
            <a:off x="753807" y="3824257"/>
            <a:ext cx="3263853" cy="1164367"/>
            <a:chOff x="783086" y="2448719"/>
            <a:chExt cx="3263853" cy="1164367"/>
          </a:xfrm>
        </p:grpSpPr>
        <p:pic>
          <p:nvPicPr>
            <p:cNvPr id="23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20798" y="262108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郵便</a:t>
              </a:r>
              <a:endPara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83086" y="3212976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P  O  S  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68096" y="2448719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ゆうびん</a:t>
              </a:r>
            </a:p>
          </p:txBody>
        </p:sp>
      </p:grpSp>
      <p:grpSp>
        <p:nvGrpSpPr>
          <p:cNvPr id="3" name="ゆうちょ銀行"/>
          <p:cNvGrpSpPr/>
          <p:nvPr/>
        </p:nvGrpSpPr>
        <p:grpSpPr>
          <a:xfrm>
            <a:off x="4661976" y="2718130"/>
            <a:ext cx="3798456" cy="1152254"/>
            <a:chOff x="5016071" y="5239075"/>
            <a:chExt cx="3798456" cy="1152254"/>
          </a:xfrm>
        </p:grpSpPr>
        <p:pic>
          <p:nvPicPr>
            <p:cNvPr id="32" name="Picture 4" descr="C:\Users\hvuser\Desktop\JP_Green.e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962" y="5334313"/>
              <a:ext cx="1399834" cy="69991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6462601" y="5399324"/>
              <a:ext cx="2351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ゆう</a:t>
              </a:r>
              <a:r>
                <a:rPr kumimoji="1" lang="ja-JP" altLang="en-US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ちょ</a:t>
              </a:r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銀行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016071" y="5991219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B  A  N  K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871301" y="5239075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ぎんこう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grpSp>
        <p:nvGrpSpPr>
          <p:cNvPr id="13" name="かんぽ生命"/>
          <p:cNvGrpSpPr/>
          <p:nvPr/>
        </p:nvGrpSpPr>
        <p:grpSpPr>
          <a:xfrm>
            <a:off x="4608137" y="3795181"/>
            <a:ext cx="3667011" cy="1152254"/>
            <a:chOff x="4935920" y="3845002"/>
            <a:chExt cx="3667011" cy="1152254"/>
          </a:xfrm>
        </p:grpSpPr>
        <p:pic>
          <p:nvPicPr>
            <p:cNvPr id="31" name="Picture 3" descr="C:\Users\hvuser\Desktop\JP_Blue.e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331" y="3927434"/>
              <a:ext cx="1399835" cy="7313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6462601" y="4005251"/>
              <a:ext cx="21403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かん</a:t>
              </a:r>
              <a:r>
                <a:rPr lang="ja-JP" altLang="en-US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ぽ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生命</a:t>
              </a:r>
              <a:endPara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935920" y="4597146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INSURANCE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596336" y="3845002"/>
              <a:ext cx="942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せいめい</a:t>
              </a: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2627784" y="1908121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日本郵政グループ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57345" y="1721674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にほん　ゆうせい</a:t>
            </a:r>
          </a:p>
        </p:txBody>
      </p:sp>
      <p:grpSp>
        <p:nvGrpSpPr>
          <p:cNvPr id="46" name="JPIT"/>
          <p:cNvGrpSpPr/>
          <p:nvPr/>
        </p:nvGrpSpPr>
        <p:grpSpPr>
          <a:xfrm>
            <a:off x="726966" y="3844036"/>
            <a:ext cx="8207773" cy="1161282"/>
            <a:chOff x="755576" y="2451804"/>
            <a:chExt cx="8207773" cy="1161282"/>
          </a:xfrm>
        </p:grpSpPr>
        <p:pic>
          <p:nvPicPr>
            <p:cNvPr id="47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2220798" y="2621081"/>
              <a:ext cx="67425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日本郵政インフォメーションテクノロジー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55576" y="3212976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J   P   </a:t>
              </a:r>
              <a:r>
                <a:rPr kumimoji="1" lang="en-US" altLang="ja-JP" sz="20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i</a:t>
              </a:r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   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383402" y="2451804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</a:p>
          </p:txBody>
        </p:sp>
      </p:grpSp>
      <p:sp>
        <p:nvSpPr>
          <p:cNvPr id="51" name="１００％"/>
          <p:cNvSpPr txBox="1"/>
          <p:nvPr/>
        </p:nvSpPr>
        <p:spPr>
          <a:xfrm>
            <a:off x="3907401" y="2916233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の１００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％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子会社である</a:t>
            </a:r>
          </a:p>
        </p:txBody>
      </p:sp>
      <p:sp>
        <p:nvSpPr>
          <p:cNvPr id="52" name="資本金"/>
          <p:cNvSpPr txBox="1"/>
          <p:nvPr/>
        </p:nvSpPr>
        <p:spPr>
          <a:xfrm>
            <a:off x="753807" y="50851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資本金</a:t>
            </a:r>
          </a:p>
        </p:txBody>
      </p:sp>
      <p:sp>
        <p:nvSpPr>
          <p:cNvPr id="53" name="金額"/>
          <p:cNvSpPr txBox="1"/>
          <p:nvPr/>
        </p:nvSpPr>
        <p:spPr>
          <a:xfrm>
            <a:off x="2483768" y="5085183"/>
            <a:ext cx="306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３１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憶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５０００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万円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従業員数"/>
          <p:cNvSpPr txBox="1"/>
          <p:nvPr/>
        </p:nvSpPr>
        <p:spPr>
          <a:xfrm>
            <a:off x="753807" y="566995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従業員数</a:t>
            </a:r>
          </a:p>
        </p:txBody>
      </p:sp>
      <p:sp>
        <p:nvSpPr>
          <p:cNvPr id="60" name="人数"/>
          <p:cNvSpPr txBox="1"/>
          <p:nvPr/>
        </p:nvSpPr>
        <p:spPr>
          <a:xfrm>
            <a:off x="2483768" y="5669958"/>
            <a:ext cx="306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２０５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の"/>
          <p:cNvSpPr txBox="1"/>
          <p:nvPr/>
        </p:nvSpPr>
        <p:spPr>
          <a:xfrm>
            <a:off x="5652120" y="1908121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4304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9" grpId="0"/>
      <p:bldP spid="60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取引先は"/>
          <p:cNvSpPr txBox="1"/>
          <p:nvPr/>
        </p:nvSpPr>
        <p:spPr>
          <a:xfrm>
            <a:off x="539552" y="385499"/>
            <a:ext cx="4354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取引先</a:t>
            </a:r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6" name="JPIT"/>
          <p:cNvGrpSpPr/>
          <p:nvPr/>
        </p:nvGrpSpPr>
        <p:grpSpPr>
          <a:xfrm>
            <a:off x="726966" y="3844036"/>
            <a:ext cx="8207773" cy="1161282"/>
            <a:chOff x="755576" y="2451804"/>
            <a:chExt cx="8207773" cy="1161282"/>
          </a:xfrm>
        </p:grpSpPr>
        <p:pic>
          <p:nvPicPr>
            <p:cNvPr id="47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2220798" y="2621081"/>
              <a:ext cx="67425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日本郵政インフォメーションテクノロジー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55576" y="3212976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J   P   </a:t>
              </a:r>
              <a:r>
                <a:rPr kumimoji="1" lang="en-US" altLang="ja-JP" sz="20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i</a:t>
              </a:r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   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383402" y="2451804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753807" y="1721675"/>
            <a:ext cx="7257603" cy="4533060"/>
            <a:chOff x="753807" y="1721675"/>
            <a:chExt cx="7257603" cy="453306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753807" y="5085184"/>
              <a:ext cx="4794996" cy="1169551"/>
              <a:chOff x="753807" y="5085183"/>
              <a:chExt cx="4794996" cy="1169551"/>
            </a:xfrm>
          </p:grpSpPr>
          <p:sp>
            <p:nvSpPr>
              <p:cNvPr id="52" name="資本金"/>
              <p:cNvSpPr txBox="1"/>
              <p:nvPr/>
            </p:nvSpPr>
            <p:spPr>
              <a:xfrm>
                <a:off x="753807" y="5085184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資本金</a:t>
                </a:r>
              </a:p>
            </p:txBody>
          </p:sp>
          <p:sp>
            <p:nvSpPr>
              <p:cNvPr id="53" name="金額"/>
              <p:cNvSpPr txBox="1"/>
              <p:nvPr/>
            </p:nvSpPr>
            <p:spPr>
              <a:xfrm>
                <a:off x="2483768" y="5085183"/>
                <a:ext cx="30650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３１</a:t>
                </a:r>
                <a:r>
                  <a:rPr kumimoji="1"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憶</a:t>
                </a:r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５０００</a:t>
                </a:r>
                <a:r>
                  <a:rPr kumimoji="1"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万円</a:t>
                </a:r>
                <a:endPara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59" name="従業員数"/>
              <p:cNvSpPr txBox="1"/>
              <p:nvPr/>
            </p:nvSpPr>
            <p:spPr>
              <a:xfrm>
                <a:off x="753807" y="5669959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従業員数</a:t>
                </a:r>
              </a:p>
            </p:txBody>
          </p:sp>
          <p:sp>
            <p:nvSpPr>
              <p:cNvPr id="60" name="人数"/>
              <p:cNvSpPr txBox="1"/>
              <p:nvPr/>
            </p:nvSpPr>
            <p:spPr>
              <a:xfrm>
                <a:off x="2483768" y="5669958"/>
                <a:ext cx="30650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２０５</a:t>
                </a:r>
                <a:r>
                  <a:rPr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人</a:t>
                </a:r>
                <a:endPara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753807" y="1721675"/>
              <a:ext cx="7257603" cy="2173917"/>
              <a:chOff x="753807" y="1721674"/>
              <a:chExt cx="7257603" cy="2173917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753807" y="2723460"/>
                <a:ext cx="7257603" cy="1172131"/>
                <a:chOff x="753807" y="2723460"/>
                <a:chExt cx="7257603" cy="1172131"/>
              </a:xfrm>
            </p:grpSpPr>
            <p:grpSp>
              <p:nvGrpSpPr>
                <p:cNvPr id="14" name="日本郵政"/>
                <p:cNvGrpSpPr/>
                <p:nvPr/>
              </p:nvGrpSpPr>
              <p:grpSpPr>
                <a:xfrm>
                  <a:off x="753807" y="2723460"/>
                  <a:ext cx="3284694" cy="1172131"/>
                  <a:chOff x="762245" y="2440955"/>
                  <a:chExt cx="3284694" cy="1172131"/>
                </a:xfrm>
              </p:grpSpPr>
              <p:pic>
                <p:nvPicPr>
                  <p:cNvPr id="15" name="Picture 10" descr="C:\Users\hvuser\Desktop\JP.emf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7584" y="2571869"/>
                    <a:ext cx="1359876" cy="69554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テキスト ボックス 15"/>
                  <p:cNvSpPr txBox="1"/>
                  <p:nvPr/>
                </p:nvSpPr>
                <p:spPr>
                  <a:xfrm>
                    <a:off x="2220798" y="2621081"/>
                    <a:ext cx="182614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rPr>
                      <a:t>日本郵政</a:t>
                    </a:r>
                  </a:p>
                </p:txBody>
              </p:sp>
              <p:sp>
                <p:nvSpPr>
                  <p:cNvPr id="17" name="テキスト ボックス 16"/>
                  <p:cNvSpPr txBox="1"/>
                  <p:nvPr/>
                </p:nvSpPr>
                <p:spPr>
                  <a:xfrm>
                    <a:off x="762245" y="3212976"/>
                    <a:ext cx="13580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ja-JP" sz="20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rPr>
                      <a:t>HOLDINGS</a:t>
                    </a:r>
                    <a:endParaRPr kumimoji="1" lang="ja-JP" altLang="en-US" sz="20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2367179" y="2440955"/>
                    <a:ext cx="1611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rPr>
                      <a:t>にほん　ゆうせい</a:t>
                    </a:r>
                    <a:endParaRPr kumimoji="1" lang="ja-JP" altLang="en-US" sz="16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endParaRPr>
                  </a:p>
                </p:txBody>
              </p:sp>
            </p:grpSp>
            <p:sp>
              <p:nvSpPr>
                <p:cNvPr id="51" name="１００％"/>
                <p:cNvSpPr txBox="1"/>
                <p:nvPr/>
              </p:nvSpPr>
              <p:spPr>
                <a:xfrm>
                  <a:off x="3907401" y="2916233"/>
                  <a:ext cx="41040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の１００</a:t>
                  </a:r>
                  <a:r>
                    <a:rPr kumimoji="1" lang="ja-JP" altLang="en-US" sz="2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％</a:t>
                  </a:r>
                  <a:r>
                    <a:rPr kumimoji="1"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子会社である</a:t>
                  </a:r>
                </a:p>
              </p:txBody>
            </p:sp>
          </p:grpSp>
          <p:grpSp>
            <p:nvGrpSpPr>
              <p:cNvPr id="2" name="グループ化 1"/>
              <p:cNvGrpSpPr/>
              <p:nvPr/>
            </p:nvGrpSpPr>
            <p:grpSpPr>
              <a:xfrm>
                <a:off x="2627784" y="1721674"/>
                <a:ext cx="3588914" cy="771222"/>
                <a:chOff x="2627784" y="1721674"/>
                <a:chExt cx="3588914" cy="771222"/>
              </a:xfrm>
            </p:grpSpPr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627784" y="1908121"/>
                  <a:ext cx="32608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日本郵政グループ</a:t>
                  </a:r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2757345" y="1721674"/>
                  <a:ext cx="16113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にほん　ゆうせい</a:t>
                  </a:r>
                </a:p>
              </p:txBody>
            </p:sp>
            <p:sp>
              <p:nvSpPr>
                <p:cNvPr id="38" name="の"/>
                <p:cNvSpPr txBox="1"/>
                <p:nvPr/>
              </p:nvSpPr>
              <p:spPr>
                <a:xfrm>
                  <a:off x="5652120" y="1908121"/>
                  <a:ext cx="56457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の</a:t>
                  </a:r>
                </a:p>
              </p:txBody>
            </p:sp>
          </p:grpSp>
        </p:grpSp>
      </p:grpSp>
      <p:pic>
        <p:nvPicPr>
          <p:cNvPr id="56" name="野村総研" descr="C:\Users\hvuser\Desktop\野村総研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96" y="4659644"/>
            <a:ext cx="754524" cy="3769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日立" descr="C:\Users\hvuser\Desktop\日立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89" y="4183817"/>
            <a:ext cx="1570471" cy="3120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旧ＮＥＣ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212857"/>
            <a:ext cx="1082030" cy="2866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旧富士通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2660" y="4044613"/>
            <a:ext cx="1154975" cy="57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647298" y="3068960"/>
            <a:ext cx="8029158" cy="5015641"/>
            <a:chOff x="647298" y="3068960"/>
            <a:chExt cx="8029158" cy="5015641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63218" y="3068960"/>
              <a:ext cx="8013238" cy="3046988"/>
            </a:xfrm>
            <a:prstGeom prst="rect">
              <a:avLst/>
            </a:prstGeom>
            <a:noFill/>
          </p:spPr>
          <p:txBody>
            <a:bodyPr wrap="square" spcCol="72000" rtlCol="0">
              <a:spAutoFit/>
            </a:bodyPr>
            <a:lstStyle/>
            <a:p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郵政省が構築した郵政総合情報通信</a:t>
              </a:r>
              <a:endPara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ネットワーク</a:t>
              </a:r>
              <a:r>
                <a:rPr lang="en-US" altLang="ja-JP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ja-JP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PNET</a:t>
              </a:r>
              <a:r>
                <a:rPr lang="en-US" altLang="ja-JP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の保守・運用を行う</a:t>
              </a:r>
              <a:endPara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会社として、　　  ・            ・　　　    </a:t>
              </a:r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・</a:t>
              </a:r>
              <a:endParaRPr kumimoji="1"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　　　といったベンダーの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出資により、「</a:t>
              </a:r>
              <a:r>
                <a:rPr lang="ja-JP" altLang="en-US" sz="32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ピーネット通信株式会社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」という名称で</a:t>
              </a:r>
              <a:endPara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１９８７年に設立され</a:t>
              </a:r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ました。</a:t>
              </a:r>
              <a:endParaRPr kumimoji="1"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950850" y="6949143"/>
              <a:ext cx="1549142" cy="584775"/>
            </a:xfrm>
            <a:prstGeom prst="rect">
              <a:avLst/>
            </a:prstGeom>
            <a:noFill/>
          </p:spPr>
          <p:txBody>
            <a:bodyPr wrap="square" spcCol="72000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富士通</a:t>
              </a:r>
              <a:endParaRPr kumimoji="1" lang="en-US" altLang="ja-JP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4535026" y="6949143"/>
              <a:ext cx="1549142" cy="584775"/>
            </a:xfrm>
            <a:prstGeom prst="rect">
              <a:avLst/>
            </a:prstGeom>
            <a:noFill/>
          </p:spPr>
          <p:txBody>
            <a:bodyPr wrap="square" spcCol="72000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ＮＥＣ</a:t>
              </a:r>
              <a:endParaRPr kumimoji="1" lang="en-US" altLang="ja-JP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567330" y="6957392"/>
              <a:ext cx="1245030" cy="584775"/>
            </a:xfrm>
            <a:prstGeom prst="rect">
              <a:avLst/>
            </a:prstGeom>
            <a:noFill/>
          </p:spPr>
          <p:txBody>
            <a:bodyPr wrap="square" spcCol="72000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日立</a:t>
              </a:r>
              <a:endPara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47298" y="7499826"/>
              <a:ext cx="1836470" cy="584775"/>
            </a:xfrm>
            <a:prstGeom prst="rect">
              <a:avLst/>
            </a:prstGeom>
            <a:noFill/>
          </p:spPr>
          <p:txBody>
            <a:bodyPr wrap="square" spcCol="72000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野村総研</a:t>
              </a:r>
              <a:endParaRPr kumimoji="1" lang="en-US" altLang="ja-JP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7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1.38889E-6 -0.3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取引先は"/>
          <p:cNvSpPr txBox="1"/>
          <p:nvPr/>
        </p:nvSpPr>
        <p:spPr>
          <a:xfrm>
            <a:off x="539552" y="385499"/>
            <a:ext cx="4354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取引先</a:t>
            </a:r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8" name="ＮＥＣ" descr="C:\Users\hvuser\Desktop\NEC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52" y="-666410"/>
            <a:ext cx="1934117" cy="5127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富士通" descr="C:\Users\hvuser\Desktop\富士通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61" y="-963488"/>
            <a:ext cx="1644698" cy="8143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JPIT"/>
          <p:cNvGrpSpPr/>
          <p:nvPr/>
        </p:nvGrpSpPr>
        <p:grpSpPr>
          <a:xfrm>
            <a:off x="726966" y="1763662"/>
            <a:ext cx="8207773" cy="1161282"/>
            <a:chOff x="755576" y="2451804"/>
            <a:chExt cx="8207773" cy="1161282"/>
          </a:xfrm>
        </p:grpSpPr>
        <p:pic>
          <p:nvPicPr>
            <p:cNvPr id="40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2220798" y="2621081"/>
              <a:ext cx="67425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日本郵政インフォメーションテクノロジー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755576" y="3212976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J   P   </a:t>
              </a:r>
              <a:r>
                <a:rPr kumimoji="1" lang="en-US" altLang="ja-JP" sz="20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i</a:t>
              </a:r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   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83402" y="2451804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663218" y="3068960"/>
            <a:ext cx="8013238" cy="3046988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のち、郵政民営化により２００７年に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公社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は解散、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日本郵政株式会社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へ業務が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移管されました。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２０１１年に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が「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ピーネット通信</a:t>
            </a:r>
            <a:endParaRPr kumimoji="1" lang="en-US" altLang="ja-JP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株式会社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」の株式を買い取り、子会社化した際、現在の社名となりました。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647298" y="3068960"/>
            <a:ext cx="8029158" cy="5087649"/>
            <a:chOff x="647298" y="3068960"/>
            <a:chExt cx="8029158" cy="508764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47298" y="3068960"/>
              <a:ext cx="8029158" cy="5087649"/>
              <a:chOff x="647298" y="3068960"/>
              <a:chExt cx="8029158" cy="5087649"/>
            </a:xfrm>
          </p:grpSpPr>
          <p:grpSp>
            <p:nvGrpSpPr>
              <p:cNvPr id="3" name="さき"/>
              <p:cNvGrpSpPr/>
              <p:nvPr/>
            </p:nvGrpSpPr>
            <p:grpSpPr>
              <a:xfrm>
                <a:off x="647298" y="3068960"/>
                <a:ext cx="8029158" cy="5087649"/>
                <a:chOff x="647298" y="3068960"/>
                <a:chExt cx="8029158" cy="5087649"/>
              </a:xfrm>
            </p:grpSpPr>
            <p:pic>
              <p:nvPicPr>
                <p:cNvPr id="56" name="野村総研" descr="C:\Users\hvuser\Desktop\野村総研.e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7196" y="4659644"/>
                  <a:ext cx="754524" cy="376982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" name="グループ化 9"/>
                <p:cNvGrpSpPr/>
                <p:nvPr/>
              </p:nvGrpSpPr>
              <p:grpSpPr>
                <a:xfrm>
                  <a:off x="647298" y="3068960"/>
                  <a:ext cx="8029158" cy="5087649"/>
                  <a:chOff x="647298" y="3068960"/>
                  <a:chExt cx="8029158" cy="5087649"/>
                </a:xfrm>
              </p:grpSpPr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663218" y="3068960"/>
                    <a:ext cx="8013238" cy="3046988"/>
                  </a:xfrm>
                  <a:prstGeom prst="rect">
                    <a:avLst/>
                  </a:prstGeom>
                  <a:noFill/>
                </p:spPr>
                <p:txBody>
                  <a:bodyPr wrap="square" spcCol="72000" rtlCol="0">
                    <a:spAutoFit/>
                  </a:bodyPr>
                  <a:lstStyle/>
                  <a:p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郵政省が構築した郵政総合情報通信</a:t>
                    </a:r>
                    <a:endParaRPr lang="en-US" altLang="ja-JP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ネットワーク</a:t>
                    </a:r>
                    <a:r>
                      <a:rPr lang="en-US" altLang="ja-JP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(</a:t>
                    </a:r>
                    <a:r>
                      <a:rPr lang="en-US" altLang="ja-JP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</a:rPr>
                      <a:t>PNET</a:t>
                    </a:r>
                    <a:r>
                      <a:rPr lang="en-US" altLang="ja-JP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)</a:t>
                    </a:r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の保守・運用を行う</a:t>
                    </a:r>
                    <a:endParaRPr lang="en-US" altLang="ja-JP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会社として、　　  ・            ・　　　    </a:t>
                    </a:r>
                    <a:r>
                      <a:rPr kumimoji="1"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・</a:t>
                    </a:r>
                    <a:endParaRPr kumimoji="1" lang="en-US" altLang="ja-JP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r>
                      <a:rPr kumimoji="1"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　　　　といったベンダーの</a:t>
                    </a:r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出資により、「</a:t>
                    </a:r>
                    <a:r>
                      <a:rPr lang="ja-JP" altLang="en-US" sz="3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ピーネット通信株式会社</a:t>
                    </a:r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」という名称で</a:t>
                    </a:r>
                    <a:endParaRPr lang="en-US" altLang="ja-JP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r>
                      <a:rPr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１９８７年に設立され</a:t>
                    </a:r>
                    <a:r>
                      <a:rPr kumimoji="1" lang="ja-JP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ました。</a:t>
                    </a:r>
                    <a:endParaRPr kumimoji="1" lang="en-US" altLang="ja-JP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" name="テキスト ボックス 69"/>
                  <p:cNvSpPr txBox="1"/>
                  <p:nvPr/>
                </p:nvSpPr>
                <p:spPr>
                  <a:xfrm>
                    <a:off x="2950850" y="7021151"/>
                    <a:ext cx="1549142" cy="584775"/>
                  </a:xfrm>
                  <a:prstGeom prst="rect">
                    <a:avLst/>
                  </a:prstGeom>
                  <a:noFill/>
                </p:spPr>
                <p:txBody>
                  <a:bodyPr wrap="square" spcCol="72000" rtlCol="0">
                    <a:spAutoFit/>
                  </a:bodyPr>
                  <a:lstStyle/>
                  <a:p>
                    <a:r>
                      <a:rPr kumimoji="1" lang="ja-JP" altLang="en-US" sz="3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富士通</a:t>
                    </a:r>
                    <a:endParaRPr kumimoji="1" lang="en-US" altLang="ja-JP" sz="3200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テキスト ボックス 70"/>
                  <p:cNvSpPr txBox="1"/>
                  <p:nvPr/>
                </p:nvSpPr>
                <p:spPr>
                  <a:xfrm>
                    <a:off x="4535026" y="7021151"/>
                    <a:ext cx="1549142" cy="584775"/>
                  </a:xfrm>
                  <a:prstGeom prst="rect">
                    <a:avLst/>
                  </a:prstGeom>
                  <a:noFill/>
                </p:spPr>
                <p:txBody>
                  <a:bodyPr wrap="square" spcCol="72000" rtlCol="0">
                    <a:spAutoFit/>
                  </a:bodyPr>
                  <a:lstStyle/>
                  <a:p>
                    <a:r>
                      <a:rPr kumimoji="1" lang="ja-JP" alt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ＮＥＣ</a:t>
                    </a:r>
                    <a:endParaRPr kumimoji="1" lang="en-US" altLang="ja-JP" sz="3200" dirty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2" name="テキスト ボックス 71"/>
                  <p:cNvSpPr txBox="1"/>
                  <p:nvPr/>
                </p:nvSpPr>
                <p:spPr>
                  <a:xfrm>
                    <a:off x="6567330" y="7029400"/>
                    <a:ext cx="1245030" cy="584775"/>
                  </a:xfrm>
                  <a:prstGeom prst="rect">
                    <a:avLst/>
                  </a:prstGeom>
                  <a:noFill/>
                </p:spPr>
                <p:txBody>
                  <a:bodyPr wrap="square" spcCol="72000" rtlCol="0">
                    <a:spAutoFit/>
                  </a:bodyPr>
                  <a:lstStyle/>
                  <a:p>
                    <a:r>
                      <a:rPr kumimoji="1" lang="ja-JP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日立</a:t>
                    </a:r>
                    <a:endParaRPr kumimoji="1" lang="en-US" altLang="ja-JP" sz="3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3" name="テキスト ボックス 72"/>
                  <p:cNvSpPr txBox="1"/>
                  <p:nvPr/>
                </p:nvSpPr>
                <p:spPr>
                  <a:xfrm>
                    <a:off x="647298" y="7571834"/>
                    <a:ext cx="1836470" cy="584775"/>
                  </a:xfrm>
                  <a:prstGeom prst="rect">
                    <a:avLst/>
                  </a:prstGeom>
                  <a:noFill/>
                </p:spPr>
                <p:txBody>
                  <a:bodyPr wrap="square" spcCol="72000" rtlCol="0">
                    <a:spAutoFit/>
                  </a:bodyPr>
                  <a:lstStyle/>
                  <a:p>
                    <a:r>
                      <a:rPr kumimoji="1" lang="ja-JP" altLang="en-US" sz="3200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野村総研</a:t>
                    </a:r>
                    <a:endParaRPr kumimoji="1" lang="en-US" altLang="ja-JP" sz="3200" dirty="0"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pic>
            <p:nvPicPr>
              <p:cNvPr id="22" name="旧ＮＥＣ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16016" y="4212857"/>
                <a:ext cx="1082030" cy="286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旧富士通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132660" y="4044613"/>
                <a:ext cx="1154975" cy="57042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5" name="日立" descr="C:\Users\hvuser\Desktop\日立.e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989" y="4183817"/>
              <a:ext cx="1570471" cy="31203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30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取引先は"/>
          <p:cNvSpPr txBox="1"/>
          <p:nvPr/>
        </p:nvSpPr>
        <p:spPr>
          <a:xfrm>
            <a:off x="539552" y="385499"/>
            <a:ext cx="4354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取引先</a:t>
            </a:r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9" name="JPIT"/>
          <p:cNvGrpSpPr/>
          <p:nvPr/>
        </p:nvGrpSpPr>
        <p:grpSpPr>
          <a:xfrm>
            <a:off x="726966" y="1763662"/>
            <a:ext cx="8207773" cy="1161282"/>
            <a:chOff x="755576" y="2451804"/>
            <a:chExt cx="8207773" cy="1161282"/>
          </a:xfrm>
        </p:grpSpPr>
        <p:pic>
          <p:nvPicPr>
            <p:cNvPr id="40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2220798" y="2621081"/>
              <a:ext cx="67425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日本郵政インフォメーションテクノロジー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755576" y="3212976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J   P   </a:t>
              </a:r>
              <a:r>
                <a:rPr kumimoji="1" lang="en-US" altLang="ja-JP" sz="20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i</a:t>
              </a:r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   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83402" y="2451804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</a:p>
          </p:txBody>
        </p:sp>
      </p:grpSp>
      <p:sp>
        <p:nvSpPr>
          <p:cNvPr id="63" name="さき"/>
          <p:cNvSpPr txBox="1"/>
          <p:nvPr/>
        </p:nvSpPr>
        <p:spPr>
          <a:xfrm>
            <a:off x="663218" y="3068960"/>
            <a:ext cx="8013238" cy="3539430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のち、郵政民営化により２００７年に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公社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は解散、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日本郵政株式会社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へ業務が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移管されました。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２０１１年に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日本郵政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が「</a:t>
            </a:r>
            <a:r>
              <a:rPr kumimoji="1"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ピーネット通信</a:t>
            </a:r>
            <a:endParaRPr kumimoji="1" lang="en-US" altLang="ja-JP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株式会社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」の株式を買い取り、子会社化した際、現在の社名となりました。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あと"/>
          <p:cNvSpPr txBox="1"/>
          <p:nvPr/>
        </p:nvSpPr>
        <p:spPr>
          <a:xfrm>
            <a:off x="663168" y="3068960"/>
            <a:ext cx="8013238" cy="2246769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主な業務は</a:t>
            </a:r>
            <a:endPara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・ＰＮＥＴのシステム維持／運営／管理業務</a:t>
            </a:r>
            <a:endPara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システム設計／</a:t>
            </a:r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ソフトウェア開発</a:t>
            </a:r>
            <a:endParaRPr kumimoji="1"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・郵政グループクラウドの維持／運営／管理業務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・システムの提案／設計／構築など</a:t>
            </a: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5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ユーザは"/>
          <p:cNvSpPr txBox="1"/>
          <p:nvPr/>
        </p:nvSpPr>
        <p:spPr>
          <a:xfrm>
            <a:off x="539552" y="385499"/>
            <a:ext cx="4046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4" name="日本郵政"/>
          <p:cNvGrpSpPr/>
          <p:nvPr/>
        </p:nvGrpSpPr>
        <p:grpSpPr>
          <a:xfrm>
            <a:off x="753807" y="2723460"/>
            <a:ext cx="3284694" cy="1172131"/>
            <a:chOff x="762245" y="2440955"/>
            <a:chExt cx="3284694" cy="1172131"/>
          </a:xfrm>
        </p:grpSpPr>
        <p:pic>
          <p:nvPicPr>
            <p:cNvPr id="15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2220798" y="262108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62245" y="3212976"/>
              <a:ext cx="1358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HOLDINGS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67179" y="2440955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grpSp>
        <p:nvGrpSpPr>
          <p:cNvPr id="22" name="日本郵便"/>
          <p:cNvGrpSpPr/>
          <p:nvPr/>
        </p:nvGrpSpPr>
        <p:grpSpPr>
          <a:xfrm>
            <a:off x="753807" y="3824257"/>
            <a:ext cx="3263853" cy="1164367"/>
            <a:chOff x="783086" y="2448719"/>
            <a:chExt cx="3263853" cy="1164367"/>
          </a:xfrm>
        </p:grpSpPr>
        <p:pic>
          <p:nvPicPr>
            <p:cNvPr id="23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20798" y="262108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郵便</a:t>
              </a:r>
              <a:endPara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83086" y="3212976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P  O  S  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68096" y="2448719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ゆうびん</a:t>
              </a:r>
            </a:p>
          </p:txBody>
        </p:sp>
      </p:grpSp>
      <p:grpSp>
        <p:nvGrpSpPr>
          <p:cNvPr id="3" name="ゆうちょ銀行"/>
          <p:cNvGrpSpPr/>
          <p:nvPr/>
        </p:nvGrpSpPr>
        <p:grpSpPr>
          <a:xfrm>
            <a:off x="4661976" y="2718130"/>
            <a:ext cx="3798456" cy="1152254"/>
            <a:chOff x="5016071" y="5239075"/>
            <a:chExt cx="3798456" cy="1152254"/>
          </a:xfrm>
        </p:grpSpPr>
        <p:pic>
          <p:nvPicPr>
            <p:cNvPr id="32" name="Picture 4" descr="C:\Users\hvuser\Desktop\JP_Green.e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962" y="5334313"/>
              <a:ext cx="1399834" cy="69991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6462601" y="5399324"/>
              <a:ext cx="2351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ゆう</a:t>
              </a:r>
              <a:r>
                <a:rPr kumimoji="1" lang="ja-JP" altLang="en-US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ちょ</a:t>
              </a:r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銀行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016071" y="5991219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B  A  N  K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871301" y="5239075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ぎんこう</a:t>
              </a:r>
              <a:endPara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grpSp>
        <p:nvGrpSpPr>
          <p:cNvPr id="13" name="かんぽ生命"/>
          <p:cNvGrpSpPr/>
          <p:nvPr/>
        </p:nvGrpSpPr>
        <p:grpSpPr>
          <a:xfrm>
            <a:off x="4608137" y="3795181"/>
            <a:ext cx="3667011" cy="1152254"/>
            <a:chOff x="4935920" y="3845002"/>
            <a:chExt cx="3667011" cy="1152254"/>
          </a:xfrm>
        </p:grpSpPr>
        <p:pic>
          <p:nvPicPr>
            <p:cNvPr id="31" name="Picture 3" descr="C:\Users\hvuser\Desktop\JP_Blue.e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331" y="3927434"/>
              <a:ext cx="1399835" cy="7313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6462601" y="4005251"/>
              <a:ext cx="21403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かん</a:t>
              </a:r>
              <a:r>
                <a:rPr lang="ja-JP" altLang="en-US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ぽ</a:t>
              </a:r>
              <a:r>
                <a:rPr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生命</a:t>
              </a:r>
              <a:endPara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935920" y="4597146"/>
              <a:ext cx="1494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INSURANCE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596336" y="3845002"/>
              <a:ext cx="942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せいめい</a:t>
              </a:r>
            </a:p>
          </p:txBody>
        </p:sp>
      </p:grpSp>
      <p:grpSp>
        <p:nvGrpSpPr>
          <p:cNvPr id="2048" name="日本郵政グループ"/>
          <p:cNvGrpSpPr/>
          <p:nvPr/>
        </p:nvGrpSpPr>
        <p:grpSpPr>
          <a:xfrm>
            <a:off x="2627784" y="1721674"/>
            <a:ext cx="3260829" cy="771222"/>
            <a:chOff x="2627784" y="1578278"/>
            <a:chExt cx="3260829" cy="77122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2627784" y="1764725"/>
              <a:ext cx="3260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日本郵政グループ</a:t>
              </a: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757345" y="1578278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ゆうせい</a:t>
              </a:r>
            </a:p>
          </p:txBody>
        </p:sp>
      </p:grpSp>
      <p:sp>
        <p:nvSpPr>
          <p:cNvPr id="51" name="１００％"/>
          <p:cNvSpPr txBox="1"/>
          <p:nvPr/>
        </p:nvSpPr>
        <p:spPr>
          <a:xfrm>
            <a:off x="3907401" y="2916233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の１００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％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子会社である</a:t>
            </a:r>
          </a:p>
        </p:txBody>
      </p:sp>
      <p:sp>
        <p:nvSpPr>
          <p:cNvPr id="52" name="資本金"/>
          <p:cNvSpPr txBox="1"/>
          <p:nvPr/>
        </p:nvSpPr>
        <p:spPr>
          <a:xfrm>
            <a:off x="753807" y="50851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資本金</a:t>
            </a:r>
          </a:p>
        </p:txBody>
      </p:sp>
      <p:sp>
        <p:nvSpPr>
          <p:cNvPr id="53" name="金額"/>
          <p:cNvSpPr txBox="1"/>
          <p:nvPr/>
        </p:nvSpPr>
        <p:spPr>
          <a:xfrm>
            <a:off x="2111871" y="5085183"/>
            <a:ext cx="343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１８２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憶</a:t>
            </a:r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５０００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万円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従業員数"/>
          <p:cNvSpPr txBox="1"/>
          <p:nvPr/>
        </p:nvSpPr>
        <p:spPr>
          <a:xfrm>
            <a:off x="753807" y="566995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従業員数</a:t>
            </a:r>
          </a:p>
        </p:txBody>
      </p:sp>
      <p:sp>
        <p:nvSpPr>
          <p:cNvPr id="60" name="人数"/>
          <p:cNvSpPr txBox="1"/>
          <p:nvPr/>
        </p:nvSpPr>
        <p:spPr>
          <a:xfrm>
            <a:off x="2483768" y="5669958"/>
            <a:ext cx="306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２０１２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8" name="日本郵便輸送"/>
          <p:cNvGrpSpPr/>
          <p:nvPr/>
        </p:nvGrpSpPr>
        <p:grpSpPr>
          <a:xfrm>
            <a:off x="654134" y="3810526"/>
            <a:ext cx="4206421" cy="1175697"/>
            <a:chOff x="661255" y="2437389"/>
            <a:chExt cx="4206421" cy="1175697"/>
          </a:xfrm>
        </p:grpSpPr>
        <p:pic>
          <p:nvPicPr>
            <p:cNvPr id="39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220798" y="262108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日本郵便輸送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61255" y="3212976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TRANSPORT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43594" y="2437389"/>
              <a:ext cx="2332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ゆうびん　 ゆそう</a:t>
              </a:r>
            </a:p>
          </p:txBody>
        </p:sp>
      </p:grpSp>
      <p:sp>
        <p:nvSpPr>
          <p:cNvPr id="55" name="の"/>
          <p:cNvSpPr txBox="1"/>
          <p:nvPr/>
        </p:nvSpPr>
        <p:spPr>
          <a:xfrm>
            <a:off x="5652120" y="1908121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37102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1.11111E-6 L 2.5E-6 -0.16342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7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9" grpId="0"/>
      <p:bldP spid="6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ユーザは"/>
          <p:cNvSpPr txBox="1"/>
          <p:nvPr/>
        </p:nvSpPr>
        <p:spPr>
          <a:xfrm>
            <a:off x="539552" y="385499"/>
            <a:ext cx="4046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8" name="日本郵便輸送"/>
          <p:cNvGrpSpPr/>
          <p:nvPr/>
        </p:nvGrpSpPr>
        <p:grpSpPr>
          <a:xfrm>
            <a:off x="654134" y="3810526"/>
            <a:ext cx="4206421" cy="1175697"/>
            <a:chOff x="661255" y="2437389"/>
            <a:chExt cx="4206421" cy="1175697"/>
          </a:xfrm>
        </p:grpSpPr>
        <p:pic>
          <p:nvPicPr>
            <p:cNvPr id="39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2220798" y="262108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日本郵便輸送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61255" y="3212976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TRANSPORT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43594" y="2437389"/>
              <a:ext cx="2332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ゆうびん　 ゆそう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753807" y="1721674"/>
            <a:ext cx="7257603" cy="4533060"/>
            <a:chOff x="753807" y="1721674"/>
            <a:chExt cx="7257603" cy="4533060"/>
          </a:xfrm>
        </p:grpSpPr>
        <p:sp>
          <p:nvSpPr>
            <p:cNvPr id="55" name="の"/>
            <p:cNvSpPr txBox="1"/>
            <p:nvPr/>
          </p:nvSpPr>
          <p:spPr>
            <a:xfrm>
              <a:off x="5652120" y="1908121"/>
              <a:ext cx="564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の</a:t>
              </a:r>
            </a:p>
          </p:txBody>
        </p:sp>
        <p:grpSp>
          <p:nvGrpSpPr>
            <p:cNvPr id="2" name="グループ化 1"/>
            <p:cNvGrpSpPr/>
            <p:nvPr/>
          </p:nvGrpSpPr>
          <p:grpSpPr>
            <a:xfrm>
              <a:off x="753807" y="1721674"/>
              <a:ext cx="7257603" cy="4533060"/>
              <a:chOff x="753807" y="1721674"/>
              <a:chExt cx="7257603" cy="4533060"/>
            </a:xfrm>
          </p:grpSpPr>
          <p:grpSp>
            <p:nvGrpSpPr>
              <p:cNvPr id="2048" name="日本郵政グループ"/>
              <p:cNvGrpSpPr/>
              <p:nvPr/>
            </p:nvGrpSpPr>
            <p:grpSpPr>
              <a:xfrm>
                <a:off x="2627784" y="1721674"/>
                <a:ext cx="3260829" cy="771222"/>
                <a:chOff x="2627784" y="1578278"/>
                <a:chExt cx="3260829" cy="771222"/>
              </a:xfrm>
            </p:grpSpPr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627784" y="1764725"/>
                  <a:ext cx="32608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日本郵政グループ</a:t>
                  </a:r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2757345" y="1578278"/>
                  <a:ext cx="16113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にほん　ゆうせい</a:t>
                  </a:r>
                </a:p>
              </p:txBody>
            </p:sp>
          </p:grpSp>
          <p:sp>
            <p:nvSpPr>
              <p:cNvPr id="51" name="１００％"/>
              <p:cNvSpPr txBox="1"/>
              <p:nvPr/>
            </p:nvSpPr>
            <p:spPr>
              <a:xfrm>
                <a:off x="3907401" y="2916233"/>
                <a:ext cx="4104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の１００</a:t>
                </a:r>
                <a:r>
                  <a:rPr kumimoji="1"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％</a:t>
                </a:r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子会社である</a:t>
                </a:r>
              </a:p>
            </p:txBody>
          </p:sp>
          <p:sp>
            <p:nvSpPr>
              <p:cNvPr id="52" name="資本金"/>
              <p:cNvSpPr txBox="1"/>
              <p:nvPr/>
            </p:nvSpPr>
            <p:spPr>
              <a:xfrm>
                <a:off x="753807" y="5085184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資本金</a:t>
                </a:r>
              </a:p>
            </p:txBody>
          </p:sp>
          <p:sp>
            <p:nvSpPr>
              <p:cNvPr id="53" name="金額"/>
              <p:cNvSpPr txBox="1"/>
              <p:nvPr/>
            </p:nvSpPr>
            <p:spPr>
              <a:xfrm>
                <a:off x="2111871" y="5085183"/>
                <a:ext cx="34369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１８２</a:t>
                </a:r>
                <a:r>
                  <a:rPr kumimoji="1"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憶</a:t>
                </a:r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５０００</a:t>
                </a:r>
                <a:r>
                  <a:rPr kumimoji="1"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万円</a:t>
                </a:r>
                <a:endPara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59" name="従業員数"/>
              <p:cNvSpPr txBox="1"/>
              <p:nvPr/>
            </p:nvSpPr>
            <p:spPr>
              <a:xfrm>
                <a:off x="753807" y="5669959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従業員数</a:t>
                </a:r>
              </a:p>
            </p:txBody>
          </p:sp>
          <p:sp>
            <p:nvSpPr>
              <p:cNvPr id="60" name="人数"/>
              <p:cNvSpPr txBox="1"/>
              <p:nvPr/>
            </p:nvSpPr>
            <p:spPr>
              <a:xfrm>
                <a:off x="2483768" y="5669958"/>
                <a:ext cx="30650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２０１２</a:t>
                </a:r>
                <a:r>
                  <a:rPr lang="ja-JP" alt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人</a:t>
                </a:r>
                <a:endPara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grpSp>
            <p:nvGrpSpPr>
              <p:cNvPr id="46" name="日本郵便"/>
              <p:cNvGrpSpPr/>
              <p:nvPr/>
            </p:nvGrpSpPr>
            <p:grpSpPr>
              <a:xfrm>
                <a:off x="753807" y="2708920"/>
                <a:ext cx="3263853" cy="1164367"/>
                <a:chOff x="783086" y="2448719"/>
                <a:chExt cx="3263853" cy="1164367"/>
              </a:xfrm>
            </p:grpSpPr>
            <p:pic>
              <p:nvPicPr>
                <p:cNvPr id="47" name="Picture 10" descr="C:\Users\hvuser\Desktop\JP.emf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584" y="2571869"/>
                  <a:ext cx="1359876" cy="69554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220798" y="2621081"/>
                  <a:ext cx="18261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日本</a:t>
                  </a:r>
                  <a:r>
                    <a:rPr lang="ja-JP" altLang="en-US" sz="3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郵便</a:t>
                  </a:r>
                  <a:endParaRPr kumimoji="1" lang="ja-JP" alt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783086" y="3212976"/>
                  <a:ext cx="13163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sz="20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P  O  S  T</a:t>
                  </a:r>
                  <a:endParaRPr kumimoji="1" lang="ja-JP" altLang="en-US" sz="2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endParaRPr>
                </a:p>
              </p:txBody>
            </p:sp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2368096" y="2448719"/>
                  <a:ext cx="1600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にほん　ゆうびん</a:t>
                  </a:r>
                </a:p>
              </p:txBody>
            </p:sp>
          </p:grpSp>
        </p:grpSp>
      </p:grpSp>
      <p:sp>
        <p:nvSpPr>
          <p:cNvPr id="24" name="さき">
            <a:extLst>
              <a:ext uri="{FF2B5EF4-FFF2-40B4-BE49-F238E27FC236}">
                <a16:creationId xmlns:a16="http://schemas.microsoft.com/office/drawing/2014/main" id="{37668443-29B9-BC4F-BCBF-513E49A280A6}"/>
              </a:ext>
            </a:extLst>
          </p:cNvPr>
          <p:cNvSpPr txBox="1"/>
          <p:nvPr/>
        </p:nvSpPr>
        <p:spPr>
          <a:xfrm>
            <a:off x="663218" y="3068960"/>
            <a:ext cx="8013238" cy="3539430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からの委託で郵便物、ゆうパック輸送を受け持つ郵政省のファミリー企業であった「</a:t>
            </a:r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日本郵便逓送株式会社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」を、</a:t>
            </a:r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日本郵便輸送準備会社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を行い、全国のファミリー企業と吸収合併を繰り返したのち、現在の会社となりました。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21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2.5E-6 -0.319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さき">
            <a:extLst>
              <a:ext uri="{FF2B5EF4-FFF2-40B4-BE49-F238E27FC236}">
                <a16:creationId xmlns:a16="http://schemas.microsoft.com/office/drawing/2014/main" id="{37668443-29B9-BC4F-BCBF-513E49A280A6}"/>
              </a:ext>
            </a:extLst>
          </p:cNvPr>
          <p:cNvSpPr txBox="1"/>
          <p:nvPr/>
        </p:nvSpPr>
        <p:spPr>
          <a:xfrm>
            <a:off x="663218" y="3068960"/>
            <a:ext cx="8013238" cy="3539430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からの委託で郵便物、ゆうパック輸送を受け持つ郵政省のファミリー企業であった「</a:t>
            </a:r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日本郵便逓送株式会社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」を、</a:t>
            </a:r>
            <a:r>
              <a:rPr lang="ja-JP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日本郵便輸送準備会社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を行い、全国のファミリー企業と吸収合併を繰り返したのち、現在の会社となりました。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ユーザは">
            <a:extLst>
              <a:ext uri="{FF2B5EF4-FFF2-40B4-BE49-F238E27FC236}">
                <a16:creationId xmlns:a16="http://schemas.microsoft.com/office/drawing/2014/main" id="{9045B362-447F-DD4D-9C5C-0134B5FBF440}"/>
              </a:ext>
            </a:extLst>
          </p:cNvPr>
          <p:cNvSpPr txBox="1"/>
          <p:nvPr/>
        </p:nvSpPr>
        <p:spPr>
          <a:xfrm>
            <a:off x="539552" y="385499"/>
            <a:ext cx="4046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さき">
            <a:extLst>
              <a:ext uri="{FF2B5EF4-FFF2-40B4-BE49-F238E27FC236}">
                <a16:creationId xmlns:a16="http://schemas.microsoft.com/office/drawing/2014/main" id="{37668443-29B9-BC4F-BCBF-513E49A280A6}"/>
              </a:ext>
            </a:extLst>
          </p:cNvPr>
          <p:cNvSpPr txBox="1"/>
          <p:nvPr/>
        </p:nvSpPr>
        <p:spPr>
          <a:xfrm>
            <a:off x="663218" y="3068960"/>
            <a:ext cx="8013238" cy="3046988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・主な業務は郵便物及び郵便事業に関連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する物品の運送事業</a:t>
            </a: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・一般貨物自動車運送事業</a:t>
            </a: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・貨物利用運送事業</a:t>
            </a: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・倉庫業</a:t>
            </a: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・石油販売業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日本郵便輸送"/>
          <p:cNvGrpSpPr/>
          <p:nvPr/>
        </p:nvGrpSpPr>
        <p:grpSpPr>
          <a:xfrm>
            <a:off x="654134" y="1613560"/>
            <a:ext cx="4206421" cy="1175697"/>
            <a:chOff x="661255" y="2437389"/>
            <a:chExt cx="4206421" cy="1175697"/>
          </a:xfrm>
        </p:grpSpPr>
        <p:pic>
          <p:nvPicPr>
            <p:cNvPr id="13" name="Picture 10" descr="C:\Users\hvuser\Desktop\JP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571869"/>
              <a:ext cx="1359876" cy="6955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2220798" y="262108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日本郵便輸送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61255" y="3212976"/>
              <a:ext cx="1560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TRANSPORT</a:t>
              </a:r>
              <a:endParaRPr kumimoji="1" lang="ja-JP" alt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43594" y="2437389"/>
              <a:ext cx="2332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にほん　ゆうびん　 ゆそう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8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ユーザは">
            <a:extLst>
              <a:ext uri="{FF2B5EF4-FFF2-40B4-BE49-F238E27FC236}">
                <a16:creationId xmlns:a16="http://schemas.microsoft.com/office/drawing/2014/main" id="{0976C175-3FA1-6B47-946A-6D41A66BD142}"/>
              </a:ext>
            </a:extLst>
          </p:cNvPr>
          <p:cNvSpPr txBox="1"/>
          <p:nvPr/>
        </p:nvSpPr>
        <p:spPr>
          <a:xfrm>
            <a:off x="539552" y="385499"/>
            <a:ext cx="52004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担当業務は</a:t>
            </a:r>
            <a:r>
              <a:rPr lang="en-US" altLang="ja-JP" sz="6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kumimoji="1" lang="ja-JP" altLang="en-US" sz="66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さき">
            <a:extLst>
              <a:ext uri="{FF2B5EF4-FFF2-40B4-BE49-F238E27FC236}">
                <a16:creationId xmlns:a16="http://schemas.microsoft.com/office/drawing/2014/main" id="{14B12FBF-8650-E747-9D7D-3FE10F439FF8}"/>
              </a:ext>
            </a:extLst>
          </p:cNvPr>
          <p:cNvSpPr txBox="1"/>
          <p:nvPr/>
        </p:nvSpPr>
        <p:spPr>
          <a:xfrm>
            <a:off x="579234" y="1659285"/>
            <a:ext cx="8169230" cy="2062103"/>
          </a:xfrm>
          <a:prstGeom prst="rect">
            <a:avLst/>
          </a:prstGeom>
          <a:noFill/>
        </p:spPr>
        <p:txBody>
          <a:bodyPr wrap="square" spcCol="72000" rtlCol="0">
            <a:spAutoFit/>
          </a:bodyPr>
          <a:lstStyle/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日本郵便輸送様のインフラ基盤サーバ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・ウイルス管理・資産管理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のＯＳ更改ならびにアプリケーション更改、端末展開を行います。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ウイルス"/>
          <p:cNvGrpSpPr/>
          <p:nvPr/>
        </p:nvGrpSpPr>
        <p:grpSpPr>
          <a:xfrm>
            <a:off x="3419872" y="3942167"/>
            <a:ext cx="2146300" cy="1884362"/>
            <a:chOff x="3419872" y="3942167"/>
            <a:chExt cx="2146300" cy="1884362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5393142"/>
              <a:ext cx="2146300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644" y="3942167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資産"/>
          <p:cNvGrpSpPr/>
          <p:nvPr/>
        </p:nvGrpSpPr>
        <p:grpSpPr>
          <a:xfrm>
            <a:off x="6372200" y="3942167"/>
            <a:ext cx="1768475" cy="1860308"/>
            <a:chOff x="6372200" y="3942167"/>
            <a:chExt cx="1768475" cy="1860308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369088"/>
              <a:ext cx="176847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3942167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グループ化 32"/>
          <p:cNvGrpSpPr/>
          <p:nvPr/>
        </p:nvGrpSpPr>
        <p:grpSpPr>
          <a:xfrm>
            <a:off x="643285" y="3918113"/>
            <a:ext cx="1768475" cy="1884362"/>
            <a:chOff x="579234" y="3918113"/>
            <a:chExt cx="1768475" cy="1884362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34" y="5357975"/>
              <a:ext cx="176847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9" descr="C:\Users\hvuser\Desktop\サーバ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53" y="3918113"/>
              <a:ext cx="1023938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704729" y="5723964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</a:rPr>
              <a:t>Windows Server 2016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613428" y="5723964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</a:rPr>
              <a:t>Windows Server 2016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76843" y="5723964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</a:rPr>
              <a:t>Windows Server 2016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19872" y="595555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</a:rPr>
              <a:t>Symantec Endpoint Protection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76843" y="594928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</a:rPr>
              <a:t>System Support BEST1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9964" y="59555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</a:rPr>
              <a:t>Active Directory</a:t>
            </a:r>
            <a:endParaRPr kumimoji="1"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1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グリッド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1426</Words>
  <Application>Microsoft Office PowerPoint</Application>
  <PresentationFormat>画面に合わせる (4:3)</PresentationFormat>
  <Paragraphs>243</Paragraphs>
  <Slides>12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HGP創英角ｺﾞｼｯｸUB</vt:lpstr>
      <vt:lpstr>HGｺﾞｼｯｸE</vt:lpstr>
      <vt:lpstr>Arial</vt:lpstr>
      <vt:lpstr>Calibri</vt:lpstr>
      <vt:lpstr>Franklin Gothic Medium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hvuser</dc:creator>
  <cp:lastModifiedBy>禮造 細田</cp:lastModifiedBy>
  <cp:revision>118</cp:revision>
  <dcterms:created xsi:type="dcterms:W3CDTF">2018-09-23T09:17:48Z</dcterms:created>
  <dcterms:modified xsi:type="dcterms:W3CDTF">2024-06-28T07:20:30Z</dcterms:modified>
</cp:coreProperties>
</file>