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Zilla Slab Highlight"/>
      <p:regular r:id="rId26"/>
    </p:embeddedFont>
    <p:embeddedFont>
      <p:font typeface="Helvetica Neue Light"/>
      <p:regular r:id="rId27"/>
      <p:bold r:id="rId28"/>
      <p:italic r:id="rId29"/>
      <p:boldItalic r:id="rId30"/>
    </p:embeddedFont>
    <p:embeddedFont>
      <p:font typeface="Zilla Slab Light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IWNuoqoFe6WscZ7GR6arwZyHa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53CC8B-B55D-47AC-9ADD-5E845F08BCF0}">
  <a:tblStyle styleId="{7753CC8B-B55D-47AC-9ADD-5E845F08BC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ZillaSlabHighlight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ZillaSlabLight-bold.fntdata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ZillaSlab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ctrTitle"/>
          </p:nvPr>
        </p:nvSpPr>
        <p:spPr>
          <a:xfrm>
            <a:off x="609600" y="3439625"/>
            <a:ext cx="396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348459" y="1521000"/>
            <a:ext cx="5942400" cy="28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3"/>
          <p:cNvSpPr/>
          <p:nvPr/>
        </p:nvSpPr>
        <p:spPr>
          <a:xfrm>
            <a:off x="457200" y="457200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457200" y="311700"/>
            <a:ext cx="819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10163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rgbClr val="1016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457200" y="2571775"/>
            <a:ext cx="3121200" cy="2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2" type="body"/>
          </p:nvPr>
        </p:nvSpPr>
        <p:spPr>
          <a:xfrm>
            <a:off x="3766505" y="2571775"/>
            <a:ext cx="3121200" cy="2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subTitle"/>
          </p:nvPr>
        </p:nvSpPr>
        <p:spPr>
          <a:xfrm>
            <a:off x="533400" y="4211654"/>
            <a:ext cx="4038600" cy="78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6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2571775"/>
            <a:ext cx="2631900" cy="2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3223964" y="2571775"/>
            <a:ext cx="2631900" cy="2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6" name="Google Shape;36;p28"/>
          <p:cNvSpPr txBox="1"/>
          <p:nvPr>
            <p:ph idx="3" type="body"/>
          </p:nvPr>
        </p:nvSpPr>
        <p:spPr>
          <a:xfrm>
            <a:off x="5990727" y="2571775"/>
            <a:ext cx="2631900" cy="23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-4225" y="4275"/>
            <a:ext cx="6859500" cy="5143500"/>
          </a:xfrm>
          <a:prstGeom prst="rect">
            <a:avLst/>
          </a:prstGeom>
          <a:gradFill>
            <a:gsLst>
              <a:gs pos="0">
                <a:srgbClr val="000208">
                  <a:alpha val="0"/>
                </a:srgbClr>
              </a:gs>
              <a:gs pos="100000">
                <a:srgbClr val="000208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457200" y="434587"/>
            <a:ext cx="4114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b="0" i="0" sz="40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457200" y="2647975"/>
            <a:ext cx="4114800" cy="213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b="0" i="0" sz="18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609599" y="3439625"/>
            <a:ext cx="643797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CHAPTER 4:</a:t>
            </a:r>
            <a:br>
              <a:rPr lang="en-US"/>
            </a:br>
            <a:r>
              <a:rPr b="1" lang="en-US"/>
              <a:t>BUSINESS OPPORTUNITY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457200" y="86333"/>
            <a:ext cx="5430253" cy="961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rgbClr val="92D050"/>
                </a:solidFill>
              </a:rPr>
              <a:t>2. RECOGNIZE NEEDS AND WANTS</a:t>
            </a:r>
            <a:endParaRPr sz="2800">
              <a:solidFill>
                <a:srgbClr val="92D050"/>
              </a:solidFill>
            </a:endParaRP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457200" y="1047409"/>
            <a:ext cx="4820653" cy="3068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Opportunity occurs whenever there is a need and want to fulfill.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“Needs” refer to basic needs that the consumer must have in order to live while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“Wants” refers to a personal desire for something that is more than a basic need.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457200" y="263521"/>
            <a:ext cx="5895474" cy="961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rgbClr val="D07375"/>
                </a:solidFill>
              </a:rPr>
              <a:t>3. RECOGNIZE PROBLEM AND FIND SOLUTION</a:t>
            </a:r>
            <a:endParaRPr sz="2800">
              <a:solidFill>
                <a:srgbClr val="D07375"/>
              </a:solidFill>
            </a:endParaRPr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457200" y="1352207"/>
            <a:ext cx="4820653" cy="3068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Problems can be recognized by observing the challenges that people encounter in their daily lives.   Solution to the problem represented a business opportunity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9600"/>
              <a:t>2.</a:t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OPPORTUNITY IDENTIFICATION PROCESS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457199" y="434587"/>
            <a:ext cx="6800607" cy="14102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OPPORTUNITY IDENTIFICATION PROCESS</a:t>
            </a:r>
            <a:endParaRPr/>
          </a:p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6330806" y="2048909"/>
            <a:ext cx="1854000" cy="1854000"/>
          </a:xfrm>
          <a:prstGeom prst="ellipse">
            <a:avLst/>
          </a:prstGeom>
          <a:solidFill>
            <a:srgbClr val="101631">
              <a:alpha val="49803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6612506" y="2429630"/>
            <a:ext cx="1290600" cy="1199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Discovery of Opportunity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504133" y="2084960"/>
            <a:ext cx="1854000" cy="1854000"/>
          </a:xfrm>
          <a:prstGeom prst="ellipse">
            <a:avLst/>
          </a:prstGeom>
          <a:solidFill>
            <a:srgbClr val="101631">
              <a:alpha val="49803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857502" y="2429630"/>
            <a:ext cx="1290600" cy="1238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Recognize needs and wants, and solutions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846793" y="2084960"/>
            <a:ext cx="1854000" cy="1854000"/>
          </a:xfrm>
          <a:prstGeom prst="ellipse">
            <a:avLst/>
          </a:prstGeom>
          <a:solidFill>
            <a:srgbClr val="101631">
              <a:alpha val="49803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128493" y="2551813"/>
            <a:ext cx="1290600" cy="994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Search for Changes in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the environment</a:t>
            </a:r>
            <a:endParaRPr/>
          </a:p>
        </p:txBody>
      </p:sp>
      <p:pic>
        <p:nvPicPr>
          <p:cNvPr descr="Play with solid fill" id="129" name="Google Shape;1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5263" y="26315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 with solid fill" id="130" name="Google Shape;1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4646" y="255181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3000"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57198" y="883766"/>
            <a:ext cx="6800607" cy="14102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ABILITY TO SEARCH AND DISCOVER BUSINESS OPPORTUNITIES</a:t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528762" y="2294021"/>
            <a:ext cx="4948990" cy="2719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Experience and exposure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Knowledge and skills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“Special alertness”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Social network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Creativity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Vigilant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9600"/>
              <a:t>3.</a:t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MECHANISM TO IDENTIFY OPPORTUNITIES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457200" y="358325"/>
            <a:ext cx="6713621" cy="1294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>
                <a:highlight>
                  <a:schemeClr val="lt1"/>
                </a:highlight>
              </a:rPr>
              <a:t>MECHANISM TO IDENTIFY OPPORTUNITIES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57199" y="1764940"/>
            <a:ext cx="4323347" cy="3100985"/>
          </a:xfrm>
          <a:prstGeom prst="rect">
            <a:avLst/>
          </a:prstGeom>
          <a:solidFill>
            <a:srgbClr val="83B3D9">
              <a:alpha val="58823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800"/>
              <a:t>Customers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800"/>
              <a:t>Retailers and distributors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800"/>
              <a:t>Business associates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800"/>
              <a:t>Bankers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800"/>
              <a:t>Consultants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800"/>
              <a:t>Employees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9600"/>
              <a:t>4.</a:t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EVALUATION AND SELECTION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57200" y="217625"/>
            <a:ext cx="4948989" cy="1689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EVALUATION AND SELECTION PROCESS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21368" y="2117557"/>
            <a:ext cx="5863390" cy="2534886"/>
          </a:xfrm>
          <a:prstGeom prst="rect">
            <a:avLst/>
          </a:prstGeom>
          <a:solidFill>
            <a:srgbClr val="83B3D9">
              <a:alpha val="43921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3200"/>
              <a:t>The evaluation and selection process involves judging the viability of the opportunity and assessing its potential.</a:t>
            </a:r>
            <a:endParaRPr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57200" y="217626"/>
            <a:ext cx="6200274" cy="14186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CRITERIA FOR EVALUATION AND SELECTION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57200" y="1636296"/>
            <a:ext cx="6521117" cy="3507204"/>
          </a:xfrm>
          <a:prstGeom prst="rect">
            <a:avLst/>
          </a:prstGeom>
          <a:solidFill>
            <a:srgbClr val="83B3D9">
              <a:alpha val="419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Can make money and has potential for growth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Less competition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Good fit between entrepreneur and opportunity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Has competitive advantage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Workable and efficient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Not against the norms and values of the community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US" sz="2400"/>
              <a:t>Conform with laws and regulations</a:t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" type="body"/>
          </p:nvPr>
        </p:nvSpPr>
        <p:spPr>
          <a:xfrm>
            <a:off x="1352070" y="762716"/>
            <a:ext cx="4178936" cy="28948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Opportunity is defined as a situation that enables an entrepreneur to offer marketable products or services to interested buyers or end users</a:t>
            </a:r>
            <a:endParaRPr/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4294967295" type="ctrTitle"/>
          </p:nvPr>
        </p:nvSpPr>
        <p:spPr>
          <a:xfrm>
            <a:off x="605589" y="256674"/>
            <a:ext cx="3404937" cy="1138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</a:pPr>
            <a:r>
              <a:rPr b="0" i="0" lang="en-US" sz="4800" u="none" cap="none" strike="noStrik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rPr>
              <a:t>THANK YOU!</a:t>
            </a:r>
            <a:endParaRPr b="0" i="0" sz="4800" u="none" cap="none" strike="noStrike">
              <a:solidFill>
                <a:srgbClr val="101631"/>
              </a:solidFill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1" type="body"/>
          </p:nvPr>
        </p:nvSpPr>
        <p:spPr>
          <a:xfrm>
            <a:off x="368969" y="1601950"/>
            <a:ext cx="6448926" cy="1879187"/>
          </a:xfrm>
          <a:prstGeom prst="rect">
            <a:avLst/>
          </a:prstGeom>
          <a:solidFill>
            <a:schemeClr val="lt2">
              <a:alpha val="4000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US" sz="2400">
                <a:solidFill>
                  <a:srgbClr val="FFFFFF"/>
                </a:solidFill>
              </a:rPr>
              <a:t>APPROACH TO OPPORTUNITY IDENTIFICATION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US" sz="2400"/>
              <a:t>OPPORTUNITY IDENTIFICATION PROCESS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US" sz="2400">
                <a:solidFill>
                  <a:srgbClr val="FFFFFF"/>
                </a:solidFill>
              </a:rPr>
              <a:t>MECHANISM TO IDENTIFY OPPORTUNITIES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-US" sz="2400"/>
              <a:t>EVALUATION &amp; SELECTION PROCESS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ctrTitle"/>
          </p:nvPr>
        </p:nvSpPr>
        <p:spPr>
          <a:xfrm>
            <a:off x="533400" y="3107350"/>
            <a:ext cx="403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9600"/>
              <a:t>1.</a:t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Approach to opportunity identification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5"/>
          <p:cNvSpPr txBox="1"/>
          <p:nvPr>
            <p:ph type="title"/>
          </p:nvPr>
        </p:nvSpPr>
        <p:spPr>
          <a:xfrm>
            <a:off x="457200" y="755429"/>
            <a:ext cx="4836695" cy="961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OPPORTUNITY IDENTIFICATION</a:t>
            </a:r>
            <a:endParaRPr/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457200" y="1892661"/>
            <a:ext cx="4114800" cy="3068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>
                <a:solidFill>
                  <a:schemeClr val="lt1"/>
                </a:solidFill>
              </a:rPr>
              <a:t>Opportunity identification is a process that involved the search for and discovery of business opportunities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457200" y="450631"/>
            <a:ext cx="4836695" cy="961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/>
              <a:t>APPROACH TO OPPORTUNITY IDENTIFICATION</a:t>
            </a:r>
            <a:endParaRPr sz="2800"/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457200" y="1507959"/>
            <a:ext cx="4644189" cy="3449052"/>
          </a:xfrm>
          <a:prstGeom prst="rect">
            <a:avLst/>
          </a:prstGeom>
          <a:solidFill>
            <a:srgbClr val="999999">
              <a:alpha val="71764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Observe changes in the environment</a:t>
            </a:r>
            <a:endParaRPr>
              <a:solidFill>
                <a:srgbClr val="000000"/>
              </a:solidFill>
            </a:endParaRPr>
          </a:p>
          <a:p>
            <a:pPr indent="-3429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457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Recognize a need that customers have that is not being satisfied</a:t>
            </a:r>
            <a:endParaRPr>
              <a:solidFill>
                <a:schemeClr val="lt1"/>
              </a:solidFill>
            </a:endParaRPr>
          </a:p>
          <a:p>
            <a:pPr indent="-3429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457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Recognize problems and find ways to solve 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457200" y="450631"/>
            <a:ext cx="4836695" cy="961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rgbClr val="0070C0"/>
                </a:solidFill>
              </a:rPr>
              <a:t>1. OBSERVE CHANGES IN THE ENVIRONMENT</a:t>
            </a:r>
            <a:endParaRPr sz="2800">
              <a:solidFill>
                <a:srgbClr val="0070C0"/>
              </a:solidFill>
            </a:endParaRPr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457200" y="1507959"/>
            <a:ext cx="4644189" cy="3068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Important environment forces to observe include: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Economic forces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Social forces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Technological advances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US" sz="2400"/>
              <a:t>Political and regulatory statues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457200" y="226043"/>
            <a:ext cx="8229600" cy="4910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400">
                <a:solidFill>
                  <a:srgbClr val="0070C0"/>
                </a:solidFill>
              </a:rPr>
              <a:t>1. OBSERVE CHANGES IN THE ENVIRONMENT (continue)</a:t>
            </a:r>
            <a:endParaRPr sz="2400">
              <a:solidFill>
                <a:srgbClr val="0070C0"/>
              </a:solidFill>
            </a:endParaRPr>
          </a:p>
        </p:txBody>
      </p:sp>
      <p:graphicFrame>
        <p:nvGraphicFramePr>
          <p:cNvPr id="89" name="Google Shape;89;p8"/>
          <p:cNvGraphicFramePr/>
          <p:nvPr/>
        </p:nvGraphicFramePr>
        <p:xfrm>
          <a:off x="442891" y="70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{7753CC8B-B55D-47AC-9ADD-5E845F08BCF0}</a:tableStyleId>
              </a:tblPr>
              <a:tblGrid>
                <a:gridCol w="1445175"/>
                <a:gridCol w="3733800"/>
                <a:gridCol w="3064925"/>
              </a:tblGrid>
              <a:tr h="42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ENVIRONMENT FORCES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SITUATION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OPPORTUNITIES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</a:tr>
              <a:tr h="42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Economic forces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E7C5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Number of teenagers higher than number of elderly and children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E7C5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Hipster cafes, cinemas, recording studios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E7C586"/>
                    </a:solidFill>
                  </a:tcPr>
                </a:tc>
              </a:tr>
              <a:tr h="4225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Social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Increase incident of housebreaking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           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Grills, alarm, sensor, security systems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</a:tr>
              <a:tr h="422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Increase interest in fitness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Fitness center, dancing class, in-house exercise equipment, health food store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</a:tr>
              <a:tr h="422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Increase mobility of population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Handphone, laptop computers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</a:tr>
              <a:tr h="422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Increasing of dual-income families leaves less time to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cook at home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Restaurant, food delivery services, frozen food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187"/>
                    </a:solidFill>
                  </a:tcPr>
                </a:tc>
              </a:tr>
              <a:tr h="4225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Technological Advances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Advances in biotechnology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Biotech-related pharmaceutical products, food products, veterinary products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</a:tr>
              <a:tr h="422550">
                <a:tc vMerge="1"/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Development of the internet			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E-commerce, improved communication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</a:tr>
              <a:tr h="422550">
                <a:tc vMerge="1"/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Increase pressure to improve economic performance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Online marketing, cost control services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B8B2E3"/>
                    </a:solidFill>
                  </a:tcPr>
                </a:tc>
              </a:tr>
              <a:tr h="42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Political and regulatory statues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073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Increased driving standards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073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Smoke emission control, helmet, seatbelt , child car seat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0737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79950" y="4588275"/>
            <a:ext cx="525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457200" y="88900"/>
            <a:ext cx="8499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2800">
                <a:solidFill>
                  <a:srgbClr val="0070C0"/>
                </a:solidFill>
              </a:rPr>
              <a:t>OPPORTUNITIES IN CYBER ENTREPRENEURSHIP</a:t>
            </a:r>
            <a:endParaRPr sz="2800">
              <a:solidFill>
                <a:srgbClr val="0070C0"/>
              </a:solidFill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1275346" y="795572"/>
            <a:ext cx="5646153" cy="417012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1498600" y="1025801"/>
            <a:ext cx="5177922" cy="3131627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4025" lvl="0" marL="896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 designing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hosting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On-line business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business. Eg: maintenance services 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social media for business. Eg: FB, IG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On-line market places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and consultancy. </a:t>
            </a:r>
            <a:endParaRPr/>
          </a:p>
          <a:p>
            <a:pPr indent="-454025" lvl="0" marL="8969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Eg: seminar on FB sales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la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