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6" r:id="rId3"/>
    <p:sldId id="257" r:id="rId4"/>
    <p:sldId id="258" r:id="rId5"/>
    <p:sldId id="259" r:id="rId6"/>
    <p:sldId id="276" r:id="rId7"/>
    <p:sldId id="277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81" r:id="rId16"/>
    <p:sldId id="268" r:id="rId17"/>
    <p:sldId id="282" r:id="rId18"/>
    <p:sldId id="269" r:id="rId19"/>
    <p:sldId id="270" r:id="rId20"/>
    <p:sldId id="271" r:id="rId21"/>
    <p:sldId id="272" r:id="rId22"/>
    <p:sldId id="275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946" y="-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5096A-B891-4725-B4E4-581E6D34556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06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sz="3600" b="1" i="1" dirty="0">
                <a:solidFill>
                  <a:srgbClr val="C0504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Automated WordPress Deployment Using Ansible</a:t>
            </a:r>
            <a:endParaRPr lang="en-US" sz="3600" b="1" dirty="0">
              <a:solidFill>
                <a:srgbClr val="C0504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MUHAMMED REJAH E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MES24MCA-2033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MES College of Engineering, Kuttippuram</a:t>
            </a: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21-08-2025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Times New Roman" panose="02020603050405020304" pitchFamily="18" charset="0"/>
              </a:rPr>
              <a:t>MODULE DESCRIPTION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3048000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</a:rPr>
              <a:t>Web Server Module</a:t>
            </a:r>
            <a:r>
              <a:rPr lang="en-US" sz="2400" dirty="0">
                <a:latin typeface="Times New Roman" panose="02020603050405020304" pitchFamily="18" charset="0"/>
              </a:rPr>
              <a:t> – Installs and configures Nginx &amp; PHP.</a:t>
            </a:r>
          </a:p>
          <a:p>
            <a:r>
              <a:rPr lang="en-US" sz="2400" b="1" dirty="0">
                <a:latin typeface="Times New Roman" panose="02020603050405020304" pitchFamily="18" charset="0"/>
              </a:rPr>
              <a:t>Database Module </a:t>
            </a:r>
            <a:r>
              <a:rPr lang="en-US" sz="2400" dirty="0">
                <a:latin typeface="Times New Roman" panose="02020603050405020304" pitchFamily="18" charset="0"/>
              </a:rPr>
              <a:t>– Sets up MySQL and WordPress DB.</a:t>
            </a:r>
          </a:p>
          <a:p>
            <a:r>
              <a:rPr lang="en-US" sz="2400" b="1" dirty="0">
                <a:latin typeface="Times New Roman" panose="02020603050405020304" pitchFamily="18" charset="0"/>
              </a:rPr>
              <a:t>User Module </a:t>
            </a:r>
            <a:r>
              <a:rPr lang="en-US" sz="2400" dirty="0">
                <a:latin typeface="Times New Roman" panose="02020603050405020304" pitchFamily="18" charset="0"/>
              </a:rPr>
              <a:t>– Creates Linux user and SFTP configuration.</a:t>
            </a:r>
          </a:p>
          <a:p>
            <a:r>
              <a:rPr lang="en-US" sz="2400" b="1" dirty="0">
                <a:latin typeface="Times New Roman" panose="02020603050405020304" pitchFamily="18" charset="0"/>
              </a:rPr>
              <a:t>phpMyAdmin Module </a:t>
            </a:r>
            <a:r>
              <a:rPr lang="en-US" sz="2400" dirty="0">
                <a:latin typeface="Times New Roman" panose="02020603050405020304" pitchFamily="18" charset="0"/>
              </a:rPr>
              <a:t>– Sets up DB management tool.</a:t>
            </a:r>
          </a:p>
          <a:p>
            <a:r>
              <a:rPr lang="en-US" sz="2400" b="1" dirty="0">
                <a:latin typeface="Times New Roman" panose="02020603050405020304" pitchFamily="18" charset="0"/>
              </a:rPr>
              <a:t>WordPress Module </a:t>
            </a:r>
            <a:r>
              <a:rPr lang="en-US" sz="2400" dirty="0">
                <a:latin typeface="Times New Roman" panose="02020603050405020304" pitchFamily="18" charset="0"/>
              </a:rPr>
              <a:t>– Deploys and configures WordPress.</a:t>
            </a:r>
          </a:p>
          <a:p>
            <a:r>
              <a:rPr lang="en-US" sz="2400" b="1" dirty="0">
                <a:latin typeface="Times New Roman" panose="02020603050405020304" pitchFamily="18" charset="0"/>
              </a:rPr>
              <a:t>Security Module </a:t>
            </a:r>
            <a:r>
              <a:rPr lang="en-US" sz="2400" dirty="0">
                <a:latin typeface="Times New Roman" panose="02020603050405020304" pitchFamily="18" charset="0"/>
              </a:rPr>
              <a:t>– Adds SSL &amp; permission settings.</a:t>
            </a:r>
          </a:p>
          <a:p>
            <a:endParaRPr lang="en-IN" sz="2400" dirty="0">
              <a:latin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B4DED0-3FA8-C038-FC60-1E0F98FC573A}"/>
              </a:ext>
            </a:extLst>
          </p:cNvPr>
          <p:cNvSpPr/>
          <p:nvPr/>
        </p:nvSpPr>
        <p:spPr>
          <a:xfrm>
            <a:off x="8382000" y="6356350"/>
            <a:ext cx="723900" cy="274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343400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</a:rPr>
              <a:t>Operating System</a:t>
            </a:r>
            <a:r>
              <a:rPr lang="en-IN" sz="2400" dirty="0">
                <a:latin typeface="Times New Roman" panose="02020603050405020304" pitchFamily="18" charset="0"/>
              </a:rPr>
              <a:t>: Linux (Ubuntu / CentOS)</a:t>
            </a:r>
          </a:p>
          <a:p>
            <a:r>
              <a:rPr lang="en-US" sz="2400" b="1" dirty="0">
                <a:latin typeface="Times New Roman" panose="02020603050405020304" pitchFamily="18" charset="0"/>
              </a:rPr>
              <a:t>Automation Tool</a:t>
            </a:r>
            <a:r>
              <a:rPr lang="en-US" sz="2400" dirty="0">
                <a:latin typeface="Times New Roman" panose="02020603050405020304" pitchFamily="18" charset="0"/>
              </a:rPr>
              <a:t>: Ansible (YAML Playbooks)</a:t>
            </a:r>
          </a:p>
          <a:p>
            <a:r>
              <a:rPr lang="en-IN" sz="2400" b="1" dirty="0">
                <a:latin typeface="Times New Roman" panose="02020603050405020304" pitchFamily="18" charset="0"/>
              </a:rPr>
              <a:t>Web Server</a:t>
            </a:r>
            <a:r>
              <a:rPr lang="en-IN" sz="2400" dirty="0">
                <a:latin typeface="Times New Roman" panose="02020603050405020304" pitchFamily="18" charset="0"/>
              </a:rPr>
              <a:t>: Nginx</a:t>
            </a:r>
          </a:p>
          <a:p>
            <a:r>
              <a:rPr lang="en-IN" sz="2400" b="1" dirty="0">
                <a:latin typeface="Times New Roman" panose="02020603050405020304" pitchFamily="18" charset="0"/>
              </a:rPr>
              <a:t>Backend</a:t>
            </a:r>
            <a:r>
              <a:rPr lang="en-IN" sz="2400" dirty="0">
                <a:latin typeface="Times New Roman" panose="02020603050405020304" pitchFamily="18" charset="0"/>
              </a:rPr>
              <a:t>: PHP 8+</a:t>
            </a:r>
          </a:p>
          <a:p>
            <a:r>
              <a:rPr lang="en-IN" sz="2400" b="1" dirty="0">
                <a:latin typeface="Times New Roman" panose="02020603050405020304" pitchFamily="18" charset="0"/>
              </a:rPr>
              <a:t>Database</a:t>
            </a:r>
            <a:r>
              <a:rPr lang="en-IN" sz="2400" dirty="0">
                <a:latin typeface="Times New Roman" panose="02020603050405020304" pitchFamily="18" charset="0"/>
              </a:rPr>
              <a:t>: MySQL 10.6</a:t>
            </a:r>
          </a:p>
          <a:p>
            <a:r>
              <a:rPr lang="en-IN" sz="2400" b="1" dirty="0">
                <a:latin typeface="Times New Roman" panose="02020603050405020304" pitchFamily="18" charset="0"/>
              </a:rPr>
              <a:t>CMS</a:t>
            </a:r>
            <a:r>
              <a:rPr lang="en-IN" sz="2400" dirty="0">
                <a:latin typeface="Times New Roman" panose="02020603050405020304" pitchFamily="18" charset="0"/>
              </a:rPr>
              <a:t>: WordPress</a:t>
            </a:r>
          </a:p>
          <a:p>
            <a:r>
              <a:rPr lang="en-IN" sz="2400" b="1" dirty="0">
                <a:latin typeface="Times New Roman" panose="02020603050405020304" pitchFamily="18" charset="0"/>
              </a:rPr>
              <a:t>Admin Tool:</a:t>
            </a:r>
            <a:r>
              <a:rPr lang="en-IN" sz="2400" dirty="0">
                <a:latin typeface="Times New Roman" panose="02020603050405020304" pitchFamily="18" charset="0"/>
              </a:rPr>
              <a:t> phpMyAdmin</a:t>
            </a:r>
          </a:p>
          <a:p>
            <a:r>
              <a:rPr lang="en-IN" sz="2400" b="1" dirty="0">
                <a:latin typeface="Times New Roman" panose="02020603050405020304" pitchFamily="18" charset="0"/>
              </a:rPr>
              <a:t>Security</a:t>
            </a:r>
            <a:r>
              <a:rPr lang="en-IN" sz="2400" dirty="0">
                <a:latin typeface="Times New Roman" panose="02020603050405020304" pitchFamily="18" charset="0"/>
              </a:rPr>
              <a:t>: SFTP, SSL (Certbot)</a:t>
            </a:r>
          </a:p>
          <a:p>
            <a:r>
              <a:rPr lang="en-IN" sz="2400" b="1" dirty="0">
                <a:latin typeface="Times New Roman" panose="02020603050405020304" pitchFamily="18" charset="0"/>
              </a:rPr>
              <a:t>IDE</a:t>
            </a:r>
            <a:r>
              <a:rPr lang="en-IN" sz="2400" dirty="0">
                <a:latin typeface="Times New Roman" panose="02020603050405020304" pitchFamily="18" charset="0"/>
              </a:rPr>
              <a:t>: VS Code / Terminal</a:t>
            </a:r>
          </a:p>
          <a:p>
            <a:endParaRPr lang="en-IN" sz="2400" dirty="0">
              <a:latin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BCABB-F425-D9FB-0A98-4285667E874F}"/>
              </a:ext>
            </a:extLst>
          </p:cNvPr>
          <p:cNvSpPr/>
          <p:nvPr/>
        </p:nvSpPr>
        <p:spPr>
          <a:xfrm>
            <a:off x="8382000" y="6356350"/>
            <a:ext cx="723900" cy="274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193156784"/>
              </p:ext>
            </p:extLst>
          </p:nvPr>
        </p:nvGraphicFramePr>
        <p:xfrm>
          <a:off x="457198" y="1143000"/>
          <a:ext cx="8229598" cy="50292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0549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Backlog tem </a:t>
                      </a:r>
                      <a:endParaRPr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 And Completion Date</a:t>
                      </a:r>
                      <a:endParaRPr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Estimation in Hours </a:t>
                      </a:r>
                      <a:endParaRPr sz="12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1</a:t>
                      </a:r>
                      <a:endParaRPr sz="11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sz="11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2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</a:t>
                      </a:r>
                      <a:endParaRPr sz="11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sz="11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sz="11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6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7</a:t>
                      </a:r>
                      <a:endParaRPr sz="11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sz="11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8</a:t>
                      </a:r>
                      <a:endParaRPr sz="11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sz="11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9</a:t>
                      </a:r>
                      <a:endParaRPr sz="11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sz="11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10</a:t>
                      </a:r>
                      <a:endParaRPr sz="11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sz="11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0917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SPRINT1</a:t>
                      </a:r>
                      <a:endParaRPr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4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Install packages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8420" marR="78105" indent="-6350" algn="ctr">
                        <a:lnSpc>
                          <a:spcPct val="107000"/>
                        </a:lnSpc>
                        <a:spcAft>
                          <a:spcPts val="565"/>
                        </a:spcAft>
                        <a:buNone/>
                      </a:pPr>
                      <a:r>
                        <a:rPr lang="en-IN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21/08/2025</a:t>
                      </a:r>
                      <a:endParaRPr lang="en-IN" sz="1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58420" marT="9969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89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configure Nginx &amp; MySQL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8420" marR="78105" indent="-6350" algn="ctr">
                        <a:lnSpc>
                          <a:spcPct val="107000"/>
                        </a:lnSpc>
                        <a:spcAft>
                          <a:spcPts val="565"/>
                        </a:spcAft>
                        <a:buNone/>
                      </a:pPr>
                      <a:r>
                        <a:rPr lang="en-IN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30/08/2025</a:t>
                      </a:r>
                      <a:endParaRPr lang="en-IN" sz="1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58420" marT="9969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0917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2</a:t>
                      </a:r>
                      <a:endParaRPr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89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Setup phpMyAdmin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03/09/2025</a:t>
                      </a:r>
                      <a:endParaRPr lang="e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40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SFTP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12/09/2025</a:t>
                      </a:r>
                      <a:endParaRPr lang="e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684B362-5C65-FE94-B0AD-A74FB1B15971}"/>
              </a:ext>
            </a:extLst>
          </p:cNvPr>
          <p:cNvSpPr/>
          <p:nvPr/>
        </p:nvSpPr>
        <p:spPr>
          <a:xfrm>
            <a:off x="8382000" y="6356350"/>
            <a:ext cx="723900" cy="274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976295916"/>
              </p:ext>
            </p:extLst>
          </p:nvPr>
        </p:nvGraphicFramePr>
        <p:xfrm>
          <a:off x="457198" y="1143000"/>
          <a:ext cx="8229598" cy="50292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6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7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36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2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29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50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0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5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5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09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5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45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45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829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Backlog tem </a:t>
                      </a:r>
                      <a:endParaRPr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 And Completion Date</a:t>
                      </a:r>
                      <a:endParaRPr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Original Estimation in Hours </a:t>
                      </a:r>
                      <a:endParaRPr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1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2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6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7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8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9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Day 10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hrs</a:t>
                      </a: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3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SPRINT3</a:t>
                      </a:r>
                      <a:endParaRPr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71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 WordPress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17/09/2025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9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configure DB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0490" marR="78105" indent="-6350" algn="l">
                        <a:lnSpc>
                          <a:spcPct val="107000"/>
                        </a:lnSpc>
                        <a:spcAft>
                          <a:spcPts val="565"/>
                        </a:spcAft>
                        <a:buNone/>
                      </a:pPr>
                      <a:r>
                        <a:rPr lang="en-IN" sz="1000" kern="1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27/09/2025</a:t>
                      </a:r>
                      <a:endParaRPr lang="en-IN" sz="1000" kern="1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45085" marT="106045" marB="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53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4</a:t>
                      </a:r>
                      <a:endParaRPr sz="13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42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 SSL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01/10/2025</a:t>
                      </a:r>
                      <a:endParaRPr lang="en-IN" sz="1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739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&amp; documentation</a:t>
                      </a:r>
                      <a:endParaRPr sz="1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09/10/2025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4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TOTAL</a:t>
                      </a:r>
                      <a:endParaRPr sz="11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C4241B9-8B82-47D9-124A-8707CAB15AC2}"/>
              </a:ext>
            </a:extLst>
          </p:cNvPr>
          <p:cNvSpPr/>
          <p:nvPr/>
        </p:nvSpPr>
        <p:spPr>
          <a:xfrm>
            <a:off x="8382000" y="6355146"/>
            <a:ext cx="723900" cy="274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608244939"/>
              </p:ext>
            </p:extLst>
          </p:nvPr>
        </p:nvGraphicFramePr>
        <p:xfrm>
          <a:off x="457201" y="1143000"/>
          <a:ext cx="8229597" cy="498316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25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9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4570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ID</a:t>
                      </a:r>
                      <a:endParaRPr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</a:t>
                      </a:r>
                      <a:endParaRPr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(Hours)</a:t>
                      </a:r>
                      <a:endParaRPr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9123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Web Server Setup (Nginx + PHP)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32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Database Setup (MySQL + User)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729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WordPress Deployment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29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phpMyAdmin Configuration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14A4223A-4665-DD9B-E955-3D5615CFDCCB}"/>
              </a:ext>
            </a:extLst>
          </p:cNvPr>
          <p:cNvSpPr/>
          <p:nvPr/>
        </p:nvSpPr>
        <p:spPr>
          <a:xfrm>
            <a:off x="8382000" y="6356350"/>
            <a:ext cx="723900" cy="274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961E2-951E-1A60-FED9-70D307964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7B32-E1B5-CCFC-60B3-3B6FA9F38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C4DF6-1A7E-9915-977B-54FFC12D8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23268"/>
            <a:ext cx="8229600" cy="49489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8F0FCF-92AD-9EFA-CD2F-CC24CAE17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6E393-A684-EC97-C3F3-9245C8182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Google Shape;374;p27">
            <a:extLst>
              <a:ext uri="{FF2B5EF4-FFF2-40B4-BE49-F238E27FC236}">
                <a16:creationId xmlns:a16="http://schemas.microsoft.com/office/drawing/2014/main" id="{720BC725-7DD4-F4F1-167C-5009C0CE14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158127"/>
              </p:ext>
            </p:extLst>
          </p:nvPr>
        </p:nvGraphicFramePr>
        <p:xfrm>
          <a:off x="457200" y="1219200"/>
          <a:ext cx="8229600" cy="49489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51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8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7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21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969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I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PRIORITY</a:t>
                      </a:r>
                      <a:endParaRPr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(Hours)</a:t>
                      </a:r>
                      <a:endParaRPr sz="1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STATUS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31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SFTP User &amp; Directory Setup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873197"/>
                  </a:ext>
                </a:extLst>
              </a:tr>
              <a:tr h="905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SSL Certificate (HTTPS) Setup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31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&amp; Documentation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Medium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PLANNED</a:t>
                      </a:r>
                      <a:endParaRPr lang="en-IN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D3D08C21-57A7-5B22-73E2-991C510981FD}"/>
              </a:ext>
            </a:extLst>
          </p:cNvPr>
          <p:cNvSpPr/>
          <p:nvPr/>
        </p:nvSpPr>
        <p:spPr>
          <a:xfrm>
            <a:off x="8382000" y="6356350"/>
            <a:ext cx="723900" cy="274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8581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2691553646"/>
              </p:ext>
            </p:extLst>
          </p:nvPr>
        </p:nvGraphicFramePr>
        <p:xfrm>
          <a:off x="457200" y="1177232"/>
          <a:ext cx="8229601" cy="49489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92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1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0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613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User Story ID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 type of User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want to 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 that i can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68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 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 WordPress automatically</a:t>
                      </a:r>
                      <a:endParaRPr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Save time and avoid manual errors in setup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3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ADMIN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Manage phpMyAdmin</a:t>
                      </a:r>
                      <a:endParaRPr sz="1600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Easily access and manage MySQL databases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79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USER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Access WordPress website securely (HTTPS)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Ensure my data and interactions are protected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13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Upload files via SFTP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Transfer files securely without exposing system risks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56D1B21-8904-3E1E-E28A-065A9F979684}"/>
              </a:ext>
            </a:extLst>
          </p:cNvPr>
          <p:cNvSpPr/>
          <p:nvPr/>
        </p:nvSpPr>
        <p:spPr>
          <a:xfrm>
            <a:off x="8382000" y="6356350"/>
            <a:ext cx="723900" cy="274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75121-57F3-ACA9-D8EA-83BC7B0BF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87FA-F4F6-32D6-925D-25EE5C51C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D3D03-DF42-8228-5BDD-4C97E2562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C0254-03F1-6BB9-A67D-17FF45566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66800" y="6379012"/>
            <a:ext cx="3048000" cy="365125"/>
          </a:xfrm>
        </p:spPr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B0A9E8-B9A6-4C76-4AB4-9BA7E168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Google Shape;381;p28">
            <a:extLst>
              <a:ext uri="{FF2B5EF4-FFF2-40B4-BE49-F238E27FC236}">
                <a16:creationId xmlns:a16="http://schemas.microsoft.com/office/drawing/2014/main" id="{7514614A-EFA4-1819-30A0-272F0D561B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5129831"/>
              </p:ext>
            </p:extLst>
          </p:nvPr>
        </p:nvGraphicFramePr>
        <p:xfrm>
          <a:off x="457200" y="1143001"/>
          <a:ext cx="8229600" cy="49831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923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54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1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024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135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User Story ID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 a type of User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 want to 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 that i can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86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STUDENT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 Ansible playbooks and automation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Gain practical skills for DevOps and cloud environments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71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DEVELOPER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Replicate deployment across multiple servers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Ensure consistency and scalability in hosting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4237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sz="16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Experiment with Infrastructure as Code (</a:t>
                      </a:r>
                      <a:r>
                        <a:rPr lang="en-US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IaC</a:t>
                      </a: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Understand real-world DevOps workflows and cloud readiness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295D766-5A7D-4E3B-1939-AA9070A54251}"/>
              </a:ext>
            </a:extLst>
          </p:cNvPr>
          <p:cNvSpPr/>
          <p:nvPr/>
        </p:nvSpPr>
        <p:spPr>
          <a:xfrm>
            <a:off x="8382000" y="6356350"/>
            <a:ext cx="723900" cy="274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99919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PROJECT PLAN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B54A4C7-B622-E49A-514D-E6F5680FD0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241612"/>
              </p:ext>
            </p:extLst>
          </p:nvPr>
        </p:nvGraphicFramePr>
        <p:xfrm>
          <a:off x="990600" y="1198244"/>
          <a:ext cx="708660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4110653905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69980375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840247981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81561020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94304171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920550759"/>
                    </a:ext>
                  </a:extLst>
                </a:gridCol>
              </a:tblGrid>
              <a:tr h="246221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059645"/>
                  </a:ext>
                </a:extLst>
              </a:tr>
              <a:tr h="24622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639023"/>
                  </a:ext>
                </a:extLst>
              </a:tr>
              <a:tr h="24622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792822"/>
                  </a:ext>
                </a:extLst>
              </a:tr>
              <a:tr h="246221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9570979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3528361401"/>
              </p:ext>
            </p:extLst>
          </p:nvPr>
        </p:nvGraphicFramePr>
        <p:xfrm>
          <a:off x="457198" y="1143000"/>
          <a:ext cx="8229602" cy="5029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57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7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07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07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07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077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4369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StoryID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Name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Date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Date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Days 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Status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980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Sprint 1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21/08/2025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29/08/2025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Planned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80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30/08/2025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01/09/2025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Planned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80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2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03/09/2025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11/09/2025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Planned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806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12/09/2025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16/09/2025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Planned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C6C46F1-7B47-C2B9-9968-81500EDCA373}"/>
              </a:ext>
            </a:extLst>
          </p:cNvPr>
          <p:cNvSpPr/>
          <p:nvPr/>
        </p:nvSpPr>
        <p:spPr>
          <a:xfrm>
            <a:off x="8382000" y="6356350"/>
            <a:ext cx="723900" cy="274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765" y="1407418"/>
            <a:ext cx="8229600" cy="494893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4127413942"/>
              </p:ext>
            </p:extLst>
          </p:nvPr>
        </p:nvGraphicFramePr>
        <p:xfrm>
          <a:off x="494765" y="1143000"/>
          <a:ext cx="8229601" cy="521334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60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3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3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3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38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38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633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User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StoryID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 Name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Start Date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End Date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Days </a:t>
                      </a:r>
                      <a:endParaRPr sz="16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Status</a:t>
                      </a:r>
                      <a:endParaRPr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25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3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17/09/2025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26/09/2025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13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Planned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25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27/09/2025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30/09/2025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Planned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25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SPRINT 4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01/10/2025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08/10/2025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Planned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25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09/10/2025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09/10/2025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Planned</a:t>
                      </a:r>
                      <a:endParaRPr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92ADEA8-ACB5-3EA9-FF1B-B9015A465FFF}"/>
              </a:ext>
            </a:extLst>
          </p:cNvPr>
          <p:cNvSpPr/>
          <p:nvPr/>
        </p:nvSpPr>
        <p:spPr>
          <a:xfrm>
            <a:off x="8382000" y="6356350"/>
            <a:ext cx="723900" cy="274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Ms. FEBIN AZIZ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48932"/>
          </a:xfrm>
        </p:spPr>
        <p:txBody>
          <a:bodyPr/>
          <a:lstStyle/>
          <a:p>
            <a:r>
              <a:rPr lang="en-US" dirty="0"/>
              <a:t>LEVEL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13" name="Picture 12" descr="A diagram of a system&#10;&#10;AI-generated content may be incorrect.">
            <a:extLst>
              <a:ext uri="{FF2B5EF4-FFF2-40B4-BE49-F238E27FC236}">
                <a16:creationId xmlns:a16="http://schemas.microsoft.com/office/drawing/2014/main" id="{4C06401E-5450-1DA3-753D-7B5B1E498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927" y="1752600"/>
            <a:ext cx="7853546" cy="370416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2B04903-D36F-06C3-B053-108EDCAD48FC}"/>
              </a:ext>
            </a:extLst>
          </p:cNvPr>
          <p:cNvSpPr/>
          <p:nvPr/>
        </p:nvSpPr>
        <p:spPr>
          <a:xfrm>
            <a:off x="8382000" y="6355146"/>
            <a:ext cx="723900" cy="274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Level 1.1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1" name="Picture 10" descr="A black screen with white text">
            <a:extLst>
              <a:ext uri="{FF2B5EF4-FFF2-40B4-BE49-F238E27FC236}">
                <a16:creationId xmlns:a16="http://schemas.microsoft.com/office/drawing/2014/main" id="{FC80D5B7-26F2-C3CC-D221-0A2F9E5C9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36871"/>
            <a:ext cx="6726184" cy="42208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AED52BD-3175-EF3B-4382-5286BAA8C4BC}"/>
              </a:ext>
            </a:extLst>
          </p:cNvPr>
          <p:cNvSpPr/>
          <p:nvPr/>
        </p:nvSpPr>
        <p:spPr>
          <a:xfrm>
            <a:off x="8382000" y="6324600"/>
            <a:ext cx="723900" cy="274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3" name="Picture 12" descr="A black and white screen with white rectangles">
            <a:extLst>
              <a:ext uri="{FF2B5EF4-FFF2-40B4-BE49-F238E27FC236}">
                <a16:creationId xmlns:a16="http://schemas.microsoft.com/office/drawing/2014/main" id="{A2B41EE2-38CA-FBFB-63C9-59C5AD2F3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1828801"/>
            <a:ext cx="7848600" cy="4038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B9AAB7-E66B-0329-5DD4-4258A0CC1257}"/>
              </a:ext>
            </a:extLst>
          </p:cNvPr>
          <p:cNvSpPr/>
          <p:nvPr/>
        </p:nvSpPr>
        <p:spPr>
          <a:xfrm>
            <a:off x="8382000" y="6356350"/>
            <a:ext cx="723900" cy="274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</a:rPr>
              <a:t>ER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9" name="Content Placeholder 8" descr="A group of white ovals with black text&#10;&#10;AI-generated content may be incorrect.">
            <a:extLst>
              <a:ext uri="{FF2B5EF4-FFF2-40B4-BE49-F238E27FC236}">
                <a16:creationId xmlns:a16="http://schemas.microsoft.com/office/drawing/2014/main" id="{C2F979A9-0761-9AAB-A691-B9D7097BB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143001"/>
            <a:ext cx="8077199" cy="4876800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D53295-A0D1-789B-6FA9-9D6DD9319CA4}"/>
              </a:ext>
            </a:extLst>
          </p:cNvPr>
          <p:cNvSpPr/>
          <p:nvPr/>
        </p:nvSpPr>
        <p:spPr>
          <a:xfrm>
            <a:off x="8382000" y="6356350"/>
            <a:ext cx="723900" cy="274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CA1EA6-25CC-F31E-F813-F20589417BC5}"/>
              </a:ext>
            </a:extLst>
          </p:cNvPr>
          <p:cNvSpPr/>
          <p:nvPr/>
        </p:nvSpPr>
        <p:spPr>
          <a:xfrm>
            <a:off x="8382000" y="6356350"/>
            <a:ext cx="723900" cy="274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r>
              <a:rPr lang="en-US" i="1" dirty="0">
                <a:latin typeface="Times New Roman" panose="02020603050405020304" pitchFamily="18" charset="0"/>
              </a:rPr>
              <a:t>Automated WordPress Deployment Using Ansible</a:t>
            </a:r>
            <a:endParaRPr lang="en-US" sz="3000" dirty="0"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EACB363-F64D-D07E-57BC-0F49E37B41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6713" y="1371600"/>
            <a:ext cx="7566687" cy="3730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anose="02020603050405020304" pitchFamily="18" charset="0"/>
              </a:rPr>
              <a:t>WordPress powers more than 40% of websites worldwide.</a:t>
            </a:r>
          </a:p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anose="02020603050405020304" pitchFamily="18" charset="0"/>
              </a:rPr>
              <a:t>Deploying it manually requires multiple steps: installing packages,</a:t>
            </a:r>
          </a:p>
          <a:p>
            <a:pPr marL="0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dirty="0">
                <a:latin typeface="Times New Roman" panose="02020603050405020304" pitchFamily="18" charset="0"/>
              </a:rPr>
              <a:t>     configuring servers, databases, users, and SSL.</a:t>
            </a:r>
          </a:p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anose="02020603050405020304" pitchFamily="18" charset="0"/>
              </a:rPr>
              <a:t>Manual deployment is slow and prone to human errors.</a:t>
            </a:r>
          </a:p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000" dirty="0">
                <a:latin typeface="Times New Roman" panose="02020603050405020304" pitchFamily="18" charset="0"/>
              </a:rPr>
              <a:t>Ansible simplifies deployment using </a:t>
            </a:r>
            <a:r>
              <a:rPr lang="en-IN" sz="2000" b="1" dirty="0">
                <a:latin typeface="Times New Roman" panose="02020603050405020304" pitchFamily="18" charset="0"/>
              </a:rPr>
              <a:t>Infrastructure as Code (IaC).</a:t>
            </a:r>
          </a:p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anose="02020603050405020304" pitchFamily="18" charset="0"/>
              </a:rPr>
              <a:t>Ensures </a:t>
            </a:r>
            <a:r>
              <a:rPr lang="en-US" sz="2000" b="1" dirty="0">
                <a:latin typeface="Times New Roman" panose="02020603050405020304" pitchFamily="18" charset="0"/>
              </a:rPr>
              <a:t>speed, consistency, repeatability, and security</a:t>
            </a:r>
            <a:r>
              <a:rPr lang="en-US" sz="2000" dirty="0">
                <a:latin typeface="Times New Roman" panose="02020603050405020304" pitchFamily="18" charset="0"/>
              </a:rPr>
              <a:t>.</a:t>
            </a:r>
          </a:p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Times New Roman" panose="02020603050405020304" pitchFamily="18" charset="0"/>
              </a:rPr>
              <a:t>Suitable for both </a:t>
            </a:r>
            <a:r>
              <a:rPr lang="en-US" sz="2000" b="1" dirty="0">
                <a:latin typeface="Times New Roman" panose="02020603050405020304" pitchFamily="18" charset="0"/>
              </a:rPr>
              <a:t>on-premise servers </a:t>
            </a:r>
            <a:r>
              <a:rPr lang="en-US" sz="2000" dirty="0">
                <a:latin typeface="Times New Roman" panose="02020603050405020304" pitchFamily="18" charset="0"/>
              </a:rPr>
              <a:t>and </a:t>
            </a:r>
            <a:r>
              <a:rPr lang="en-US" sz="2000" b="1" dirty="0">
                <a:latin typeface="Times New Roman" panose="02020603050405020304" pitchFamily="18" charset="0"/>
              </a:rPr>
              <a:t>cloud platforms</a:t>
            </a:r>
          </a:p>
          <a:p>
            <a:pPr marL="0" indent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latin typeface="Times New Roman" panose="02020603050405020304" pitchFamily="18" charset="0"/>
              </a:rPr>
              <a:t>    (AWS, Azure, GCP).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A09EE8-95A9-4C7A-8AAE-37E6CC0DACEC}"/>
              </a:ext>
            </a:extLst>
          </p:cNvPr>
          <p:cNvSpPr/>
          <p:nvPr/>
        </p:nvSpPr>
        <p:spPr>
          <a:xfrm>
            <a:off x="8382000" y="6356350"/>
            <a:ext cx="723900" cy="274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Times New Roman" panose="02020603050405020304" pitchFamily="18" charset="0"/>
              </a:rPr>
              <a:t>OBJECTIVES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2032"/>
            <a:ext cx="8229600" cy="3318568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</a:rPr>
              <a:t>Automate WordPress website deployment using Ansible.</a:t>
            </a:r>
          </a:p>
          <a:p>
            <a:r>
              <a:rPr lang="en-IN" sz="2400" dirty="0">
                <a:latin typeface="Times New Roman" panose="02020603050405020304" pitchFamily="18" charset="0"/>
              </a:rPr>
              <a:t>Configure secure SFTP and phpMyAdmin access.</a:t>
            </a:r>
          </a:p>
          <a:p>
            <a:r>
              <a:rPr lang="en-IN" sz="2400" dirty="0">
                <a:latin typeface="Times New Roman" panose="02020603050405020304" pitchFamily="18" charset="0"/>
              </a:rPr>
              <a:t>Automate database creation and WordPress configuration.</a:t>
            </a:r>
          </a:p>
          <a:p>
            <a:r>
              <a:rPr lang="en-IN" sz="2400" dirty="0">
                <a:latin typeface="Times New Roman" panose="02020603050405020304" pitchFamily="18" charset="0"/>
              </a:rPr>
              <a:t>Apply SSL certificates for HTTPS.</a:t>
            </a:r>
          </a:p>
          <a:p>
            <a:r>
              <a:rPr lang="en-IN" sz="2400" dirty="0">
                <a:latin typeface="Times New Roman" panose="02020603050405020304" pitchFamily="18" charset="0"/>
              </a:rPr>
              <a:t>Demonstrate Infrastructure as Code (IaC) practices.</a:t>
            </a:r>
          </a:p>
          <a:p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400800"/>
            <a:ext cx="381000" cy="365125"/>
          </a:xfrm>
        </p:spPr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A054328-E066-FE4B-43A3-BA422336B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 WordPress website deployment using Ansible.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31A93C-352A-C8AD-0251-F082BC5B1991}"/>
              </a:ext>
            </a:extLst>
          </p:cNvPr>
          <p:cNvSpPr/>
          <p:nvPr/>
        </p:nvSpPr>
        <p:spPr>
          <a:xfrm>
            <a:off x="8382000" y="6355146"/>
            <a:ext cx="723900" cy="274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Times New Roman" panose="02020603050405020304" pitchFamily="18" charset="0"/>
              </a:rPr>
              <a:t>EXISTING SYSTEM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29632"/>
            <a:ext cx="8229600" cy="3166168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</a:rPr>
              <a:t>Traditional setup is manual</a:t>
            </a:r>
            <a:r>
              <a:rPr lang="en-US" sz="2400" dirty="0">
                <a:latin typeface="Times New Roman" panose="02020603050405020304" pitchFamily="18" charset="0"/>
              </a:rPr>
              <a:t>:</a:t>
            </a:r>
          </a:p>
          <a:p>
            <a:endParaRPr lang="en-US" sz="2400" dirty="0">
              <a:latin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</a:rPr>
              <a:t>Install packages (Nginx, MySQL, PHP) individually.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</a:rPr>
              <a:t>Configure servers and directories manually.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</a:rPr>
              <a:t>Errors occur due to misconfiguration.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</a:rPr>
              <a:t>Time-consuming and inconsistent results.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20A047-5277-479E-0DEA-D3F8014B5D28}"/>
              </a:ext>
            </a:extLst>
          </p:cNvPr>
          <p:cNvSpPr/>
          <p:nvPr/>
        </p:nvSpPr>
        <p:spPr>
          <a:xfrm>
            <a:off x="8382000" y="6356350"/>
            <a:ext cx="723900" cy="274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Times New Roman" panose="02020603050405020304" pitchFamily="18" charset="0"/>
              </a:rPr>
              <a:t>PROPOSED SYSTEM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30480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Use Ansible to automate entire deployment.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Define steps in YAML playbooks.</a:t>
            </a:r>
          </a:p>
          <a:p>
            <a:r>
              <a:rPr lang="en-IN" sz="2400" dirty="0">
                <a:latin typeface="Times New Roman" panose="02020603050405020304" pitchFamily="18" charset="0"/>
              </a:rPr>
              <a:t>Auto install Nginx, MySQL, PHP, phpMyAdmin.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Configure WordPress and database automatically.</a:t>
            </a:r>
          </a:p>
          <a:p>
            <a:r>
              <a:rPr lang="en-IN" sz="2400" dirty="0">
                <a:latin typeface="Times New Roman" panose="02020603050405020304" pitchFamily="18" charset="0"/>
              </a:rPr>
              <a:t>Apply SSL for security.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System is </a:t>
            </a:r>
            <a:r>
              <a:rPr lang="en-US" sz="2400" b="1" dirty="0">
                <a:latin typeface="Times New Roman" panose="02020603050405020304" pitchFamily="18" charset="0"/>
              </a:rPr>
              <a:t>scalable, reusable, and secure.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747E50-FD5D-F2B2-A790-CD1A7EE53782}"/>
              </a:ext>
            </a:extLst>
          </p:cNvPr>
          <p:cNvSpPr/>
          <p:nvPr/>
        </p:nvSpPr>
        <p:spPr>
          <a:xfrm>
            <a:off x="8382000" y="6356350"/>
            <a:ext cx="723900" cy="274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Times New Roman" panose="02020603050405020304" pitchFamily="18" charset="0"/>
              </a:rPr>
              <a:t>MOTIVATIONS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236220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Growing importance of automation in DevOps &amp; Cloud.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Manual deployment is inefficient for repeated setups.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Ansible is widely used in industry.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Helps students gain </a:t>
            </a:r>
            <a:r>
              <a:rPr lang="en-US" sz="2400" b="1" dirty="0">
                <a:latin typeface="Times New Roman" panose="02020603050405020304" pitchFamily="18" charset="0"/>
              </a:rPr>
              <a:t>practical DevOps and Cloud skills.</a:t>
            </a:r>
          </a:p>
          <a:p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AADD73-2A3A-2EEF-B9FA-28C7A5136E3E}"/>
              </a:ext>
            </a:extLst>
          </p:cNvPr>
          <p:cNvSpPr/>
          <p:nvPr/>
        </p:nvSpPr>
        <p:spPr>
          <a:xfrm>
            <a:off x="8382000" y="6356350"/>
            <a:ext cx="723900" cy="274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>
                <a:latin typeface="Times New Roman" panose="02020603050405020304" pitchFamily="18" charset="0"/>
              </a:rPr>
              <a:t>FUNCTIONALITIES</a:t>
            </a:r>
            <a:endParaRPr lang="en-US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331856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</a:rPr>
              <a:t>Install and configure Nginx, PHP, MySQL.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Create Linux user &amp; website directory.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Configure SFTP for secure file transfer.</a:t>
            </a:r>
          </a:p>
          <a:p>
            <a:r>
              <a:rPr lang="en-IN" sz="2400" dirty="0">
                <a:latin typeface="Times New Roman" panose="02020603050405020304" pitchFamily="18" charset="0"/>
              </a:rPr>
              <a:t>Install phpMyAdmin for database management.</a:t>
            </a:r>
          </a:p>
          <a:p>
            <a:r>
              <a:rPr lang="en-IN" sz="2400" dirty="0">
                <a:latin typeface="Times New Roman" panose="02020603050405020304" pitchFamily="18" charset="0"/>
              </a:rPr>
              <a:t>Download &amp; configure WordPress automatically.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Create and manage MySQL database &amp; users</a:t>
            </a:r>
          </a:p>
          <a:p>
            <a:r>
              <a:rPr lang="en-US" sz="2400" dirty="0">
                <a:latin typeface="Times New Roman" panose="02020603050405020304" pitchFamily="18" charset="0"/>
              </a:rPr>
              <a:t>Apply free SSL certificates (Certbot).</a:t>
            </a:r>
            <a:endParaRPr lang="en-IN" sz="2400" dirty="0">
              <a:latin typeface="Times New Roman" panose="02020603050405020304" pitchFamily="18" charset="0"/>
            </a:endParaRPr>
          </a:p>
          <a:p>
            <a:endParaRPr lang="en-IN" sz="2400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DD3E65-C96A-AF05-8129-40BA135722E8}"/>
              </a:ext>
            </a:extLst>
          </p:cNvPr>
          <p:cNvSpPr/>
          <p:nvPr/>
        </p:nvSpPr>
        <p:spPr>
          <a:xfrm>
            <a:off x="8382000" y="6356350"/>
            <a:ext cx="723900" cy="2742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854</TotalTime>
  <Words>1112</Words>
  <Application>Microsoft Office PowerPoint</Application>
  <PresentationFormat>On-screen Show (4:3)</PresentationFormat>
  <Paragraphs>453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Bookman Old Style</vt:lpstr>
      <vt:lpstr>Calibri</vt:lpstr>
      <vt:lpstr>Times New Roman</vt:lpstr>
      <vt:lpstr>Office Theme</vt:lpstr>
      <vt:lpstr>Automated WordPress Deployment Using Ansible</vt:lpstr>
      <vt:lpstr>PRODUCT OWNER  Ms. FEBIN AZIZ  ASSISTANT PROFESSOR DEPARTMENT OF COMPUTER APPLICATIONS MES COLLEGE OF ENGINEERING, KUTTIPPURAM</vt:lpstr>
      <vt:lpstr>TABLE OF CONTENTS</vt:lpstr>
      <vt:lpstr>Automated WordPress Deployment Using Ansible</vt:lpstr>
      <vt:lpstr>OBJECTIVES</vt:lpstr>
      <vt:lpstr>EXISTING SYSTEM</vt:lpstr>
      <vt:lpstr>PROPOSED SYSTEM</vt:lpstr>
      <vt:lpstr>MOTIVATIONS</vt:lpstr>
      <vt:lpstr>FUNCTIONALITIES</vt:lpstr>
      <vt:lpstr>MODULE DESCRIPTION</vt:lpstr>
      <vt:lpstr>DEVELOPING ENVIRONMENT</vt:lpstr>
      <vt:lpstr>SPRINT BACKLOG</vt:lpstr>
      <vt:lpstr>SPRINT BACKLOG</vt:lpstr>
      <vt:lpstr>PRODUCT BACKLOG</vt:lpstr>
      <vt:lpstr>PRODUCT BACKLOG</vt:lpstr>
      <vt:lpstr>USER STORY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MUHAMMED SIJAH E</cp:lastModifiedBy>
  <cp:revision>62</cp:revision>
  <dcterms:created xsi:type="dcterms:W3CDTF">2024-09-27T10:56:22Z</dcterms:created>
  <dcterms:modified xsi:type="dcterms:W3CDTF">2025-08-20T20:25:28Z</dcterms:modified>
</cp:coreProperties>
</file>