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40E1-F05E-412B-AE29-6DEBCDBE4330}" type="datetimeFigureOut">
              <a:rPr lang="id-ID" smtClean="0"/>
              <a:t>19/07/2013</a:t>
            </a:fld>
            <a:endParaRPr lang="id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39C594-5C1B-4F4A-869E-566B35AC5DFF}" type="slidenum">
              <a:rPr lang="id-ID" smtClean="0"/>
              <a:t>‹#›</a:t>
            </a:fld>
            <a:endParaRPr lang="id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40E1-F05E-412B-AE29-6DEBCDBE4330}" type="datetimeFigureOut">
              <a:rPr lang="id-ID" smtClean="0"/>
              <a:t>19/07/2013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C594-5C1B-4F4A-869E-566B35AC5DF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40E1-F05E-412B-AE29-6DEBCDBE4330}" type="datetimeFigureOut">
              <a:rPr lang="id-ID" smtClean="0"/>
              <a:t>19/07/2013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C594-5C1B-4F4A-869E-566B35AC5DF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40E1-F05E-412B-AE29-6DEBCDBE4330}" type="datetimeFigureOut">
              <a:rPr lang="id-ID" smtClean="0"/>
              <a:t>19/07/2013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C594-5C1B-4F4A-869E-566B35AC5DF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40E1-F05E-412B-AE29-6DEBCDBE4330}" type="datetimeFigureOut">
              <a:rPr lang="id-ID" smtClean="0"/>
              <a:t>19/07/2013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C594-5C1B-4F4A-869E-566B35AC5DF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40E1-F05E-412B-AE29-6DEBCDBE4330}" type="datetimeFigureOut">
              <a:rPr lang="id-ID" smtClean="0"/>
              <a:t>19/07/2013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C594-5C1B-4F4A-869E-566B35AC5DFF}" type="slidenum">
              <a:rPr lang="id-ID" smtClean="0"/>
              <a:t>‹#›</a:t>
            </a:fld>
            <a:endParaRPr lang="id-ID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40E1-F05E-412B-AE29-6DEBCDBE4330}" type="datetimeFigureOut">
              <a:rPr lang="id-ID" smtClean="0"/>
              <a:t>19/07/2013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C594-5C1B-4F4A-869E-566B35AC5DFF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40E1-F05E-412B-AE29-6DEBCDBE4330}" type="datetimeFigureOut">
              <a:rPr lang="id-ID" smtClean="0"/>
              <a:t>19/07/2013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C594-5C1B-4F4A-869E-566B35AC5DF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40E1-F05E-412B-AE29-6DEBCDBE4330}" type="datetimeFigureOut">
              <a:rPr lang="id-ID" smtClean="0"/>
              <a:t>19/07/2013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C594-5C1B-4F4A-869E-566B35AC5DF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40E1-F05E-412B-AE29-6DEBCDBE4330}" type="datetimeFigureOut">
              <a:rPr lang="id-ID" smtClean="0"/>
              <a:t>19/07/2013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C594-5C1B-4F4A-869E-566B35AC5DF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40E1-F05E-412B-AE29-6DEBCDBE4330}" type="datetimeFigureOut">
              <a:rPr lang="id-ID" smtClean="0"/>
              <a:t>19/07/2013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C594-5C1B-4F4A-869E-566B35AC5DF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76D40E1-F05E-412B-AE29-6DEBCDBE4330}" type="datetimeFigureOut">
              <a:rPr lang="id-ID" smtClean="0"/>
              <a:t>19/07/2013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239C594-5C1B-4F4A-869E-566B35AC5DFF}" type="slidenum">
              <a:rPr lang="id-ID" smtClean="0"/>
              <a:t>‹#›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476672"/>
            <a:ext cx="7315200" cy="1946953"/>
          </a:xfrm>
        </p:spPr>
        <p:txBody>
          <a:bodyPr>
            <a:normAutofit fontScale="90000"/>
          </a:bodyPr>
          <a:lstStyle/>
          <a:p>
            <a:r>
              <a:rPr lang="id-ID" b="1" dirty="0"/>
              <a:t>Pembangunan Visual</a:t>
            </a:r>
            <a:r>
              <a:rPr lang="en-US" b="1" dirty="0"/>
              <a:t> </a:t>
            </a:r>
            <a:r>
              <a:rPr lang="en-US" b="1" dirty="0" err="1"/>
              <a:t>Objek</a:t>
            </a:r>
            <a:r>
              <a:rPr lang="en-US" b="1" dirty="0"/>
              <a:t> 3D </a:t>
            </a:r>
            <a:r>
              <a:rPr lang="id-ID" b="1" dirty="0"/>
              <a:t>Taman Bermain </a:t>
            </a:r>
            <a:r>
              <a:rPr lang="id-ID" dirty="0"/>
              <a:t/>
            </a:r>
            <a:br>
              <a:rPr lang="id-ID" dirty="0"/>
            </a:b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2492896"/>
            <a:ext cx="7315200" cy="114463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id-ID" dirty="0" smtClean="0"/>
              <a:t>Reja Nugraha	-	10109339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d-ID" dirty="0" smtClean="0"/>
              <a:t>Ruwi Ramadhan	-	</a:t>
            </a:r>
            <a:r>
              <a:rPr lang="id-ID" dirty="0" smtClean="0"/>
              <a:t>10109330</a:t>
            </a:r>
            <a:endParaRPr lang="id-ID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id-ID" dirty="0" smtClean="0"/>
              <a:t>Tio Aditama		-	</a:t>
            </a:r>
            <a:r>
              <a:rPr lang="id-ID" dirty="0" smtClean="0"/>
              <a:t>10109323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892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187424" y="332656"/>
            <a:ext cx="6415608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l" rtl="0">
              <a:spcBef>
                <a:spcPct val="0"/>
              </a:spcBef>
            </a:pPr>
            <a:r>
              <a:rPr lang="id-ID" sz="4000" dirty="0" smtClean="0"/>
              <a:t>Object Ontang-Anting</a:t>
            </a:r>
            <a:r>
              <a:rPr lang="id-ID" sz="1600" dirty="0" smtClean="0"/>
              <a:t/>
            </a:r>
            <a:br>
              <a:rPr lang="id-ID" sz="1600" dirty="0" smtClean="0"/>
            </a:br>
            <a:endParaRPr lang="id-ID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323528" y="1844824"/>
            <a:ext cx="3710176" cy="3595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800" dirty="0" smtClean="0"/>
              <a:t>Penjelasan :</a:t>
            </a:r>
          </a:p>
          <a:p>
            <a:r>
              <a:rPr lang="id-ID" sz="1800" dirty="0" smtClean="0"/>
              <a:t>Object Pembangun :</a:t>
            </a:r>
          </a:p>
          <a:p>
            <a:pPr lvl="1"/>
            <a:r>
              <a:rPr lang="id-ID" sz="1600" dirty="0" smtClean="0"/>
              <a:t>glutSolidCube</a:t>
            </a:r>
          </a:p>
          <a:p>
            <a:pPr lvl="1"/>
            <a:r>
              <a:rPr lang="id-ID" sz="1600" dirty="0" smtClean="0"/>
              <a:t>glutSolidCone</a:t>
            </a:r>
          </a:p>
          <a:p>
            <a:pPr lvl="1"/>
            <a:r>
              <a:rPr lang="id-ID" sz="1600" dirty="0" smtClean="0"/>
              <a:t>glutSolidTorus</a:t>
            </a:r>
          </a:p>
          <a:p>
            <a:pPr lvl="1"/>
            <a:r>
              <a:rPr lang="id-ID" sz="1600" dirty="0" smtClean="0"/>
              <a:t>gluCylinder</a:t>
            </a:r>
          </a:p>
          <a:p>
            <a:pPr lvl="1"/>
            <a:r>
              <a:rPr lang="id-ID" sz="1600" dirty="0" smtClean="0"/>
              <a:t>gluDisk</a:t>
            </a:r>
          </a:p>
          <a:p>
            <a:r>
              <a:rPr lang="id-ID" sz="1800" dirty="0" smtClean="0"/>
              <a:t>Perulangan rotasi dilakukan pada atap kicir-kicir</a:t>
            </a:r>
            <a:endParaRPr lang="id-ID" sz="1600" dirty="0" smtClean="0"/>
          </a:p>
          <a:p>
            <a:pPr lvl="1"/>
            <a:endParaRPr lang="id-ID" sz="1600" dirty="0" smtClean="0"/>
          </a:p>
          <a:p>
            <a:endParaRPr lang="id-ID" dirty="0" smtClean="0"/>
          </a:p>
          <a:p>
            <a:endParaRPr lang="id-ID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b="2606"/>
          <a:stretch/>
        </p:blipFill>
        <p:spPr bwMode="auto">
          <a:xfrm>
            <a:off x="4139952" y="1844824"/>
            <a:ext cx="4664685" cy="36968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30421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187424" y="332656"/>
            <a:ext cx="6415608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l" rtl="0">
              <a:spcBef>
                <a:spcPct val="0"/>
              </a:spcBef>
            </a:pPr>
            <a:r>
              <a:rPr lang="id-ID" sz="4000" dirty="0" smtClean="0"/>
              <a:t>Object Pagar Taman</a:t>
            </a:r>
            <a:r>
              <a:rPr lang="id-ID" sz="1600" dirty="0" smtClean="0"/>
              <a:t/>
            </a:r>
            <a:br>
              <a:rPr lang="id-ID" sz="1600" dirty="0" smtClean="0"/>
            </a:br>
            <a:endParaRPr lang="id-ID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323528" y="1844824"/>
            <a:ext cx="3710176" cy="3595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800" dirty="0" smtClean="0"/>
              <a:t>Penjelasan :</a:t>
            </a:r>
          </a:p>
          <a:p>
            <a:r>
              <a:rPr lang="id-ID" sz="1800" dirty="0" smtClean="0"/>
              <a:t>Object Pembangun :</a:t>
            </a:r>
          </a:p>
          <a:p>
            <a:pPr lvl="1"/>
            <a:r>
              <a:rPr lang="id-ID" sz="1600" dirty="0" smtClean="0"/>
              <a:t>glutSolidCube</a:t>
            </a:r>
          </a:p>
          <a:p>
            <a:pPr marL="320040" lvl="1" indent="0">
              <a:buNone/>
            </a:pPr>
            <a:endParaRPr lang="id-ID" sz="1600" dirty="0" smtClean="0"/>
          </a:p>
          <a:p>
            <a:r>
              <a:rPr lang="id-ID" sz="1800" dirty="0" smtClean="0"/>
              <a:t>Dalam fungsi Display pemanggilan object pagar dilakukan secara perulangan pada terhadap translasinya</a:t>
            </a:r>
            <a:endParaRPr lang="id-ID" sz="1600" dirty="0" smtClean="0"/>
          </a:p>
          <a:p>
            <a:pPr lvl="1"/>
            <a:endParaRPr lang="id-ID" sz="1600" dirty="0" smtClean="0"/>
          </a:p>
          <a:p>
            <a:endParaRPr lang="id-ID" dirty="0" smtClean="0"/>
          </a:p>
          <a:p>
            <a:endParaRPr lang="id-ID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154517" y="1832982"/>
            <a:ext cx="4593947" cy="382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481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187424" y="332656"/>
            <a:ext cx="6415608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l" rtl="0">
              <a:spcBef>
                <a:spcPct val="0"/>
              </a:spcBef>
            </a:pPr>
            <a:r>
              <a:rPr lang="id-ID" sz="4000" dirty="0" smtClean="0"/>
              <a:t>Object Awan</a:t>
            </a:r>
            <a:r>
              <a:rPr lang="id-ID" sz="1600" dirty="0" smtClean="0"/>
              <a:t/>
            </a:r>
            <a:br>
              <a:rPr lang="id-ID" sz="1600" dirty="0" smtClean="0"/>
            </a:br>
            <a:endParaRPr lang="id-ID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323528" y="1844824"/>
            <a:ext cx="3710176" cy="3595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800" dirty="0" smtClean="0"/>
              <a:t>Penjelasan :</a:t>
            </a:r>
          </a:p>
          <a:p>
            <a:r>
              <a:rPr lang="id-ID" sz="1800" dirty="0" smtClean="0"/>
              <a:t>Object Pembangun :</a:t>
            </a:r>
          </a:p>
          <a:p>
            <a:pPr lvl="1"/>
            <a:r>
              <a:rPr lang="id-ID" sz="1600" dirty="0" smtClean="0"/>
              <a:t>glutSolidSphere</a:t>
            </a:r>
          </a:p>
          <a:p>
            <a:pPr marL="320040" lvl="1" indent="0">
              <a:buNone/>
            </a:pPr>
            <a:endParaRPr lang="id-ID" sz="1600" dirty="0" smtClean="0"/>
          </a:p>
          <a:p>
            <a:r>
              <a:rPr lang="id-ID" sz="1800" dirty="0" smtClean="0"/>
              <a:t>Penskalaan terhadap x dilakukan pada object ini agar terlihat memanjang kesamping</a:t>
            </a:r>
            <a:endParaRPr lang="id-ID" sz="1600" dirty="0" smtClean="0"/>
          </a:p>
          <a:p>
            <a:pPr lvl="1"/>
            <a:endParaRPr lang="id-ID" sz="1600" dirty="0" smtClean="0"/>
          </a:p>
          <a:p>
            <a:pPr marL="45720" indent="0">
              <a:buNone/>
            </a:pPr>
            <a:endParaRPr lang="id-ID" dirty="0" smtClean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131632" y="1773654"/>
            <a:ext cx="4688840" cy="367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47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187424" y="332656"/>
            <a:ext cx="6415608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l" rtl="0">
              <a:spcBef>
                <a:spcPct val="0"/>
              </a:spcBef>
            </a:pPr>
            <a:r>
              <a:rPr lang="id-ID" sz="4000" dirty="0" smtClean="0"/>
              <a:t>Object Kora-Kora</a:t>
            </a:r>
            <a:r>
              <a:rPr lang="id-ID" sz="1600" dirty="0" smtClean="0"/>
              <a:t/>
            </a:r>
            <a:br>
              <a:rPr lang="id-ID" sz="1600" dirty="0" smtClean="0"/>
            </a:br>
            <a:endParaRPr lang="id-ID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323528" y="1844824"/>
            <a:ext cx="3710176" cy="3595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800" dirty="0" smtClean="0"/>
              <a:t>Penjelasan :</a:t>
            </a:r>
          </a:p>
          <a:p>
            <a:r>
              <a:rPr lang="id-ID" sz="1800" dirty="0" smtClean="0"/>
              <a:t>Object Pembangun :</a:t>
            </a:r>
          </a:p>
          <a:p>
            <a:pPr lvl="1"/>
            <a:r>
              <a:rPr lang="id-ID" sz="1600" dirty="0" smtClean="0"/>
              <a:t>glutSolidCube</a:t>
            </a:r>
          </a:p>
          <a:p>
            <a:pPr lvl="1"/>
            <a:r>
              <a:rPr lang="id-ID" sz="1600" dirty="0" smtClean="0"/>
              <a:t>glutSolidTorus</a:t>
            </a:r>
          </a:p>
          <a:p>
            <a:pPr lvl="1"/>
            <a:r>
              <a:rPr lang="id-ID" sz="1600" dirty="0" smtClean="0"/>
              <a:t>gluCylinder</a:t>
            </a:r>
          </a:p>
          <a:p>
            <a:pPr lvl="1"/>
            <a:r>
              <a:rPr lang="id-ID" sz="1600" dirty="0" smtClean="0"/>
              <a:t>gluDisk</a:t>
            </a:r>
          </a:p>
          <a:p>
            <a:pPr marL="320040" lvl="1" indent="0">
              <a:buNone/>
            </a:pPr>
            <a:endParaRPr lang="id-ID" sz="1600" dirty="0" smtClean="0"/>
          </a:p>
          <a:p>
            <a:pPr lvl="1"/>
            <a:r>
              <a:rPr lang="id-ID" sz="1600" dirty="0" smtClean="0"/>
              <a:t>Perulangan rotasi dilakukan pada katrol, perulangan dilakukan beberapa kali agar dapat terlihat bergerak kekanan-kekiri</a:t>
            </a:r>
          </a:p>
          <a:p>
            <a:pPr marL="45720" indent="0">
              <a:buNone/>
            </a:pPr>
            <a:endParaRPr lang="id-ID" dirty="0" smtClean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b="2370"/>
          <a:stretch/>
        </p:blipFill>
        <p:spPr bwMode="auto">
          <a:xfrm>
            <a:off x="4283968" y="1921545"/>
            <a:ext cx="4536504" cy="35956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950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187424" y="332656"/>
            <a:ext cx="6415608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l" rtl="0">
              <a:spcBef>
                <a:spcPct val="0"/>
              </a:spcBef>
            </a:pPr>
            <a:r>
              <a:rPr lang="id-ID" sz="4000" dirty="0" smtClean="0"/>
              <a:t>Object Bus</a:t>
            </a:r>
            <a:r>
              <a:rPr lang="id-ID" sz="1600" dirty="0" smtClean="0"/>
              <a:t/>
            </a:r>
            <a:br>
              <a:rPr lang="id-ID" sz="1600" dirty="0" smtClean="0"/>
            </a:br>
            <a:endParaRPr lang="id-ID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323528" y="1844824"/>
            <a:ext cx="3710176" cy="3595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800" dirty="0" smtClean="0"/>
              <a:t>Penjelasan :</a:t>
            </a:r>
          </a:p>
          <a:p>
            <a:r>
              <a:rPr lang="id-ID" sz="1800" dirty="0" smtClean="0"/>
              <a:t>Object Pembangun :</a:t>
            </a:r>
          </a:p>
          <a:p>
            <a:pPr lvl="1"/>
            <a:r>
              <a:rPr lang="id-ID" sz="1600" dirty="0" smtClean="0"/>
              <a:t>glutSolidCube</a:t>
            </a:r>
          </a:p>
          <a:p>
            <a:pPr lvl="1"/>
            <a:r>
              <a:rPr lang="id-ID" sz="1600" dirty="0" smtClean="0"/>
              <a:t>glutSolidTorus</a:t>
            </a:r>
          </a:p>
          <a:p>
            <a:pPr lvl="1"/>
            <a:r>
              <a:rPr lang="id-ID" sz="1600" dirty="0" smtClean="0"/>
              <a:t>glutSolidSphere</a:t>
            </a:r>
          </a:p>
          <a:p>
            <a:pPr marL="320040" lvl="1" indent="0">
              <a:buNone/>
            </a:pPr>
            <a:endParaRPr lang="id-ID" sz="1600" dirty="0" smtClean="0"/>
          </a:p>
          <a:p>
            <a:pPr lvl="1"/>
            <a:endParaRPr lang="id-ID" sz="1600" dirty="0" smtClean="0"/>
          </a:p>
          <a:p>
            <a:pPr marL="45720" indent="0">
              <a:buNone/>
            </a:pPr>
            <a:endParaRPr lang="id-ID" dirty="0" smtClean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139952" y="1760974"/>
            <a:ext cx="4737963" cy="368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4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187424" y="332656"/>
            <a:ext cx="6415608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l" rtl="0">
              <a:spcBef>
                <a:spcPct val="0"/>
              </a:spcBef>
            </a:pPr>
            <a:r>
              <a:rPr lang="id-ID" sz="4000" dirty="0" smtClean="0"/>
              <a:t>Object Pohon</a:t>
            </a:r>
            <a:r>
              <a:rPr lang="id-ID" sz="1600" dirty="0" smtClean="0"/>
              <a:t/>
            </a:r>
            <a:br>
              <a:rPr lang="id-ID" sz="1600" dirty="0" smtClean="0"/>
            </a:br>
            <a:endParaRPr lang="id-ID" dirty="0"/>
          </a:p>
        </p:txBody>
      </p:sp>
      <p:sp>
        <p:nvSpPr>
          <p:cNvPr id="3" name="Content Placeholder 5"/>
          <p:cNvSpPr txBox="1">
            <a:spLocks/>
          </p:cNvSpPr>
          <p:nvPr/>
        </p:nvSpPr>
        <p:spPr>
          <a:xfrm>
            <a:off x="323528" y="1844824"/>
            <a:ext cx="3710176" cy="3595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800" dirty="0" smtClean="0"/>
              <a:t>Penjelasan :</a:t>
            </a:r>
          </a:p>
          <a:p>
            <a:r>
              <a:rPr lang="id-ID" sz="1800" dirty="0" smtClean="0"/>
              <a:t>Object Pembangun :</a:t>
            </a:r>
          </a:p>
          <a:p>
            <a:pPr lvl="1"/>
            <a:r>
              <a:rPr lang="id-ID" sz="1600" dirty="0"/>
              <a:t>glutSolidCone</a:t>
            </a:r>
          </a:p>
          <a:p>
            <a:pPr lvl="1"/>
            <a:r>
              <a:rPr lang="id-ID" sz="1600" dirty="0"/>
              <a:t>gluCylinder</a:t>
            </a:r>
          </a:p>
          <a:p>
            <a:pPr lvl="1"/>
            <a:r>
              <a:rPr lang="id-ID" sz="1600" dirty="0" smtClean="0"/>
              <a:t>gluDisk</a:t>
            </a:r>
          </a:p>
          <a:p>
            <a:pPr marL="320040" lvl="1" indent="0">
              <a:buNone/>
            </a:pPr>
            <a:endParaRPr lang="id-ID" sz="1800" dirty="0" smtClean="0"/>
          </a:p>
          <a:p>
            <a:r>
              <a:rPr lang="id-ID" sz="1800" dirty="0" smtClean="0"/>
              <a:t>Pada Object Daun, fungsi glutSolidCone diatur nilai slicenya menjadi 10, agar terlihat gari-garis pohon </a:t>
            </a:r>
          </a:p>
          <a:p>
            <a:endParaRPr lang="id-ID" sz="1800" dirty="0" smtClean="0"/>
          </a:p>
          <a:p>
            <a:pPr marL="320040" lvl="1" indent="0">
              <a:buNone/>
            </a:pPr>
            <a:endParaRPr lang="id-ID" sz="1600" dirty="0" smtClean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226525" y="1760974"/>
            <a:ext cx="4665955" cy="382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30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2060848"/>
            <a:ext cx="7315200" cy="1154097"/>
          </a:xfrm>
        </p:spPr>
        <p:txBody>
          <a:bodyPr/>
          <a:lstStyle/>
          <a:p>
            <a:r>
              <a:rPr lang="id-ID" dirty="0" smtClean="0"/>
              <a:t>Terima Kasih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427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315200" cy="1154097"/>
          </a:xfrm>
        </p:spPr>
        <p:txBody>
          <a:bodyPr/>
          <a:lstStyle/>
          <a:p>
            <a:r>
              <a:rPr lang="id-ID" dirty="0" smtClean="0"/>
              <a:t>Latar Belakang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7315200" cy="3539527"/>
          </a:xfrm>
        </p:spPr>
        <p:txBody>
          <a:bodyPr/>
          <a:lstStyle/>
          <a:p>
            <a:pPr marL="45720" indent="0">
              <a:buNone/>
            </a:pPr>
            <a:r>
              <a:rPr lang="id-ID" dirty="0"/>
              <a:t>Taman bermain adalah tempat yang digunakan untuk bermain dengan </a:t>
            </a:r>
            <a:r>
              <a:rPr lang="id-ID" dirty="0" smtClean="0"/>
              <a:t>menggunakan berbagai macam wahana, </a:t>
            </a:r>
            <a:r>
              <a:rPr lang="id-ID" dirty="0"/>
              <a:t>wahana-wahana tersebut memiliki bentuk yang berbeda-beda dan juga unik dengan perpaduan warna-warna yang </a:t>
            </a:r>
            <a:r>
              <a:rPr lang="id-ID" dirty="0" smtClean="0"/>
              <a:t>menarik.</a:t>
            </a:r>
          </a:p>
          <a:p>
            <a:pPr marL="45720" indent="0">
              <a:buNone/>
            </a:pPr>
            <a:r>
              <a:rPr lang="id-ID" dirty="0" smtClean="0"/>
              <a:t>Cara kerja dari wahana-wahana tersebut juga sangat beragam ada yang bergerak secara vertikal maupun horizontal.</a:t>
            </a:r>
          </a:p>
        </p:txBody>
      </p:sp>
    </p:spTree>
    <p:extLst>
      <p:ext uri="{BB962C8B-B14F-4D97-AF65-F5344CB8AC3E}">
        <p14:creationId xmlns:p14="http://schemas.microsoft.com/office/powerpoint/2010/main" val="2126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980728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id-ID" sz="4400" dirty="0" smtClean="0"/>
              <a:t>Tools </a:t>
            </a:r>
            <a:r>
              <a:rPr lang="en-US" sz="4400" dirty="0" err="1" smtClean="0"/>
              <a:t>Objec</a:t>
            </a:r>
            <a:r>
              <a:rPr lang="id-ID" sz="4400" dirty="0"/>
              <a:t>t</a:t>
            </a:r>
            <a:r>
              <a:rPr lang="en-US" sz="4400" dirty="0"/>
              <a:t> </a:t>
            </a:r>
            <a:r>
              <a:rPr lang="en-US" sz="4400" dirty="0" err="1" smtClean="0"/>
              <a:t>Pembangun</a:t>
            </a:r>
            <a:r>
              <a:rPr lang="id-ID" dirty="0"/>
              <a:t/>
            </a:r>
            <a:br>
              <a:rPr lang="id-ID" dirty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916832"/>
            <a:ext cx="7315200" cy="3539527"/>
          </a:xfrm>
        </p:spPr>
        <p:txBody>
          <a:bodyPr/>
          <a:lstStyle/>
          <a:p>
            <a:pPr lvl="0"/>
            <a:r>
              <a:rPr lang="id-ID" dirty="0"/>
              <a:t>CodeBlocks</a:t>
            </a:r>
          </a:p>
          <a:p>
            <a:pPr lvl="0"/>
            <a:r>
              <a:rPr lang="en-US" dirty="0"/>
              <a:t>Library OpenGL</a:t>
            </a:r>
            <a:r>
              <a:rPr lang="id-ID" dirty="0"/>
              <a:t> :</a:t>
            </a:r>
          </a:p>
          <a:p>
            <a:pPr lvl="1"/>
            <a:r>
              <a:rPr lang="en-US" dirty="0"/>
              <a:t>#include &lt;GL/</a:t>
            </a:r>
            <a:r>
              <a:rPr lang="en-US" dirty="0" err="1"/>
              <a:t>glut.h</a:t>
            </a:r>
            <a:r>
              <a:rPr lang="en-US" dirty="0"/>
              <a:t>&gt;</a:t>
            </a:r>
            <a:endParaRPr lang="id-ID" dirty="0"/>
          </a:p>
          <a:p>
            <a:pPr lvl="1"/>
            <a:r>
              <a:rPr lang="en-US" dirty="0"/>
              <a:t>#include &lt;GL/</a:t>
            </a:r>
            <a:r>
              <a:rPr lang="en-US" dirty="0" err="1"/>
              <a:t>glu.h</a:t>
            </a:r>
            <a:r>
              <a:rPr lang="en-US" dirty="0"/>
              <a:t>&gt;</a:t>
            </a:r>
            <a:endParaRPr lang="id-ID" dirty="0"/>
          </a:p>
          <a:p>
            <a:pPr lvl="1"/>
            <a:r>
              <a:rPr lang="en-US" dirty="0"/>
              <a:t>#include &lt;GL/</a:t>
            </a:r>
            <a:r>
              <a:rPr lang="en-US" dirty="0" err="1"/>
              <a:t>gl.h</a:t>
            </a:r>
            <a:r>
              <a:rPr lang="en-US" dirty="0"/>
              <a:t>&gt;</a:t>
            </a:r>
            <a:endParaRPr lang="id-ID" dirty="0"/>
          </a:p>
          <a:p>
            <a:pPr lvl="0"/>
            <a:r>
              <a:rPr lang="id-ID" dirty="0"/>
              <a:t>Library Tambahan :</a:t>
            </a:r>
          </a:p>
          <a:p>
            <a:pPr lvl="1"/>
            <a:r>
              <a:rPr lang="en-US" dirty="0"/>
              <a:t>#include "</a:t>
            </a:r>
            <a:r>
              <a:rPr lang="en-US" dirty="0" err="1"/>
              <a:t>imageloader.h</a:t>
            </a:r>
            <a:r>
              <a:rPr lang="en-US" dirty="0"/>
              <a:t>"</a:t>
            </a:r>
            <a:endParaRPr lang="id-ID" dirty="0"/>
          </a:p>
          <a:p>
            <a:pPr lvl="1"/>
            <a:r>
              <a:rPr lang="en-US" dirty="0"/>
              <a:t>#include "vec3f.h"</a:t>
            </a:r>
            <a:endParaRPr lang="id-ID" dirty="0"/>
          </a:p>
          <a:p>
            <a:pPr lvl="0"/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Pemerograman</a:t>
            </a:r>
            <a:r>
              <a:rPr lang="en-US" dirty="0"/>
              <a:t> </a:t>
            </a:r>
            <a:r>
              <a:rPr lang="en-US" dirty="0" err="1"/>
              <a:t>c++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1853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315200" cy="1154097"/>
          </a:xfrm>
        </p:spPr>
        <p:txBody>
          <a:bodyPr/>
          <a:lstStyle/>
          <a:p>
            <a:r>
              <a:rPr lang="id-ID" dirty="0" smtClean="0"/>
              <a:t>Daftar Object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7315200" cy="4536504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id-ID" dirty="0"/>
              <a:t>Bianglala</a:t>
            </a:r>
          </a:p>
          <a:p>
            <a:pPr lvl="0"/>
            <a:r>
              <a:rPr lang="id-ID" dirty="0"/>
              <a:t>Kicir-Kicir</a:t>
            </a:r>
          </a:p>
          <a:p>
            <a:pPr lvl="0"/>
            <a:r>
              <a:rPr lang="id-ID" dirty="0"/>
              <a:t>Kora-Kora</a:t>
            </a:r>
          </a:p>
          <a:p>
            <a:pPr lvl="0"/>
            <a:r>
              <a:rPr lang="id-ID" dirty="0"/>
              <a:t>Ontang-Anting</a:t>
            </a:r>
          </a:p>
          <a:p>
            <a:pPr lvl="0"/>
            <a:r>
              <a:rPr lang="id-ID" dirty="0"/>
              <a:t>Stand Tiket</a:t>
            </a:r>
          </a:p>
          <a:p>
            <a:pPr lvl="0"/>
            <a:r>
              <a:rPr lang="id-ID" dirty="0"/>
              <a:t>Pohon</a:t>
            </a:r>
          </a:p>
          <a:p>
            <a:pPr lvl="0"/>
            <a:r>
              <a:rPr lang="id-ID" dirty="0"/>
              <a:t>Bunga</a:t>
            </a:r>
          </a:p>
          <a:p>
            <a:pPr lvl="0"/>
            <a:r>
              <a:rPr lang="en-US" dirty="0"/>
              <a:t>B</a:t>
            </a:r>
            <a:r>
              <a:rPr lang="id-ID" dirty="0"/>
              <a:t>us</a:t>
            </a:r>
          </a:p>
          <a:p>
            <a:pPr lvl="0"/>
            <a:r>
              <a:rPr lang="id-ID" dirty="0"/>
              <a:t>Lampu</a:t>
            </a:r>
          </a:p>
          <a:p>
            <a:pPr lvl="0"/>
            <a:r>
              <a:rPr lang="en-US" dirty="0" err="1"/>
              <a:t>Kursi</a:t>
            </a:r>
            <a:endParaRPr lang="id-ID" dirty="0"/>
          </a:p>
          <a:p>
            <a:pPr lvl="0"/>
            <a:r>
              <a:rPr lang="id-ID" dirty="0"/>
              <a:t>Pagar Taman</a:t>
            </a:r>
          </a:p>
          <a:p>
            <a:pPr lvl="0"/>
            <a:r>
              <a:rPr lang="id-ID" dirty="0"/>
              <a:t>Pagar</a:t>
            </a:r>
          </a:p>
          <a:p>
            <a:pPr lvl="0"/>
            <a:r>
              <a:rPr lang="id-ID" dirty="0"/>
              <a:t>Pintu Gerbang</a:t>
            </a:r>
          </a:p>
          <a:p>
            <a:pPr lvl="0"/>
            <a:r>
              <a:rPr lang="id-ID" dirty="0"/>
              <a:t>Terrain</a:t>
            </a:r>
          </a:p>
          <a:p>
            <a:pPr marL="45720" lv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0821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7848872" cy="1502060"/>
          </a:xfrm>
        </p:spPr>
        <p:txBody>
          <a:bodyPr>
            <a:noAutofit/>
          </a:bodyPr>
          <a:lstStyle/>
          <a:p>
            <a:r>
              <a:rPr lang="id-ID" dirty="0" smtClean="0"/>
              <a:t>Fungsi Object Pembangun</a:t>
            </a:r>
            <a:r>
              <a:rPr lang="id-ID" dirty="0"/>
              <a:t/>
            </a:r>
            <a:br>
              <a:rPr lang="id-ID" dirty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988840"/>
            <a:ext cx="7848872" cy="4392488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id-ID" dirty="0"/>
              <a:t>GL</a:t>
            </a:r>
            <a:endParaRPr lang="id-ID" sz="1800" dirty="0"/>
          </a:p>
          <a:p>
            <a:pPr lvl="1"/>
            <a:r>
              <a:rPr lang="id-ID" dirty="0"/>
              <a:t>GL_POLYGON</a:t>
            </a:r>
            <a:endParaRPr lang="id-ID" sz="1600" dirty="0"/>
          </a:p>
          <a:p>
            <a:pPr lvl="1"/>
            <a:r>
              <a:rPr lang="id-ID" dirty="0"/>
              <a:t>GL_LIGHTING</a:t>
            </a:r>
            <a:endParaRPr lang="id-ID" sz="1600" dirty="0"/>
          </a:p>
          <a:p>
            <a:pPr lvl="1"/>
            <a:r>
              <a:rPr lang="en-US" dirty="0"/>
              <a:t>GL_TEXTURE_2D</a:t>
            </a:r>
            <a:endParaRPr lang="id-ID" sz="1600" dirty="0"/>
          </a:p>
          <a:p>
            <a:pPr lvl="1"/>
            <a:r>
              <a:rPr lang="id-ID" dirty="0" smtClean="0"/>
              <a:t>glVertex3f</a:t>
            </a:r>
          </a:p>
          <a:p>
            <a:pPr lvl="1"/>
            <a:endParaRPr lang="id-ID" sz="1600" dirty="0"/>
          </a:p>
          <a:p>
            <a:pPr lvl="0"/>
            <a:r>
              <a:rPr lang="id-ID" dirty="0"/>
              <a:t>GLU</a:t>
            </a:r>
            <a:endParaRPr lang="id-ID" sz="1800" dirty="0"/>
          </a:p>
          <a:p>
            <a:pPr lvl="1"/>
            <a:r>
              <a:rPr lang="id-ID" dirty="0"/>
              <a:t>gluCylinder</a:t>
            </a:r>
            <a:endParaRPr lang="id-ID" sz="1600" dirty="0"/>
          </a:p>
          <a:p>
            <a:pPr lvl="1"/>
            <a:r>
              <a:rPr lang="id-ID" dirty="0"/>
              <a:t>gluDisk</a:t>
            </a:r>
            <a:endParaRPr lang="id-ID" sz="1600" dirty="0"/>
          </a:p>
          <a:p>
            <a:pPr lvl="1"/>
            <a:r>
              <a:rPr lang="id-ID" dirty="0"/>
              <a:t>gluSphere</a:t>
            </a:r>
            <a:endParaRPr lang="id-ID" sz="1600" dirty="0"/>
          </a:p>
          <a:p>
            <a:pPr lvl="1"/>
            <a:r>
              <a:rPr lang="id-ID" dirty="0"/>
              <a:t>gluLookAt</a:t>
            </a:r>
            <a:endParaRPr lang="id-ID" sz="1600" dirty="0"/>
          </a:p>
          <a:p>
            <a:pPr marL="45720" indent="0">
              <a:buNone/>
            </a:pPr>
            <a:endParaRPr lang="id-ID" sz="1800" dirty="0"/>
          </a:p>
          <a:p>
            <a:pPr lvl="0"/>
            <a:r>
              <a:rPr lang="id-ID" dirty="0"/>
              <a:t>GLUT</a:t>
            </a:r>
            <a:endParaRPr lang="id-ID" sz="1800" dirty="0"/>
          </a:p>
          <a:p>
            <a:pPr lvl="1"/>
            <a:r>
              <a:rPr lang="id-ID" dirty="0"/>
              <a:t>glutSolidCube</a:t>
            </a:r>
            <a:endParaRPr lang="id-ID" sz="1600" dirty="0"/>
          </a:p>
          <a:p>
            <a:pPr lvl="1"/>
            <a:r>
              <a:rPr lang="id-ID" dirty="0"/>
              <a:t>glutSolidSphere</a:t>
            </a:r>
            <a:endParaRPr lang="id-ID" sz="1600" dirty="0"/>
          </a:p>
          <a:p>
            <a:pPr lvl="1"/>
            <a:r>
              <a:rPr lang="id-ID" dirty="0"/>
              <a:t>glutSolidCone</a:t>
            </a:r>
            <a:endParaRPr lang="id-ID" sz="1600" dirty="0"/>
          </a:p>
          <a:p>
            <a:pPr lvl="1"/>
            <a:r>
              <a:rPr lang="id-ID" dirty="0"/>
              <a:t>glutSolidTorus</a:t>
            </a:r>
            <a:endParaRPr lang="id-ID" sz="1600" dirty="0"/>
          </a:p>
          <a:p>
            <a:pPr lvl="1"/>
            <a:endParaRPr lang="id-ID" sz="1600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5055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7315200" cy="1154097"/>
          </a:xfrm>
        </p:spPr>
        <p:txBody>
          <a:bodyPr/>
          <a:lstStyle/>
          <a:p>
            <a:pPr lvl="2" algn="l" rtl="0">
              <a:spcBef>
                <a:spcPct val="0"/>
              </a:spcBef>
            </a:pPr>
            <a:r>
              <a:rPr lang="id-ID" sz="4000" dirty="0"/>
              <a:t>Object Bianglala</a:t>
            </a:r>
            <a:r>
              <a:rPr lang="id-ID" sz="1600" dirty="0"/>
              <a:t/>
            </a:r>
            <a:br>
              <a:rPr lang="id-ID" sz="1600" dirty="0"/>
            </a:b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644008" y="1916832"/>
            <a:ext cx="4141589" cy="352839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323528" y="1844824"/>
            <a:ext cx="3710176" cy="3595687"/>
          </a:xfrm>
        </p:spPr>
        <p:txBody>
          <a:bodyPr/>
          <a:lstStyle/>
          <a:p>
            <a:r>
              <a:rPr lang="id-ID" sz="1800" dirty="0" smtClean="0"/>
              <a:t>Penjelasan :</a:t>
            </a:r>
          </a:p>
          <a:p>
            <a:r>
              <a:rPr lang="id-ID" sz="1800" dirty="0" smtClean="0"/>
              <a:t>Object Pembangun :</a:t>
            </a:r>
          </a:p>
          <a:p>
            <a:pPr lvl="1"/>
            <a:r>
              <a:rPr lang="id-ID" sz="1600" dirty="0"/>
              <a:t>glutSolidCube</a:t>
            </a:r>
          </a:p>
          <a:p>
            <a:pPr lvl="1"/>
            <a:r>
              <a:rPr lang="id-ID" sz="1600" dirty="0"/>
              <a:t>glutSolidTorus</a:t>
            </a:r>
          </a:p>
          <a:p>
            <a:pPr lvl="1"/>
            <a:r>
              <a:rPr lang="id-ID" sz="1600" dirty="0"/>
              <a:t>gluCylinder</a:t>
            </a:r>
          </a:p>
          <a:p>
            <a:pPr lvl="1"/>
            <a:r>
              <a:rPr lang="id-ID" sz="1600" dirty="0"/>
              <a:t>gluDisk</a:t>
            </a:r>
          </a:p>
          <a:p>
            <a:r>
              <a:rPr lang="id-ID" sz="1800" dirty="0" smtClean="0"/>
              <a:t>Perulangan rotasi dilakukan pada object lingkar utama maupun kursi</a:t>
            </a:r>
            <a:endParaRPr lang="id-ID" sz="1600" dirty="0" smtClean="0"/>
          </a:p>
          <a:p>
            <a:pPr lvl="1"/>
            <a:endParaRPr lang="id-ID" sz="1600" dirty="0" smtClean="0"/>
          </a:p>
          <a:p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9124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87424" y="332656"/>
            <a:ext cx="6415608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l" rtl="0">
              <a:spcBef>
                <a:spcPct val="0"/>
              </a:spcBef>
            </a:pPr>
            <a:r>
              <a:rPr lang="id-ID" sz="4000" dirty="0" smtClean="0"/>
              <a:t>Object Kicir-Kicir</a:t>
            </a:r>
            <a:r>
              <a:rPr lang="id-ID" sz="1600" dirty="0" smtClean="0"/>
              <a:t/>
            </a:r>
            <a:br>
              <a:rPr lang="id-ID" sz="1600" dirty="0" smtClean="0"/>
            </a:br>
            <a:endParaRPr lang="id-ID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323528" y="1844824"/>
            <a:ext cx="3710176" cy="3595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800" dirty="0" smtClean="0"/>
              <a:t>Penjelasan :</a:t>
            </a:r>
          </a:p>
          <a:p>
            <a:r>
              <a:rPr lang="id-ID" sz="1800" dirty="0" smtClean="0"/>
              <a:t>Object Pembangun :</a:t>
            </a:r>
          </a:p>
          <a:p>
            <a:pPr lvl="1"/>
            <a:r>
              <a:rPr lang="id-ID" sz="1600" dirty="0" smtClean="0"/>
              <a:t>glutSolidCube</a:t>
            </a:r>
          </a:p>
          <a:p>
            <a:pPr lvl="1"/>
            <a:r>
              <a:rPr lang="id-ID" sz="1600" dirty="0" smtClean="0"/>
              <a:t>glutSolidTorus</a:t>
            </a:r>
          </a:p>
          <a:p>
            <a:pPr lvl="1"/>
            <a:r>
              <a:rPr lang="id-ID" sz="1600" dirty="0" smtClean="0"/>
              <a:t>gluCylinder</a:t>
            </a:r>
          </a:p>
          <a:p>
            <a:pPr lvl="1"/>
            <a:r>
              <a:rPr lang="id-ID" sz="1600" dirty="0" smtClean="0"/>
              <a:t>gluDisk</a:t>
            </a:r>
          </a:p>
          <a:p>
            <a:r>
              <a:rPr lang="id-ID" sz="1800" dirty="0" smtClean="0"/>
              <a:t>Perulangan rotasi dilakukan pada object badan kicir dan pada kursi</a:t>
            </a:r>
            <a:endParaRPr lang="id-ID" sz="1600" dirty="0" smtClean="0"/>
          </a:p>
          <a:p>
            <a:pPr lvl="1"/>
            <a:endParaRPr lang="id-ID" sz="1600" dirty="0" smtClean="0"/>
          </a:p>
          <a:p>
            <a:endParaRPr lang="id-ID" dirty="0" smtClean="0"/>
          </a:p>
          <a:p>
            <a:endParaRPr lang="id-ID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4644008" y="1844823"/>
            <a:ext cx="4104455" cy="360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6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50912" y="548680"/>
            <a:ext cx="7315200" cy="11540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l" rtl="0">
              <a:spcBef>
                <a:spcPct val="0"/>
              </a:spcBef>
            </a:pPr>
            <a:r>
              <a:rPr lang="id-ID" sz="4000" dirty="0" smtClean="0"/>
              <a:t>Object Bunga</a:t>
            </a:r>
            <a:r>
              <a:rPr lang="id-ID" sz="1600" dirty="0" smtClean="0"/>
              <a:t/>
            </a:r>
            <a:br>
              <a:rPr lang="id-ID" sz="1600" dirty="0" smtClean="0"/>
            </a:br>
            <a:endParaRPr lang="id-ID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323528" y="1844824"/>
            <a:ext cx="3710176" cy="3595687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800" dirty="0" smtClean="0"/>
              <a:t>Penjelasan :</a:t>
            </a:r>
          </a:p>
          <a:p>
            <a:r>
              <a:rPr lang="id-ID" sz="1800" dirty="0" smtClean="0"/>
              <a:t>Object Pembangun :</a:t>
            </a:r>
          </a:p>
          <a:p>
            <a:pPr lvl="1"/>
            <a:r>
              <a:rPr lang="id-ID" sz="1600" dirty="0" smtClean="0"/>
              <a:t>gluSphere</a:t>
            </a:r>
          </a:p>
          <a:p>
            <a:endParaRPr lang="id-ID" sz="1800" dirty="0" smtClean="0"/>
          </a:p>
          <a:p>
            <a:r>
              <a:rPr lang="id-ID" sz="1800" dirty="0" smtClean="0"/>
              <a:t>Object diberikan texture agar terlihat seperti bunga</a:t>
            </a:r>
            <a:endParaRPr lang="id-ID" sz="1600" dirty="0" smtClean="0"/>
          </a:p>
          <a:p>
            <a:pPr lvl="1"/>
            <a:endParaRPr lang="id-ID" sz="1600" dirty="0" smtClean="0"/>
          </a:p>
          <a:p>
            <a:endParaRPr lang="id-ID" dirty="0" smtClean="0"/>
          </a:p>
          <a:p>
            <a:endParaRPr lang="id-ID" dirty="0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4211961" y="1844824"/>
            <a:ext cx="4608511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89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108520" y="548680"/>
            <a:ext cx="7315200" cy="11540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l" rtl="0">
              <a:spcBef>
                <a:spcPct val="0"/>
              </a:spcBef>
            </a:pPr>
            <a:r>
              <a:rPr lang="id-ID" sz="4000" dirty="0" smtClean="0"/>
              <a:t>Terrain</a:t>
            </a:r>
            <a:r>
              <a:rPr lang="id-ID" sz="1600" dirty="0" smtClean="0"/>
              <a:t/>
            </a:r>
            <a:br>
              <a:rPr lang="id-ID" sz="1600" dirty="0" smtClean="0"/>
            </a:br>
            <a:endParaRPr lang="id-ID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323528" y="1844824"/>
            <a:ext cx="3710176" cy="3595687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800" dirty="0" smtClean="0"/>
              <a:t>Penjelasan :</a:t>
            </a:r>
          </a:p>
          <a:p>
            <a:r>
              <a:rPr lang="id-ID" sz="1800" dirty="0" smtClean="0"/>
              <a:t>Terrain digenerate melalui fungsi drawSceneTanah()</a:t>
            </a:r>
          </a:p>
          <a:p>
            <a:r>
              <a:rPr lang="id-ID" sz="1800" dirty="0"/>
              <a:t>Fungsi ini bertujuan untuk mengenerate gambar heigtmap kedalam bentuk 3D, </a:t>
            </a:r>
            <a:r>
              <a:rPr lang="id-ID" sz="1800" dirty="0" smtClean="0"/>
              <a:t>dan juga mengatur ukuran </a:t>
            </a:r>
            <a:r>
              <a:rPr lang="id-ID" sz="1800" dirty="0"/>
              <a:t>skala, panjang dan lebar dari hasil terrain nantinya.</a:t>
            </a:r>
            <a:endParaRPr lang="id-ID" sz="1600" dirty="0" smtClean="0"/>
          </a:p>
          <a:p>
            <a:endParaRPr lang="id-ID" dirty="0" smtClean="0"/>
          </a:p>
          <a:p>
            <a:endParaRPr lang="id-ID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283968" y="1904990"/>
            <a:ext cx="4521939" cy="354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28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109</TotalTime>
  <Words>345</Words>
  <Application>Microsoft Office PowerPoint</Application>
  <PresentationFormat>On-screen Show (4:3)</PresentationFormat>
  <Paragraphs>127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Perspective</vt:lpstr>
      <vt:lpstr>Pembangunan Visual Objek 3D Taman Bermain  </vt:lpstr>
      <vt:lpstr>Latar Belakang</vt:lpstr>
      <vt:lpstr>Tools Object Pembangun </vt:lpstr>
      <vt:lpstr>Daftar Object</vt:lpstr>
      <vt:lpstr>Fungsi Object Pembangun </vt:lpstr>
      <vt:lpstr>Object Bianglala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Pembangunan Visual Objek 3D Taman Bermain</dc:title>
  <dc:creator>v5</dc:creator>
  <cp:lastModifiedBy>v5</cp:lastModifiedBy>
  <cp:revision>12</cp:revision>
  <dcterms:created xsi:type="dcterms:W3CDTF">2013-07-18T13:27:43Z</dcterms:created>
  <dcterms:modified xsi:type="dcterms:W3CDTF">2013-07-19T02:55:25Z</dcterms:modified>
</cp:coreProperties>
</file>