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78" r:id="rId3"/>
    <p:sldId id="268" r:id="rId4"/>
    <p:sldId id="275" r:id="rId5"/>
    <p:sldId id="274" r:id="rId6"/>
    <p:sldId id="273" r:id="rId7"/>
    <p:sldId id="272" r:id="rId8"/>
    <p:sldId id="271" r:id="rId9"/>
    <p:sldId id="270" r:id="rId10"/>
    <p:sldId id="269" r:id="rId11"/>
    <p:sldId id="27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E5A94-9237-49DA-A3E6-5C4CF37088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C61916-BD7F-45EC-ADCD-AD63701B55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FD8317-1150-4421-9D70-28C478D67752}"/>
              </a:ext>
            </a:extLst>
          </p:cNvPr>
          <p:cNvSpPr>
            <a:spLocks noGrp="1"/>
          </p:cNvSpPr>
          <p:nvPr>
            <p:ph type="dt" sz="half" idx="10"/>
          </p:nvPr>
        </p:nvSpPr>
        <p:spPr/>
        <p:txBody>
          <a:bodyPr/>
          <a:lstStyle/>
          <a:p>
            <a:fld id="{5B17DF37-6619-4267-8356-D97830173B25}" type="datetimeFigureOut">
              <a:rPr lang="en-US" smtClean="0"/>
              <a:t>11/9/2022</a:t>
            </a:fld>
            <a:endParaRPr lang="en-US"/>
          </a:p>
        </p:txBody>
      </p:sp>
      <p:sp>
        <p:nvSpPr>
          <p:cNvPr id="5" name="Footer Placeholder 4">
            <a:extLst>
              <a:ext uri="{FF2B5EF4-FFF2-40B4-BE49-F238E27FC236}">
                <a16:creationId xmlns:a16="http://schemas.microsoft.com/office/drawing/2014/main" id="{1FFCBFA6-F863-417E-BE87-4D68926832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BC53E5-AB58-4C5D-8286-1F222F1C3A9E}"/>
              </a:ext>
            </a:extLst>
          </p:cNvPr>
          <p:cNvSpPr>
            <a:spLocks noGrp="1"/>
          </p:cNvSpPr>
          <p:nvPr>
            <p:ph type="sldNum" sz="quarter" idx="12"/>
          </p:nvPr>
        </p:nvSpPr>
        <p:spPr/>
        <p:txBody>
          <a:bodyPr/>
          <a:lstStyle/>
          <a:p>
            <a:fld id="{AA675B6B-3D02-49C7-B442-A414E0EA0DA5}" type="slidenum">
              <a:rPr lang="en-US" smtClean="0"/>
              <a:t>‹#›</a:t>
            </a:fld>
            <a:endParaRPr lang="en-US"/>
          </a:p>
        </p:txBody>
      </p:sp>
    </p:spTree>
    <p:extLst>
      <p:ext uri="{BB962C8B-B14F-4D97-AF65-F5344CB8AC3E}">
        <p14:creationId xmlns:p14="http://schemas.microsoft.com/office/powerpoint/2010/main" val="3947404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9E649-3F00-48E2-9173-CA0A91055F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98E750-1A11-4686-BFF6-05D4C20829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8CCF27-B2CE-40FF-ADB4-5836ACB5ADF2}"/>
              </a:ext>
            </a:extLst>
          </p:cNvPr>
          <p:cNvSpPr>
            <a:spLocks noGrp="1"/>
          </p:cNvSpPr>
          <p:nvPr>
            <p:ph type="dt" sz="half" idx="10"/>
          </p:nvPr>
        </p:nvSpPr>
        <p:spPr/>
        <p:txBody>
          <a:bodyPr/>
          <a:lstStyle/>
          <a:p>
            <a:fld id="{5B17DF37-6619-4267-8356-D97830173B25}" type="datetimeFigureOut">
              <a:rPr lang="en-US" smtClean="0"/>
              <a:t>11/9/2022</a:t>
            </a:fld>
            <a:endParaRPr lang="en-US"/>
          </a:p>
        </p:txBody>
      </p:sp>
      <p:sp>
        <p:nvSpPr>
          <p:cNvPr id="5" name="Footer Placeholder 4">
            <a:extLst>
              <a:ext uri="{FF2B5EF4-FFF2-40B4-BE49-F238E27FC236}">
                <a16:creationId xmlns:a16="http://schemas.microsoft.com/office/drawing/2014/main" id="{12648339-0161-4580-9927-3EC7A03FD4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F8E77-903F-416F-86C2-D6901622E9B9}"/>
              </a:ext>
            </a:extLst>
          </p:cNvPr>
          <p:cNvSpPr>
            <a:spLocks noGrp="1"/>
          </p:cNvSpPr>
          <p:nvPr>
            <p:ph type="sldNum" sz="quarter" idx="12"/>
          </p:nvPr>
        </p:nvSpPr>
        <p:spPr/>
        <p:txBody>
          <a:bodyPr/>
          <a:lstStyle/>
          <a:p>
            <a:fld id="{AA675B6B-3D02-49C7-B442-A414E0EA0DA5}" type="slidenum">
              <a:rPr lang="en-US" smtClean="0"/>
              <a:t>‹#›</a:t>
            </a:fld>
            <a:endParaRPr lang="en-US"/>
          </a:p>
        </p:txBody>
      </p:sp>
    </p:spTree>
    <p:extLst>
      <p:ext uri="{BB962C8B-B14F-4D97-AF65-F5344CB8AC3E}">
        <p14:creationId xmlns:p14="http://schemas.microsoft.com/office/powerpoint/2010/main" val="3367046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C6FCDF-575B-44C7-85A9-F36EF09B7E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1C3168-FAB8-4D2F-989E-ABA69D32AC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06EC02-EBB5-4DCB-A90B-843D7108079D}"/>
              </a:ext>
            </a:extLst>
          </p:cNvPr>
          <p:cNvSpPr>
            <a:spLocks noGrp="1"/>
          </p:cNvSpPr>
          <p:nvPr>
            <p:ph type="dt" sz="half" idx="10"/>
          </p:nvPr>
        </p:nvSpPr>
        <p:spPr/>
        <p:txBody>
          <a:bodyPr/>
          <a:lstStyle/>
          <a:p>
            <a:fld id="{5B17DF37-6619-4267-8356-D97830173B25}" type="datetimeFigureOut">
              <a:rPr lang="en-US" smtClean="0"/>
              <a:t>11/9/2022</a:t>
            </a:fld>
            <a:endParaRPr lang="en-US"/>
          </a:p>
        </p:txBody>
      </p:sp>
      <p:sp>
        <p:nvSpPr>
          <p:cNvPr id="5" name="Footer Placeholder 4">
            <a:extLst>
              <a:ext uri="{FF2B5EF4-FFF2-40B4-BE49-F238E27FC236}">
                <a16:creationId xmlns:a16="http://schemas.microsoft.com/office/drawing/2014/main" id="{786BCB8E-7157-475A-A0BE-BB90D10F5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20CBC2-9BBF-4D0D-993F-7E930B6FC904}"/>
              </a:ext>
            </a:extLst>
          </p:cNvPr>
          <p:cNvSpPr>
            <a:spLocks noGrp="1"/>
          </p:cNvSpPr>
          <p:nvPr>
            <p:ph type="sldNum" sz="quarter" idx="12"/>
          </p:nvPr>
        </p:nvSpPr>
        <p:spPr/>
        <p:txBody>
          <a:bodyPr/>
          <a:lstStyle/>
          <a:p>
            <a:fld id="{AA675B6B-3D02-49C7-B442-A414E0EA0DA5}" type="slidenum">
              <a:rPr lang="en-US" smtClean="0"/>
              <a:t>‹#›</a:t>
            </a:fld>
            <a:endParaRPr lang="en-US"/>
          </a:p>
        </p:txBody>
      </p:sp>
    </p:spTree>
    <p:extLst>
      <p:ext uri="{BB962C8B-B14F-4D97-AF65-F5344CB8AC3E}">
        <p14:creationId xmlns:p14="http://schemas.microsoft.com/office/powerpoint/2010/main" val="498651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4766C-237D-42D6-8EC0-A31B43E0FA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40B077-25AF-433F-B020-5096F6594E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EE9700-1FC7-44C2-A8C2-F7E216DB0CA7}"/>
              </a:ext>
            </a:extLst>
          </p:cNvPr>
          <p:cNvSpPr>
            <a:spLocks noGrp="1"/>
          </p:cNvSpPr>
          <p:nvPr>
            <p:ph type="dt" sz="half" idx="10"/>
          </p:nvPr>
        </p:nvSpPr>
        <p:spPr/>
        <p:txBody>
          <a:bodyPr/>
          <a:lstStyle/>
          <a:p>
            <a:fld id="{5B17DF37-6619-4267-8356-D97830173B25}" type="datetimeFigureOut">
              <a:rPr lang="en-US" smtClean="0"/>
              <a:t>11/9/2022</a:t>
            </a:fld>
            <a:endParaRPr lang="en-US"/>
          </a:p>
        </p:txBody>
      </p:sp>
      <p:sp>
        <p:nvSpPr>
          <p:cNvPr id="5" name="Footer Placeholder 4">
            <a:extLst>
              <a:ext uri="{FF2B5EF4-FFF2-40B4-BE49-F238E27FC236}">
                <a16:creationId xmlns:a16="http://schemas.microsoft.com/office/drawing/2014/main" id="{35F798FA-3FBF-4510-BCE3-9BC993AC9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F52ED-0852-42C7-9E1B-E910428031E6}"/>
              </a:ext>
            </a:extLst>
          </p:cNvPr>
          <p:cNvSpPr>
            <a:spLocks noGrp="1"/>
          </p:cNvSpPr>
          <p:nvPr>
            <p:ph type="sldNum" sz="quarter" idx="12"/>
          </p:nvPr>
        </p:nvSpPr>
        <p:spPr/>
        <p:txBody>
          <a:bodyPr/>
          <a:lstStyle/>
          <a:p>
            <a:fld id="{AA675B6B-3D02-49C7-B442-A414E0EA0DA5}" type="slidenum">
              <a:rPr lang="en-US" smtClean="0"/>
              <a:t>‹#›</a:t>
            </a:fld>
            <a:endParaRPr lang="en-US"/>
          </a:p>
        </p:txBody>
      </p:sp>
    </p:spTree>
    <p:extLst>
      <p:ext uri="{BB962C8B-B14F-4D97-AF65-F5344CB8AC3E}">
        <p14:creationId xmlns:p14="http://schemas.microsoft.com/office/powerpoint/2010/main" val="2367067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624C9-4389-4DF9-ABE4-D9300CC7F7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95E928-3918-489E-964A-4993C9EA2D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D24C68-922D-4A90-9E84-60CCD9BF3D45}"/>
              </a:ext>
            </a:extLst>
          </p:cNvPr>
          <p:cNvSpPr>
            <a:spLocks noGrp="1"/>
          </p:cNvSpPr>
          <p:nvPr>
            <p:ph type="dt" sz="half" idx="10"/>
          </p:nvPr>
        </p:nvSpPr>
        <p:spPr/>
        <p:txBody>
          <a:bodyPr/>
          <a:lstStyle/>
          <a:p>
            <a:fld id="{5B17DF37-6619-4267-8356-D97830173B25}" type="datetimeFigureOut">
              <a:rPr lang="en-US" smtClean="0"/>
              <a:t>11/9/2022</a:t>
            </a:fld>
            <a:endParaRPr lang="en-US"/>
          </a:p>
        </p:txBody>
      </p:sp>
      <p:sp>
        <p:nvSpPr>
          <p:cNvPr id="5" name="Footer Placeholder 4">
            <a:extLst>
              <a:ext uri="{FF2B5EF4-FFF2-40B4-BE49-F238E27FC236}">
                <a16:creationId xmlns:a16="http://schemas.microsoft.com/office/drawing/2014/main" id="{06174FB8-39FF-46F7-A6BE-6C56FE2EB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36A718-0D87-407E-A1F9-20B574527CC4}"/>
              </a:ext>
            </a:extLst>
          </p:cNvPr>
          <p:cNvSpPr>
            <a:spLocks noGrp="1"/>
          </p:cNvSpPr>
          <p:nvPr>
            <p:ph type="sldNum" sz="quarter" idx="12"/>
          </p:nvPr>
        </p:nvSpPr>
        <p:spPr/>
        <p:txBody>
          <a:bodyPr/>
          <a:lstStyle/>
          <a:p>
            <a:fld id="{AA675B6B-3D02-49C7-B442-A414E0EA0DA5}" type="slidenum">
              <a:rPr lang="en-US" smtClean="0"/>
              <a:t>‹#›</a:t>
            </a:fld>
            <a:endParaRPr lang="en-US"/>
          </a:p>
        </p:txBody>
      </p:sp>
    </p:spTree>
    <p:extLst>
      <p:ext uri="{BB962C8B-B14F-4D97-AF65-F5344CB8AC3E}">
        <p14:creationId xmlns:p14="http://schemas.microsoft.com/office/powerpoint/2010/main" val="159701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8310C-F2CF-451C-9E88-4FF313A246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9E9D93-4A97-4DDD-8F55-88ABA18716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C39659-CFCF-4AF6-B1C2-A4BC11ED08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6F5C7A-E94A-48F7-BAA2-76E1545F4241}"/>
              </a:ext>
            </a:extLst>
          </p:cNvPr>
          <p:cNvSpPr>
            <a:spLocks noGrp="1"/>
          </p:cNvSpPr>
          <p:nvPr>
            <p:ph type="dt" sz="half" idx="10"/>
          </p:nvPr>
        </p:nvSpPr>
        <p:spPr/>
        <p:txBody>
          <a:bodyPr/>
          <a:lstStyle/>
          <a:p>
            <a:fld id="{5B17DF37-6619-4267-8356-D97830173B25}" type="datetimeFigureOut">
              <a:rPr lang="en-US" smtClean="0"/>
              <a:t>11/9/2022</a:t>
            </a:fld>
            <a:endParaRPr lang="en-US"/>
          </a:p>
        </p:txBody>
      </p:sp>
      <p:sp>
        <p:nvSpPr>
          <p:cNvPr id="6" name="Footer Placeholder 5">
            <a:extLst>
              <a:ext uri="{FF2B5EF4-FFF2-40B4-BE49-F238E27FC236}">
                <a16:creationId xmlns:a16="http://schemas.microsoft.com/office/drawing/2014/main" id="{228BAC4A-959F-4AB8-86B0-C5978AA94E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81B29A-C2D1-40CC-81C5-67F85FE1D554}"/>
              </a:ext>
            </a:extLst>
          </p:cNvPr>
          <p:cNvSpPr>
            <a:spLocks noGrp="1"/>
          </p:cNvSpPr>
          <p:nvPr>
            <p:ph type="sldNum" sz="quarter" idx="12"/>
          </p:nvPr>
        </p:nvSpPr>
        <p:spPr/>
        <p:txBody>
          <a:bodyPr/>
          <a:lstStyle/>
          <a:p>
            <a:fld id="{AA675B6B-3D02-49C7-B442-A414E0EA0DA5}" type="slidenum">
              <a:rPr lang="en-US" smtClean="0"/>
              <a:t>‹#›</a:t>
            </a:fld>
            <a:endParaRPr lang="en-US"/>
          </a:p>
        </p:txBody>
      </p:sp>
    </p:spTree>
    <p:extLst>
      <p:ext uri="{BB962C8B-B14F-4D97-AF65-F5344CB8AC3E}">
        <p14:creationId xmlns:p14="http://schemas.microsoft.com/office/powerpoint/2010/main" val="2585420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B8D3D-AA91-4E12-A1FA-6559BCB0DC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CE77F0-5638-45FB-A334-2E6BAA9D2C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AA2839-2CB7-4A38-A16F-3253E64651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2A79A6-7CB1-44F6-9023-625C6FAB68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D5E55A-90FC-4103-BB9F-6E22728EA8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971888-A531-4B4F-BD69-A09F9072C24F}"/>
              </a:ext>
            </a:extLst>
          </p:cNvPr>
          <p:cNvSpPr>
            <a:spLocks noGrp="1"/>
          </p:cNvSpPr>
          <p:nvPr>
            <p:ph type="dt" sz="half" idx="10"/>
          </p:nvPr>
        </p:nvSpPr>
        <p:spPr/>
        <p:txBody>
          <a:bodyPr/>
          <a:lstStyle/>
          <a:p>
            <a:fld id="{5B17DF37-6619-4267-8356-D97830173B25}" type="datetimeFigureOut">
              <a:rPr lang="en-US" smtClean="0"/>
              <a:t>11/9/2022</a:t>
            </a:fld>
            <a:endParaRPr lang="en-US"/>
          </a:p>
        </p:txBody>
      </p:sp>
      <p:sp>
        <p:nvSpPr>
          <p:cNvPr id="8" name="Footer Placeholder 7">
            <a:extLst>
              <a:ext uri="{FF2B5EF4-FFF2-40B4-BE49-F238E27FC236}">
                <a16:creationId xmlns:a16="http://schemas.microsoft.com/office/drawing/2014/main" id="{FE391FD4-5CF5-45A7-8A13-946ECA137B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F9DF4A-5EDC-497A-9FFC-A9FBFFDA02C5}"/>
              </a:ext>
            </a:extLst>
          </p:cNvPr>
          <p:cNvSpPr>
            <a:spLocks noGrp="1"/>
          </p:cNvSpPr>
          <p:nvPr>
            <p:ph type="sldNum" sz="quarter" idx="12"/>
          </p:nvPr>
        </p:nvSpPr>
        <p:spPr/>
        <p:txBody>
          <a:bodyPr/>
          <a:lstStyle/>
          <a:p>
            <a:fld id="{AA675B6B-3D02-49C7-B442-A414E0EA0DA5}" type="slidenum">
              <a:rPr lang="en-US" smtClean="0"/>
              <a:t>‹#›</a:t>
            </a:fld>
            <a:endParaRPr lang="en-US"/>
          </a:p>
        </p:txBody>
      </p:sp>
    </p:spTree>
    <p:extLst>
      <p:ext uri="{BB962C8B-B14F-4D97-AF65-F5344CB8AC3E}">
        <p14:creationId xmlns:p14="http://schemas.microsoft.com/office/powerpoint/2010/main" val="638806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284BA-D0CA-47BB-8551-D8410680E1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E894B6-A201-4965-980E-19ED6053DFC2}"/>
              </a:ext>
            </a:extLst>
          </p:cNvPr>
          <p:cNvSpPr>
            <a:spLocks noGrp="1"/>
          </p:cNvSpPr>
          <p:nvPr>
            <p:ph type="dt" sz="half" idx="10"/>
          </p:nvPr>
        </p:nvSpPr>
        <p:spPr/>
        <p:txBody>
          <a:bodyPr/>
          <a:lstStyle/>
          <a:p>
            <a:fld id="{5B17DF37-6619-4267-8356-D97830173B25}" type="datetimeFigureOut">
              <a:rPr lang="en-US" smtClean="0"/>
              <a:t>11/9/2022</a:t>
            </a:fld>
            <a:endParaRPr lang="en-US"/>
          </a:p>
        </p:txBody>
      </p:sp>
      <p:sp>
        <p:nvSpPr>
          <p:cNvPr id="4" name="Footer Placeholder 3">
            <a:extLst>
              <a:ext uri="{FF2B5EF4-FFF2-40B4-BE49-F238E27FC236}">
                <a16:creationId xmlns:a16="http://schemas.microsoft.com/office/drawing/2014/main" id="{CFFE23B5-B0FC-48FD-A14B-70F576DA27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057D03-FD90-44E0-8940-5737FEC6A2EB}"/>
              </a:ext>
            </a:extLst>
          </p:cNvPr>
          <p:cNvSpPr>
            <a:spLocks noGrp="1"/>
          </p:cNvSpPr>
          <p:nvPr>
            <p:ph type="sldNum" sz="quarter" idx="12"/>
          </p:nvPr>
        </p:nvSpPr>
        <p:spPr/>
        <p:txBody>
          <a:bodyPr/>
          <a:lstStyle/>
          <a:p>
            <a:fld id="{AA675B6B-3D02-49C7-B442-A414E0EA0DA5}" type="slidenum">
              <a:rPr lang="en-US" smtClean="0"/>
              <a:t>‹#›</a:t>
            </a:fld>
            <a:endParaRPr lang="en-US"/>
          </a:p>
        </p:txBody>
      </p:sp>
    </p:spTree>
    <p:extLst>
      <p:ext uri="{BB962C8B-B14F-4D97-AF65-F5344CB8AC3E}">
        <p14:creationId xmlns:p14="http://schemas.microsoft.com/office/powerpoint/2010/main" val="3302605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FF3165-B2D0-49C9-A47D-CA1DC1A0C9CD}"/>
              </a:ext>
            </a:extLst>
          </p:cNvPr>
          <p:cNvSpPr>
            <a:spLocks noGrp="1"/>
          </p:cNvSpPr>
          <p:nvPr>
            <p:ph type="dt" sz="half" idx="10"/>
          </p:nvPr>
        </p:nvSpPr>
        <p:spPr/>
        <p:txBody>
          <a:bodyPr/>
          <a:lstStyle/>
          <a:p>
            <a:fld id="{5B17DF37-6619-4267-8356-D97830173B25}" type="datetimeFigureOut">
              <a:rPr lang="en-US" smtClean="0"/>
              <a:t>11/9/2022</a:t>
            </a:fld>
            <a:endParaRPr lang="en-US"/>
          </a:p>
        </p:txBody>
      </p:sp>
      <p:sp>
        <p:nvSpPr>
          <p:cNvPr id="3" name="Footer Placeholder 2">
            <a:extLst>
              <a:ext uri="{FF2B5EF4-FFF2-40B4-BE49-F238E27FC236}">
                <a16:creationId xmlns:a16="http://schemas.microsoft.com/office/drawing/2014/main" id="{BAAD642D-6E8A-4B76-8F4A-B360DDBC16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BD0A5B-C64F-451F-868E-CF043A23F16C}"/>
              </a:ext>
            </a:extLst>
          </p:cNvPr>
          <p:cNvSpPr>
            <a:spLocks noGrp="1"/>
          </p:cNvSpPr>
          <p:nvPr>
            <p:ph type="sldNum" sz="quarter" idx="12"/>
          </p:nvPr>
        </p:nvSpPr>
        <p:spPr/>
        <p:txBody>
          <a:bodyPr/>
          <a:lstStyle/>
          <a:p>
            <a:fld id="{AA675B6B-3D02-49C7-B442-A414E0EA0DA5}" type="slidenum">
              <a:rPr lang="en-US" smtClean="0"/>
              <a:t>‹#›</a:t>
            </a:fld>
            <a:endParaRPr lang="en-US"/>
          </a:p>
        </p:txBody>
      </p:sp>
    </p:spTree>
    <p:extLst>
      <p:ext uri="{BB962C8B-B14F-4D97-AF65-F5344CB8AC3E}">
        <p14:creationId xmlns:p14="http://schemas.microsoft.com/office/powerpoint/2010/main" val="1929203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6BD2E-31D4-4682-BE9B-D5F8037534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F6FA4A-6F66-49D2-82E4-23F1D9E9FC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298F81-2EE2-439C-B46A-5D6F52E1E7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40ADE-72B9-4B16-A831-2A6294106DDF}"/>
              </a:ext>
            </a:extLst>
          </p:cNvPr>
          <p:cNvSpPr>
            <a:spLocks noGrp="1"/>
          </p:cNvSpPr>
          <p:nvPr>
            <p:ph type="dt" sz="half" idx="10"/>
          </p:nvPr>
        </p:nvSpPr>
        <p:spPr/>
        <p:txBody>
          <a:bodyPr/>
          <a:lstStyle/>
          <a:p>
            <a:fld id="{5B17DF37-6619-4267-8356-D97830173B25}" type="datetimeFigureOut">
              <a:rPr lang="en-US" smtClean="0"/>
              <a:t>11/9/2022</a:t>
            </a:fld>
            <a:endParaRPr lang="en-US"/>
          </a:p>
        </p:txBody>
      </p:sp>
      <p:sp>
        <p:nvSpPr>
          <p:cNvPr id="6" name="Footer Placeholder 5">
            <a:extLst>
              <a:ext uri="{FF2B5EF4-FFF2-40B4-BE49-F238E27FC236}">
                <a16:creationId xmlns:a16="http://schemas.microsoft.com/office/drawing/2014/main" id="{58EC0619-32AB-4A77-9CAB-2613AA7E84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C9A58E-EEA9-46FD-B171-8AE68DF8A40B}"/>
              </a:ext>
            </a:extLst>
          </p:cNvPr>
          <p:cNvSpPr>
            <a:spLocks noGrp="1"/>
          </p:cNvSpPr>
          <p:nvPr>
            <p:ph type="sldNum" sz="quarter" idx="12"/>
          </p:nvPr>
        </p:nvSpPr>
        <p:spPr/>
        <p:txBody>
          <a:bodyPr/>
          <a:lstStyle/>
          <a:p>
            <a:fld id="{AA675B6B-3D02-49C7-B442-A414E0EA0DA5}" type="slidenum">
              <a:rPr lang="en-US" smtClean="0"/>
              <a:t>‹#›</a:t>
            </a:fld>
            <a:endParaRPr lang="en-US"/>
          </a:p>
        </p:txBody>
      </p:sp>
    </p:spTree>
    <p:extLst>
      <p:ext uri="{BB962C8B-B14F-4D97-AF65-F5344CB8AC3E}">
        <p14:creationId xmlns:p14="http://schemas.microsoft.com/office/powerpoint/2010/main" val="490960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3D255-B5B1-442B-9400-00DCBDE050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63E1E6-51C4-48EC-B580-FBA1F9AD38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3F1387-0BEF-4B73-97BD-CCE2172F33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F112FC-9182-4FBC-AFAC-E32FE2086BB2}"/>
              </a:ext>
            </a:extLst>
          </p:cNvPr>
          <p:cNvSpPr>
            <a:spLocks noGrp="1"/>
          </p:cNvSpPr>
          <p:nvPr>
            <p:ph type="dt" sz="half" idx="10"/>
          </p:nvPr>
        </p:nvSpPr>
        <p:spPr/>
        <p:txBody>
          <a:bodyPr/>
          <a:lstStyle/>
          <a:p>
            <a:fld id="{5B17DF37-6619-4267-8356-D97830173B25}" type="datetimeFigureOut">
              <a:rPr lang="en-US" smtClean="0"/>
              <a:t>11/9/2022</a:t>
            </a:fld>
            <a:endParaRPr lang="en-US"/>
          </a:p>
        </p:txBody>
      </p:sp>
      <p:sp>
        <p:nvSpPr>
          <p:cNvPr id="6" name="Footer Placeholder 5">
            <a:extLst>
              <a:ext uri="{FF2B5EF4-FFF2-40B4-BE49-F238E27FC236}">
                <a16:creationId xmlns:a16="http://schemas.microsoft.com/office/drawing/2014/main" id="{AA5479D2-FF06-4424-AA70-7EC852E00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DBF4EC-8872-4821-9D98-587B45449C50}"/>
              </a:ext>
            </a:extLst>
          </p:cNvPr>
          <p:cNvSpPr>
            <a:spLocks noGrp="1"/>
          </p:cNvSpPr>
          <p:nvPr>
            <p:ph type="sldNum" sz="quarter" idx="12"/>
          </p:nvPr>
        </p:nvSpPr>
        <p:spPr/>
        <p:txBody>
          <a:bodyPr/>
          <a:lstStyle/>
          <a:p>
            <a:fld id="{AA675B6B-3D02-49C7-B442-A414E0EA0DA5}" type="slidenum">
              <a:rPr lang="en-US" smtClean="0"/>
              <a:t>‹#›</a:t>
            </a:fld>
            <a:endParaRPr lang="en-US"/>
          </a:p>
        </p:txBody>
      </p:sp>
    </p:spTree>
    <p:extLst>
      <p:ext uri="{BB962C8B-B14F-4D97-AF65-F5344CB8AC3E}">
        <p14:creationId xmlns:p14="http://schemas.microsoft.com/office/powerpoint/2010/main" val="2709787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48EC68-2F3C-40FD-A66C-8F9B874F8D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6456CA3-679F-420D-A723-412B68306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B1CDEB-FDE0-4703-9068-72665EB3AC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7DF37-6619-4267-8356-D97830173B25}" type="datetimeFigureOut">
              <a:rPr lang="en-US" smtClean="0"/>
              <a:t>11/9/2022</a:t>
            </a:fld>
            <a:endParaRPr lang="en-US"/>
          </a:p>
        </p:txBody>
      </p:sp>
      <p:sp>
        <p:nvSpPr>
          <p:cNvPr id="5" name="Footer Placeholder 4">
            <a:extLst>
              <a:ext uri="{FF2B5EF4-FFF2-40B4-BE49-F238E27FC236}">
                <a16:creationId xmlns:a16="http://schemas.microsoft.com/office/drawing/2014/main" id="{AFCB1C74-9F12-446E-8E0E-B62C3DDE93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B67B06-8AF5-4022-B621-7F746F9CBB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675B6B-3D02-49C7-B442-A414E0EA0DA5}" type="slidenum">
              <a:rPr lang="en-US" smtClean="0"/>
              <a:t>‹#›</a:t>
            </a:fld>
            <a:endParaRPr lang="en-US"/>
          </a:p>
        </p:txBody>
      </p:sp>
    </p:spTree>
    <p:extLst>
      <p:ext uri="{BB962C8B-B14F-4D97-AF65-F5344CB8AC3E}">
        <p14:creationId xmlns:p14="http://schemas.microsoft.com/office/powerpoint/2010/main" val="1430005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64D464-898B-4908-88FD-33A83D6ED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F53C2E-DA49-4FD6-B1DD-18BB48EB83DE}"/>
              </a:ext>
            </a:extLst>
          </p:cNvPr>
          <p:cNvSpPr>
            <a:spLocks noGrp="1"/>
          </p:cNvSpPr>
          <p:nvPr>
            <p:ph type="ctrTitle"/>
          </p:nvPr>
        </p:nvSpPr>
        <p:spPr>
          <a:xfrm>
            <a:off x="838200" y="365126"/>
            <a:ext cx="9808597" cy="1146176"/>
          </a:xfrm>
        </p:spPr>
        <p:txBody>
          <a:bodyPr vert="horz" lIns="91440" tIns="45720" rIns="91440" bIns="45720" rtlCol="0" anchor="ctr">
            <a:normAutofit/>
          </a:bodyPr>
          <a:lstStyle/>
          <a:p>
            <a:pPr algn="l"/>
            <a:r>
              <a:rPr lang="en-US" sz="4400" u="sng" kern="1200">
                <a:solidFill>
                  <a:schemeClr val="bg1"/>
                </a:solidFill>
                <a:latin typeface="+mj-lt"/>
                <a:ea typeface="+mj-ea"/>
                <a:cs typeface="+mj-cs"/>
              </a:rPr>
              <a:t>Lending Club Case Study</a:t>
            </a:r>
          </a:p>
        </p:txBody>
      </p:sp>
      <p:sp>
        <p:nvSpPr>
          <p:cNvPr id="19" name="Freeform: Shape 18">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1" name="Freeform: Shape 20">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C9C83AC2-1EE3-4DCB-AC85-13C72549A8F7}"/>
              </a:ext>
            </a:extLst>
          </p:cNvPr>
          <p:cNvSpPr>
            <a:spLocks noGrp="1"/>
          </p:cNvSpPr>
          <p:nvPr>
            <p:ph type="subTitle" idx="1"/>
          </p:nvPr>
        </p:nvSpPr>
        <p:spPr>
          <a:xfrm>
            <a:off x="838201" y="2055811"/>
            <a:ext cx="7315200" cy="4121152"/>
          </a:xfrm>
        </p:spPr>
        <p:txBody>
          <a:bodyPr vert="horz" lIns="91440" tIns="45720" rIns="91440" bIns="45720" rtlCol="0">
            <a:normAutofit/>
          </a:bodyPr>
          <a:lstStyle/>
          <a:p>
            <a:pPr indent="-228600" algn="l">
              <a:buFont typeface="Arial" panose="020B0604020202020204" pitchFamily="34" charset="0"/>
              <a:buChar char="•"/>
            </a:pPr>
            <a:endParaRPr lang="en-US" dirty="0"/>
          </a:p>
          <a:p>
            <a:pPr algn="l"/>
            <a:r>
              <a:rPr lang="en-US" dirty="0"/>
              <a:t>Presented By: </a:t>
            </a:r>
          </a:p>
          <a:p>
            <a:pPr algn="l"/>
            <a:r>
              <a:rPr lang="en-US" b="1" i="1" dirty="0"/>
              <a:t>		Vivek Singh</a:t>
            </a:r>
          </a:p>
          <a:p>
            <a:pPr algn="l"/>
            <a:r>
              <a:rPr lang="en-US" b="1" i="1" dirty="0"/>
              <a:t>		Rejeesh Sathyavrathan </a:t>
            </a:r>
          </a:p>
          <a:p>
            <a:pPr algn="l"/>
            <a:r>
              <a:rPr lang="en-US" dirty="0"/>
              <a:t>Batch: 		</a:t>
            </a:r>
            <a:r>
              <a:rPr lang="en-US" b="1" dirty="0"/>
              <a:t>ML C45</a:t>
            </a:r>
          </a:p>
        </p:txBody>
      </p:sp>
      <p:sp>
        <p:nvSpPr>
          <p:cNvPr id="23" name="Freeform: Shape 22">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3155179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7C47-DB87-4BBB-8A92-BA05050283EE}"/>
              </a:ext>
            </a:extLst>
          </p:cNvPr>
          <p:cNvSpPr>
            <a:spLocks noGrp="1"/>
          </p:cNvSpPr>
          <p:nvPr>
            <p:ph type="title"/>
          </p:nvPr>
        </p:nvSpPr>
        <p:spPr>
          <a:xfrm>
            <a:off x="838200" y="365126"/>
            <a:ext cx="5340605" cy="1146176"/>
          </a:xfrm>
        </p:spPr>
        <p:txBody>
          <a:bodyPr>
            <a:normAutofit/>
          </a:bodyPr>
          <a:lstStyle/>
          <a:p>
            <a:r>
              <a:rPr lang="en-US" sz="4000" dirty="0"/>
              <a:t>Home Ownership</a:t>
            </a:r>
            <a:endParaRPr lang="en-US" sz="3700" dirty="0"/>
          </a:p>
        </p:txBody>
      </p:sp>
      <p:sp>
        <p:nvSpPr>
          <p:cNvPr id="11" name="Freeform: Shape 10">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BA943FA-9396-4EEE-A6BA-38954AB86ACC}"/>
              </a:ext>
            </a:extLst>
          </p:cNvPr>
          <p:cNvSpPr>
            <a:spLocks noGrp="1"/>
          </p:cNvSpPr>
          <p:nvPr>
            <p:ph idx="1"/>
          </p:nvPr>
        </p:nvSpPr>
        <p:spPr>
          <a:xfrm>
            <a:off x="838200" y="2173288"/>
            <a:ext cx="3603171" cy="3639684"/>
          </a:xfrm>
        </p:spPr>
        <p:txBody>
          <a:bodyPr anchor="ctr">
            <a:normAutofit/>
          </a:bodyPr>
          <a:lstStyle/>
          <a:p>
            <a:r>
              <a:rPr lang="en-US" sz="2000" dirty="0">
                <a:solidFill>
                  <a:srgbClr val="FFFFFF"/>
                </a:solidFill>
              </a:rPr>
              <a:t>Chances of Charged off is slightly higher when Home Ownership falls in 'Other’ category.</a:t>
            </a:r>
          </a:p>
          <a:p>
            <a:endParaRPr lang="en-US" sz="2000" dirty="0">
              <a:solidFill>
                <a:srgbClr val="FFFFFF"/>
              </a:solidFill>
            </a:endParaRPr>
          </a:p>
        </p:txBody>
      </p:sp>
      <p:pic>
        <p:nvPicPr>
          <p:cNvPr id="6" name="Picture 5" descr="Chart, bar chart&#10;&#10;Description automatically generated">
            <a:extLst>
              <a:ext uri="{FF2B5EF4-FFF2-40B4-BE49-F238E27FC236}">
                <a16:creationId xmlns:a16="http://schemas.microsoft.com/office/drawing/2014/main" id="{0B7ECAA5-A922-4652-B528-81A48E7AA244}"/>
              </a:ext>
            </a:extLst>
          </p:cNvPr>
          <p:cNvPicPr>
            <a:picLocks noChangeAspect="1"/>
          </p:cNvPicPr>
          <p:nvPr/>
        </p:nvPicPr>
        <p:blipFill>
          <a:blip r:embed="rId2"/>
          <a:stretch>
            <a:fillRect/>
          </a:stretch>
        </p:blipFill>
        <p:spPr>
          <a:xfrm>
            <a:off x="6454180" y="2173287"/>
            <a:ext cx="4628526" cy="4003675"/>
          </a:xfrm>
          <a:custGeom>
            <a:avLst/>
            <a:gdLst/>
            <a:ahLst/>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3648704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64D464-898B-4908-88FD-33A83D6ED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F53C2E-DA49-4FD6-B1DD-18BB48EB83DE}"/>
              </a:ext>
            </a:extLst>
          </p:cNvPr>
          <p:cNvSpPr>
            <a:spLocks noGrp="1"/>
          </p:cNvSpPr>
          <p:nvPr>
            <p:ph type="ctrTitle"/>
          </p:nvPr>
        </p:nvSpPr>
        <p:spPr>
          <a:xfrm>
            <a:off x="838200" y="365126"/>
            <a:ext cx="9808597" cy="1146176"/>
          </a:xfrm>
        </p:spPr>
        <p:txBody>
          <a:bodyPr vert="horz" lIns="91440" tIns="45720" rIns="91440" bIns="45720" rtlCol="0" anchor="ctr">
            <a:normAutofit/>
          </a:bodyPr>
          <a:lstStyle/>
          <a:p>
            <a:pPr algn="l"/>
            <a:r>
              <a:rPr lang="en-US" sz="3200" dirty="0">
                <a:solidFill>
                  <a:schemeClr val="bg1"/>
                </a:solidFill>
              </a:rPr>
              <a:t>Recommendations</a:t>
            </a:r>
            <a:endParaRPr lang="en-US" sz="4400" u="sng" kern="1200" dirty="0">
              <a:solidFill>
                <a:schemeClr val="bg1"/>
              </a:solidFill>
              <a:latin typeface="+mj-lt"/>
              <a:ea typeface="+mj-ea"/>
              <a:cs typeface="+mj-cs"/>
            </a:endParaRPr>
          </a:p>
        </p:txBody>
      </p:sp>
      <p:sp>
        <p:nvSpPr>
          <p:cNvPr id="19" name="Freeform: Shape 18">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1" name="Freeform: Shape 20">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C9C83AC2-1EE3-4DCB-AC85-13C72549A8F7}"/>
              </a:ext>
            </a:extLst>
          </p:cNvPr>
          <p:cNvSpPr>
            <a:spLocks noGrp="1"/>
          </p:cNvSpPr>
          <p:nvPr>
            <p:ph type="subTitle" idx="1"/>
          </p:nvPr>
        </p:nvSpPr>
        <p:spPr>
          <a:xfrm>
            <a:off x="838201" y="2055811"/>
            <a:ext cx="9244262" cy="4121152"/>
          </a:xfrm>
        </p:spPr>
        <p:txBody>
          <a:bodyPr vert="horz" lIns="91440" tIns="45720" rIns="91440" bIns="45720" rtlCol="0">
            <a:normAutofit/>
          </a:bodyPr>
          <a:lstStyle/>
          <a:p>
            <a:pPr algn="l"/>
            <a:r>
              <a:rPr lang="en-US" dirty="0"/>
              <a:t>Major considerations to reduce number of Charged Off loans are</a:t>
            </a:r>
          </a:p>
          <a:p>
            <a:pPr marL="800100" lvl="1" indent="-342900" algn="l">
              <a:buFont typeface="Wingdings" panose="05000000000000000000" pitchFamily="2" charset="2"/>
              <a:buChar char="v"/>
            </a:pPr>
            <a:r>
              <a:rPr lang="en-US" dirty="0"/>
              <a:t>Avoid loans with Grade D, E, F, G.</a:t>
            </a:r>
          </a:p>
          <a:p>
            <a:pPr marL="800100" lvl="1" indent="-342900" algn="l">
              <a:buFont typeface="Wingdings" panose="05000000000000000000" pitchFamily="2" charset="2"/>
              <a:buChar char="v"/>
            </a:pPr>
            <a:r>
              <a:rPr lang="en-US" dirty="0"/>
              <a:t>Avoid when interest rate is more than 14.9.</a:t>
            </a:r>
          </a:p>
          <a:p>
            <a:pPr marL="800100" lvl="1" indent="-342900" algn="l">
              <a:buFont typeface="Wingdings" panose="05000000000000000000" pitchFamily="2" charset="2"/>
              <a:buChar char="v"/>
            </a:pPr>
            <a:r>
              <a:rPr lang="en-US" dirty="0"/>
              <a:t>Prefer loans with 30 months as term.</a:t>
            </a:r>
          </a:p>
          <a:p>
            <a:pPr marL="800100" lvl="1" indent="-342900" algn="l">
              <a:buFont typeface="Wingdings" panose="05000000000000000000" pitchFamily="2" charset="2"/>
              <a:buChar char="v"/>
            </a:pPr>
            <a:r>
              <a:rPr lang="en-US" dirty="0"/>
              <a:t>Avoid loans with amount more than 24,650</a:t>
            </a:r>
          </a:p>
          <a:p>
            <a:pPr marL="800100" lvl="1" indent="-342900" algn="l">
              <a:buFont typeface="Wingdings" panose="05000000000000000000" pitchFamily="2" charset="2"/>
              <a:buChar char="v"/>
            </a:pPr>
            <a:r>
              <a:rPr lang="en-US" dirty="0"/>
              <a:t>Avoid loans when applicant has an annual income less than 3854</a:t>
            </a:r>
          </a:p>
        </p:txBody>
      </p:sp>
      <p:sp>
        <p:nvSpPr>
          <p:cNvPr id="23" name="Freeform: Shape 22">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5635101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64D464-898B-4908-88FD-33A83D6ED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F53C2E-DA49-4FD6-B1DD-18BB48EB83DE}"/>
              </a:ext>
            </a:extLst>
          </p:cNvPr>
          <p:cNvSpPr>
            <a:spLocks noGrp="1"/>
          </p:cNvSpPr>
          <p:nvPr>
            <p:ph type="ctrTitle"/>
          </p:nvPr>
        </p:nvSpPr>
        <p:spPr>
          <a:xfrm>
            <a:off x="838200" y="365126"/>
            <a:ext cx="9808597" cy="1146176"/>
          </a:xfrm>
        </p:spPr>
        <p:txBody>
          <a:bodyPr vert="horz" lIns="91440" tIns="45720" rIns="91440" bIns="45720" rtlCol="0" anchor="ctr">
            <a:normAutofit/>
          </a:bodyPr>
          <a:lstStyle/>
          <a:p>
            <a:pPr algn="l"/>
            <a:r>
              <a:rPr lang="en-US" sz="4400" kern="1200" dirty="0">
                <a:solidFill>
                  <a:schemeClr val="bg1"/>
                </a:solidFill>
                <a:latin typeface="+mj-lt"/>
                <a:ea typeface="+mj-ea"/>
                <a:cs typeface="+mj-cs"/>
              </a:rPr>
              <a:t>Problem Statement</a:t>
            </a:r>
          </a:p>
        </p:txBody>
      </p:sp>
      <p:sp>
        <p:nvSpPr>
          <p:cNvPr id="19" name="Freeform: Shape 18">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1" name="Freeform: Shape 20">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C9C83AC2-1EE3-4DCB-AC85-13C72549A8F7}"/>
              </a:ext>
            </a:extLst>
          </p:cNvPr>
          <p:cNvSpPr>
            <a:spLocks noGrp="1"/>
          </p:cNvSpPr>
          <p:nvPr>
            <p:ph type="subTitle" idx="1"/>
          </p:nvPr>
        </p:nvSpPr>
        <p:spPr>
          <a:xfrm>
            <a:off x="838201" y="2055811"/>
            <a:ext cx="7315200" cy="4121152"/>
          </a:xfrm>
        </p:spPr>
        <p:txBody>
          <a:bodyPr vert="horz" lIns="91440" tIns="45720" rIns="91440" bIns="45720" rtlCol="0">
            <a:normAutofit/>
          </a:bodyPr>
          <a:lstStyle/>
          <a:p>
            <a:pPr algn="l" rtl="0">
              <a:spcBef>
                <a:spcPts val="0"/>
              </a:spcBef>
              <a:spcAft>
                <a:spcPts val="0"/>
              </a:spcAft>
            </a:pPr>
            <a:r>
              <a:rPr lang="en-US" sz="1600" dirty="0">
                <a:solidFill>
                  <a:srgbClr val="FFFFFF"/>
                </a:solidFill>
              </a:rPr>
              <a:t>Lending Club is a marketplace for personal loans that matches borrowers who are seeking a loan with investors looking to lend money and make a return. </a:t>
            </a:r>
          </a:p>
          <a:p>
            <a:pPr algn="l" rtl="0">
              <a:spcBef>
                <a:spcPts val="0"/>
              </a:spcBef>
              <a:spcAft>
                <a:spcPts val="0"/>
              </a:spcAft>
            </a:pPr>
            <a:br>
              <a:rPr lang="en-US" sz="1600" dirty="0">
                <a:solidFill>
                  <a:srgbClr val="FFFFFF"/>
                </a:solidFill>
              </a:rPr>
            </a:br>
            <a:r>
              <a:rPr lang="en-US" sz="1600" dirty="0">
                <a:solidFill>
                  <a:srgbClr val="FFFFFF"/>
                </a:solidFill>
              </a:rPr>
              <a:t>When the company receives a loan application, the company has to make a decision for loan approval based on the applicant’s profile. Two types of risks are associated with the bank’s decision:</a:t>
            </a:r>
          </a:p>
          <a:p>
            <a:pPr marL="285750" indent="-285750" algn="l" rtl="0">
              <a:spcBef>
                <a:spcPts val="0"/>
              </a:spcBef>
              <a:spcAft>
                <a:spcPts val="0"/>
              </a:spcAft>
              <a:buFont typeface="Arial" panose="020B0604020202020204" pitchFamily="34" charset="0"/>
              <a:buChar char="•"/>
            </a:pPr>
            <a:r>
              <a:rPr lang="en-US" sz="1600" dirty="0">
                <a:solidFill>
                  <a:srgbClr val="FFFFFF"/>
                </a:solidFill>
              </a:rPr>
              <a:t>If the applicant is likely to repay the loan, then not approving the loan results in a loss of business to the company</a:t>
            </a:r>
          </a:p>
          <a:p>
            <a:pPr marL="285750" indent="-285750" algn="l" rtl="0">
              <a:spcBef>
                <a:spcPts val="0"/>
              </a:spcBef>
              <a:spcAft>
                <a:spcPts val="0"/>
              </a:spcAft>
              <a:buFont typeface="Arial" panose="020B0604020202020204" pitchFamily="34" charset="0"/>
              <a:buChar char="•"/>
            </a:pPr>
            <a:r>
              <a:rPr lang="en-US" sz="1600" dirty="0">
                <a:solidFill>
                  <a:srgbClr val="FFFFFF"/>
                </a:solidFill>
              </a:rPr>
              <a:t>If the applicant is not likely to repay the loan, i.e., he/she is likely to default, then approving the loan may lead to a financial loss for the company</a:t>
            </a:r>
          </a:p>
          <a:p>
            <a:pPr algn="l" rtl="0">
              <a:spcBef>
                <a:spcPts val="0"/>
              </a:spcBef>
              <a:spcAft>
                <a:spcPts val="0"/>
              </a:spcAft>
            </a:pPr>
            <a:endParaRPr lang="en-US" sz="1600" dirty="0">
              <a:solidFill>
                <a:srgbClr val="FFFFFF"/>
              </a:solidFill>
            </a:endParaRPr>
          </a:p>
          <a:p>
            <a:pPr algn="l" rtl="0">
              <a:spcBef>
                <a:spcPts val="0"/>
              </a:spcBef>
              <a:spcAft>
                <a:spcPts val="0"/>
              </a:spcAft>
            </a:pPr>
            <a:r>
              <a:rPr lang="en-US" sz="1600" b="1" i="1" dirty="0">
                <a:solidFill>
                  <a:schemeClr val="accent2">
                    <a:lumMod val="75000"/>
                  </a:schemeClr>
                </a:solidFill>
              </a:rPr>
              <a:t>Company wants to understand the driving factors (or driver variables) behind loan default, i.e., the variables which are strong indicators of default.  The company can utilize this knowledge for its portfolio and risk assessment.</a:t>
            </a:r>
            <a:r>
              <a:rPr lang="en-US" sz="1600" dirty="0">
                <a:solidFill>
                  <a:schemeClr val="accent2">
                    <a:lumMod val="75000"/>
                  </a:schemeClr>
                </a:solidFill>
              </a:rPr>
              <a:t> </a:t>
            </a:r>
          </a:p>
          <a:p>
            <a:pPr algn="l"/>
            <a:br>
              <a:rPr lang="en-US" sz="1600" dirty="0">
                <a:solidFill>
                  <a:srgbClr val="FFFFFF"/>
                </a:solidFill>
              </a:rPr>
            </a:br>
            <a:endParaRPr lang="en-US" sz="1600" dirty="0">
              <a:solidFill>
                <a:srgbClr val="FFFFFF"/>
              </a:solidFill>
            </a:endParaRPr>
          </a:p>
        </p:txBody>
      </p:sp>
      <p:sp>
        <p:nvSpPr>
          <p:cNvPr id="23" name="Freeform: Shape 22">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7892485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7C47-DB87-4BBB-8A92-BA05050283EE}"/>
              </a:ext>
            </a:extLst>
          </p:cNvPr>
          <p:cNvSpPr>
            <a:spLocks noGrp="1"/>
          </p:cNvSpPr>
          <p:nvPr>
            <p:ph type="title"/>
          </p:nvPr>
        </p:nvSpPr>
        <p:spPr>
          <a:xfrm>
            <a:off x="838200" y="365126"/>
            <a:ext cx="5340605" cy="1146176"/>
          </a:xfrm>
        </p:spPr>
        <p:txBody>
          <a:bodyPr>
            <a:normAutofit/>
          </a:bodyPr>
          <a:lstStyle/>
          <a:p>
            <a:r>
              <a:rPr lang="en-US" dirty="0"/>
              <a:t>Grade</a:t>
            </a:r>
          </a:p>
        </p:txBody>
      </p:sp>
      <p:sp>
        <p:nvSpPr>
          <p:cNvPr id="38" name="Freeform: Shape 37">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BA943FA-9396-4EEE-A6BA-38954AB86ACC}"/>
              </a:ext>
            </a:extLst>
          </p:cNvPr>
          <p:cNvSpPr>
            <a:spLocks noGrp="1"/>
          </p:cNvSpPr>
          <p:nvPr>
            <p:ph idx="1"/>
          </p:nvPr>
        </p:nvSpPr>
        <p:spPr>
          <a:xfrm>
            <a:off x="838200" y="2173288"/>
            <a:ext cx="3603171" cy="3639684"/>
          </a:xfrm>
        </p:spPr>
        <p:txBody>
          <a:bodyPr anchor="ctr">
            <a:normAutofit/>
          </a:bodyPr>
          <a:lstStyle/>
          <a:p>
            <a:endParaRPr lang="en-US" sz="1600" dirty="0">
              <a:solidFill>
                <a:srgbClr val="FFFFFF"/>
              </a:solidFill>
            </a:endParaRPr>
          </a:p>
          <a:p>
            <a:endParaRPr lang="en-US" sz="1600" dirty="0">
              <a:solidFill>
                <a:srgbClr val="FFFFFF"/>
              </a:solidFill>
            </a:endParaRPr>
          </a:p>
          <a:p>
            <a:endParaRPr lang="en-US" sz="1600" dirty="0">
              <a:solidFill>
                <a:srgbClr val="FFFFFF"/>
              </a:solidFill>
            </a:endParaRPr>
          </a:p>
          <a:p>
            <a:r>
              <a:rPr lang="en-US" sz="1600" dirty="0">
                <a:solidFill>
                  <a:srgbClr val="FFFFFF"/>
                </a:solidFill>
              </a:rPr>
              <a:t>Loans with Grades D, E, F, G are Charged off for more than 20%.</a:t>
            </a:r>
          </a:p>
          <a:p>
            <a:endParaRPr lang="en-US" sz="1600" dirty="0">
              <a:solidFill>
                <a:srgbClr val="FFFFFF"/>
              </a:solidFill>
            </a:endParaRPr>
          </a:p>
          <a:p>
            <a:endParaRPr lang="en-US" sz="1600" dirty="0">
              <a:solidFill>
                <a:srgbClr val="FFFFFF"/>
              </a:solidFill>
            </a:endParaRPr>
          </a:p>
          <a:p>
            <a:endParaRPr lang="en-US" sz="1600" dirty="0">
              <a:solidFill>
                <a:srgbClr val="FFFFFF"/>
              </a:solidFill>
            </a:endParaRPr>
          </a:p>
          <a:p>
            <a:endParaRPr lang="en-US" sz="1600" dirty="0">
              <a:solidFill>
                <a:srgbClr val="FFFFFF"/>
              </a:solidFill>
            </a:endParaRPr>
          </a:p>
          <a:p>
            <a:endParaRPr lang="en-US" sz="1600" dirty="0">
              <a:solidFill>
                <a:srgbClr val="FFFFFF"/>
              </a:solidFill>
            </a:endParaRPr>
          </a:p>
          <a:p>
            <a:endParaRPr lang="en-US" sz="1600" dirty="0">
              <a:solidFill>
                <a:srgbClr val="FFFFFF"/>
              </a:solidFill>
            </a:endParaRPr>
          </a:p>
        </p:txBody>
      </p:sp>
      <p:pic>
        <p:nvPicPr>
          <p:cNvPr id="25" name="Picture 24">
            <a:extLst>
              <a:ext uri="{FF2B5EF4-FFF2-40B4-BE49-F238E27FC236}">
                <a16:creationId xmlns:a16="http://schemas.microsoft.com/office/drawing/2014/main" id="{6530B49A-B09B-40D1-A68B-EC7E665FF922}"/>
              </a:ext>
            </a:extLst>
          </p:cNvPr>
          <p:cNvPicPr>
            <a:picLocks noChangeAspect="1"/>
          </p:cNvPicPr>
          <p:nvPr/>
        </p:nvPicPr>
        <p:blipFill>
          <a:blip r:embed="rId2"/>
          <a:stretch>
            <a:fillRect/>
          </a:stretch>
        </p:blipFill>
        <p:spPr>
          <a:xfrm>
            <a:off x="6183088" y="2203791"/>
            <a:ext cx="5170711" cy="3942666"/>
          </a:xfrm>
          <a:custGeom>
            <a:avLst/>
            <a:gdLst/>
            <a:ahLst/>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2793242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7C47-DB87-4BBB-8A92-BA05050283EE}"/>
              </a:ext>
            </a:extLst>
          </p:cNvPr>
          <p:cNvSpPr>
            <a:spLocks noGrp="1"/>
          </p:cNvSpPr>
          <p:nvPr>
            <p:ph type="title"/>
          </p:nvPr>
        </p:nvSpPr>
        <p:spPr>
          <a:xfrm>
            <a:off x="838200" y="365126"/>
            <a:ext cx="5340605" cy="1146176"/>
          </a:xfrm>
        </p:spPr>
        <p:txBody>
          <a:bodyPr>
            <a:normAutofit/>
          </a:bodyPr>
          <a:lstStyle/>
          <a:p>
            <a:r>
              <a:rPr lang="en-US" dirty="0"/>
              <a:t>Interest Rate</a:t>
            </a:r>
          </a:p>
        </p:txBody>
      </p:sp>
      <p:sp>
        <p:nvSpPr>
          <p:cNvPr id="29" name="Freeform: Shape 28">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BA943FA-9396-4EEE-A6BA-38954AB86ACC}"/>
              </a:ext>
            </a:extLst>
          </p:cNvPr>
          <p:cNvSpPr>
            <a:spLocks noGrp="1"/>
          </p:cNvSpPr>
          <p:nvPr>
            <p:ph idx="1"/>
          </p:nvPr>
        </p:nvSpPr>
        <p:spPr>
          <a:xfrm>
            <a:off x="838200" y="2173288"/>
            <a:ext cx="3603171" cy="3639684"/>
          </a:xfrm>
        </p:spPr>
        <p:txBody>
          <a:bodyPr anchor="ctr">
            <a:normAutofit fontScale="85000" lnSpcReduction="20000"/>
          </a:bodyPr>
          <a:lstStyle/>
          <a:p>
            <a:endParaRPr lang="en-US" sz="2100" dirty="0">
              <a:solidFill>
                <a:srgbClr val="FFFFFF"/>
              </a:solidFill>
            </a:endParaRPr>
          </a:p>
          <a:p>
            <a:endParaRPr lang="en-US" sz="2100" dirty="0">
              <a:solidFill>
                <a:srgbClr val="FFFFFF"/>
              </a:solidFill>
            </a:endParaRPr>
          </a:p>
          <a:p>
            <a:endParaRPr lang="en-US" sz="2100" dirty="0">
              <a:solidFill>
                <a:srgbClr val="FFFFFF"/>
              </a:solidFill>
            </a:endParaRPr>
          </a:p>
          <a:p>
            <a:r>
              <a:rPr lang="en-US" sz="2100" dirty="0">
                <a:solidFill>
                  <a:srgbClr val="FFFFFF"/>
                </a:solidFill>
              </a:rPr>
              <a:t>Loans with interest rate higher than 14.91 will Charged Off more than 20 %.</a:t>
            </a:r>
          </a:p>
          <a:p>
            <a:r>
              <a:rPr lang="en-US" sz="2100" dirty="0">
                <a:solidFill>
                  <a:srgbClr val="FFFFFF"/>
                </a:solidFill>
              </a:rPr>
              <a:t>Scatter plot between int rate and loan amount, we can observe that the number of defaulters increases as interest rate increases, irrespective of the loan amount. </a:t>
            </a:r>
          </a:p>
          <a:p>
            <a:r>
              <a:rPr lang="en-US" sz="2100" dirty="0">
                <a:solidFill>
                  <a:srgbClr val="FFFFFF"/>
                </a:solidFill>
              </a:rPr>
              <a:t>People pay off loans on time when interest and loan amount are low.</a:t>
            </a:r>
          </a:p>
          <a:p>
            <a:endParaRPr lang="en-US" sz="2000" dirty="0">
              <a:solidFill>
                <a:srgbClr val="FFFFFF"/>
              </a:solidFill>
            </a:endParaRPr>
          </a:p>
          <a:p>
            <a:endParaRPr lang="en-US" sz="2000" dirty="0">
              <a:solidFill>
                <a:srgbClr val="FFFFFF"/>
              </a:solidFill>
            </a:endParaRPr>
          </a:p>
          <a:p>
            <a:endParaRPr lang="en-US" sz="2000" dirty="0">
              <a:solidFill>
                <a:srgbClr val="FFFFFF"/>
              </a:solidFill>
            </a:endParaRPr>
          </a:p>
          <a:p>
            <a:endParaRPr lang="en-US" sz="2000" dirty="0">
              <a:solidFill>
                <a:srgbClr val="FFFFFF"/>
              </a:solidFill>
            </a:endParaRPr>
          </a:p>
          <a:p>
            <a:endParaRPr lang="en-US" sz="2000" dirty="0">
              <a:solidFill>
                <a:srgbClr val="FFFFFF"/>
              </a:solidFill>
            </a:endParaRPr>
          </a:p>
        </p:txBody>
      </p:sp>
      <p:pic>
        <p:nvPicPr>
          <p:cNvPr id="21" name="Picture 20">
            <a:extLst>
              <a:ext uri="{FF2B5EF4-FFF2-40B4-BE49-F238E27FC236}">
                <a16:creationId xmlns:a16="http://schemas.microsoft.com/office/drawing/2014/main" id="{8736CAC2-BB49-4F45-B7A5-BCFF04187FE1}"/>
              </a:ext>
            </a:extLst>
          </p:cNvPr>
          <p:cNvPicPr>
            <a:picLocks noChangeAspect="1"/>
          </p:cNvPicPr>
          <p:nvPr/>
        </p:nvPicPr>
        <p:blipFill>
          <a:blip r:embed="rId2"/>
          <a:stretch>
            <a:fillRect/>
          </a:stretch>
        </p:blipFill>
        <p:spPr>
          <a:xfrm>
            <a:off x="6493130" y="1690688"/>
            <a:ext cx="4006515" cy="2721452"/>
          </a:xfrm>
          <a:prstGeom prst="rect">
            <a:avLst/>
          </a:prstGeom>
        </p:spPr>
      </p:pic>
      <p:pic>
        <p:nvPicPr>
          <p:cNvPr id="23" name="Picture 22">
            <a:extLst>
              <a:ext uri="{FF2B5EF4-FFF2-40B4-BE49-F238E27FC236}">
                <a16:creationId xmlns:a16="http://schemas.microsoft.com/office/drawing/2014/main" id="{A5F25F4C-BAC9-4EBB-892C-5A766942C5A9}"/>
              </a:ext>
            </a:extLst>
          </p:cNvPr>
          <p:cNvPicPr>
            <a:picLocks noChangeAspect="1"/>
          </p:cNvPicPr>
          <p:nvPr/>
        </p:nvPicPr>
        <p:blipFill>
          <a:blip r:embed="rId3"/>
          <a:stretch>
            <a:fillRect/>
          </a:stretch>
        </p:blipFill>
        <p:spPr>
          <a:xfrm>
            <a:off x="6493130" y="4476326"/>
            <a:ext cx="4006515" cy="2317488"/>
          </a:xfrm>
          <a:prstGeom prst="rect">
            <a:avLst/>
          </a:prstGeom>
        </p:spPr>
      </p:pic>
    </p:spTree>
    <p:extLst>
      <p:ext uri="{BB962C8B-B14F-4D97-AF65-F5344CB8AC3E}">
        <p14:creationId xmlns:p14="http://schemas.microsoft.com/office/powerpoint/2010/main" val="1664435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7C47-DB87-4BBB-8A92-BA05050283EE}"/>
              </a:ext>
            </a:extLst>
          </p:cNvPr>
          <p:cNvSpPr>
            <a:spLocks noGrp="1"/>
          </p:cNvSpPr>
          <p:nvPr>
            <p:ph type="title"/>
          </p:nvPr>
        </p:nvSpPr>
        <p:spPr>
          <a:xfrm>
            <a:off x="838200" y="365126"/>
            <a:ext cx="5340605" cy="1146176"/>
          </a:xfrm>
        </p:spPr>
        <p:txBody>
          <a:bodyPr>
            <a:normAutofit/>
          </a:bodyPr>
          <a:lstStyle/>
          <a:p>
            <a:r>
              <a:rPr lang="en-US" dirty="0"/>
              <a:t>Loan Term</a:t>
            </a:r>
          </a:p>
        </p:txBody>
      </p:sp>
      <p:sp>
        <p:nvSpPr>
          <p:cNvPr id="29" name="Freeform: Shape 28">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BA943FA-9396-4EEE-A6BA-38954AB86ACC}"/>
              </a:ext>
            </a:extLst>
          </p:cNvPr>
          <p:cNvSpPr>
            <a:spLocks noGrp="1"/>
          </p:cNvSpPr>
          <p:nvPr>
            <p:ph idx="1"/>
          </p:nvPr>
        </p:nvSpPr>
        <p:spPr>
          <a:xfrm>
            <a:off x="838200" y="2173288"/>
            <a:ext cx="3603171" cy="3639684"/>
          </a:xfrm>
        </p:spPr>
        <p:txBody>
          <a:bodyPr anchor="ctr">
            <a:normAutofit/>
          </a:bodyPr>
          <a:lstStyle/>
          <a:p>
            <a:r>
              <a:rPr lang="en-US" sz="2000" dirty="0">
                <a:solidFill>
                  <a:srgbClr val="FFFFFF"/>
                </a:solidFill>
              </a:rPr>
              <a:t>Loans with Loan Term '60 months’ has more than 25% chance to be Charged Off.</a:t>
            </a:r>
          </a:p>
          <a:p>
            <a:endParaRPr lang="en-US" sz="2000" dirty="0">
              <a:solidFill>
                <a:srgbClr val="FFFFFF"/>
              </a:solidFill>
            </a:endParaRPr>
          </a:p>
          <a:p>
            <a:endParaRPr lang="en-US" sz="2000" dirty="0">
              <a:solidFill>
                <a:srgbClr val="FFFFFF"/>
              </a:solidFill>
            </a:endParaRPr>
          </a:p>
          <a:p>
            <a:endParaRPr lang="en-US" sz="2000" dirty="0">
              <a:solidFill>
                <a:srgbClr val="FFFFFF"/>
              </a:solidFill>
            </a:endParaRPr>
          </a:p>
          <a:p>
            <a:endParaRPr lang="en-US" sz="2000" dirty="0">
              <a:solidFill>
                <a:srgbClr val="FFFFFF"/>
              </a:solidFill>
            </a:endParaRPr>
          </a:p>
        </p:txBody>
      </p:sp>
      <p:pic>
        <p:nvPicPr>
          <p:cNvPr id="19" name="Picture 18">
            <a:extLst>
              <a:ext uri="{FF2B5EF4-FFF2-40B4-BE49-F238E27FC236}">
                <a16:creationId xmlns:a16="http://schemas.microsoft.com/office/drawing/2014/main" id="{4E73E165-0AD7-45E3-A984-DE9B547ADAFA}"/>
              </a:ext>
            </a:extLst>
          </p:cNvPr>
          <p:cNvPicPr>
            <a:picLocks noChangeAspect="1"/>
          </p:cNvPicPr>
          <p:nvPr/>
        </p:nvPicPr>
        <p:blipFill>
          <a:blip r:embed="rId2"/>
          <a:stretch>
            <a:fillRect/>
          </a:stretch>
        </p:blipFill>
        <p:spPr>
          <a:xfrm>
            <a:off x="6769654" y="2173288"/>
            <a:ext cx="4497111" cy="3969919"/>
          </a:xfrm>
          <a:prstGeom prst="rect">
            <a:avLst/>
          </a:prstGeom>
        </p:spPr>
      </p:pic>
    </p:spTree>
    <p:extLst>
      <p:ext uri="{BB962C8B-B14F-4D97-AF65-F5344CB8AC3E}">
        <p14:creationId xmlns:p14="http://schemas.microsoft.com/office/powerpoint/2010/main" val="591948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7C47-DB87-4BBB-8A92-BA05050283EE}"/>
              </a:ext>
            </a:extLst>
          </p:cNvPr>
          <p:cNvSpPr>
            <a:spLocks noGrp="1"/>
          </p:cNvSpPr>
          <p:nvPr>
            <p:ph type="title"/>
          </p:nvPr>
        </p:nvSpPr>
        <p:spPr>
          <a:xfrm>
            <a:off x="838200" y="365126"/>
            <a:ext cx="5340605" cy="1146176"/>
          </a:xfrm>
        </p:spPr>
        <p:txBody>
          <a:bodyPr>
            <a:normAutofit/>
          </a:bodyPr>
          <a:lstStyle/>
          <a:p>
            <a:r>
              <a:rPr lang="en-US" dirty="0"/>
              <a:t>Loan Amount</a:t>
            </a:r>
          </a:p>
        </p:txBody>
      </p:sp>
      <p:sp>
        <p:nvSpPr>
          <p:cNvPr id="29" name="Freeform: Shape 28">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BA943FA-9396-4EEE-A6BA-38954AB86ACC}"/>
              </a:ext>
            </a:extLst>
          </p:cNvPr>
          <p:cNvSpPr>
            <a:spLocks noGrp="1"/>
          </p:cNvSpPr>
          <p:nvPr>
            <p:ph idx="1"/>
          </p:nvPr>
        </p:nvSpPr>
        <p:spPr>
          <a:xfrm>
            <a:off x="838200" y="2173288"/>
            <a:ext cx="3603171" cy="3639684"/>
          </a:xfrm>
        </p:spPr>
        <p:txBody>
          <a:bodyPr anchor="ctr">
            <a:normAutofit/>
          </a:bodyPr>
          <a:lstStyle/>
          <a:p>
            <a:r>
              <a:rPr lang="en-US" sz="2000" dirty="0">
                <a:solidFill>
                  <a:srgbClr val="FFFFFF"/>
                </a:solidFill>
              </a:rPr>
              <a:t>Possibility of loan being Charged Off increases as the loan amount goes high. </a:t>
            </a:r>
          </a:p>
          <a:p>
            <a:r>
              <a:rPr lang="en-US" sz="2000" dirty="0">
                <a:solidFill>
                  <a:srgbClr val="FFFFFF"/>
                </a:solidFill>
              </a:rPr>
              <a:t>Loan amounts above 24,650 has more than 20% chance to be Charged Off</a:t>
            </a:r>
          </a:p>
          <a:p>
            <a:endParaRPr lang="en-US" sz="2000" dirty="0">
              <a:solidFill>
                <a:srgbClr val="FFFFFF"/>
              </a:solidFill>
            </a:endParaRPr>
          </a:p>
          <a:p>
            <a:endParaRPr lang="en-US" sz="2000" dirty="0">
              <a:solidFill>
                <a:srgbClr val="FFFFFF"/>
              </a:solidFill>
            </a:endParaRPr>
          </a:p>
          <a:p>
            <a:endParaRPr lang="en-US" sz="2000" dirty="0">
              <a:solidFill>
                <a:srgbClr val="FFFFFF"/>
              </a:solidFill>
            </a:endParaRPr>
          </a:p>
          <a:p>
            <a:endParaRPr lang="en-US" sz="2000" dirty="0">
              <a:solidFill>
                <a:srgbClr val="FFFFFF"/>
              </a:solidFill>
            </a:endParaRPr>
          </a:p>
        </p:txBody>
      </p:sp>
      <p:pic>
        <p:nvPicPr>
          <p:cNvPr id="18" name="Picture 17">
            <a:extLst>
              <a:ext uri="{FF2B5EF4-FFF2-40B4-BE49-F238E27FC236}">
                <a16:creationId xmlns:a16="http://schemas.microsoft.com/office/drawing/2014/main" id="{8672A0B1-BDA3-4610-8F0E-06D8B339DB4D}"/>
              </a:ext>
            </a:extLst>
          </p:cNvPr>
          <p:cNvPicPr>
            <a:picLocks noChangeAspect="1"/>
          </p:cNvPicPr>
          <p:nvPr/>
        </p:nvPicPr>
        <p:blipFill>
          <a:blip r:embed="rId2"/>
          <a:stretch>
            <a:fillRect/>
          </a:stretch>
        </p:blipFill>
        <p:spPr>
          <a:xfrm>
            <a:off x="6679647" y="2173288"/>
            <a:ext cx="4178853" cy="4104628"/>
          </a:xfrm>
          <a:prstGeom prst="rect">
            <a:avLst/>
          </a:prstGeom>
        </p:spPr>
      </p:pic>
    </p:spTree>
    <p:extLst>
      <p:ext uri="{BB962C8B-B14F-4D97-AF65-F5344CB8AC3E}">
        <p14:creationId xmlns:p14="http://schemas.microsoft.com/office/powerpoint/2010/main" val="3203969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7C47-DB87-4BBB-8A92-BA05050283EE}"/>
              </a:ext>
            </a:extLst>
          </p:cNvPr>
          <p:cNvSpPr>
            <a:spLocks noGrp="1"/>
          </p:cNvSpPr>
          <p:nvPr>
            <p:ph type="title"/>
          </p:nvPr>
        </p:nvSpPr>
        <p:spPr>
          <a:xfrm>
            <a:off x="838200" y="365126"/>
            <a:ext cx="5340605" cy="1146176"/>
          </a:xfrm>
        </p:spPr>
        <p:txBody>
          <a:bodyPr>
            <a:normAutofit/>
          </a:bodyPr>
          <a:lstStyle/>
          <a:p>
            <a:r>
              <a:rPr lang="en-US" dirty="0"/>
              <a:t>Annual Income</a:t>
            </a:r>
          </a:p>
        </p:txBody>
      </p:sp>
      <p:sp>
        <p:nvSpPr>
          <p:cNvPr id="29" name="Freeform: Shape 28">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BA943FA-9396-4EEE-A6BA-38954AB86ACC}"/>
              </a:ext>
            </a:extLst>
          </p:cNvPr>
          <p:cNvSpPr>
            <a:spLocks noGrp="1"/>
          </p:cNvSpPr>
          <p:nvPr>
            <p:ph idx="1"/>
          </p:nvPr>
        </p:nvSpPr>
        <p:spPr>
          <a:xfrm>
            <a:off x="838200" y="2173288"/>
            <a:ext cx="3603171" cy="3639684"/>
          </a:xfrm>
        </p:spPr>
        <p:txBody>
          <a:bodyPr anchor="ctr">
            <a:normAutofit/>
          </a:bodyPr>
          <a:lstStyle/>
          <a:p>
            <a:r>
              <a:rPr lang="en-US" sz="2000" dirty="0">
                <a:solidFill>
                  <a:srgbClr val="FFFFFF"/>
                </a:solidFill>
              </a:rPr>
              <a:t>Loan applicants with Annual Income less than 3854 has more than 20% chance of becoming Charged Off.</a:t>
            </a:r>
          </a:p>
          <a:p>
            <a:endParaRPr lang="en-US" sz="2000" dirty="0">
              <a:solidFill>
                <a:srgbClr val="FFFFFF"/>
              </a:solidFill>
            </a:endParaRPr>
          </a:p>
          <a:p>
            <a:endParaRPr lang="en-US" sz="2000" dirty="0">
              <a:solidFill>
                <a:srgbClr val="FFFFFF"/>
              </a:solidFill>
            </a:endParaRPr>
          </a:p>
          <a:p>
            <a:endParaRPr lang="en-US" sz="2000" dirty="0">
              <a:solidFill>
                <a:srgbClr val="FFFFFF"/>
              </a:solidFill>
            </a:endParaRPr>
          </a:p>
        </p:txBody>
      </p:sp>
      <p:pic>
        <p:nvPicPr>
          <p:cNvPr id="14" name="Picture 13">
            <a:extLst>
              <a:ext uri="{FF2B5EF4-FFF2-40B4-BE49-F238E27FC236}">
                <a16:creationId xmlns:a16="http://schemas.microsoft.com/office/drawing/2014/main" id="{F59EB31A-C7F3-4281-819A-D54D2BC5BFE6}"/>
              </a:ext>
            </a:extLst>
          </p:cNvPr>
          <p:cNvPicPr>
            <a:picLocks noChangeAspect="1"/>
          </p:cNvPicPr>
          <p:nvPr/>
        </p:nvPicPr>
        <p:blipFill>
          <a:blip r:embed="rId2"/>
          <a:stretch>
            <a:fillRect/>
          </a:stretch>
        </p:blipFill>
        <p:spPr>
          <a:xfrm>
            <a:off x="6796634" y="2173287"/>
            <a:ext cx="3943619" cy="4003675"/>
          </a:xfrm>
          <a:custGeom>
            <a:avLst/>
            <a:gdLst/>
            <a:ahLst/>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4051966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7C47-DB87-4BBB-8A92-BA05050283EE}"/>
              </a:ext>
            </a:extLst>
          </p:cNvPr>
          <p:cNvSpPr>
            <a:spLocks noGrp="1"/>
          </p:cNvSpPr>
          <p:nvPr>
            <p:ph type="title"/>
          </p:nvPr>
        </p:nvSpPr>
        <p:spPr>
          <a:xfrm>
            <a:off x="838200" y="365126"/>
            <a:ext cx="5340605" cy="1146176"/>
          </a:xfrm>
        </p:spPr>
        <p:txBody>
          <a:bodyPr>
            <a:normAutofit/>
          </a:bodyPr>
          <a:lstStyle/>
          <a:p>
            <a:r>
              <a:rPr lang="en-US"/>
              <a:t>Purpose</a:t>
            </a:r>
          </a:p>
        </p:txBody>
      </p:sp>
      <p:sp>
        <p:nvSpPr>
          <p:cNvPr id="20" name="Freeform: Shape 19">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BA943FA-9396-4EEE-A6BA-38954AB86ACC}"/>
              </a:ext>
            </a:extLst>
          </p:cNvPr>
          <p:cNvSpPr>
            <a:spLocks noGrp="1"/>
          </p:cNvSpPr>
          <p:nvPr>
            <p:ph idx="1"/>
          </p:nvPr>
        </p:nvSpPr>
        <p:spPr>
          <a:xfrm>
            <a:off x="838200" y="2173288"/>
            <a:ext cx="3603171" cy="3639684"/>
          </a:xfrm>
        </p:spPr>
        <p:txBody>
          <a:bodyPr anchor="ctr">
            <a:normAutofit/>
          </a:bodyPr>
          <a:lstStyle/>
          <a:p>
            <a:r>
              <a:rPr lang="en-US" sz="2000" dirty="0">
                <a:solidFill>
                  <a:schemeClr val="bg1"/>
                </a:solidFill>
              </a:rPr>
              <a:t>Loans for the purpose of Small Business will Charged off more than 20%.</a:t>
            </a:r>
            <a:endParaRPr lang="en-US" sz="2000" dirty="0">
              <a:solidFill>
                <a:srgbClr val="FFFFFF"/>
              </a:solidFill>
            </a:endParaRPr>
          </a:p>
          <a:p>
            <a:endParaRPr lang="en-US" sz="2000" dirty="0">
              <a:solidFill>
                <a:srgbClr val="FFFFFF"/>
              </a:solidFill>
            </a:endParaRPr>
          </a:p>
          <a:p>
            <a:endParaRPr lang="en-US" sz="2000" dirty="0">
              <a:solidFill>
                <a:srgbClr val="FFFFFF"/>
              </a:solidFill>
            </a:endParaRPr>
          </a:p>
        </p:txBody>
      </p:sp>
      <p:pic>
        <p:nvPicPr>
          <p:cNvPr id="10" name="Picture 9">
            <a:extLst>
              <a:ext uri="{FF2B5EF4-FFF2-40B4-BE49-F238E27FC236}">
                <a16:creationId xmlns:a16="http://schemas.microsoft.com/office/drawing/2014/main" id="{871BF19C-C812-4B49-9874-4FFE4AA14E4A}"/>
              </a:ext>
            </a:extLst>
          </p:cNvPr>
          <p:cNvPicPr>
            <a:picLocks noChangeAspect="1"/>
          </p:cNvPicPr>
          <p:nvPr/>
        </p:nvPicPr>
        <p:blipFill rotWithShape="1">
          <a:blip r:embed="rId2"/>
          <a:srcRect t="10561" r="-2" b="10650"/>
          <a:stretch/>
        </p:blipFill>
        <p:spPr>
          <a:xfrm>
            <a:off x="6201970" y="2173287"/>
            <a:ext cx="5132946" cy="4003675"/>
          </a:xfrm>
          <a:custGeom>
            <a:avLst/>
            <a:gdLst/>
            <a:ahLst/>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3661481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7C47-DB87-4BBB-8A92-BA05050283EE}"/>
              </a:ext>
            </a:extLst>
          </p:cNvPr>
          <p:cNvSpPr>
            <a:spLocks noGrp="1"/>
          </p:cNvSpPr>
          <p:nvPr>
            <p:ph type="title"/>
          </p:nvPr>
        </p:nvSpPr>
        <p:spPr>
          <a:xfrm>
            <a:off x="838200" y="365126"/>
            <a:ext cx="5340605" cy="1146176"/>
          </a:xfrm>
        </p:spPr>
        <p:txBody>
          <a:bodyPr>
            <a:normAutofit fontScale="90000"/>
          </a:bodyPr>
          <a:lstStyle/>
          <a:p>
            <a:r>
              <a:rPr lang="en-US" sz="4000" dirty="0"/>
              <a:t>Debt To Income Ratio(dti)</a:t>
            </a:r>
          </a:p>
        </p:txBody>
      </p:sp>
      <p:sp>
        <p:nvSpPr>
          <p:cNvPr id="11" name="Freeform: Shape 10">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BA943FA-9396-4EEE-A6BA-38954AB86ACC}"/>
              </a:ext>
            </a:extLst>
          </p:cNvPr>
          <p:cNvSpPr>
            <a:spLocks noGrp="1"/>
          </p:cNvSpPr>
          <p:nvPr>
            <p:ph idx="1"/>
          </p:nvPr>
        </p:nvSpPr>
        <p:spPr>
          <a:xfrm>
            <a:off x="838200" y="2173288"/>
            <a:ext cx="3603171" cy="3639684"/>
          </a:xfrm>
        </p:spPr>
        <p:txBody>
          <a:bodyPr anchor="ctr">
            <a:normAutofit/>
          </a:bodyPr>
          <a:lstStyle/>
          <a:p>
            <a:r>
              <a:rPr lang="en-US" sz="2000" dirty="0">
                <a:solidFill>
                  <a:schemeClr val="bg1"/>
                </a:solidFill>
              </a:rPr>
              <a:t>As the dti ratio goes up, percentage of Charged Off loans also increases.</a:t>
            </a:r>
          </a:p>
          <a:p>
            <a:endParaRPr lang="en-US" sz="2000" dirty="0">
              <a:solidFill>
                <a:srgbClr val="FFFFFF"/>
              </a:solidFill>
            </a:endParaRPr>
          </a:p>
          <a:p>
            <a:endParaRPr lang="en-US" sz="2000" dirty="0">
              <a:solidFill>
                <a:srgbClr val="FFFFFF"/>
              </a:solidFill>
            </a:endParaRPr>
          </a:p>
        </p:txBody>
      </p:sp>
      <p:pic>
        <p:nvPicPr>
          <p:cNvPr id="9" name="Picture 8">
            <a:extLst>
              <a:ext uri="{FF2B5EF4-FFF2-40B4-BE49-F238E27FC236}">
                <a16:creationId xmlns:a16="http://schemas.microsoft.com/office/drawing/2014/main" id="{D83C8FA8-3C0E-447D-8642-D8DE5D327561}"/>
              </a:ext>
            </a:extLst>
          </p:cNvPr>
          <p:cNvPicPr>
            <a:picLocks noChangeAspect="1"/>
          </p:cNvPicPr>
          <p:nvPr/>
        </p:nvPicPr>
        <p:blipFill>
          <a:blip r:embed="rId2"/>
          <a:stretch>
            <a:fillRect/>
          </a:stretch>
        </p:blipFill>
        <p:spPr>
          <a:xfrm>
            <a:off x="6515117" y="2173288"/>
            <a:ext cx="4658151" cy="4334668"/>
          </a:xfrm>
          <a:prstGeom prst="rect">
            <a:avLst/>
          </a:prstGeom>
        </p:spPr>
      </p:pic>
    </p:spTree>
    <p:extLst>
      <p:ext uri="{BB962C8B-B14F-4D97-AF65-F5344CB8AC3E}">
        <p14:creationId xmlns:p14="http://schemas.microsoft.com/office/powerpoint/2010/main" val="6711006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130</TotalTime>
  <Words>451</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Lending Club Case Study</vt:lpstr>
      <vt:lpstr>Problem Statement</vt:lpstr>
      <vt:lpstr>Grade</vt:lpstr>
      <vt:lpstr>Interest Rate</vt:lpstr>
      <vt:lpstr>Loan Term</vt:lpstr>
      <vt:lpstr>Loan Amount</vt:lpstr>
      <vt:lpstr>Annual Income</vt:lpstr>
      <vt:lpstr>Purpose</vt:lpstr>
      <vt:lpstr>Debt To Income Ratio(dti)</vt:lpstr>
      <vt:lpstr>Home Ownership</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Sathyavrathan, Rejeesh</dc:creator>
  <cp:lastModifiedBy>Sathyavrathan, Rejeesh</cp:lastModifiedBy>
  <cp:revision>31</cp:revision>
  <dcterms:created xsi:type="dcterms:W3CDTF">2022-11-08T15:35:30Z</dcterms:created>
  <dcterms:modified xsi:type="dcterms:W3CDTF">2022-11-08T18:53:13Z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31ef649-45d3-4e5d-80df-d43468de9a5e_Enabled">
    <vt:lpwstr>true</vt:lpwstr>
  </property>
  <property fmtid="{D5CDD505-2E9C-101B-9397-08002B2CF9AE}" pid="3" name="MSIP_Label_631ef649-45d3-4e5d-80df-d43468de9a5e_SetDate">
    <vt:lpwstr>2022-11-08T15:38:29Z</vt:lpwstr>
  </property>
  <property fmtid="{D5CDD505-2E9C-101B-9397-08002B2CF9AE}" pid="4" name="MSIP_Label_631ef649-45d3-4e5d-80df-d43468de9a5e_Method">
    <vt:lpwstr>Privileged</vt:lpwstr>
  </property>
  <property fmtid="{D5CDD505-2E9C-101B-9397-08002B2CF9AE}" pid="5" name="MSIP_Label_631ef649-45d3-4e5d-80df-d43468de9a5e_Name">
    <vt:lpwstr>Unclassified</vt:lpwstr>
  </property>
  <property fmtid="{D5CDD505-2E9C-101B-9397-08002B2CF9AE}" pid="6" name="MSIP_Label_631ef649-45d3-4e5d-80df-d43468de9a5e_SiteId">
    <vt:lpwstr>771c9c47-7f24-44dc-958e-34f8713a8394</vt:lpwstr>
  </property>
  <property fmtid="{D5CDD505-2E9C-101B-9397-08002B2CF9AE}" pid="7" name="MSIP_Label_631ef649-45d3-4e5d-80df-d43468de9a5e_ActionId">
    <vt:lpwstr>26e560cd-2d1e-4c40-ab8e-12b5c35e625d</vt:lpwstr>
  </property>
  <property fmtid="{D5CDD505-2E9C-101B-9397-08002B2CF9AE}" pid="8" name="MSIP_Label_631ef649-45d3-4e5d-80df-d43468de9a5e_ContentBits">
    <vt:lpwstr>0</vt:lpwstr>
  </property>
</Properties>
</file>