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B6A1-03AB-40A1-92A8-204A4C27929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08DD6-101C-4975-956B-D8341A26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myth-of-the-missing-link-in-evolution-does-science-no-favors-4666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d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159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 tooltip="https://theconversation.com/myth-of-the-missing-link-in-evolution-does-science-no-favors-46661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d/3.0/"/>
              </a:rPr>
              <a:t>CC BY-ND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08DD6-101C-4975-956B-D8341A26F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 tooltip="https://pngimg.com/download/21590"/>
              </a:rPr>
              <a:t>This Photo</a:t>
            </a:r>
            <a:r>
              <a:rPr lang="en-US" sz="1200" dirty="0"/>
              <a:t> by Unknown Author is licensed under </a:t>
            </a:r>
            <a:r>
              <a:rPr lang="en-US" sz="1200" dirty="0">
                <a:hlinkClick r:id="rId4" tooltip="https://creativecommons.org/licenses/by-nc/3.0/"/>
              </a:rPr>
              <a:t>CC BY-NC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08DD6-101C-4975-956B-D8341A26FE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1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B379B5-0082-4707-B9C3-52CCA42842A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B366BB-7DE1-47DC-BAFB-7B3D876722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heconversation.com/myth-of-the-missing-link-in-evolution-does-science-no-favors-46661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ngimg.com/download/215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702-BDC2-4AAD-A2C5-265DE312B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</a:t>
            </a:r>
            <a:br>
              <a:rPr lang="en-US" dirty="0"/>
            </a:br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B561-18A5-4674-A155-C3B53A219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Jex</a:t>
            </a:r>
          </a:p>
          <a:p>
            <a:r>
              <a:rPr lang="en-US" dirty="0"/>
              <a:t>Unit 6.7, Big Mountain resort case study</a:t>
            </a:r>
          </a:p>
        </p:txBody>
      </p:sp>
    </p:spTree>
    <p:extLst>
      <p:ext uri="{BB962C8B-B14F-4D97-AF65-F5344CB8AC3E}">
        <p14:creationId xmlns:p14="http://schemas.microsoft.com/office/powerpoint/2010/main" val="25690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C22-066F-4581-88C8-8F747F62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8B18D-1DF7-46BC-B823-4F16CA95F9D8}"/>
              </a:ext>
            </a:extLst>
          </p:cNvPr>
          <p:cNvGrpSpPr/>
          <p:nvPr/>
        </p:nvGrpSpPr>
        <p:grpSpPr>
          <a:xfrm>
            <a:off x="6509175" y="1970669"/>
            <a:ext cx="5330739" cy="4691051"/>
            <a:chOff x="3714750" y="1333500"/>
            <a:chExt cx="4762500" cy="4191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7F09E35-EF97-49B1-BA5E-EC7C34047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1333500"/>
              <a:ext cx="4762500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4E9115-F767-438A-83CE-803B6F669519}"/>
                </a:ext>
              </a:extLst>
            </p:cNvPr>
            <p:cNvSpPr/>
            <p:nvPr/>
          </p:nvSpPr>
          <p:spPr>
            <a:xfrm>
              <a:off x="6741546" y="3209243"/>
              <a:ext cx="81951" cy="9014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3F6DB0-C126-42F5-B36F-18F58055DAD2}"/>
                </a:ext>
              </a:extLst>
            </p:cNvPr>
            <p:cNvSpPr txBox="1"/>
            <p:nvPr/>
          </p:nvSpPr>
          <p:spPr>
            <a:xfrm>
              <a:off x="6461182" y="2975374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Big Mountain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9D7DCD-575A-4DEB-9FD2-A58A8E83C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0680" y="3252158"/>
              <a:ext cx="426144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16048B-3BBE-4D08-AED0-9B7936B0AFAF}"/>
              </a:ext>
            </a:extLst>
          </p:cNvPr>
          <p:cNvSpPr txBox="1"/>
          <p:nvPr/>
        </p:nvSpPr>
        <p:spPr>
          <a:xfrm>
            <a:off x="609530" y="1970669"/>
            <a:ext cx="5121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Big Mountain resort appropriately priced for its  market segment?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between facilities and pricing is unclear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Potentially missed revenue from undercharging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 on facility value 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Alignment of park priorities with customer’s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 in most significant facilities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E09AB-C090-4381-AA2E-44DB1935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0076" y="3171298"/>
            <a:ext cx="2901253" cy="14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3FBB-C7C2-4A3F-867E-6AB50B61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527FD-5B48-4059-B373-EA4E5ED54A09}"/>
              </a:ext>
            </a:extLst>
          </p:cNvPr>
          <p:cNvSpPr txBox="1"/>
          <p:nvPr/>
        </p:nvSpPr>
        <p:spPr>
          <a:xfrm>
            <a:off x="959701" y="1989297"/>
            <a:ext cx="5667361" cy="474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the ticket price $4 - $14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price is $4 below the models expected price range + error.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vertical drop and add chair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investment pays for itself with a warranted $1.99 raise to ticket price.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closing up to 5 runs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Contingent on if revenue loss of ~$1,200,000/year is less than the operational savings of dropping runs.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AF4B13-8781-4C96-8CC6-886B45F37BB4}"/>
              </a:ext>
            </a:extLst>
          </p:cNvPr>
          <p:cNvCxnSpPr/>
          <p:nvPr/>
        </p:nvCxnSpPr>
        <p:spPr>
          <a:xfrm flipV="1">
            <a:off x="8900638" y="2654278"/>
            <a:ext cx="0" cy="1289495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367146-090A-491C-BE0A-B938BA9AE2E0}"/>
              </a:ext>
            </a:extLst>
          </p:cNvPr>
          <p:cNvSpPr/>
          <p:nvPr/>
        </p:nvSpPr>
        <p:spPr>
          <a:xfrm>
            <a:off x="8831600" y="4329023"/>
            <a:ext cx="133788" cy="1337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35EA1F-F603-4C47-8E67-CE9749B68150}"/>
              </a:ext>
            </a:extLst>
          </p:cNvPr>
          <p:cNvSpPr/>
          <p:nvPr/>
        </p:nvSpPr>
        <p:spPr>
          <a:xfrm>
            <a:off x="8827287" y="3244644"/>
            <a:ext cx="147167" cy="147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50C05-68C5-416B-B455-97E89D580A92}"/>
              </a:ext>
            </a:extLst>
          </p:cNvPr>
          <p:cNvSpPr txBox="1"/>
          <p:nvPr/>
        </p:nvSpPr>
        <p:spPr>
          <a:xfrm>
            <a:off x="8929446" y="4245222"/>
            <a:ext cx="17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 price: $81.00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0E157-FB1F-4F85-9FFF-A9F3F54B7CB4}"/>
              </a:ext>
            </a:extLst>
          </p:cNvPr>
          <p:cNvSpPr txBox="1"/>
          <p:nvPr/>
        </p:nvSpPr>
        <p:spPr>
          <a:xfrm>
            <a:off x="8958022" y="3167463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price: $95.85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D3DDF-A8F7-4999-8CC0-B5391D8F6659}"/>
              </a:ext>
            </a:extLst>
          </p:cNvPr>
          <p:cNvSpPr txBox="1"/>
          <p:nvPr/>
        </p:nvSpPr>
        <p:spPr>
          <a:xfrm>
            <a:off x="6882105" y="3247309"/>
            <a:ext cx="169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Recommended price</a:t>
            </a:r>
          </a:p>
          <a:p>
            <a:pPr algn="r"/>
            <a:r>
              <a:rPr lang="en-US" sz="1400" dirty="0"/>
              <a:t>$95 - $85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63B6CA6-5C06-4CFB-89EF-B46609ABA784}"/>
              </a:ext>
            </a:extLst>
          </p:cNvPr>
          <p:cNvSpPr/>
          <p:nvPr/>
        </p:nvSpPr>
        <p:spPr>
          <a:xfrm>
            <a:off x="8562060" y="3330043"/>
            <a:ext cx="200892" cy="619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42784D-3D33-4CBE-BBFB-470D1C628216}"/>
              </a:ext>
            </a:extLst>
          </p:cNvPr>
          <p:cNvCxnSpPr/>
          <p:nvPr/>
        </p:nvCxnSpPr>
        <p:spPr>
          <a:xfrm flipH="1">
            <a:off x="8796612" y="2654278"/>
            <a:ext cx="211502" cy="0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EDEED-7248-4BD5-9B69-B99259879248}"/>
              </a:ext>
            </a:extLst>
          </p:cNvPr>
          <p:cNvCxnSpPr/>
          <p:nvPr/>
        </p:nvCxnSpPr>
        <p:spPr>
          <a:xfrm flipH="1">
            <a:off x="8791002" y="3947731"/>
            <a:ext cx="211502" cy="0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3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430-22E3-40FB-A422-FC5F7E31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6C4EA-50A5-43EB-8DC3-56477FA130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34" y="4109444"/>
            <a:ext cx="4764840" cy="2619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60796-4A18-4BDB-B729-DAA31A1F95F8}"/>
              </a:ext>
            </a:extLst>
          </p:cNvPr>
          <p:cNvSpPr txBox="1"/>
          <p:nvPr/>
        </p:nvSpPr>
        <p:spPr>
          <a:xfrm>
            <a:off x="912229" y="1784759"/>
            <a:ext cx="5680874" cy="474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study considered 5 scenarios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    No change to park, what should current price be.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Permanently closing up to 10 runs.*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is a stair-step function, indicating closing up to 5 runs should have the least effect on ticket price.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the vertical drop, add one chair lift *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scenario increases support for ticket price by $1.99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give an additional revenue of 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$3,474,638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chair lift adds $1,540,000 operating cost, easily be handled by the increased revenue.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number 2, but adding 2 acres of snow making cover *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snow cover has no effect on ticket price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the longest run by 0.2 mile to boast 3.5 miles length, requiring an additional snow making coverage of 4 acres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effect on ticket price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23E9B-6D5A-477E-818E-9B158241A8F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8"/>
          <a:stretch/>
        </p:blipFill>
        <p:spPr bwMode="auto">
          <a:xfrm>
            <a:off x="8974704" y="868392"/>
            <a:ext cx="2814730" cy="3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53D1B3-B6C0-428E-9FCB-A505DD8A580D}"/>
              </a:ext>
            </a:extLst>
          </p:cNvPr>
          <p:cNvSpPr txBox="1"/>
          <p:nvPr/>
        </p:nvSpPr>
        <p:spPr>
          <a:xfrm>
            <a:off x="1215460" y="6146658"/>
            <a:ext cx="4880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assuming 350,000 visitors a year, on average buying 5 tickets each.</a:t>
            </a:r>
            <a:endParaRPr lang="en-US" sz="160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46A6A-9B3A-4529-97C6-BFE4288B9A70}"/>
              </a:ext>
            </a:extLst>
          </p:cNvPr>
          <p:cNvSpPr txBox="1"/>
          <p:nvPr/>
        </p:nvSpPr>
        <p:spPr>
          <a:xfrm>
            <a:off x="10504711" y="115583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B1A4E-FD46-4F6F-BC8C-6C5B53556D4F}"/>
              </a:ext>
            </a:extLst>
          </p:cNvPr>
          <p:cNvSpPr txBox="1"/>
          <p:nvPr/>
        </p:nvSpPr>
        <p:spPr>
          <a:xfrm>
            <a:off x="8886441" y="4686498"/>
            <a:ext cx="229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Mountain</a:t>
            </a:r>
          </a:p>
          <a:p>
            <a:r>
              <a:rPr lang="en-US" dirty="0"/>
              <a:t>81</a:t>
            </a:r>
            <a:r>
              <a:rPr lang="en-US" baseline="30000" dirty="0"/>
              <a:t>st</a:t>
            </a:r>
            <a:r>
              <a:rPr lang="en-US" dirty="0"/>
              <a:t> percentile of price</a:t>
            </a:r>
          </a:p>
        </p:txBody>
      </p:sp>
    </p:spTree>
    <p:extLst>
      <p:ext uri="{BB962C8B-B14F-4D97-AF65-F5344CB8AC3E}">
        <p14:creationId xmlns:p14="http://schemas.microsoft.com/office/powerpoint/2010/main" val="33700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1F1C-1218-4A8E-98AA-D31F5D6A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</a:t>
            </a:r>
            <a:r>
              <a:rPr lang="en-US" dirty="0" err="1"/>
              <a:t>Conclustion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A2871-4A26-49CB-96F7-7609D139445B}"/>
              </a:ext>
            </a:extLst>
          </p:cNvPr>
          <p:cNvSpPr txBox="1"/>
          <p:nvPr/>
        </p:nvSpPr>
        <p:spPr>
          <a:xfrm>
            <a:off x="912600" y="1920709"/>
            <a:ext cx="6402600" cy="37684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have the most effect on the model (observed in linear regression or final random forest)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should prioritize quality and improvements to these facilities more than others.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22C0-EDAB-41C6-B8BD-F960C36E6D8D}"/>
              </a:ext>
            </a:extLst>
          </p:cNvPr>
          <p:cNvSpPr txBox="1"/>
          <p:nvPr/>
        </p:nvSpPr>
        <p:spPr>
          <a:xfrm>
            <a:off x="1024129" y="2935579"/>
            <a:ext cx="6912174" cy="167443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 drop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Snow Making (total area)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chairs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Fast Quads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Runs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Longest Run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trams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Skiable Terrain (area)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F2BE0-433B-41BE-87F6-739E5844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6303" y="2631676"/>
            <a:ext cx="3803395" cy="20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1840</TotalTime>
  <Words>405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</vt:lpstr>
      <vt:lpstr>Symbol</vt:lpstr>
      <vt:lpstr>Tw Cen MT</vt:lpstr>
      <vt:lpstr>Tw Cen MT Condensed</vt:lpstr>
      <vt:lpstr>Wingdings 3</vt:lpstr>
      <vt:lpstr>Integral</vt:lpstr>
      <vt:lpstr>Guided Capstone Executive Summary</vt:lpstr>
      <vt:lpstr>Pricing Problem</vt:lpstr>
      <vt:lpstr>Recommendations</vt:lpstr>
      <vt:lpstr>Modeling Results and Analysis</vt:lpstr>
      <vt:lpstr>Summary and Conclustion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jex</dc:creator>
  <cp:lastModifiedBy>jeffrey jex</cp:lastModifiedBy>
  <cp:revision>15</cp:revision>
  <dcterms:created xsi:type="dcterms:W3CDTF">2021-01-28T21:08:16Z</dcterms:created>
  <dcterms:modified xsi:type="dcterms:W3CDTF">2021-02-01T21:03:28Z</dcterms:modified>
</cp:coreProperties>
</file>