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varScale="1">
        <p:scale>
          <a:sx n="83" d="100"/>
          <a:sy n="83" d="100"/>
        </p:scale>
        <p:origin x="63"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E0D60A1-E8BB-44CD-8143-C4F4D035DF8F}"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185D8-0325-4C36-B20A-94ECB1BDF63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992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D60A1-E8BB-44CD-8143-C4F4D035DF8F}"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185D8-0325-4C36-B20A-94ECB1BDF634}" type="slidenum">
              <a:rPr lang="en-US" smtClean="0"/>
              <a:t>‹#›</a:t>
            </a:fld>
            <a:endParaRPr lang="en-US"/>
          </a:p>
        </p:txBody>
      </p:sp>
    </p:spTree>
    <p:extLst>
      <p:ext uri="{BB962C8B-B14F-4D97-AF65-F5344CB8AC3E}">
        <p14:creationId xmlns:p14="http://schemas.microsoft.com/office/powerpoint/2010/main" val="306994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D60A1-E8BB-44CD-8143-C4F4D035DF8F}"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185D8-0325-4C36-B20A-94ECB1BDF63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370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D60A1-E8BB-44CD-8143-C4F4D035DF8F}"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185D8-0325-4C36-B20A-94ECB1BDF634}" type="slidenum">
              <a:rPr lang="en-US" smtClean="0"/>
              <a:t>‹#›</a:t>
            </a:fld>
            <a:endParaRPr lang="en-US"/>
          </a:p>
        </p:txBody>
      </p:sp>
    </p:spTree>
    <p:extLst>
      <p:ext uri="{BB962C8B-B14F-4D97-AF65-F5344CB8AC3E}">
        <p14:creationId xmlns:p14="http://schemas.microsoft.com/office/powerpoint/2010/main" val="294861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D60A1-E8BB-44CD-8143-C4F4D035DF8F}"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185D8-0325-4C36-B20A-94ECB1BDF63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42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D60A1-E8BB-44CD-8143-C4F4D035DF8F}"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185D8-0325-4C36-B20A-94ECB1BDF634}" type="slidenum">
              <a:rPr lang="en-US" smtClean="0"/>
              <a:t>‹#›</a:t>
            </a:fld>
            <a:endParaRPr lang="en-US"/>
          </a:p>
        </p:txBody>
      </p:sp>
    </p:spTree>
    <p:extLst>
      <p:ext uri="{BB962C8B-B14F-4D97-AF65-F5344CB8AC3E}">
        <p14:creationId xmlns:p14="http://schemas.microsoft.com/office/powerpoint/2010/main" val="58576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D60A1-E8BB-44CD-8143-C4F4D035DF8F}" type="datetimeFigureOut">
              <a:rPr lang="en-US" smtClean="0"/>
              <a:t>6/27/2021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7185D8-0325-4C36-B20A-94ECB1BDF634}" type="slidenum">
              <a:rPr lang="en-US" smtClean="0"/>
              <a:t>‹#›</a:t>
            </a:fld>
            <a:endParaRPr lang="en-US"/>
          </a:p>
        </p:txBody>
      </p:sp>
    </p:spTree>
    <p:extLst>
      <p:ext uri="{BB962C8B-B14F-4D97-AF65-F5344CB8AC3E}">
        <p14:creationId xmlns:p14="http://schemas.microsoft.com/office/powerpoint/2010/main" val="3567258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0D60A1-E8BB-44CD-8143-C4F4D035DF8F}" type="datetimeFigureOut">
              <a:rPr lang="en-US" smtClean="0"/>
              <a:t>6/27/2021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7185D8-0325-4C36-B20A-94ECB1BDF634}" type="slidenum">
              <a:rPr lang="en-US" smtClean="0"/>
              <a:t>‹#›</a:t>
            </a:fld>
            <a:endParaRPr lang="en-US"/>
          </a:p>
        </p:txBody>
      </p:sp>
    </p:spTree>
    <p:extLst>
      <p:ext uri="{BB962C8B-B14F-4D97-AF65-F5344CB8AC3E}">
        <p14:creationId xmlns:p14="http://schemas.microsoft.com/office/powerpoint/2010/main" val="403263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D60A1-E8BB-44CD-8143-C4F4D035DF8F}" type="datetimeFigureOut">
              <a:rPr lang="en-US" smtClean="0"/>
              <a:t>6/27/2021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7185D8-0325-4C36-B20A-94ECB1BDF634}" type="slidenum">
              <a:rPr lang="en-US" smtClean="0"/>
              <a:t>‹#›</a:t>
            </a:fld>
            <a:endParaRPr lang="en-US"/>
          </a:p>
        </p:txBody>
      </p:sp>
    </p:spTree>
    <p:extLst>
      <p:ext uri="{BB962C8B-B14F-4D97-AF65-F5344CB8AC3E}">
        <p14:creationId xmlns:p14="http://schemas.microsoft.com/office/powerpoint/2010/main" val="75054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0D60A1-E8BB-44CD-8143-C4F4D035DF8F}"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185D8-0325-4C36-B20A-94ECB1BDF634}" type="slidenum">
              <a:rPr lang="en-US" smtClean="0"/>
              <a:t>‹#›</a:t>
            </a:fld>
            <a:endParaRPr lang="en-US"/>
          </a:p>
        </p:txBody>
      </p:sp>
    </p:spTree>
    <p:extLst>
      <p:ext uri="{BB962C8B-B14F-4D97-AF65-F5344CB8AC3E}">
        <p14:creationId xmlns:p14="http://schemas.microsoft.com/office/powerpoint/2010/main" val="372930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D60A1-E8BB-44CD-8143-C4F4D035DF8F}"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185D8-0325-4C36-B20A-94ECB1BDF63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58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E0D60A1-E8BB-44CD-8143-C4F4D035DF8F}" type="datetimeFigureOut">
              <a:rPr lang="en-US" smtClean="0"/>
              <a:t>6/27/2021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A7185D8-0325-4C36-B20A-94ECB1BDF63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08231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hyperlink" Target="https://creativecommons.org/licenses/by-nc/3.0/" TargetMode="External"/><Relationship Id="rId3" Type="http://schemas.openxmlformats.org/officeDocument/2006/relationships/hyperlink" Target="https://pixabay.com/es/edificios-ciudad-sol-rascacielos-48846/" TargetMode="External"/><Relationship Id="rId7" Type="http://schemas.openxmlformats.org/officeDocument/2006/relationships/hyperlink" Target="http://www.pngall.com/bridge-png" TargetMode="Externa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hyperlink" Target="http://pixabay.com/en/city-buildings-skyscrapers-towers-48851/" TargetMode="External"/><Relationship Id="rId10" Type="http://schemas.openxmlformats.org/officeDocument/2006/relationships/image" Target="../media/image9.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EA42D-EB90-43A7-B265-572D534120B6}"/>
              </a:ext>
            </a:extLst>
          </p:cNvPr>
          <p:cNvSpPr>
            <a:spLocks noGrp="1"/>
          </p:cNvSpPr>
          <p:nvPr>
            <p:ph type="ctrTitle"/>
          </p:nvPr>
        </p:nvSpPr>
        <p:spPr/>
        <p:txBody>
          <a:bodyPr>
            <a:normAutofit/>
          </a:bodyPr>
          <a:lstStyle/>
          <a:p>
            <a:r>
              <a:rPr lang="en-US" dirty="0"/>
              <a:t>Ultimate Technologies Inc.</a:t>
            </a:r>
          </a:p>
        </p:txBody>
      </p:sp>
      <p:sp>
        <p:nvSpPr>
          <p:cNvPr id="3" name="Subtitle 2">
            <a:extLst>
              <a:ext uri="{FF2B5EF4-FFF2-40B4-BE49-F238E27FC236}">
                <a16:creationId xmlns:a16="http://schemas.microsoft.com/office/drawing/2014/main" id="{C1585F01-F986-4DC0-98D5-BED3CD72055B}"/>
              </a:ext>
            </a:extLst>
          </p:cNvPr>
          <p:cNvSpPr>
            <a:spLocks noGrp="1"/>
          </p:cNvSpPr>
          <p:nvPr>
            <p:ph type="subTitle" idx="1"/>
          </p:nvPr>
        </p:nvSpPr>
        <p:spPr/>
        <p:txBody>
          <a:bodyPr/>
          <a:lstStyle/>
          <a:p>
            <a:r>
              <a:rPr lang="en-US" dirty="0"/>
              <a:t>Springboard Take-home interview challenge</a:t>
            </a:r>
          </a:p>
          <a:p>
            <a:r>
              <a:rPr lang="en-US" dirty="0"/>
              <a:t>Jeffrey Jex, June 2021</a:t>
            </a:r>
          </a:p>
        </p:txBody>
      </p:sp>
    </p:spTree>
    <p:extLst>
      <p:ext uri="{BB962C8B-B14F-4D97-AF65-F5344CB8AC3E}">
        <p14:creationId xmlns:p14="http://schemas.microsoft.com/office/powerpoint/2010/main" val="2808641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03EE-7B90-41E9-9684-DB06B200EACA}"/>
              </a:ext>
            </a:extLst>
          </p:cNvPr>
          <p:cNvSpPr>
            <a:spLocks noGrp="1"/>
          </p:cNvSpPr>
          <p:nvPr>
            <p:ph type="title"/>
          </p:nvPr>
        </p:nvSpPr>
        <p:spPr/>
        <p:txBody>
          <a:bodyPr/>
          <a:lstStyle/>
          <a:p>
            <a:r>
              <a:rPr lang="en-US" dirty="0"/>
              <a:t>Part 3: Concerns, model validity, key indicators</a:t>
            </a:r>
          </a:p>
        </p:txBody>
      </p:sp>
      <p:sp>
        <p:nvSpPr>
          <p:cNvPr id="3" name="Content Placeholder 2">
            <a:extLst>
              <a:ext uri="{FF2B5EF4-FFF2-40B4-BE49-F238E27FC236}">
                <a16:creationId xmlns:a16="http://schemas.microsoft.com/office/drawing/2014/main" id="{13CDC0D3-11E1-4FCD-9BB7-4D1A675D16F0}"/>
              </a:ext>
            </a:extLst>
          </p:cNvPr>
          <p:cNvSpPr>
            <a:spLocks noGrp="1"/>
          </p:cNvSpPr>
          <p:nvPr>
            <p:ph sz="half" idx="1"/>
          </p:nvPr>
        </p:nvSpPr>
        <p:spPr>
          <a:xfrm>
            <a:off x="1024128" y="2386642"/>
            <a:ext cx="4749820" cy="3922718"/>
          </a:xfrm>
        </p:spPr>
        <p:txBody>
          <a:bodyPr>
            <a:normAutofit/>
          </a:bodyPr>
          <a:lstStyle/>
          <a:p>
            <a:r>
              <a:rPr lang="en-US" sz="2800" dirty="0"/>
              <a:t>Model Accuracy: 74 %</a:t>
            </a:r>
          </a:p>
          <a:p>
            <a:r>
              <a:rPr lang="en-US" sz="2000" dirty="0"/>
              <a:t>Model was trained on 40,000 points and tested on hold out set of 10,000.</a:t>
            </a:r>
          </a:p>
          <a:p>
            <a:r>
              <a:rPr lang="en-US" sz="2800" dirty="0"/>
              <a:t>Concerns: </a:t>
            </a:r>
          </a:p>
          <a:p>
            <a:pPr lvl="1"/>
            <a:r>
              <a:rPr lang="en-US" sz="2000" dirty="0"/>
              <a:t>Random forest is hard to interpret ‘black box’.  May include unwanted bias from inputs.</a:t>
            </a:r>
          </a:p>
          <a:p>
            <a:pPr lvl="1"/>
            <a:r>
              <a:rPr lang="en-US" sz="2000" dirty="0"/>
              <a:t>Random forest is prone to overfitting in some cases, especially with small data sets (didn’t appear to happen here).</a:t>
            </a:r>
          </a:p>
        </p:txBody>
      </p:sp>
      <p:pic>
        <p:nvPicPr>
          <p:cNvPr id="1026" name="Picture 2">
            <a:extLst>
              <a:ext uri="{FF2B5EF4-FFF2-40B4-BE49-F238E27FC236}">
                <a16:creationId xmlns:a16="http://schemas.microsoft.com/office/drawing/2014/main" id="{BA4CFAF8-A5D3-43A8-ADBE-8BD3188F3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489" y="2552248"/>
            <a:ext cx="5223654" cy="360809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B171B55C-AA20-43F9-A766-F07157159EAE}"/>
              </a:ext>
            </a:extLst>
          </p:cNvPr>
          <p:cNvCxnSpPr/>
          <p:nvPr/>
        </p:nvCxnSpPr>
        <p:spPr>
          <a:xfrm>
            <a:off x="7786777" y="4111925"/>
            <a:ext cx="2968925" cy="0"/>
          </a:xfrm>
          <a:prstGeom prst="line">
            <a:avLst/>
          </a:prstGeom>
          <a:ln w="76200">
            <a:solidFill>
              <a:schemeClr val="accent3">
                <a:lumMod val="60000"/>
                <a:lumOff val="40000"/>
              </a:schemeClr>
            </a:solidFill>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9B2510BE-6717-4431-8649-FDADA593731A}"/>
              </a:ext>
            </a:extLst>
          </p:cNvPr>
          <p:cNvSpPr txBox="1"/>
          <p:nvPr/>
        </p:nvSpPr>
        <p:spPr>
          <a:xfrm>
            <a:off x="9506351" y="4918507"/>
            <a:ext cx="1069524" cy="584775"/>
          </a:xfrm>
          <a:prstGeom prst="rect">
            <a:avLst/>
          </a:prstGeom>
          <a:noFill/>
        </p:spPr>
        <p:txBody>
          <a:bodyPr wrap="none" rtlCol="0">
            <a:spAutoFit/>
          </a:bodyPr>
          <a:lstStyle/>
          <a:p>
            <a:pPr algn="ctr"/>
            <a:r>
              <a:rPr lang="en-US" sz="1600" dirty="0">
                <a:solidFill>
                  <a:schemeClr val="bg1"/>
                </a:solidFill>
              </a:rPr>
              <a:t>Correct </a:t>
            </a:r>
          </a:p>
          <a:p>
            <a:pPr algn="ctr"/>
            <a:r>
              <a:rPr lang="en-US" sz="1600" dirty="0">
                <a:solidFill>
                  <a:schemeClr val="bg1"/>
                </a:solidFill>
              </a:rPr>
              <a:t>predictions</a:t>
            </a:r>
          </a:p>
        </p:txBody>
      </p:sp>
      <p:sp>
        <p:nvSpPr>
          <p:cNvPr id="10" name="TextBox 9">
            <a:extLst>
              <a:ext uri="{FF2B5EF4-FFF2-40B4-BE49-F238E27FC236}">
                <a16:creationId xmlns:a16="http://schemas.microsoft.com/office/drawing/2014/main" id="{2BE0512F-60CE-4DE1-96ED-3D0CDB93A465}"/>
              </a:ext>
            </a:extLst>
          </p:cNvPr>
          <p:cNvSpPr txBox="1"/>
          <p:nvPr/>
        </p:nvSpPr>
        <p:spPr>
          <a:xfrm>
            <a:off x="8048487" y="3429000"/>
            <a:ext cx="1069524" cy="584775"/>
          </a:xfrm>
          <a:prstGeom prst="rect">
            <a:avLst/>
          </a:prstGeom>
          <a:noFill/>
        </p:spPr>
        <p:txBody>
          <a:bodyPr wrap="none" rtlCol="0">
            <a:spAutoFit/>
          </a:bodyPr>
          <a:lstStyle/>
          <a:p>
            <a:pPr algn="ctr"/>
            <a:r>
              <a:rPr lang="en-US" sz="1600" dirty="0">
                <a:solidFill>
                  <a:schemeClr val="bg1"/>
                </a:solidFill>
              </a:rPr>
              <a:t>Correct </a:t>
            </a:r>
          </a:p>
          <a:p>
            <a:pPr algn="ctr"/>
            <a:r>
              <a:rPr lang="en-US" sz="1600" dirty="0">
                <a:solidFill>
                  <a:schemeClr val="bg1"/>
                </a:solidFill>
              </a:rPr>
              <a:t>predictions</a:t>
            </a:r>
          </a:p>
        </p:txBody>
      </p:sp>
    </p:spTree>
    <p:extLst>
      <p:ext uri="{BB962C8B-B14F-4D97-AF65-F5344CB8AC3E}">
        <p14:creationId xmlns:p14="http://schemas.microsoft.com/office/powerpoint/2010/main" val="261110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C2A8-FFCD-485E-AB4C-5D9888B38515}"/>
              </a:ext>
            </a:extLst>
          </p:cNvPr>
          <p:cNvSpPr>
            <a:spLocks noGrp="1"/>
          </p:cNvSpPr>
          <p:nvPr>
            <p:ph type="title"/>
          </p:nvPr>
        </p:nvSpPr>
        <p:spPr/>
        <p:txBody>
          <a:bodyPr/>
          <a:lstStyle/>
          <a:p>
            <a:r>
              <a:rPr lang="en-US" dirty="0"/>
              <a:t>Part 3: insights to actions</a:t>
            </a:r>
          </a:p>
        </p:txBody>
      </p:sp>
      <p:sp>
        <p:nvSpPr>
          <p:cNvPr id="3" name="Content Placeholder 2">
            <a:extLst>
              <a:ext uri="{FF2B5EF4-FFF2-40B4-BE49-F238E27FC236}">
                <a16:creationId xmlns:a16="http://schemas.microsoft.com/office/drawing/2014/main" id="{8D350639-BEC0-41AB-B2DE-B71E7474996C}"/>
              </a:ext>
            </a:extLst>
          </p:cNvPr>
          <p:cNvSpPr>
            <a:spLocks noGrp="1"/>
          </p:cNvSpPr>
          <p:nvPr>
            <p:ph sz="half" idx="1"/>
          </p:nvPr>
        </p:nvSpPr>
        <p:spPr>
          <a:xfrm>
            <a:off x="1024127" y="2286000"/>
            <a:ext cx="5071873" cy="4023360"/>
          </a:xfrm>
        </p:spPr>
        <p:txBody>
          <a:bodyPr>
            <a:normAutofit lnSpcReduction="10000"/>
          </a:bodyPr>
          <a:lstStyle/>
          <a:p>
            <a:r>
              <a:rPr lang="en-US" dirty="0"/>
              <a:t>Those who travel farther (</a:t>
            </a:r>
            <a:r>
              <a:rPr lang="en-US" dirty="0" err="1"/>
              <a:t>avg_dist</a:t>
            </a:r>
            <a:r>
              <a:rPr lang="en-US" dirty="0"/>
              <a:t>) and higher weekday percent are more likely to be a customer after 6 months</a:t>
            </a:r>
          </a:p>
          <a:p>
            <a:pPr lvl="1"/>
            <a:r>
              <a:rPr lang="en-US" dirty="0"/>
              <a:t>Action: Have marketing focus on commuters</a:t>
            </a:r>
          </a:p>
          <a:p>
            <a:r>
              <a:rPr lang="en-US" dirty="0"/>
              <a:t>Location and device type don’t matter very much (low importance)</a:t>
            </a:r>
          </a:p>
          <a:p>
            <a:pPr lvl="1"/>
            <a:r>
              <a:rPr lang="en-US" dirty="0"/>
              <a:t>Don’t get stuck on one device or area, under-used areas or device types may have untapped market.</a:t>
            </a:r>
          </a:p>
          <a:p>
            <a:pPr lvl="1"/>
            <a:endParaRPr lang="en-US" dirty="0"/>
          </a:p>
          <a:p>
            <a:pPr marL="0" indent="-45720">
              <a:buNone/>
            </a:pPr>
            <a:r>
              <a:rPr lang="en-US" dirty="0"/>
              <a:t>Use model to predict potential churn customers</a:t>
            </a:r>
          </a:p>
          <a:p>
            <a:pPr marL="470916" lvl="1" indent="-342900"/>
            <a:r>
              <a:rPr lang="en-US" dirty="0"/>
              <a:t>Run promo experiments to “at risk of leaving” customers to improve longevity</a:t>
            </a:r>
          </a:p>
          <a:p>
            <a:pPr lvl="1"/>
            <a:endParaRPr lang="en-US" dirty="0"/>
          </a:p>
        </p:txBody>
      </p:sp>
      <p:pic>
        <p:nvPicPr>
          <p:cNvPr id="2054" name="Picture 6">
            <a:extLst>
              <a:ext uri="{FF2B5EF4-FFF2-40B4-BE49-F238E27FC236}">
                <a16:creationId xmlns:a16="http://schemas.microsoft.com/office/drawing/2014/main" id="{011BDA03-1597-469C-90D3-88711C706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0733" y="1544129"/>
            <a:ext cx="4061603" cy="5077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668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B3D5-04CF-493D-ABB0-BE33C482DA8A}"/>
              </a:ext>
            </a:extLst>
          </p:cNvPr>
          <p:cNvSpPr>
            <a:spLocks noGrp="1"/>
          </p:cNvSpPr>
          <p:nvPr>
            <p:ph type="title"/>
          </p:nvPr>
        </p:nvSpPr>
        <p:spPr/>
        <p:txBody>
          <a:bodyPr/>
          <a:lstStyle/>
          <a:p>
            <a:r>
              <a:rPr lang="en-US" dirty="0"/>
              <a:t>Part 1 EDA: Data Quality</a:t>
            </a:r>
          </a:p>
        </p:txBody>
      </p:sp>
      <p:sp>
        <p:nvSpPr>
          <p:cNvPr id="3" name="Content Placeholder 2">
            <a:extLst>
              <a:ext uri="{FF2B5EF4-FFF2-40B4-BE49-F238E27FC236}">
                <a16:creationId xmlns:a16="http://schemas.microsoft.com/office/drawing/2014/main" id="{0B95F060-C3C1-4DF3-A017-5FB9674FDDCB}"/>
              </a:ext>
            </a:extLst>
          </p:cNvPr>
          <p:cNvSpPr>
            <a:spLocks noGrp="1"/>
          </p:cNvSpPr>
          <p:nvPr>
            <p:ph idx="1"/>
          </p:nvPr>
        </p:nvSpPr>
        <p:spPr>
          <a:xfrm>
            <a:off x="490638" y="1966823"/>
            <a:ext cx="5419804" cy="4446054"/>
          </a:xfrm>
        </p:spPr>
        <p:txBody>
          <a:bodyPr>
            <a:normAutofit/>
          </a:bodyPr>
          <a:lstStyle/>
          <a:p>
            <a:pPr marL="0" indent="0">
              <a:buNone/>
            </a:pPr>
            <a:r>
              <a:rPr lang="en-US" dirty="0">
                <a:solidFill>
                  <a:schemeClr val="tx1">
                    <a:lumMod val="85000"/>
                    <a:lumOff val="15000"/>
                  </a:schemeClr>
                </a:solidFill>
              </a:rPr>
              <a:t>Provided: JSON file of login timestamps from Jan-mid April</a:t>
            </a:r>
          </a:p>
          <a:p>
            <a:pPr algn="l"/>
            <a:r>
              <a:rPr lang="en-US" b="1" i="0" dirty="0">
                <a:solidFill>
                  <a:schemeClr val="tx1">
                    <a:lumMod val="85000"/>
                    <a:lumOff val="15000"/>
                  </a:schemeClr>
                </a:solidFill>
                <a:effectLst/>
              </a:rPr>
              <a:t>The time stamp starts off in Jan 1st 1970 </a:t>
            </a:r>
            <a:r>
              <a:rPr lang="en-US" i="0" dirty="0">
                <a:solidFill>
                  <a:schemeClr val="tx1">
                    <a:lumMod val="85000"/>
                    <a:lumOff val="15000"/>
                  </a:schemeClr>
                </a:solidFill>
                <a:effectLst/>
              </a:rPr>
              <a:t>This poses 2 issues</a:t>
            </a:r>
          </a:p>
          <a:p>
            <a:pPr lvl="1">
              <a:buFont typeface="+mj-lt"/>
              <a:buAutoNum type="arabicPeriod"/>
            </a:pPr>
            <a:r>
              <a:rPr lang="en-US" b="0" i="0" dirty="0">
                <a:solidFill>
                  <a:schemeClr val="tx1">
                    <a:lumMod val="85000"/>
                    <a:lumOff val="15000"/>
                  </a:schemeClr>
                </a:solidFill>
                <a:effectLst/>
              </a:rPr>
              <a:t>The year is wrong</a:t>
            </a:r>
          </a:p>
          <a:p>
            <a:pPr lvl="1">
              <a:buFont typeface="+mj-lt"/>
              <a:buAutoNum type="arabicPeriod"/>
            </a:pPr>
            <a:r>
              <a:rPr lang="en-US" b="0" i="0" dirty="0">
                <a:solidFill>
                  <a:schemeClr val="tx1">
                    <a:lumMod val="85000"/>
                    <a:lumOff val="15000"/>
                  </a:schemeClr>
                </a:solidFill>
                <a:effectLst/>
              </a:rPr>
              <a:t>The days of the week are probably wrong, placing weekends on weekdays. Data has strong weekly cycle, this needs resolved.</a:t>
            </a:r>
          </a:p>
          <a:p>
            <a:pPr marL="128016" lvl="1" indent="0">
              <a:buNone/>
            </a:pPr>
            <a:endParaRPr lang="en-US" b="0" i="0" dirty="0">
              <a:solidFill>
                <a:schemeClr val="tx1">
                  <a:lumMod val="85000"/>
                  <a:lumOff val="15000"/>
                </a:schemeClr>
              </a:solidFill>
              <a:effectLst/>
            </a:endParaRPr>
          </a:p>
        </p:txBody>
      </p:sp>
      <p:pic>
        <p:nvPicPr>
          <p:cNvPr id="1026" name="Picture 2">
            <a:extLst>
              <a:ext uri="{FF2B5EF4-FFF2-40B4-BE49-F238E27FC236}">
                <a16:creationId xmlns:a16="http://schemas.microsoft.com/office/drawing/2014/main" id="{79F9E731-E959-453A-81A5-8B63CC1BE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559" y="1794294"/>
            <a:ext cx="5386297" cy="4101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307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02EB-BCAE-4621-BE1A-B1D0D0C19F25}"/>
              </a:ext>
            </a:extLst>
          </p:cNvPr>
          <p:cNvSpPr>
            <a:spLocks noGrp="1"/>
          </p:cNvSpPr>
          <p:nvPr>
            <p:ph type="title"/>
          </p:nvPr>
        </p:nvSpPr>
        <p:spPr/>
        <p:txBody>
          <a:bodyPr/>
          <a:lstStyle/>
          <a:p>
            <a:r>
              <a:rPr lang="en-US" dirty="0"/>
              <a:t>Part 1 EDA: Daily Cycle</a:t>
            </a:r>
          </a:p>
        </p:txBody>
      </p:sp>
      <p:sp>
        <p:nvSpPr>
          <p:cNvPr id="3" name="Content Placeholder 2">
            <a:extLst>
              <a:ext uri="{FF2B5EF4-FFF2-40B4-BE49-F238E27FC236}">
                <a16:creationId xmlns:a16="http://schemas.microsoft.com/office/drawing/2014/main" id="{72F0B29B-5CDC-47EE-BD56-6406B61D6DD0}"/>
              </a:ext>
            </a:extLst>
          </p:cNvPr>
          <p:cNvSpPr>
            <a:spLocks noGrp="1"/>
          </p:cNvSpPr>
          <p:nvPr>
            <p:ph idx="1"/>
          </p:nvPr>
        </p:nvSpPr>
        <p:spPr>
          <a:xfrm>
            <a:off x="575555" y="1927316"/>
            <a:ext cx="4386791" cy="4023360"/>
          </a:xfrm>
        </p:spPr>
        <p:txBody>
          <a:bodyPr/>
          <a:lstStyle/>
          <a:p>
            <a:pPr algn="l"/>
            <a:r>
              <a:rPr lang="en-US" b="0" i="0" dirty="0">
                <a:solidFill>
                  <a:srgbClr val="000000"/>
                </a:solidFill>
                <a:effectLst/>
                <a:latin typeface="Helvetica Neue"/>
              </a:rPr>
              <a:t>Typical day:</a:t>
            </a:r>
          </a:p>
          <a:p>
            <a:pPr lvl="1">
              <a:buFont typeface="Arial" panose="020B0604020202020204" pitchFamily="34" charset="0"/>
              <a:buChar char="•"/>
            </a:pPr>
            <a:r>
              <a:rPr lang="en-US" b="0" i="0" dirty="0">
                <a:solidFill>
                  <a:srgbClr val="000000"/>
                </a:solidFill>
                <a:effectLst/>
                <a:latin typeface="Helvetica Neue"/>
              </a:rPr>
              <a:t>Low usage from 6 am - 10 am.</a:t>
            </a:r>
          </a:p>
          <a:p>
            <a:pPr lvl="1">
              <a:buFont typeface="Arial" panose="020B0604020202020204" pitchFamily="34" charset="0"/>
              <a:buChar char="•"/>
            </a:pPr>
            <a:r>
              <a:rPr lang="en-US" b="0" i="0" dirty="0">
                <a:solidFill>
                  <a:srgbClr val="000000"/>
                </a:solidFill>
                <a:effectLst/>
                <a:latin typeface="Helvetica Neue"/>
              </a:rPr>
              <a:t>Peak at lunch time, 11-12</a:t>
            </a:r>
          </a:p>
          <a:p>
            <a:pPr lvl="1">
              <a:buFont typeface="Arial" panose="020B0604020202020204" pitchFamily="34" charset="0"/>
              <a:buChar char="•"/>
            </a:pPr>
            <a:r>
              <a:rPr lang="en-US" b="0" i="0" dirty="0">
                <a:solidFill>
                  <a:srgbClr val="000000"/>
                </a:solidFill>
                <a:effectLst/>
                <a:latin typeface="Helvetica Neue"/>
              </a:rPr>
              <a:t>Low usage for the afternoon</a:t>
            </a:r>
          </a:p>
          <a:p>
            <a:pPr lvl="1">
              <a:buFont typeface="Arial" panose="020B0604020202020204" pitchFamily="34" charset="0"/>
              <a:buChar char="•"/>
            </a:pPr>
            <a:r>
              <a:rPr lang="en-US" b="0" i="0" dirty="0">
                <a:solidFill>
                  <a:srgbClr val="000000"/>
                </a:solidFill>
                <a:effectLst/>
                <a:latin typeface="Helvetica Neue"/>
              </a:rPr>
              <a:t>Evening-highest usage</a:t>
            </a:r>
          </a:p>
          <a:p>
            <a:pPr lvl="2">
              <a:buFont typeface="Arial" panose="020B0604020202020204" pitchFamily="34" charset="0"/>
              <a:buChar char="•"/>
            </a:pPr>
            <a:r>
              <a:rPr lang="en-US" b="0" i="0" dirty="0">
                <a:solidFill>
                  <a:srgbClr val="000000"/>
                </a:solidFill>
                <a:effectLst/>
                <a:latin typeface="Helvetica Neue"/>
              </a:rPr>
              <a:t>peaking ~midnight as establishments close and folks need a ride home</a:t>
            </a:r>
          </a:p>
          <a:p>
            <a:endParaRPr lang="en-US" dirty="0"/>
          </a:p>
        </p:txBody>
      </p:sp>
      <p:pic>
        <p:nvPicPr>
          <p:cNvPr id="2050" name="Picture 2">
            <a:extLst>
              <a:ext uri="{FF2B5EF4-FFF2-40B4-BE49-F238E27FC236}">
                <a16:creationId xmlns:a16="http://schemas.microsoft.com/office/drawing/2014/main" id="{635198D5-CD1E-4D7F-A428-A1B7F6049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9780" y="1568632"/>
            <a:ext cx="6088092" cy="47407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1B768D-0FA6-4E79-88DD-D65B4F01D7DA}"/>
              </a:ext>
            </a:extLst>
          </p:cNvPr>
          <p:cNvSpPr txBox="1"/>
          <p:nvPr/>
        </p:nvSpPr>
        <p:spPr>
          <a:xfrm>
            <a:off x="7988061" y="2698916"/>
            <a:ext cx="673198" cy="369332"/>
          </a:xfrm>
          <a:prstGeom prst="rect">
            <a:avLst/>
          </a:prstGeom>
          <a:noFill/>
        </p:spPr>
        <p:txBody>
          <a:bodyPr wrap="none" rtlCol="0">
            <a:spAutoFit/>
          </a:bodyPr>
          <a:lstStyle/>
          <a:p>
            <a:r>
              <a:rPr lang="en-US" dirty="0"/>
              <a:t>Lunch</a:t>
            </a:r>
          </a:p>
        </p:txBody>
      </p:sp>
      <p:sp>
        <p:nvSpPr>
          <p:cNvPr id="6" name="TextBox 5">
            <a:extLst>
              <a:ext uri="{FF2B5EF4-FFF2-40B4-BE49-F238E27FC236}">
                <a16:creationId xmlns:a16="http://schemas.microsoft.com/office/drawing/2014/main" id="{9292B8CB-A30B-4D1C-B894-50A7B19D6939}"/>
              </a:ext>
            </a:extLst>
          </p:cNvPr>
          <p:cNvSpPr txBox="1"/>
          <p:nvPr/>
        </p:nvSpPr>
        <p:spPr>
          <a:xfrm>
            <a:off x="6724924" y="5589970"/>
            <a:ext cx="1582484" cy="369332"/>
          </a:xfrm>
          <a:prstGeom prst="rect">
            <a:avLst/>
          </a:prstGeom>
          <a:noFill/>
        </p:spPr>
        <p:txBody>
          <a:bodyPr wrap="none" rtlCol="0">
            <a:spAutoFit/>
          </a:bodyPr>
          <a:lstStyle/>
          <a:p>
            <a:r>
              <a:rPr lang="en-US" dirty="0"/>
              <a:t>Morning trough</a:t>
            </a:r>
          </a:p>
        </p:txBody>
      </p:sp>
      <p:sp>
        <p:nvSpPr>
          <p:cNvPr id="7" name="TextBox 6">
            <a:extLst>
              <a:ext uri="{FF2B5EF4-FFF2-40B4-BE49-F238E27FC236}">
                <a16:creationId xmlns:a16="http://schemas.microsoft.com/office/drawing/2014/main" id="{FF062B47-2B31-44E9-AC9B-2822E7A8A495}"/>
              </a:ext>
            </a:extLst>
          </p:cNvPr>
          <p:cNvSpPr txBox="1"/>
          <p:nvPr/>
        </p:nvSpPr>
        <p:spPr>
          <a:xfrm>
            <a:off x="10214662" y="2022542"/>
            <a:ext cx="1293944" cy="369332"/>
          </a:xfrm>
          <a:prstGeom prst="rect">
            <a:avLst/>
          </a:prstGeom>
          <a:noFill/>
        </p:spPr>
        <p:txBody>
          <a:bodyPr wrap="none" rtlCol="0">
            <a:spAutoFit/>
          </a:bodyPr>
          <a:lstStyle/>
          <a:p>
            <a:r>
              <a:rPr lang="en-US" dirty="0"/>
              <a:t>Closing time</a:t>
            </a:r>
          </a:p>
        </p:txBody>
      </p:sp>
    </p:spTree>
    <p:extLst>
      <p:ext uri="{BB962C8B-B14F-4D97-AF65-F5344CB8AC3E}">
        <p14:creationId xmlns:p14="http://schemas.microsoft.com/office/powerpoint/2010/main" val="243046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4B5B-4E56-419A-A457-6F2017F1FAAB}"/>
              </a:ext>
            </a:extLst>
          </p:cNvPr>
          <p:cNvSpPr>
            <a:spLocks noGrp="1"/>
          </p:cNvSpPr>
          <p:nvPr>
            <p:ph type="title"/>
          </p:nvPr>
        </p:nvSpPr>
        <p:spPr/>
        <p:txBody>
          <a:bodyPr/>
          <a:lstStyle/>
          <a:p>
            <a:r>
              <a:rPr lang="en-US" dirty="0"/>
              <a:t>Part 1 EDA: overall trends</a:t>
            </a:r>
          </a:p>
        </p:txBody>
      </p:sp>
      <p:sp>
        <p:nvSpPr>
          <p:cNvPr id="3" name="Content Placeholder 2">
            <a:extLst>
              <a:ext uri="{FF2B5EF4-FFF2-40B4-BE49-F238E27FC236}">
                <a16:creationId xmlns:a16="http://schemas.microsoft.com/office/drawing/2014/main" id="{5C5D6F42-6ADA-4FE7-B81B-FCB16A171E94}"/>
              </a:ext>
            </a:extLst>
          </p:cNvPr>
          <p:cNvSpPr>
            <a:spLocks noGrp="1"/>
          </p:cNvSpPr>
          <p:nvPr>
            <p:ph sz="half" idx="1"/>
          </p:nvPr>
        </p:nvSpPr>
        <p:spPr/>
        <p:txBody>
          <a:bodyPr/>
          <a:lstStyle/>
          <a:p>
            <a:pPr algn="l">
              <a:buFont typeface="Arial" panose="020B0604020202020204" pitchFamily="34" charset="0"/>
              <a:buChar char="•"/>
            </a:pPr>
            <a:r>
              <a:rPr lang="en-US" b="0" i="0" dirty="0">
                <a:solidFill>
                  <a:srgbClr val="000000"/>
                </a:solidFill>
                <a:effectLst/>
                <a:latin typeface="Helvetica Neue"/>
              </a:rPr>
              <a:t>Sharp rise in February. </a:t>
            </a:r>
          </a:p>
          <a:p>
            <a:pPr lvl="1">
              <a:buFont typeface="Arial" panose="020B0604020202020204" pitchFamily="34" charset="0"/>
              <a:buChar char="•"/>
            </a:pPr>
            <a:r>
              <a:rPr lang="en-US" b="0" i="0" dirty="0">
                <a:solidFill>
                  <a:srgbClr val="000000"/>
                </a:solidFill>
                <a:effectLst/>
                <a:latin typeface="Helvetica Neue"/>
              </a:rPr>
              <a:t>Possibly due to a promotion or other business change.</a:t>
            </a:r>
          </a:p>
          <a:p>
            <a:pPr algn="l">
              <a:buFont typeface="Arial" panose="020B0604020202020204" pitchFamily="34" charset="0"/>
              <a:buChar char="•"/>
            </a:pPr>
            <a:r>
              <a:rPr lang="en-US" b="0" i="0" dirty="0">
                <a:solidFill>
                  <a:srgbClr val="000000"/>
                </a:solidFill>
                <a:effectLst/>
                <a:latin typeface="Helvetica Neue"/>
              </a:rPr>
              <a:t>March-April more volatility</a:t>
            </a:r>
          </a:p>
          <a:p>
            <a:pPr lvl="1">
              <a:buFont typeface="Arial" panose="020B0604020202020204" pitchFamily="34" charset="0"/>
              <a:buChar char="•"/>
            </a:pPr>
            <a:r>
              <a:rPr lang="en-US" b="0" i="0" dirty="0">
                <a:solidFill>
                  <a:srgbClr val="000000"/>
                </a:solidFill>
                <a:effectLst/>
                <a:latin typeface="Helvetica Neue"/>
              </a:rPr>
              <a:t>Higher peaks but a potential overall decline in April begins</a:t>
            </a:r>
          </a:p>
          <a:p>
            <a:pPr algn="l">
              <a:buFont typeface="Arial" panose="020B0604020202020204" pitchFamily="34" charset="0"/>
              <a:buChar char="•"/>
            </a:pPr>
            <a:r>
              <a:rPr lang="en-US" b="0" i="0" dirty="0">
                <a:solidFill>
                  <a:srgbClr val="000000"/>
                </a:solidFill>
                <a:effectLst/>
                <a:latin typeface="Helvetica Neue"/>
              </a:rPr>
              <a:t>Strong weekly cycle</a:t>
            </a:r>
          </a:p>
          <a:p>
            <a:pPr lvl="1">
              <a:buFont typeface="Arial" panose="020B0604020202020204" pitchFamily="34" charset="0"/>
              <a:buChar char="•"/>
            </a:pPr>
            <a:r>
              <a:rPr lang="en-US" b="0" i="0" dirty="0">
                <a:solidFill>
                  <a:srgbClr val="000000"/>
                </a:solidFill>
                <a:effectLst/>
                <a:latin typeface="Helvetica Neue"/>
              </a:rPr>
              <a:t>Strong consistent signal aside from something in the later half of March. Perhaps holiday or big event?</a:t>
            </a:r>
          </a:p>
          <a:p>
            <a:endParaRPr lang="en-US" dirty="0"/>
          </a:p>
        </p:txBody>
      </p:sp>
      <p:pic>
        <p:nvPicPr>
          <p:cNvPr id="3074" name="Picture 2">
            <a:extLst>
              <a:ext uri="{FF2B5EF4-FFF2-40B4-BE49-F238E27FC236}">
                <a16:creationId xmlns:a16="http://schemas.microsoft.com/office/drawing/2014/main" id="{564EB0D0-7B0E-46DC-A4C9-91419BEA2B5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1604513"/>
            <a:ext cx="5984282" cy="446763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9DB045D2-346F-4419-891E-C641B7236D69}"/>
              </a:ext>
            </a:extLst>
          </p:cNvPr>
          <p:cNvCxnSpPr>
            <a:cxnSpLocks/>
          </p:cNvCxnSpPr>
          <p:nvPr/>
        </p:nvCxnSpPr>
        <p:spPr>
          <a:xfrm flipV="1">
            <a:off x="8220974" y="3597215"/>
            <a:ext cx="250166" cy="7504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AAC48B14-5CD2-4B28-B462-42963C39E0C2}"/>
              </a:ext>
            </a:extLst>
          </p:cNvPr>
          <p:cNvSpPr/>
          <p:nvPr/>
        </p:nvSpPr>
        <p:spPr>
          <a:xfrm>
            <a:off x="10153291" y="2622430"/>
            <a:ext cx="549185" cy="10524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CB02469-D8F5-4DC4-8CDE-890CA137823B}"/>
              </a:ext>
            </a:extLst>
          </p:cNvPr>
          <p:cNvSpPr txBox="1"/>
          <p:nvPr/>
        </p:nvSpPr>
        <p:spPr>
          <a:xfrm>
            <a:off x="10148692" y="2287025"/>
            <a:ext cx="764415" cy="369332"/>
          </a:xfrm>
          <a:prstGeom prst="rect">
            <a:avLst/>
          </a:prstGeom>
          <a:noFill/>
        </p:spPr>
        <p:txBody>
          <a:bodyPr wrap="square" rtlCol="0">
            <a:spAutoFit/>
          </a:bodyPr>
          <a:lstStyle/>
          <a:p>
            <a:r>
              <a:rPr lang="en-US" dirty="0"/>
              <a:t>Event?</a:t>
            </a:r>
          </a:p>
        </p:txBody>
      </p:sp>
    </p:spTree>
    <p:extLst>
      <p:ext uri="{BB962C8B-B14F-4D97-AF65-F5344CB8AC3E}">
        <p14:creationId xmlns:p14="http://schemas.microsoft.com/office/powerpoint/2010/main" val="2264351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54880-A6E1-4849-B718-8A1D4F59F33F}"/>
              </a:ext>
            </a:extLst>
          </p:cNvPr>
          <p:cNvSpPr>
            <a:spLocks noGrp="1"/>
          </p:cNvSpPr>
          <p:nvPr>
            <p:ph type="title"/>
          </p:nvPr>
        </p:nvSpPr>
        <p:spPr/>
        <p:txBody>
          <a:bodyPr/>
          <a:lstStyle/>
          <a:p>
            <a:r>
              <a:rPr lang="en-US" dirty="0"/>
              <a:t>Part 2: Setup</a:t>
            </a:r>
          </a:p>
        </p:txBody>
      </p:sp>
      <p:pic>
        <p:nvPicPr>
          <p:cNvPr id="6" name="Content Placeholder 5">
            <a:extLst>
              <a:ext uri="{FF2B5EF4-FFF2-40B4-BE49-F238E27FC236}">
                <a16:creationId xmlns:a16="http://schemas.microsoft.com/office/drawing/2014/main" id="{FE4B9F29-5819-4243-B38F-03D365DE02AA}"/>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515676" y="4275085"/>
            <a:ext cx="1256144" cy="1662544"/>
          </a:xfrm>
        </p:spPr>
      </p:pic>
      <p:pic>
        <p:nvPicPr>
          <p:cNvPr id="8" name="Picture 7">
            <a:extLst>
              <a:ext uri="{FF2B5EF4-FFF2-40B4-BE49-F238E27FC236}">
                <a16:creationId xmlns:a16="http://schemas.microsoft.com/office/drawing/2014/main" id="{D5D09855-B833-417B-90E4-5EB46AEE7DB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13631" y="3897687"/>
            <a:ext cx="2960664" cy="1989196"/>
          </a:xfrm>
          <a:prstGeom prst="rect">
            <a:avLst/>
          </a:prstGeom>
        </p:spPr>
      </p:pic>
      <p:pic>
        <p:nvPicPr>
          <p:cNvPr id="10" name="Picture 9">
            <a:extLst>
              <a:ext uri="{FF2B5EF4-FFF2-40B4-BE49-F238E27FC236}">
                <a16:creationId xmlns:a16="http://schemas.microsoft.com/office/drawing/2014/main" id="{0493D5A5-25C2-47C8-9C90-2BA37ABE5772}"/>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50107" y="5057640"/>
            <a:ext cx="2165569" cy="829243"/>
          </a:xfrm>
          <a:prstGeom prst="rect">
            <a:avLst/>
          </a:prstGeom>
        </p:spPr>
      </p:pic>
      <p:sp>
        <p:nvSpPr>
          <p:cNvPr id="11" name="TextBox 10">
            <a:extLst>
              <a:ext uri="{FF2B5EF4-FFF2-40B4-BE49-F238E27FC236}">
                <a16:creationId xmlns:a16="http://schemas.microsoft.com/office/drawing/2014/main" id="{39B7D46B-AC6F-45E5-8F4B-F3E11E7D8454}"/>
              </a:ext>
            </a:extLst>
          </p:cNvPr>
          <p:cNvSpPr txBox="1"/>
          <p:nvPr/>
        </p:nvSpPr>
        <p:spPr>
          <a:xfrm>
            <a:off x="9005977" y="6574814"/>
            <a:ext cx="3013092" cy="230832"/>
          </a:xfrm>
          <a:prstGeom prst="rect">
            <a:avLst/>
          </a:prstGeom>
          <a:noFill/>
        </p:spPr>
        <p:txBody>
          <a:bodyPr wrap="square" rtlCol="0">
            <a:spAutoFit/>
          </a:bodyPr>
          <a:lstStyle/>
          <a:p>
            <a:r>
              <a:rPr lang="en-US" sz="900" dirty="0">
                <a:hlinkClick r:id="rId7" tooltip="http://www.pngall.com/bridge-png"/>
              </a:rPr>
              <a:t>These Photo</a:t>
            </a:r>
            <a:r>
              <a:rPr lang="en-US" sz="900" dirty="0"/>
              <a:t> by Unknown Author is licensed under </a:t>
            </a:r>
            <a:r>
              <a:rPr lang="en-US" sz="900" dirty="0">
                <a:hlinkClick r:id="rId8" tooltip="https://creativecommons.org/licenses/by-nc/3.0/"/>
              </a:rPr>
              <a:t>CC BY-NC</a:t>
            </a:r>
            <a:endParaRPr lang="en-US" sz="900" dirty="0"/>
          </a:p>
        </p:txBody>
      </p:sp>
      <p:sp>
        <p:nvSpPr>
          <p:cNvPr id="15" name="TextBox 14">
            <a:extLst>
              <a:ext uri="{FF2B5EF4-FFF2-40B4-BE49-F238E27FC236}">
                <a16:creationId xmlns:a16="http://schemas.microsoft.com/office/drawing/2014/main" id="{E24A7A74-55CC-43CA-9B06-E07EAB18EB49}"/>
              </a:ext>
            </a:extLst>
          </p:cNvPr>
          <p:cNvSpPr txBox="1"/>
          <p:nvPr/>
        </p:nvSpPr>
        <p:spPr>
          <a:xfrm>
            <a:off x="803931" y="5876039"/>
            <a:ext cx="1707903" cy="646331"/>
          </a:xfrm>
          <a:prstGeom prst="rect">
            <a:avLst/>
          </a:prstGeom>
          <a:noFill/>
        </p:spPr>
        <p:txBody>
          <a:bodyPr wrap="none" rtlCol="0">
            <a:spAutoFit/>
          </a:bodyPr>
          <a:lstStyle/>
          <a:p>
            <a:r>
              <a:rPr lang="en-US" dirty="0"/>
              <a:t>Metropolis</a:t>
            </a:r>
          </a:p>
          <a:p>
            <a:pPr marL="285750" indent="-285750">
              <a:buFont typeface="Arial" panose="020B0604020202020204" pitchFamily="34" charset="0"/>
              <a:buChar char="•"/>
            </a:pPr>
            <a:r>
              <a:rPr lang="en-US" dirty="0"/>
              <a:t>Active at day</a:t>
            </a:r>
          </a:p>
        </p:txBody>
      </p:sp>
      <p:sp>
        <p:nvSpPr>
          <p:cNvPr id="16" name="TextBox 15">
            <a:extLst>
              <a:ext uri="{FF2B5EF4-FFF2-40B4-BE49-F238E27FC236}">
                <a16:creationId xmlns:a16="http://schemas.microsoft.com/office/drawing/2014/main" id="{9F4D205D-482A-468E-882D-8B36DBFE547F}"/>
              </a:ext>
            </a:extLst>
          </p:cNvPr>
          <p:cNvSpPr txBox="1"/>
          <p:nvPr/>
        </p:nvSpPr>
        <p:spPr>
          <a:xfrm>
            <a:off x="5515676" y="5937629"/>
            <a:ext cx="1786258" cy="646331"/>
          </a:xfrm>
          <a:prstGeom prst="rect">
            <a:avLst/>
          </a:prstGeom>
          <a:noFill/>
        </p:spPr>
        <p:txBody>
          <a:bodyPr wrap="none" rtlCol="0">
            <a:spAutoFit/>
          </a:bodyPr>
          <a:lstStyle/>
          <a:p>
            <a:r>
              <a:rPr lang="en-US" dirty="0"/>
              <a:t>Gotham</a:t>
            </a:r>
          </a:p>
          <a:p>
            <a:pPr marL="285750" indent="-285750">
              <a:buFont typeface="Arial" panose="020B0604020202020204" pitchFamily="34" charset="0"/>
              <a:buChar char="•"/>
            </a:pPr>
            <a:r>
              <a:rPr lang="en-US" dirty="0"/>
              <a:t>Active at night</a:t>
            </a:r>
          </a:p>
        </p:txBody>
      </p:sp>
      <p:sp>
        <p:nvSpPr>
          <p:cNvPr id="17" name="TextBox 16">
            <a:extLst>
              <a:ext uri="{FF2B5EF4-FFF2-40B4-BE49-F238E27FC236}">
                <a16:creationId xmlns:a16="http://schemas.microsoft.com/office/drawing/2014/main" id="{BD92BC1D-345D-4772-A85E-066E32A65CCA}"/>
              </a:ext>
            </a:extLst>
          </p:cNvPr>
          <p:cNvSpPr txBox="1"/>
          <p:nvPr/>
        </p:nvSpPr>
        <p:spPr>
          <a:xfrm>
            <a:off x="3848756" y="5829872"/>
            <a:ext cx="1168269" cy="369332"/>
          </a:xfrm>
          <a:prstGeom prst="rect">
            <a:avLst/>
          </a:prstGeom>
          <a:noFill/>
        </p:spPr>
        <p:txBody>
          <a:bodyPr wrap="none" rtlCol="0">
            <a:spAutoFit/>
          </a:bodyPr>
          <a:lstStyle/>
          <a:p>
            <a:r>
              <a:rPr lang="en-US" dirty="0"/>
              <a:t>Toll bridge</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1AFB7DE-4FEF-4E69-BE13-46913343076C}"/>
                  </a:ext>
                </a:extLst>
              </p:cNvPr>
              <p:cNvSpPr txBox="1"/>
              <p:nvPr/>
            </p:nvSpPr>
            <p:spPr>
              <a:xfrm>
                <a:off x="7510443" y="1865465"/>
                <a:ext cx="4067926" cy="3942426"/>
              </a:xfrm>
              <a:prstGeom prst="rect">
                <a:avLst/>
              </a:prstGeom>
              <a:noFill/>
            </p:spPr>
            <p:txBody>
              <a:bodyPr wrap="square" rtlCol="0">
                <a:spAutoFit/>
              </a:bodyPr>
              <a:lstStyle/>
              <a:p>
                <a:r>
                  <a:rPr lang="en-US" b="1" dirty="0"/>
                  <a:t>Key measure of success</a:t>
                </a:r>
              </a:p>
              <a:p>
                <a:pPr marL="285750" indent="-285750">
                  <a:buFont typeface="Arial" panose="020B0604020202020204" pitchFamily="34" charset="0"/>
                  <a:buChar char="•"/>
                </a:pPr>
                <a:r>
                  <a:rPr lang="en-US" dirty="0"/>
                  <a:t>“City Exclusivity” per driver =</a:t>
                </a:r>
              </a:p>
              <a:p>
                <a:pPr marL="285750" indent="-285750">
                  <a:buFont typeface="Arial" panose="020B0604020202020204" pitchFamily="34" charset="0"/>
                  <a:buChar char="•"/>
                </a:pPr>
                <a:endParaRPr lang="en-US" dirty="0"/>
              </a:p>
              <a:p>
                <a:pPr/>
                <a14:m>
                  <m:oMathPara xmlns:m="http://schemas.openxmlformats.org/officeDocument/2006/math">
                    <m:oMathParaPr>
                      <m:jc m:val="centerGroup"/>
                    </m:oMathParaPr>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m:t>
                          </m:r>
                          <m:r>
                            <a:rPr lang="en-US" i="1" dirty="0">
                              <a:latin typeface="Cambria Math" panose="02040503050406030204" pitchFamily="18" charset="0"/>
                            </a:rPr>
                            <m:t>𝑀𝑒𝑡𝑟𝑜𝑝𝑜𝑙𝑖𝑠</m:t>
                          </m:r>
                          <m:r>
                            <a:rPr lang="en-US" i="1" dirty="0">
                              <a:latin typeface="Cambria Math" panose="02040503050406030204" pitchFamily="18" charset="0"/>
                            </a:rPr>
                            <m:t> </m:t>
                          </m:r>
                          <m:r>
                            <a:rPr lang="en-US" b="0" i="1" dirty="0" smtClean="0">
                              <a:latin typeface="Cambria Math" panose="02040503050406030204" pitchFamily="18" charset="0"/>
                            </a:rPr>
                            <m:t>𝑒𝑣𝑒𝑛𝑡𝑠</m:t>
                          </m:r>
                          <m:r>
                            <a:rPr lang="en-US" b="0" i="1" dirty="0" smtClean="0">
                              <a:latin typeface="Cambria Math" panose="02040503050406030204" pitchFamily="18" charset="0"/>
                            </a:rPr>
                            <m:t> −</m:t>
                          </m:r>
                          <m:r>
                            <a:rPr lang="en-US" b="0" i="1" dirty="0" smtClean="0">
                              <a:latin typeface="Cambria Math" panose="02040503050406030204" pitchFamily="18" charset="0"/>
                            </a:rPr>
                            <m:t>𝐺𝑜𝑡h𝑎𝑚</m:t>
                          </m:r>
                          <m:r>
                            <a:rPr lang="en-US" b="0" i="1" dirty="0" smtClean="0">
                              <a:latin typeface="Cambria Math" panose="02040503050406030204" pitchFamily="18" charset="0"/>
                            </a:rPr>
                            <m:t> </m:t>
                          </m:r>
                          <m:r>
                            <a:rPr lang="en-US" b="0" i="1" dirty="0" smtClean="0">
                              <a:latin typeface="Cambria Math" panose="02040503050406030204" pitchFamily="18" charset="0"/>
                            </a:rPr>
                            <m:t>𝑒𝑣𝑒𝑛𝑡𝑠</m:t>
                          </m:r>
                          <m:r>
                            <a:rPr lang="en-US" b="0" i="1" dirty="0" smtClean="0">
                              <a:latin typeface="Cambria Math" panose="02040503050406030204" pitchFamily="18" charset="0"/>
                            </a:rPr>
                            <m:t>|</m:t>
                          </m:r>
                        </m:num>
                        <m:den>
                          <m:r>
                            <a:rPr lang="en-US" b="0" i="1" dirty="0" smtClean="0">
                              <a:latin typeface="Cambria Math" panose="02040503050406030204" pitchFamily="18" charset="0"/>
                            </a:rPr>
                            <m:t>𝑇𝑜𝑡𝑎𝑙</m:t>
                          </m:r>
                          <m:r>
                            <a:rPr lang="en-US" b="0" i="1" dirty="0" smtClean="0">
                              <a:latin typeface="Cambria Math" panose="02040503050406030204" pitchFamily="18" charset="0"/>
                            </a:rPr>
                            <m:t> </m:t>
                          </m:r>
                          <m:r>
                            <a:rPr lang="en-US" b="0" i="1" dirty="0" smtClean="0">
                              <a:latin typeface="Cambria Math" panose="02040503050406030204" pitchFamily="18" charset="0"/>
                            </a:rPr>
                            <m:t>𝑒𝑣𝑒𝑛𝑡𝑠</m:t>
                          </m:r>
                        </m:den>
                      </m:f>
                    </m:oMath>
                  </m:oMathPara>
                </a14:m>
                <a:endParaRPr lang="en-US" dirty="0"/>
              </a:p>
              <a:p>
                <a:endParaRPr lang="en-US" dirty="0"/>
              </a:p>
              <a:p>
                <a:pPr marL="285750" indent="-285750">
                  <a:buFont typeface="Arial" panose="020B0604020202020204" pitchFamily="34" charset="0"/>
                  <a:buChar char="•"/>
                </a:pPr>
                <a:r>
                  <a:rPr lang="en-US" dirty="0"/>
                  <a:t>“Event” is any rider pickup or drop off</a:t>
                </a:r>
              </a:p>
              <a:p>
                <a:pPr marL="285750" indent="-285750">
                  <a:buFont typeface="Arial" panose="020B0604020202020204" pitchFamily="34" charset="0"/>
                  <a:buChar char="•"/>
                </a:pPr>
                <a:r>
                  <a:rPr lang="en-US" dirty="0"/>
                  <a:t>Compare mean exclusivity for all drivers vs. control group during intervention.</a:t>
                </a:r>
              </a:p>
              <a:p>
                <a:pPr marL="285750" indent="-285750">
                  <a:buFont typeface="Arial" panose="020B0604020202020204" pitchFamily="34" charset="0"/>
                  <a:buChar char="•"/>
                </a:pPr>
                <a:r>
                  <a:rPr lang="en-US" dirty="0"/>
                  <a:t>If city exclusivity decrease is statistically significant, we can reject null hypothesis</a:t>
                </a:r>
              </a:p>
              <a:p>
                <a:endParaRPr lang="en-US" dirty="0"/>
              </a:p>
            </p:txBody>
          </p:sp>
        </mc:Choice>
        <mc:Fallback xmlns="">
          <p:sp>
            <p:nvSpPr>
              <p:cNvPr id="18" name="TextBox 17">
                <a:extLst>
                  <a:ext uri="{FF2B5EF4-FFF2-40B4-BE49-F238E27FC236}">
                    <a16:creationId xmlns:a16="http://schemas.microsoft.com/office/drawing/2014/main" id="{F1AFB7DE-4FEF-4E69-BE13-46913343076C}"/>
                  </a:ext>
                </a:extLst>
              </p:cNvPr>
              <p:cNvSpPr txBox="1">
                <a:spLocks noRot="1" noChangeAspect="1" noMove="1" noResize="1" noEditPoints="1" noAdjustHandles="1" noChangeArrowheads="1" noChangeShapeType="1" noTextEdit="1"/>
              </p:cNvSpPr>
              <p:nvPr/>
            </p:nvSpPr>
            <p:spPr>
              <a:xfrm>
                <a:off x="7510443" y="1865465"/>
                <a:ext cx="4067926" cy="3942426"/>
              </a:xfrm>
              <a:prstGeom prst="rect">
                <a:avLst/>
              </a:prstGeom>
              <a:blipFill>
                <a:blip r:embed="rId10"/>
                <a:stretch>
                  <a:fillRect l="-1199" t="-773"/>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E94AB03B-F31E-41CF-BC17-EF7C0BE944D4}"/>
              </a:ext>
            </a:extLst>
          </p:cNvPr>
          <p:cNvSpPr txBox="1"/>
          <p:nvPr/>
        </p:nvSpPr>
        <p:spPr>
          <a:xfrm>
            <a:off x="1024128" y="1773019"/>
            <a:ext cx="5837952" cy="2031325"/>
          </a:xfrm>
          <a:prstGeom prst="rect">
            <a:avLst/>
          </a:prstGeom>
          <a:noFill/>
        </p:spPr>
        <p:txBody>
          <a:bodyPr wrap="square" rtlCol="0">
            <a:spAutoFit/>
          </a:bodyPr>
          <a:lstStyle/>
          <a:p>
            <a:r>
              <a:rPr lang="en-US" b="1" dirty="0"/>
              <a:t>Hypothesis</a:t>
            </a:r>
          </a:p>
          <a:p>
            <a:pPr marL="285750" indent="-285750">
              <a:buFont typeface="Arial" panose="020B0604020202020204" pitchFamily="34" charset="0"/>
              <a:buChar char="•"/>
            </a:pPr>
            <a:r>
              <a:rPr lang="en-US" dirty="0"/>
              <a:t>Drivers typically serve clients in only one city due to toll cost.  Reimbursing all toll costs will lead to more drivers serving both cities.</a:t>
            </a:r>
          </a:p>
          <a:p>
            <a:r>
              <a:rPr lang="en-US" b="1" dirty="0"/>
              <a:t>Null Hypothesis</a:t>
            </a:r>
          </a:p>
          <a:p>
            <a:pPr marL="285750" indent="-285750">
              <a:buFont typeface="Arial" panose="020B0604020202020204" pitchFamily="34" charset="0"/>
              <a:buChar char="•"/>
            </a:pPr>
            <a:r>
              <a:rPr lang="en-US" dirty="0"/>
              <a:t>Driver behavior is not effected by reimbursing tolls.</a:t>
            </a:r>
          </a:p>
          <a:p>
            <a:endParaRPr lang="en-US" dirty="0"/>
          </a:p>
        </p:txBody>
      </p:sp>
    </p:spTree>
    <p:extLst>
      <p:ext uri="{BB962C8B-B14F-4D97-AF65-F5344CB8AC3E}">
        <p14:creationId xmlns:p14="http://schemas.microsoft.com/office/powerpoint/2010/main" val="382579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789A-679D-4568-8475-F850CE2DC9C7}"/>
              </a:ext>
            </a:extLst>
          </p:cNvPr>
          <p:cNvSpPr>
            <a:spLocks noGrp="1"/>
          </p:cNvSpPr>
          <p:nvPr>
            <p:ph type="title"/>
          </p:nvPr>
        </p:nvSpPr>
        <p:spPr/>
        <p:txBody>
          <a:bodyPr/>
          <a:lstStyle/>
          <a:p>
            <a:r>
              <a:rPr lang="en-US" dirty="0"/>
              <a:t>Part 2: Study Design</a:t>
            </a:r>
          </a:p>
        </p:txBody>
      </p:sp>
      <p:sp>
        <p:nvSpPr>
          <p:cNvPr id="3" name="Content Placeholder 2">
            <a:extLst>
              <a:ext uri="{FF2B5EF4-FFF2-40B4-BE49-F238E27FC236}">
                <a16:creationId xmlns:a16="http://schemas.microsoft.com/office/drawing/2014/main" id="{C2CF063E-46EC-4922-BB9D-2981A9F2838B}"/>
              </a:ext>
            </a:extLst>
          </p:cNvPr>
          <p:cNvSpPr>
            <a:spLocks noGrp="1"/>
          </p:cNvSpPr>
          <p:nvPr>
            <p:ph sz="half" idx="1"/>
          </p:nvPr>
        </p:nvSpPr>
        <p:spPr>
          <a:xfrm>
            <a:off x="1024127" y="1785670"/>
            <a:ext cx="4754880" cy="4023360"/>
          </a:xfrm>
        </p:spPr>
        <p:txBody>
          <a:bodyPr>
            <a:normAutofit lnSpcReduction="10000"/>
          </a:bodyPr>
          <a:lstStyle/>
          <a:p>
            <a:r>
              <a:rPr lang="en-US" dirty="0"/>
              <a:t>Implementation:</a:t>
            </a:r>
          </a:p>
          <a:p>
            <a:r>
              <a:rPr lang="en-US" sz="1800" dirty="0"/>
              <a:t>Split Metropolis &amp; Gotham driver partners randomly into two groups (50/50 split)</a:t>
            </a:r>
          </a:p>
          <a:p>
            <a:pPr lvl="2"/>
            <a:r>
              <a:rPr lang="en-US" dirty="0"/>
              <a:t>Control group – no intervention</a:t>
            </a:r>
          </a:p>
          <a:p>
            <a:pPr lvl="2"/>
            <a:r>
              <a:rPr lang="en-US" dirty="0"/>
              <a:t>“Challenger” group – Reimburse all tolls during study</a:t>
            </a:r>
          </a:p>
          <a:p>
            <a:pPr marL="128016" lvl="1" indent="0">
              <a:buNone/>
            </a:pPr>
            <a:endParaRPr lang="en-US" dirty="0"/>
          </a:p>
          <a:p>
            <a:pPr marL="128016" lvl="1" indent="0">
              <a:buNone/>
            </a:pPr>
            <a:r>
              <a:rPr lang="en-US" dirty="0"/>
              <a:t>Sample Size</a:t>
            </a:r>
          </a:p>
          <a:p>
            <a:pPr lvl="2"/>
            <a:r>
              <a:rPr lang="en-US" dirty="0"/>
              <a:t>Must achieve sufficiently large sample size to have meaningful results. Depends on our number of drivers and test duration.  </a:t>
            </a:r>
          </a:p>
          <a:p>
            <a:pPr lvl="2"/>
            <a:r>
              <a:rPr lang="en-US" dirty="0"/>
              <a:t>As a rough estimate, two weeks – four weeks of data collection should be sufficient. More time gives more confidence in results.</a:t>
            </a:r>
          </a:p>
          <a:p>
            <a:pPr marL="310896" lvl="2" indent="0">
              <a:buNone/>
            </a:pPr>
            <a:r>
              <a:rPr lang="en-US" dirty="0"/>
              <a:t> </a:t>
            </a:r>
          </a:p>
        </p:txBody>
      </p:sp>
      <p:sp>
        <p:nvSpPr>
          <p:cNvPr id="4" name="Content Placeholder 3">
            <a:extLst>
              <a:ext uri="{FF2B5EF4-FFF2-40B4-BE49-F238E27FC236}">
                <a16:creationId xmlns:a16="http://schemas.microsoft.com/office/drawing/2014/main" id="{F9F902CE-12A0-4147-8DAF-1E0BEA77C340}"/>
              </a:ext>
            </a:extLst>
          </p:cNvPr>
          <p:cNvSpPr>
            <a:spLocks noGrp="1"/>
          </p:cNvSpPr>
          <p:nvPr>
            <p:ph sz="half" idx="2"/>
          </p:nvPr>
        </p:nvSpPr>
        <p:spPr>
          <a:xfrm>
            <a:off x="5989320" y="1785669"/>
            <a:ext cx="4754880" cy="4804911"/>
          </a:xfrm>
        </p:spPr>
        <p:txBody>
          <a:bodyPr>
            <a:normAutofit lnSpcReduction="10000"/>
          </a:bodyPr>
          <a:lstStyle/>
          <a:p>
            <a:r>
              <a:rPr lang="en-US" dirty="0"/>
              <a:t>Statistical Tests</a:t>
            </a:r>
          </a:p>
          <a:p>
            <a:pPr lvl="2"/>
            <a:r>
              <a:rPr lang="en-US" dirty="0"/>
              <a:t>Welch’s t-test: used to compare the statistical similarity of population means. </a:t>
            </a:r>
          </a:p>
          <a:p>
            <a:pPr marL="128016" lvl="1" indent="0">
              <a:buNone/>
            </a:pPr>
            <a:r>
              <a:rPr lang="en-US" sz="2200" dirty="0"/>
              <a:t>Result interpretation</a:t>
            </a:r>
          </a:p>
          <a:p>
            <a:pPr lvl="2"/>
            <a:r>
              <a:rPr lang="en-US" dirty="0"/>
              <a:t>Challenger group city exclusivity mean is x with a confidence interval of [P-value from Welch’s t-test].</a:t>
            </a:r>
          </a:p>
          <a:p>
            <a:pPr lvl="2"/>
            <a:r>
              <a:rPr lang="en-US" dirty="0"/>
              <a:t>A decrease in city exclusivity mean from the control indicates rejection of the null hypothesis</a:t>
            </a:r>
          </a:p>
          <a:p>
            <a:pPr lvl="2"/>
            <a:r>
              <a:rPr lang="en-US" dirty="0"/>
              <a:t>Staying the same or increasing indicates null hypothesis is correct.</a:t>
            </a:r>
          </a:p>
          <a:p>
            <a:r>
              <a:rPr lang="en-US" dirty="0"/>
              <a:t>Caveats</a:t>
            </a:r>
          </a:p>
          <a:p>
            <a:pPr lvl="2">
              <a:buFont typeface="Arial" panose="020B0604020202020204" pitchFamily="34" charset="0"/>
              <a:buChar char="•"/>
            </a:pPr>
            <a:r>
              <a:rPr lang="en-US" dirty="0"/>
              <a:t>This tests if reimbursing all toll cost has a correlation with city exclusivity. </a:t>
            </a:r>
          </a:p>
          <a:p>
            <a:pPr lvl="2">
              <a:buFont typeface="Arial" panose="020B0604020202020204" pitchFamily="34" charset="0"/>
              <a:buChar char="•"/>
            </a:pPr>
            <a:r>
              <a:rPr lang="en-US" dirty="0"/>
              <a:t>Correlation is not causation.</a:t>
            </a:r>
          </a:p>
          <a:p>
            <a:pPr lvl="2">
              <a:buFont typeface="Arial" panose="020B0604020202020204" pitchFamily="34" charset="0"/>
              <a:buChar char="•"/>
            </a:pPr>
            <a:r>
              <a:rPr lang="en-US" dirty="0"/>
              <a:t>Assume drivers understand the they will be reimbursed</a:t>
            </a:r>
          </a:p>
          <a:p>
            <a:pPr lvl="2">
              <a:buFont typeface="Arial" panose="020B0604020202020204" pitchFamily="34" charset="0"/>
              <a:buChar char="•"/>
            </a:pPr>
            <a:r>
              <a:rPr lang="en-US" dirty="0"/>
              <a:t>Assume drivers view reimbursement as equivalent to ‘not paying the toll’ in real-time</a:t>
            </a:r>
          </a:p>
          <a:p>
            <a:pPr lvl="2">
              <a:buFont typeface="Arial" panose="020B0604020202020204" pitchFamily="34" charset="0"/>
              <a:buChar char="•"/>
            </a:pPr>
            <a:r>
              <a:rPr lang="en-US" dirty="0"/>
              <a:t>Assume the toll is the only reason drivers aren’t visiting </a:t>
            </a:r>
          </a:p>
          <a:p>
            <a:endParaRPr lang="en-US" dirty="0"/>
          </a:p>
        </p:txBody>
      </p:sp>
    </p:spTree>
    <p:extLst>
      <p:ext uri="{BB962C8B-B14F-4D97-AF65-F5344CB8AC3E}">
        <p14:creationId xmlns:p14="http://schemas.microsoft.com/office/powerpoint/2010/main" val="4280961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75ACB-BE19-4922-8E18-DFC337E512C4}"/>
              </a:ext>
            </a:extLst>
          </p:cNvPr>
          <p:cNvSpPr>
            <a:spLocks noGrp="1"/>
          </p:cNvSpPr>
          <p:nvPr>
            <p:ph type="title"/>
          </p:nvPr>
        </p:nvSpPr>
        <p:spPr/>
        <p:txBody>
          <a:bodyPr/>
          <a:lstStyle/>
          <a:p>
            <a:r>
              <a:rPr lang="en-US" dirty="0"/>
              <a:t>Part 2: Study Design</a:t>
            </a:r>
          </a:p>
        </p:txBody>
      </p:sp>
      <p:sp>
        <p:nvSpPr>
          <p:cNvPr id="4" name="Content Placeholder 3">
            <a:extLst>
              <a:ext uri="{FF2B5EF4-FFF2-40B4-BE49-F238E27FC236}">
                <a16:creationId xmlns:a16="http://schemas.microsoft.com/office/drawing/2014/main" id="{6B1CBB6A-95EC-4FD5-8B55-F05DA71822DF}"/>
              </a:ext>
            </a:extLst>
          </p:cNvPr>
          <p:cNvSpPr>
            <a:spLocks noGrp="1"/>
          </p:cNvSpPr>
          <p:nvPr>
            <p:ph sz="half" idx="2"/>
          </p:nvPr>
        </p:nvSpPr>
        <p:spPr/>
        <p:txBody>
          <a:bodyPr/>
          <a:lstStyle/>
          <a:p>
            <a:r>
              <a:rPr lang="en-US" dirty="0"/>
              <a:t>Additional considerations</a:t>
            </a:r>
          </a:p>
          <a:p>
            <a:pPr lvl="1">
              <a:buFont typeface="Arial" panose="020B0604020202020204" pitchFamily="34" charset="0"/>
              <a:buChar char="•"/>
            </a:pPr>
            <a:r>
              <a:rPr lang="en-US" dirty="0"/>
              <a:t>Consider adding in other ‘challenger’ groups with only a portion of the toll paid, or x many tolls paid per day in future studies.</a:t>
            </a:r>
          </a:p>
          <a:p>
            <a:pPr lvl="1">
              <a:buFont typeface="Arial" panose="020B0604020202020204" pitchFamily="34" charset="0"/>
              <a:buChar char="•"/>
            </a:pPr>
            <a:r>
              <a:rPr lang="en-US" dirty="0"/>
              <a:t>Compare driver past city exclusivity values to value during AND AFTER study.  Does the city exclusivity return to prior level after the intervention ends? If so, how long does it take?</a:t>
            </a:r>
          </a:p>
          <a:p>
            <a:pPr lvl="1">
              <a:buFont typeface="Arial" panose="020B0604020202020204" pitchFamily="34" charset="0"/>
              <a:buChar char="•"/>
            </a:pPr>
            <a:r>
              <a:rPr lang="en-US" dirty="0"/>
              <a:t>Are there confounding variables not taken into account? Heavy traffic on the bridge, prejudices between cities, time-of day work that may effect driver events between cities.</a:t>
            </a:r>
          </a:p>
          <a:p>
            <a:endParaRPr lang="en-US" dirty="0"/>
          </a:p>
        </p:txBody>
      </p:sp>
      <p:sp>
        <p:nvSpPr>
          <p:cNvPr id="6" name="Content Placeholder 5">
            <a:extLst>
              <a:ext uri="{FF2B5EF4-FFF2-40B4-BE49-F238E27FC236}">
                <a16:creationId xmlns:a16="http://schemas.microsoft.com/office/drawing/2014/main" id="{7C9180C7-15FC-41F4-A28D-CBE1CF57CD03}"/>
              </a:ext>
            </a:extLst>
          </p:cNvPr>
          <p:cNvSpPr>
            <a:spLocks noGrp="1"/>
          </p:cNvSpPr>
          <p:nvPr>
            <p:ph sz="half" idx="1"/>
          </p:nvPr>
        </p:nvSpPr>
        <p:spPr/>
        <p:txBody>
          <a:bodyPr/>
          <a:lstStyle/>
          <a:p>
            <a:r>
              <a:rPr lang="en-US" dirty="0"/>
              <a:t>Splitting control vs challenger</a:t>
            </a:r>
          </a:p>
          <a:p>
            <a:pPr lvl="1">
              <a:buFont typeface="Arial" panose="020B0604020202020204" pitchFamily="34" charset="0"/>
              <a:buChar char="•"/>
            </a:pPr>
            <a:r>
              <a:rPr lang="en-US" dirty="0"/>
              <a:t>Split all drivers randomly 50/50</a:t>
            </a:r>
          </a:p>
          <a:p>
            <a:pPr lvl="1">
              <a:buFont typeface="Arial" panose="020B0604020202020204" pitchFamily="34" charset="0"/>
              <a:buChar char="•"/>
            </a:pPr>
            <a:r>
              <a:rPr lang="en-US" dirty="0"/>
              <a:t>Preserve distribution of driver’s primary city. I.e. if 60% of drivers work in metropolis, then 60% of the challenger and control groups should be primary drivers in metropolis. (If split is truly random and we have &gt; 100 drivers, this should take care of itself).</a:t>
            </a:r>
          </a:p>
          <a:p>
            <a:pPr lvl="1">
              <a:buFont typeface="Arial" panose="020B0604020202020204" pitchFamily="34" charset="0"/>
              <a:buChar char="•"/>
            </a:pPr>
            <a:r>
              <a:rPr lang="en-US" dirty="0"/>
              <a:t>If needed, we can reduce total study population to less than all drivers, but don’t shrink beyond 10% of total.  Just keep in mind smaller sample means less confidence.</a:t>
            </a:r>
          </a:p>
        </p:txBody>
      </p:sp>
    </p:spTree>
    <p:extLst>
      <p:ext uri="{BB962C8B-B14F-4D97-AF65-F5344CB8AC3E}">
        <p14:creationId xmlns:p14="http://schemas.microsoft.com/office/powerpoint/2010/main" val="2049214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a:extLst>
              <a:ext uri="{FF2B5EF4-FFF2-40B4-BE49-F238E27FC236}">
                <a16:creationId xmlns:a16="http://schemas.microsoft.com/office/drawing/2014/main" id="{1B503F7B-4299-4CD8-80E9-8F59B5D41C0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69064" y="3150386"/>
            <a:ext cx="4754562" cy="31223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9DD092-E8C4-49BA-9B59-5B0803B10FAF}"/>
              </a:ext>
            </a:extLst>
          </p:cNvPr>
          <p:cNvSpPr>
            <a:spLocks noGrp="1"/>
          </p:cNvSpPr>
          <p:nvPr>
            <p:ph type="title"/>
          </p:nvPr>
        </p:nvSpPr>
        <p:spPr/>
        <p:txBody>
          <a:bodyPr/>
          <a:lstStyle/>
          <a:p>
            <a:r>
              <a:rPr lang="en-US" dirty="0"/>
              <a:t>Part 3: EDA, what fraction of observed users retained?</a:t>
            </a:r>
          </a:p>
        </p:txBody>
      </p:sp>
      <p:sp>
        <p:nvSpPr>
          <p:cNvPr id="5" name="TextBox 4">
            <a:extLst>
              <a:ext uri="{FF2B5EF4-FFF2-40B4-BE49-F238E27FC236}">
                <a16:creationId xmlns:a16="http://schemas.microsoft.com/office/drawing/2014/main" id="{7295C46D-48D9-47AB-AF7D-205293BE68E3}"/>
              </a:ext>
            </a:extLst>
          </p:cNvPr>
          <p:cNvSpPr txBox="1"/>
          <p:nvPr/>
        </p:nvSpPr>
        <p:spPr>
          <a:xfrm>
            <a:off x="2379687" y="4527237"/>
            <a:ext cx="630301" cy="369332"/>
          </a:xfrm>
          <a:prstGeom prst="rect">
            <a:avLst/>
          </a:prstGeom>
          <a:noFill/>
        </p:spPr>
        <p:txBody>
          <a:bodyPr wrap="none" rtlCol="0">
            <a:spAutoFit/>
          </a:bodyPr>
          <a:lstStyle/>
          <a:p>
            <a:r>
              <a:rPr lang="en-US" dirty="0">
                <a:solidFill>
                  <a:schemeClr val="bg1"/>
                </a:solidFill>
              </a:rPr>
              <a:t>69%</a:t>
            </a:r>
          </a:p>
        </p:txBody>
      </p:sp>
      <p:sp>
        <p:nvSpPr>
          <p:cNvPr id="7" name="TextBox 6">
            <a:extLst>
              <a:ext uri="{FF2B5EF4-FFF2-40B4-BE49-F238E27FC236}">
                <a16:creationId xmlns:a16="http://schemas.microsoft.com/office/drawing/2014/main" id="{B31584BF-64C7-49D9-930D-0CCF2DABCF85}"/>
              </a:ext>
            </a:extLst>
          </p:cNvPr>
          <p:cNvSpPr txBox="1"/>
          <p:nvPr/>
        </p:nvSpPr>
        <p:spPr>
          <a:xfrm>
            <a:off x="4360887" y="5296325"/>
            <a:ext cx="630301" cy="369332"/>
          </a:xfrm>
          <a:prstGeom prst="rect">
            <a:avLst/>
          </a:prstGeom>
          <a:noFill/>
        </p:spPr>
        <p:txBody>
          <a:bodyPr wrap="none" rtlCol="0">
            <a:spAutoFit/>
          </a:bodyPr>
          <a:lstStyle/>
          <a:p>
            <a:r>
              <a:rPr lang="en-US" dirty="0">
                <a:solidFill>
                  <a:schemeClr val="bg1"/>
                </a:solidFill>
              </a:rPr>
              <a:t>31%</a:t>
            </a:r>
          </a:p>
        </p:txBody>
      </p:sp>
      <p:pic>
        <p:nvPicPr>
          <p:cNvPr id="1026" name="Picture 2">
            <a:extLst>
              <a:ext uri="{FF2B5EF4-FFF2-40B4-BE49-F238E27FC236}">
                <a16:creationId xmlns:a16="http://schemas.microsoft.com/office/drawing/2014/main" id="{74DF5746-E88B-4490-B49C-CF525EDDACB8}"/>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6401811" y="3030381"/>
            <a:ext cx="4754562" cy="33624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D6DEE61-0D84-4CA0-9576-259DF693BF03}"/>
              </a:ext>
            </a:extLst>
          </p:cNvPr>
          <p:cNvSpPr txBox="1"/>
          <p:nvPr/>
        </p:nvSpPr>
        <p:spPr>
          <a:xfrm>
            <a:off x="1024128" y="2173927"/>
            <a:ext cx="6320641" cy="523220"/>
          </a:xfrm>
          <a:prstGeom prst="rect">
            <a:avLst/>
          </a:prstGeom>
          <a:noFill/>
        </p:spPr>
        <p:txBody>
          <a:bodyPr wrap="none" rtlCol="0">
            <a:spAutoFit/>
          </a:bodyPr>
          <a:lstStyle/>
          <a:p>
            <a:r>
              <a:rPr lang="en-US" sz="2800" dirty="0"/>
              <a:t>Retained 69% of Jan cohort after 30 days</a:t>
            </a:r>
          </a:p>
        </p:txBody>
      </p:sp>
    </p:spTree>
    <p:extLst>
      <p:ext uri="{BB962C8B-B14F-4D97-AF65-F5344CB8AC3E}">
        <p14:creationId xmlns:p14="http://schemas.microsoft.com/office/powerpoint/2010/main" val="2925721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0954-AB0E-4D70-B7B9-49FB409A2981}"/>
              </a:ext>
            </a:extLst>
          </p:cNvPr>
          <p:cNvSpPr>
            <a:spLocks noGrp="1"/>
          </p:cNvSpPr>
          <p:nvPr>
            <p:ph type="title"/>
          </p:nvPr>
        </p:nvSpPr>
        <p:spPr/>
        <p:txBody>
          <a:bodyPr/>
          <a:lstStyle/>
          <a:p>
            <a:r>
              <a:rPr lang="en-US" dirty="0"/>
              <a:t>Part 3 : Predictive model </a:t>
            </a:r>
            <a:r>
              <a:rPr lang="en-US" sz="3600" dirty="0"/>
              <a:t>(active after 6 months?)</a:t>
            </a:r>
            <a:endParaRPr lang="en-US" dirty="0"/>
          </a:p>
        </p:txBody>
      </p:sp>
      <p:sp>
        <p:nvSpPr>
          <p:cNvPr id="3" name="Content Placeholder 2">
            <a:extLst>
              <a:ext uri="{FF2B5EF4-FFF2-40B4-BE49-F238E27FC236}">
                <a16:creationId xmlns:a16="http://schemas.microsoft.com/office/drawing/2014/main" id="{25B6C3D3-55E9-498F-8C9F-338C80F128AF}"/>
              </a:ext>
            </a:extLst>
          </p:cNvPr>
          <p:cNvSpPr>
            <a:spLocks noGrp="1"/>
          </p:cNvSpPr>
          <p:nvPr>
            <p:ph sz="half" idx="1"/>
          </p:nvPr>
        </p:nvSpPr>
        <p:spPr/>
        <p:txBody>
          <a:bodyPr/>
          <a:lstStyle/>
          <a:p>
            <a:r>
              <a:rPr lang="en-US" b="1" u="sng" dirty="0"/>
              <a:t>Chosen approach</a:t>
            </a:r>
          </a:p>
          <a:p>
            <a:r>
              <a:rPr lang="en-US" dirty="0"/>
              <a:t>Random Forest</a:t>
            </a:r>
          </a:p>
          <a:p>
            <a:pPr lvl="1"/>
            <a:r>
              <a:rPr lang="en-US" sz="2000" dirty="0"/>
              <a:t>Best score</a:t>
            </a:r>
          </a:p>
          <a:p>
            <a:pPr lvl="1"/>
            <a:r>
              <a:rPr lang="en-US" sz="2000" dirty="0"/>
              <a:t>Doesn’t require data scaling</a:t>
            </a:r>
          </a:p>
          <a:p>
            <a:pPr lvl="1"/>
            <a:r>
              <a:rPr lang="en-US" sz="2000" dirty="0"/>
              <a:t>Doesn’t require PCA</a:t>
            </a:r>
          </a:p>
          <a:p>
            <a:pPr lvl="1"/>
            <a:r>
              <a:rPr lang="en-US" sz="2000" dirty="0"/>
              <a:t>Fast to predict </a:t>
            </a:r>
          </a:p>
          <a:p>
            <a:pPr lvl="1"/>
            <a:r>
              <a:rPr lang="en-US" sz="2000" dirty="0"/>
              <a:t>Training process easily scales with parallel computing AKA well suited for scaling with cloud</a:t>
            </a:r>
          </a:p>
          <a:p>
            <a:pPr lvl="1"/>
            <a:endParaRPr lang="en-US" dirty="0"/>
          </a:p>
        </p:txBody>
      </p:sp>
      <p:sp>
        <p:nvSpPr>
          <p:cNvPr id="4" name="Content Placeholder 3">
            <a:extLst>
              <a:ext uri="{FF2B5EF4-FFF2-40B4-BE49-F238E27FC236}">
                <a16:creationId xmlns:a16="http://schemas.microsoft.com/office/drawing/2014/main" id="{FF71A1B8-246E-47BB-B773-ED267A3C7700}"/>
              </a:ext>
            </a:extLst>
          </p:cNvPr>
          <p:cNvSpPr>
            <a:spLocks noGrp="1"/>
          </p:cNvSpPr>
          <p:nvPr>
            <p:ph sz="half" idx="2"/>
          </p:nvPr>
        </p:nvSpPr>
        <p:spPr/>
        <p:txBody>
          <a:bodyPr/>
          <a:lstStyle/>
          <a:p>
            <a:r>
              <a:rPr lang="en-US" b="1" u="sng" dirty="0"/>
              <a:t>Alternatives considered</a:t>
            </a:r>
            <a:br>
              <a:rPr lang="en-US" b="1" u="sng" dirty="0"/>
            </a:br>
            <a:endParaRPr lang="en-US" b="1" u="sng" dirty="0"/>
          </a:p>
          <a:p>
            <a:pPr lvl="1"/>
            <a:r>
              <a:rPr lang="en-US" sz="2000" dirty="0"/>
              <a:t>Logistic regression</a:t>
            </a:r>
          </a:p>
          <a:p>
            <a:pPr lvl="2"/>
            <a:r>
              <a:rPr lang="en-US" sz="1800" dirty="0"/>
              <a:t>Lower score than RF</a:t>
            </a:r>
          </a:p>
          <a:p>
            <a:pPr lvl="1"/>
            <a:r>
              <a:rPr lang="en-US" sz="2000" dirty="0"/>
              <a:t>Decision tree</a:t>
            </a:r>
          </a:p>
          <a:p>
            <a:pPr lvl="2"/>
            <a:r>
              <a:rPr lang="en-US" sz="1800" dirty="0"/>
              <a:t>Prone to overfitting</a:t>
            </a:r>
          </a:p>
          <a:p>
            <a:endParaRPr lang="en-US" dirty="0"/>
          </a:p>
        </p:txBody>
      </p:sp>
      <p:graphicFrame>
        <p:nvGraphicFramePr>
          <p:cNvPr id="9" name="Table 9">
            <a:extLst>
              <a:ext uri="{FF2B5EF4-FFF2-40B4-BE49-F238E27FC236}">
                <a16:creationId xmlns:a16="http://schemas.microsoft.com/office/drawing/2014/main" id="{91BD26F6-4DF5-4817-9233-BECE7DCED672}"/>
              </a:ext>
            </a:extLst>
          </p:cNvPr>
          <p:cNvGraphicFramePr>
            <a:graphicFrameLocks noGrp="1"/>
          </p:cNvGraphicFramePr>
          <p:nvPr>
            <p:extLst>
              <p:ext uri="{D42A27DB-BD31-4B8C-83A1-F6EECF244321}">
                <p14:modId xmlns:p14="http://schemas.microsoft.com/office/powerpoint/2010/main" val="47214127"/>
              </p:ext>
            </p:extLst>
          </p:nvPr>
        </p:nvGraphicFramePr>
        <p:xfrm>
          <a:off x="6215187" y="4483784"/>
          <a:ext cx="3969589" cy="2026744"/>
        </p:xfrm>
        <a:graphic>
          <a:graphicData uri="http://schemas.openxmlformats.org/drawingml/2006/table">
            <a:tbl>
              <a:tblPr firstRow="1" bandRow="1">
                <a:tableStyleId>{5C22544A-7EE6-4342-B048-85BDC9FD1C3A}</a:tableStyleId>
              </a:tblPr>
              <a:tblGrid>
                <a:gridCol w="3031574">
                  <a:extLst>
                    <a:ext uri="{9D8B030D-6E8A-4147-A177-3AD203B41FA5}">
                      <a16:colId xmlns:a16="http://schemas.microsoft.com/office/drawing/2014/main" val="2842469625"/>
                    </a:ext>
                  </a:extLst>
                </a:gridCol>
                <a:gridCol w="938015">
                  <a:extLst>
                    <a:ext uri="{9D8B030D-6E8A-4147-A177-3AD203B41FA5}">
                      <a16:colId xmlns:a16="http://schemas.microsoft.com/office/drawing/2014/main" val="4006710057"/>
                    </a:ext>
                  </a:extLst>
                </a:gridCol>
              </a:tblGrid>
              <a:tr h="265561">
                <a:tc>
                  <a:txBody>
                    <a:bodyPr/>
                    <a:lstStyle/>
                    <a:p>
                      <a:r>
                        <a:rPr lang="en-US" dirty="0">
                          <a:latin typeface="+mn-lt"/>
                        </a:rPr>
                        <a:t>Model</a:t>
                      </a:r>
                    </a:p>
                  </a:txBody>
                  <a:tcPr/>
                </a:tc>
                <a:tc>
                  <a:txBody>
                    <a:bodyPr/>
                    <a:lstStyle/>
                    <a:p>
                      <a:r>
                        <a:rPr lang="en-US" dirty="0">
                          <a:latin typeface="+mn-lt"/>
                        </a:rPr>
                        <a:t>Score</a:t>
                      </a:r>
                    </a:p>
                  </a:txBody>
                  <a:tcPr/>
                </a:tc>
                <a:extLst>
                  <a:ext uri="{0D108BD9-81ED-4DB2-BD59-A6C34878D82A}">
                    <a16:rowId xmlns:a16="http://schemas.microsoft.com/office/drawing/2014/main" val="336626575"/>
                  </a:ext>
                </a:extLst>
              </a:tr>
              <a:tr h="26556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mn-lt"/>
                          <a:cs typeface="Courier New" panose="02070309020205020404" pitchFamily="49" charset="0"/>
                        </a:rPr>
                        <a:t>Random forest:</a:t>
                      </a:r>
                    </a:p>
                  </a:txBody>
                  <a:tcPr/>
                </a:tc>
                <a:tc>
                  <a:txBody>
                    <a:bodyPr/>
                    <a:lstStyle/>
                    <a:p>
                      <a:r>
                        <a:rPr kumimoji="0" lang="en-US" altLang="en-US" sz="1800" b="1" i="0" u="none" strike="noStrike" cap="none" normalizeH="0" baseline="0" dirty="0">
                          <a:ln>
                            <a:noFill/>
                          </a:ln>
                          <a:solidFill>
                            <a:srgbClr val="000000"/>
                          </a:solidFill>
                          <a:effectLst/>
                          <a:latin typeface="+mn-lt"/>
                          <a:cs typeface="Courier New" panose="02070309020205020404" pitchFamily="49" charset="0"/>
                        </a:rPr>
                        <a:t>0.7519 </a:t>
                      </a:r>
                      <a:endParaRPr lang="en-US" b="1" dirty="0">
                        <a:latin typeface="+mn-lt"/>
                      </a:endParaRPr>
                    </a:p>
                  </a:txBody>
                  <a:tcPr/>
                </a:tc>
                <a:extLst>
                  <a:ext uri="{0D108BD9-81ED-4DB2-BD59-A6C34878D82A}">
                    <a16:rowId xmlns:a16="http://schemas.microsoft.com/office/drawing/2014/main" val="2131496321"/>
                  </a:ext>
                </a:extLst>
              </a:tr>
              <a:tr h="16740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cs typeface="Courier New" panose="02070309020205020404" pitchFamily="49" charset="0"/>
                        </a:rPr>
                        <a:t>Random Forest with PCA:</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rgbClr val="000000"/>
                          </a:solidFill>
                          <a:effectLst/>
                          <a:latin typeface="+mn-lt"/>
                          <a:cs typeface="Courier New" panose="02070309020205020404" pitchFamily="49" charset="0"/>
                        </a:rPr>
                        <a:t>0.5334 </a:t>
                      </a:r>
                      <a:endParaRPr lang="en-US" dirty="0">
                        <a:latin typeface="+mn-lt"/>
                      </a:endParaRPr>
                    </a:p>
                  </a:txBody>
                  <a:tcPr/>
                </a:tc>
                <a:extLst>
                  <a:ext uri="{0D108BD9-81ED-4DB2-BD59-A6C34878D82A}">
                    <a16:rowId xmlns:a16="http://schemas.microsoft.com/office/drawing/2014/main" val="2206604419"/>
                  </a:ext>
                </a:extLst>
              </a:tr>
              <a:tr h="46473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cs typeface="Courier New" panose="02070309020205020404" pitchFamily="49" charset="0"/>
                        </a:rPr>
                        <a:t>Logistic Regression:</a:t>
                      </a:r>
                      <a:endParaRPr lang="en-US" dirty="0">
                        <a:latin typeface="+mn-lt"/>
                      </a:endParaRPr>
                    </a:p>
                  </a:txBody>
                  <a:tcPr/>
                </a:tc>
                <a:tc>
                  <a:txBody>
                    <a:bodyPr/>
                    <a:lstStyle/>
                    <a:p>
                      <a:r>
                        <a:rPr kumimoji="0" lang="en-US" altLang="en-US" sz="1800" b="0" i="0" u="none" strike="noStrike" cap="none" normalizeH="0" baseline="0" dirty="0">
                          <a:ln>
                            <a:noFill/>
                          </a:ln>
                          <a:solidFill>
                            <a:srgbClr val="000000"/>
                          </a:solidFill>
                          <a:effectLst/>
                          <a:latin typeface="+mn-lt"/>
                          <a:cs typeface="Courier New" panose="02070309020205020404" pitchFamily="49" charset="0"/>
                        </a:rPr>
                        <a:t>0.6682</a:t>
                      </a:r>
                      <a:endParaRPr lang="en-US" dirty="0">
                        <a:latin typeface="+mn-lt"/>
                      </a:endParaRPr>
                    </a:p>
                  </a:txBody>
                  <a:tcPr/>
                </a:tc>
                <a:extLst>
                  <a:ext uri="{0D108BD9-81ED-4DB2-BD59-A6C34878D82A}">
                    <a16:rowId xmlns:a16="http://schemas.microsoft.com/office/drawing/2014/main" val="336173957"/>
                  </a:ext>
                </a:extLst>
              </a:tr>
              <a:tr h="4647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rgbClr val="000000"/>
                          </a:solidFill>
                          <a:effectLst/>
                          <a:latin typeface="+mn-lt"/>
                          <a:cs typeface="Courier New" panose="02070309020205020404" pitchFamily="49" charset="0"/>
                        </a:rPr>
                        <a:t>Logistic Regression with PCA:</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rgbClr val="000000"/>
                          </a:solidFill>
                          <a:effectLst/>
                          <a:latin typeface="+mn-lt"/>
                          <a:cs typeface="Courier New" panose="02070309020205020404" pitchFamily="49" charset="0"/>
                        </a:rPr>
                        <a:t>0.6683</a:t>
                      </a:r>
                      <a:endParaRPr lang="en-US" dirty="0">
                        <a:latin typeface="+mn-lt"/>
                      </a:endParaRPr>
                    </a:p>
                  </a:txBody>
                  <a:tcPr/>
                </a:tc>
                <a:extLst>
                  <a:ext uri="{0D108BD9-81ED-4DB2-BD59-A6C34878D82A}">
                    <a16:rowId xmlns:a16="http://schemas.microsoft.com/office/drawing/2014/main" val="973821961"/>
                  </a:ext>
                </a:extLst>
              </a:tr>
            </a:tbl>
          </a:graphicData>
        </a:graphic>
      </p:graphicFrame>
    </p:spTree>
    <p:extLst>
      <p:ext uri="{BB962C8B-B14F-4D97-AF65-F5344CB8AC3E}">
        <p14:creationId xmlns:p14="http://schemas.microsoft.com/office/powerpoint/2010/main" val="1297880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8067</TotalTime>
  <Words>949</Words>
  <Application>Microsoft Office PowerPoint</Application>
  <PresentationFormat>Widescreen</PresentationFormat>
  <Paragraphs>121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Cambria Math</vt:lpstr>
      <vt:lpstr>Helvetica Neue</vt:lpstr>
      <vt:lpstr>Tw Cen MT</vt:lpstr>
      <vt:lpstr>Tw Cen MT Condensed</vt:lpstr>
      <vt:lpstr>Wingdings 3</vt:lpstr>
      <vt:lpstr>Integral</vt:lpstr>
      <vt:lpstr>Ultimate Technologies Inc.</vt:lpstr>
      <vt:lpstr>Part 1 EDA: Data Quality</vt:lpstr>
      <vt:lpstr>Part 1 EDA: Daily Cycle</vt:lpstr>
      <vt:lpstr>Part 1 EDA: overall trends</vt:lpstr>
      <vt:lpstr>Part 2: Setup</vt:lpstr>
      <vt:lpstr>Part 2: Study Design</vt:lpstr>
      <vt:lpstr>Part 2: Study Design</vt:lpstr>
      <vt:lpstr>Part 3: EDA, what fraction of observed users retained?</vt:lpstr>
      <vt:lpstr>Part 3 : Predictive model (active after 6 months?)</vt:lpstr>
      <vt:lpstr>Part 3: Concerns, model validity, key indicators</vt:lpstr>
      <vt:lpstr>Part 3: insights to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Ultimate Technologies Inc.</dc:title>
  <dc:creator>jeffrey jex</dc:creator>
  <cp:lastModifiedBy>jeffrey jex</cp:lastModifiedBy>
  <cp:revision>33</cp:revision>
  <dcterms:created xsi:type="dcterms:W3CDTF">2021-06-09T16:57:00Z</dcterms:created>
  <dcterms:modified xsi:type="dcterms:W3CDTF">2021-06-28T21:57:50Z</dcterms:modified>
</cp:coreProperties>
</file>