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2" r:id="rId5"/>
    <p:sldId id="278" r:id="rId6"/>
    <p:sldId id="277" r:id="rId7"/>
    <p:sldId id="266" r:id="rId8"/>
    <p:sldId id="267" r:id="rId9"/>
    <p:sldId id="272" r:id="rId10"/>
    <p:sldId id="268" r:id="rId11"/>
    <p:sldId id="273" r:id="rId12"/>
    <p:sldId id="269" r:id="rId13"/>
    <p:sldId id="274" r:id="rId14"/>
    <p:sldId id="276" r:id="rId15"/>
    <p:sldId id="279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A74-F8E1-4094-902D-31C2DAB40432}" type="datetimeFigureOut">
              <a:rPr lang="fr-CH" smtClean="0"/>
              <a:t>03.01.2024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95B4-0F59-4EB2-AB7E-69EE0351C9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914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A74-F8E1-4094-902D-31C2DAB40432}" type="datetimeFigureOut">
              <a:rPr lang="fr-CH" smtClean="0"/>
              <a:t>03.01.2024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95B4-0F59-4EB2-AB7E-69EE0351C9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173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A74-F8E1-4094-902D-31C2DAB40432}" type="datetimeFigureOut">
              <a:rPr lang="fr-CH" smtClean="0"/>
              <a:t>03.01.2024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95B4-0F59-4EB2-AB7E-69EE0351C9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562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A74-F8E1-4094-902D-31C2DAB40432}" type="datetimeFigureOut">
              <a:rPr lang="fr-CH" smtClean="0"/>
              <a:t>03.01.2024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95B4-0F59-4EB2-AB7E-69EE0351C9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4827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A74-F8E1-4094-902D-31C2DAB40432}" type="datetimeFigureOut">
              <a:rPr lang="fr-CH" smtClean="0"/>
              <a:t>03.01.2024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95B4-0F59-4EB2-AB7E-69EE0351C9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361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A74-F8E1-4094-902D-31C2DAB40432}" type="datetimeFigureOut">
              <a:rPr lang="fr-CH" smtClean="0"/>
              <a:t>03.01.2024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95B4-0F59-4EB2-AB7E-69EE0351C9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6572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A74-F8E1-4094-902D-31C2DAB40432}" type="datetimeFigureOut">
              <a:rPr lang="fr-CH" smtClean="0"/>
              <a:t>03.01.2024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95B4-0F59-4EB2-AB7E-69EE0351C9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2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A74-F8E1-4094-902D-31C2DAB40432}" type="datetimeFigureOut">
              <a:rPr lang="fr-CH" smtClean="0"/>
              <a:t>03.01.2024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95B4-0F59-4EB2-AB7E-69EE0351C9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977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A74-F8E1-4094-902D-31C2DAB40432}" type="datetimeFigureOut">
              <a:rPr lang="fr-CH" smtClean="0"/>
              <a:t>03.01.2024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95B4-0F59-4EB2-AB7E-69EE0351C9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363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A74-F8E1-4094-902D-31C2DAB40432}" type="datetimeFigureOut">
              <a:rPr lang="fr-CH" smtClean="0"/>
              <a:t>03.01.2024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95B4-0F59-4EB2-AB7E-69EE0351C9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1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94A74-F8E1-4094-902D-31C2DAB40432}" type="datetimeFigureOut">
              <a:rPr lang="fr-CH" smtClean="0"/>
              <a:t>03.01.2024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95B4-0F59-4EB2-AB7E-69EE0351C9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869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94A74-F8E1-4094-902D-31C2DAB40432}" type="datetimeFigureOut">
              <a:rPr lang="fr-CH" smtClean="0"/>
              <a:t>03.01.2024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95B4-0F59-4EB2-AB7E-69EE0351C998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7219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csc.com/product-detail/Power-Inductors_YJYCOIN-YDRH104R-390M_C339965.html" TargetMode="External"/><Relationship Id="rId2" Type="http://schemas.openxmlformats.org/officeDocument/2006/relationships/hyperlink" Target="https://www.lcsc.com/product-detail/Schottky-Barrier-Diodes-SBD_GOODWORK-SS24_C908678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dfrobot.com/USB_Charger_for_7.4V_LiPo_Battery_SKU__DFR0564" TargetMode="External"/><Relationship Id="rId2" Type="http://schemas.openxmlformats.org/officeDocument/2006/relationships/hyperlink" Target="https://uk.farnell.com/dfrobot/dfr0564/usb-charger-board-lipo-battery/dp/3879649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k.farnell.com/pro-power/ppw01008/2-1mm-dc-plug-lockable/dp/3383697" TargetMode="External"/><Relationship Id="rId2" Type="http://schemas.openxmlformats.org/officeDocument/2006/relationships/hyperlink" Target="https://www.lcsc.com/product-detail/Wire-To-Board-Wire-To-Wire-Connector_JST-S2B-PH-SM4-TB-LF-SN_C295747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ics.stackexchange.com/questions/141897/dc-power-supply-jack-connector-pinout" TargetMode="External"/><Relationship Id="rId2" Type="http://schemas.openxmlformats.org/officeDocument/2006/relationships/hyperlink" Target="https://www.dnatechindia.com/dc-female-power-jack-pcb-panel-cabinet-mount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4565" TargetMode="External"/><Relationship Id="rId2" Type="http://schemas.openxmlformats.org/officeDocument/2006/relationships/hyperlink" Target="https://learn.adafruit.com/adafruit-esp32-s3-tft-feather/overview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iki.dfrobot.com/USB_Charger_for_7.4V_LiPo_Battery_SKU__DFR0564" TargetMode="External"/><Relationship Id="rId4" Type="http://schemas.openxmlformats.org/officeDocument/2006/relationships/hyperlink" Target="https://uk.farnell.com/dfrobot/dfr0564/usb-charger-board-lipo-battery/dp/387964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k.farnell.com/pro-power/ppw01008/2-1mm-dc-plug-lockable/dp/338369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adafruit.com/adafruit-esp32-s3-tft-feather/power-manage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csc.com/product-detail/Wire-To-Board-Wire-To-Wire-Connector_JST-S2B-PH-SM4-TB-LF-SN_C295747.html" TargetMode="External"/><Relationship Id="rId7" Type="http://schemas.openxmlformats.org/officeDocument/2006/relationships/hyperlink" Target="https://www.lcsc.com/product-detail/AC-DC-Power-Connectors_GANGYUAN-DC-470-2-1GP_C194407.html" TargetMode="External"/><Relationship Id="rId2" Type="http://schemas.openxmlformats.org/officeDocument/2006/relationships/hyperlink" Target="https://www.lcsc.com/product-detail/DC-DC-Converters_HGSEMI-AP1509-5-0M-TR_C360642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csc.com/product-detail/DC-DC-Converters_Diodes-Incorporated-AP1509-SG-13_C151822.html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lcsc.com/product-detail/Motor-Driver-ICs_STMicroelectronics-STSPIN250_C155561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wnload.mikroe.com/documents/add-on-boards/click/stspin250/stspin250-click-schematic-v10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Electronics 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Torso </a:t>
            </a:r>
            <a:r>
              <a:rPr lang="en-US" dirty="0" err="1" smtClean="0"/>
              <a:t>Stabiliser</a:t>
            </a:r>
            <a:r>
              <a:rPr lang="en-US" dirty="0" smtClean="0"/>
              <a:t> Prototype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2901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STSPIN250 </a:t>
            </a:r>
            <a:r>
              <a:rPr lang="en-US" dirty="0" smtClean="0"/>
              <a:t>– EN\FAULT</a:t>
            </a:r>
            <a:endParaRPr lang="fr-CH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1743437"/>
            <a:ext cx="5181600" cy="1369848"/>
          </a:xfrm>
          <a:prstGeom prst="rect">
            <a:avLst/>
          </a:prstGeom>
        </p:spPr>
      </p:pic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Fault for interrupt in MCU in case of problem (forced at low)</a:t>
            </a:r>
          </a:p>
          <a:p>
            <a:r>
              <a:rPr lang="en-US" dirty="0" smtClean="0"/>
              <a:t>Keep EN high to enable</a:t>
            </a:r>
          </a:p>
          <a:p>
            <a:r>
              <a:rPr lang="en-US" dirty="0" smtClean="0"/>
              <a:t>Both connected to ESP32 via pin header</a:t>
            </a:r>
          </a:p>
          <a:p>
            <a:endParaRPr lang="fr-CH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98" y="3261100"/>
            <a:ext cx="9620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6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STSPIN250 – STBY\RESET</a:t>
            </a:r>
            <a:endParaRPr lang="fr-CH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5904" y="1825625"/>
            <a:ext cx="1181100" cy="317182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709" y="1825625"/>
            <a:ext cx="9167078" cy="114040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519709" y="3226871"/>
            <a:ext cx="605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Forced high by a pull-up resistor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1719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AP1509 – Adjustable version </a:t>
            </a:r>
            <a:endParaRPr lang="fr-CH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3534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Schottky</a:t>
            </a:r>
            <a:r>
              <a:rPr lang="en-US" dirty="0" smtClean="0"/>
              <a:t> Diode</a:t>
            </a:r>
            <a:r>
              <a:rPr lang="en-US" dirty="0"/>
              <a:t> </a:t>
            </a:r>
            <a:r>
              <a:rPr lang="en-US" dirty="0" smtClean="0"/>
              <a:t>which spec? -&gt; estimate the current, otherwise take 2-3A and we should be fine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www.lcsc.com/product-detail/Schottky-Barrier-Diodes-SBD_GOODWORK-SS24_C908678.html</a:t>
            </a:r>
            <a:endParaRPr lang="en-US" dirty="0" smtClean="0"/>
          </a:p>
          <a:p>
            <a:r>
              <a:rPr lang="en-US" dirty="0" smtClean="0"/>
              <a:t>C(IN) and C(OUT) from </a:t>
            </a:r>
            <a:r>
              <a:rPr lang="en-US" dirty="0" err="1" smtClean="0"/>
              <a:t>ChatGPT</a:t>
            </a:r>
            <a:r>
              <a:rPr lang="en-US" dirty="0" smtClean="0"/>
              <a:t> + Buck converter of </a:t>
            </a:r>
            <a:r>
              <a:rPr lang="en-US" dirty="0" err="1" smtClean="0"/>
              <a:t>Adafruit</a:t>
            </a:r>
            <a:r>
              <a:rPr lang="en-US" dirty="0" smtClean="0"/>
              <a:t> (not AP1509 though)</a:t>
            </a:r>
          </a:p>
          <a:p>
            <a:r>
              <a:rPr lang="en-US" dirty="0" smtClean="0"/>
              <a:t>Choose an inductance that can handle up to 2A (max provided by the voltage regulator</a:t>
            </a:r>
            <a:r>
              <a:rPr lang="en-US" dirty="0"/>
              <a:t>)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www.lcsc.com/product-detail/Power-Inductors_YJYCOIN-YDRH104R-390M_C339965.html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From the </a:t>
            </a:r>
            <a:r>
              <a:rPr lang="en-US" dirty="0" err="1" smtClean="0">
                <a:solidFill>
                  <a:schemeClr val="accent6"/>
                </a:solidFill>
              </a:rPr>
              <a:t>Vout</a:t>
            </a:r>
            <a:r>
              <a:rPr lang="en-US" dirty="0" smtClean="0">
                <a:solidFill>
                  <a:schemeClr val="accent6"/>
                </a:solidFill>
              </a:rPr>
              <a:t> formula, with R2 = 1K and R1=2.2k we get </a:t>
            </a:r>
            <a:r>
              <a:rPr lang="en-US" dirty="0" err="1" smtClean="0">
                <a:solidFill>
                  <a:schemeClr val="accent6"/>
                </a:solidFill>
              </a:rPr>
              <a:t>Vout</a:t>
            </a:r>
            <a:r>
              <a:rPr lang="en-US" dirty="0" smtClean="0">
                <a:solidFill>
                  <a:schemeClr val="accent6"/>
                </a:solidFill>
              </a:rPr>
              <a:t>=3.9V (</a:t>
            </a:r>
            <a:r>
              <a:rPr lang="en-US" dirty="0" err="1" smtClean="0">
                <a:solidFill>
                  <a:schemeClr val="accent6"/>
                </a:solidFill>
              </a:rPr>
              <a:t>Adafruit</a:t>
            </a:r>
            <a:r>
              <a:rPr lang="en-US" dirty="0" smtClean="0">
                <a:solidFill>
                  <a:schemeClr val="accent6"/>
                </a:solidFill>
              </a:rPr>
              <a:t> supports 3.7V or 4.2V Lithium batteries)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-&gt; should 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002" y="1504950"/>
            <a:ext cx="4413559" cy="209036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6618" y="3458181"/>
            <a:ext cx="4268326" cy="286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0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charger circuit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DFROBOT DFR0564 (7.4V battery charger) </a:t>
            </a:r>
            <a:r>
              <a:rPr lang="en-US" dirty="0">
                <a:hlinkClick r:id="rId2"/>
              </a:rPr>
              <a:t>https://uk.farnell.com/dfrobot/dfr0564/usb-charger-board-lipo-battery/dp/3879649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https://wiki.dfrobot.com/USB_Charger_for_7.4V_LiPo_Battery_SKU__DFR0564</a:t>
            </a:r>
            <a:r>
              <a:rPr lang="en-US" dirty="0"/>
              <a:t> </a:t>
            </a:r>
          </a:p>
          <a:p>
            <a:endParaRPr lang="fr-CH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123" y="1321723"/>
            <a:ext cx="5559846" cy="478976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38200" y="5403272"/>
            <a:ext cx="5503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Would it be possible to solder the battery to the pads and leave all the time, even when using the battery? -&gt; Yes</a:t>
            </a:r>
            <a:endParaRPr lang="fr-CH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582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Solenoid </a:t>
            </a:r>
            <a:r>
              <a:rPr lang="en-US" dirty="0"/>
              <a:t>connectors: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www.lcsc.com/product-detail/Wire-To-Board-Wire-To-Wire-Connector_JST-S2B-PH-SM4-TB-LF-SN_C295747.html</a:t>
            </a:r>
            <a:r>
              <a:rPr lang="en-US" dirty="0" smtClean="0"/>
              <a:t>  </a:t>
            </a:r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Pin headers corresponding to </a:t>
            </a:r>
            <a:r>
              <a:rPr lang="en-US" dirty="0" err="1" smtClean="0"/>
              <a:t>Adafruit</a:t>
            </a:r>
            <a:r>
              <a:rPr lang="en-US" dirty="0" smtClean="0"/>
              <a:t> Feather board to stack with ESP32 board</a:t>
            </a:r>
          </a:p>
          <a:p>
            <a:endParaRPr lang="en-US" dirty="0"/>
          </a:p>
          <a:p>
            <a:r>
              <a:rPr lang="en-US" dirty="0" smtClean="0"/>
              <a:t>Battery connector (2.1mm Power Jack) 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https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://uk.farnell.com/pro-power/ppw01008/2-1mm-dc-plug-lockable/dp/3383697</a:t>
            </a:r>
            <a:endParaRPr lang="fr-CH" dirty="0"/>
          </a:p>
          <a:p>
            <a:endParaRPr lang="en-US" dirty="0" smtClean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0834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4264429"/>
            <a:ext cx="10515600" cy="191253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High price because extended parts?  Easy way to replace them by basics one?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Ok to solder the 2.1mm Power DC Jack </a:t>
            </a:r>
            <a:r>
              <a:rPr lang="en-US" dirty="0">
                <a:solidFill>
                  <a:srgbClr val="FF0000"/>
                </a:solidFill>
              </a:rPr>
              <a:t>ourselves?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www.dnatechindia.com/dc-female-power-jack-pcb-panel-cabinet-mounting.html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electronics.stackexchange.com/questions/141897/dc-power-supply-jack-connector-pinout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80" y="265237"/>
            <a:ext cx="8045769" cy="396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703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BOM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Adafruit</a:t>
            </a:r>
            <a:r>
              <a:rPr lang="en-US" dirty="0" smtClean="0">
                <a:solidFill>
                  <a:srgbClr val="00B050"/>
                </a:solidFill>
              </a:rPr>
              <a:t> ESP32 board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IMU board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Charger board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Custom PCB</a:t>
            </a:r>
          </a:p>
          <a:p>
            <a:r>
              <a:rPr lang="en-US" dirty="0" smtClean="0"/>
              <a:t>Stacking header for Feather (ESP32 board to custom PCB) –&gt; </a:t>
            </a:r>
            <a:r>
              <a:rPr lang="en-US" dirty="0" err="1" smtClean="0"/>
              <a:t>Pimoroni</a:t>
            </a:r>
            <a:endParaRPr lang="en-US" dirty="0" smtClean="0"/>
          </a:p>
          <a:p>
            <a:r>
              <a:rPr lang="en-US" dirty="0" smtClean="0"/>
              <a:t>Stemma QT wire (ESP32 board to IMU board) -&gt; </a:t>
            </a:r>
            <a:r>
              <a:rPr lang="en-US" dirty="0" err="1" smtClean="0"/>
              <a:t>Pimoroni</a:t>
            </a:r>
            <a:endParaRPr lang="en-US" dirty="0" smtClean="0"/>
          </a:p>
          <a:p>
            <a:r>
              <a:rPr lang="en-US" dirty="0" smtClean="0"/>
              <a:t>2mm 2pins JST cables (2x Solenoid, 1x VBAT ESP32 board) -&gt; </a:t>
            </a:r>
            <a:r>
              <a:rPr lang="en-US" dirty="0" err="1" smtClean="0"/>
              <a:t>Pimoroni</a:t>
            </a:r>
            <a:endParaRPr lang="en-US" dirty="0" smtClean="0"/>
          </a:p>
          <a:p>
            <a:r>
              <a:rPr lang="en-US" dirty="0" smtClean="0"/>
              <a:t>DC power connector adapter (maybe for battery to charger, to be changed latter) –&gt; Amazon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1708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 PCB boards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Existing boards</a:t>
            </a:r>
            <a:endParaRPr lang="fr-CH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Adafruit</a:t>
            </a:r>
            <a:r>
              <a:rPr lang="en-US" dirty="0" smtClean="0"/>
              <a:t> ESP32 </a:t>
            </a:r>
            <a:r>
              <a:rPr lang="en-US" dirty="0"/>
              <a:t>S3-Feather TFT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learn.adafruit.com/adafruit-esp32-s3-tft-feather/overview</a:t>
            </a:r>
            <a:endParaRPr lang="en-US" dirty="0" smtClean="0"/>
          </a:p>
          <a:p>
            <a:r>
              <a:rPr lang="en-US" dirty="0" err="1" smtClean="0"/>
              <a:t>Adafruit</a:t>
            </a:r>
            <a:r>
              <a:rPr lang="en-US" dirty="0" smtClean="0"/>
              <a:t> LSM6DSOX+LIS3MDL </a:t>
            </a:r>
            <a:r>
              <a:rPr lang="en-US" dirty="0" err="1" smtClean="0"/>
              <a:t>FeatherWing</a:t>
            </a:r>
            <a:r>
              <a:rPr lang="en-US" dirty="0"/>
              <a:t>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www.adafruit.com/product/4565</a:t>
            </a:r>
            <a:r>
              <a:rPr lang="en-US" dirty="0" smtClean="0"/>
              <a:t> </a:t>
            </a:r>
          </a:p>
          <a:p>
            <a:r>
              <a:rPr lang="en-US" dirty="0" smtClean="0"/>
              <a:t>DFROBOT DFR0564 (</a:t>
            </a:r>
            <a:r>
              <a:rPr lang="en-US" dirty="0"/>
              <a:t>7.4V battery charger)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uk.farnell.com/dfrobot/dfr0564/usb-charger-board-lipo-battery/dp/3879649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https://wiki.dfrobot.com/USB_Charger_for_7.4V_LiPo_Battery_SKU__</a:t>
            </a:r>
            <a:r>
              <a:rPr lang="en-US" dirty="0" smtClean="0">
                <a:hlinkClick r:id="rId5"/>
              </a:rPr>
              <a:t>DFR0564</a:t>
            </a:r>
            <a:r>
              <a:rPr lang="en-US" dirty="0" smtClean="0"/>
              <a:t> </a:t>
            </a:r>
          </a:p>
          <a:p>
            <a:endParaRPr lang="fr-CH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Custom board</a:t>
            </a:r>
            <a:endParaRPr lang="fr-CH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57813" cy="3684588"/>
          </a:xfrm>
        </p:spPr>
        <p:txBody>
          <a:bodyPr>
            <a:normAutofit/>
          </a:bodyPr>
          <a:lstStyle/>
          <a:p>
            <a:r>
              <a:rPr lang="en-US" dirty="0" smtClean="0"/>
              <a:t>Voltage regulator VBAT –&gt; +3.7V (Power for </a:t>
            </a:r>
            <a:r>
              <a:rPr lang="en-US" dirty="0" err="1" smtClean="0"/>
              <a:t>Adafruit</a:t>
            </a:r>
            <a:r>
              <a:rPr lang="en-US" dirty="0" smtClean="0"/>
              <a:t> ESP32-S3)</a:t>
            </a:r>
          </a:p>
          <a:p>
            <a:r>
              <a:rPr lang="en-US" dirty="0"/>
              <a:t>STSPIN250 to drive </a:t>
            </a:r>
            <a:r>
              <a:rPr lang="en-US" dirty="0" smtClean="0"/>
              <a:t>solenoid</a:t>
            </a:r>
          </a:p>
          <a:p>
            <a:r>
              <a:rPr lang="en-US" dirty="0" smtClean="0"/>
              <a:t>Battery connector (JST connector)</a:t>
            </a:r>
          </a:p>
          <a:p>
            <a:r>
              <a:rPr lang="en-US" dirty="0" smtClean="0"/>
              <a:t>ESP32 board power connector (soldered)</a:t>
            </a:r>
          </a:p>
          <a:p>
            <a:r>
              <a:rPr lang="en-US" dirty="0" smtClean="0"/>
              <a:t>Solenoid connector 2x (JST 2 pins)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97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Electronics main </a:t>
            </a:r>
            <a:endParaRPr lang="fr-CH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96" y="1385109"/>
            <a:ext cx="7162800" cy="46863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445731" y="1197033"/>
            <a:ext cx="33417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Can I let the charging circuit connected all the time?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Would need to split the battery wires into two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-&gt; All good</a:t>
            </a:r>
            <a:endParaRPr lang="fr-CH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9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</a:t>
            </a:r>
            <a:endParaRPr lang="fr-CH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Solenoid needs 6V and around 900mA to be driven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Use a </a:t>
            </a:r>
            <a:r>
              <a:rPr lang="en-US" dirty="0"/>
              <a:t>7.4V battery: https://uk.rs-online.com/web/p/rechargeable-battery-packs/1449410?cm_mmc=UK-PLA-DS3A-_-google-_-CSS_UK_EN_PMAX_RS+PRO-_--_-1449410&amp;matchtype=&amp;&amp;</a:t>
            </a:r>
            <a:r>
              <a:rPr lang="en-US" dirty="0" smtClean="0"/>
              <a:t>gad_source=1&amp;gclid=CjwKCAiA98WrBhAYEiwA2WvhOs6-wUJgJwwETTHcqYAVZaAaic-IthWP80fDwqkevUuxdFFfgoHDdxoCNg8QAvD_BwE&amp;gclsrc=aw.ds </a:t>
            </a:r>
          </a:p>
          <a:p>
            <a:r>
              <a:rPr lang="en-US" dirty="0" smtClean="0"/>
              <a:t>If we want to use two solenoids, we need to provide 2A -&gt; ok with STSPIN250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Note: charged via an existing board (just solder the battery wires on it)?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uk.farnell.com/pro-power/ppw01008/2-1mm-dc-plug-lockable/dp/3383697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59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power </a:t>
            </a:r>
            <a:r>
              <a:rPr lang="en-US" dirty="0" err="1" smtClean="0"/>
              <a:t>Adafruit</a:t>
            </a:r>
            <a:r>
              <a:rPr lang="en-US" dirty="0" smtClean="0"/>
              <a:t> ESP32-S3 Feather TFT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6389" y="1360113"/>
            <a:ext cx="10515600" cy="4351338"/>
          </a:xfrm>
        </p:spPr>
        <p:txBody>
          <a:bodyPr/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learn.adafruit.com/adafruit-esp32-s3-tft-feather/power-management</a:t>
            </a:r>
            <a:r>
              <a:rPr lang="en-US" sz="1400" dirty="0" smtClean="0"/>
              <a:t> </a:t>
            </a:r>
          </a:p>
          <a:p>
            <a:r>
              <a:rPr lang="en-US" sz="1800" dirty="0" smtClean="0"/>
              <a:t>Voltage regulator 7.2V -&gt; 3.7V on the custom board and use two wires (soldered on custom board, JST on </a:t>
            </a:r>
            <a:r>
              <a:rPr lang="en-US" sz="1800" dirty="0" err="1" smtClean="0"/>
              <a:t>Adafruit</a:t>
            </a:r>
            <a:r>
              <a:rPr lang="en-US" sz="1800" dirty="0" smtClean="0"/>
              <a:t> board)</a:t>
            </a:r>
            <a:endParaRPr lang="fr-CH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15" y="2579775"/>
            <a:ext cx="4713316" cy="37408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531" y="2579775"/>
            <a:ext cx="5395825" cy="278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1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Custom board – Idea 3 (No charging circuit)</a:t>
            </a:r>
            <a:endParaRPr lang="fr-CH" sz="4000" dirty="0"/>
          </a:p>
        </p:txBody>
      </p:sp>
      <p:sp>
        <p:nvSpPr>
          <p:cNvPr id="7" name="ZoneTexte 6"/>
          <p:cNvSpPr txBox="1"/>
          <p:nvPr/>
        </p:nvSpPr>
        <p:spPr>
          <a:xfrm>
            <a:off x="5584766" y="4406470"/>
            <a:ext cx="16376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>
                <a:hlinkClick r:id="rId2"/>
              </a:rPr>
              <a:t>https://</a:t>
            </a:r>
            <a:r>
              <a:rPr lang="fr-CH" sz="1000" dirty="0" smtClean="0">
                <a:hlinkClick r:id="rId2"/>
              </a:rPr>
              <a:t>www.lcsc.com/product-detail/DC-DC-Converters_HGSEMI-AP1509-5-0M-TR_C360642.html</a:t>
            </a:r>
            <a:r>
              <a:rPr lang="fr-CH" sz="1000" dirty="0" smtClean="0"/>
              <a:t> </a:t>
            </a:r>
            <a:endParaRPr lang="fr-CH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7398328" y="4725749"/>
            <a:ext cx="26223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>
                <a:hlinkClick r:id="rId3"/>
              </a:rPr>
              <a:t>https://</a:t>
            </a:r>
            <a:r>
              <a:rPr lang="fr-CH" sz="1000" dirty="0" smtClean="0">
                <a:hlinkClick r:id="rId3"/>
              </a:rPr>
              <a:t>www.lcsc.com/product-detail/Wire-To-Board-Wire-To-Wire-Connector_JST-S2B-PH-SM4-TB-LF-SN_C295747.html</a:t>
            </a:r>
            <a:r>
              <a:rPr lang="fr-CH" sz="1000" dirty="0" smtClean="0"/>
              <a:t> </a:t>
            </a:r>
            <a:endParaRPr lang="fr-CH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7398328" y="3685629"/>
            <a:ext cx="306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>
                <a:hlinkClick r:id="rId4"/>
              </a:rPr>
              <a:t>https://</a:t>
            </a:r>
            <a:r>
              <a:rPr lang="fr-CH" sz="1000" dirty="0" smtClean="0">
                <a:hlinkClick r:id="rId4"/>
              </a:rPr>
              <a:t>www.lcsc.com/product-detail/Motor-Driver-ICs_STMicroelectronics-STSPIN250_C155561.html</a:t>
            </a:r>
            <a:r>
              <a:rPr lang="fr-CH" sz="1000" dirty="0" smtClean="0"/>
              <a:t> </a:t>
            </a:r>
            <a:endParaRPr lang="fr-CH" sz="10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9988" y="1960307"/>
            <a:ext cx="3688340" cy="415950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87624" y="3408630"/>
            <a:ext cx="29369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>
                <a:hlinkClick r:id="rId6"/>
              </a:rPr>
              <a:t>https://</a:t>
            </a:r>
            <a:r>
              <a:rPr lang="fr-CH" sz="1000" dirty="0" smtClean="0">
                <a:hlinkClick r:id="rId6"/>
              </a:rPr>
              <a:t>www.lcsc.com/product-detail/DC-DC-Converters_Diodes-Incorporated-AP1509-SG-13_C151822.html</a:t>
            </a:r>
            <a:r>
              <a:rPr lang="fr-CH" sz="1000" dirty="0" smtClean="0"/>
              <a:t> </a:t>
            </a:r>
            <a:endParaRPr lang="fr-CH" sz="1000" dirty="0"/>
          </a:p>
        </p:txBody>
      </p:sp>
      <p:sp>
        <p:nvSpPr>
          <p:cNvPr id="6" name="ZoneTexte 5"/>
          <p:cNvSpPr txBox="1"/>
          <p:nvPr/>
        </p:nvSpPr>
        <p:spPr>
          <a:xfrm>
            <a:off x="1177936" y="4894324"/>
            <a:ext cx="2685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000" dirty="0">
                <a:hlinkClick r:id="rId7"/>
              </a:rPr>
              <a:t>https://</a:t>
            </a:r>
            <a:r>
              <a:rPr lang="fr-CH" sz="1000" dirty="0" smtClean="0">
                <a:hlinkClick r:id="rId7"/>
              </a:rPr>
              <a:t>www.lcsc.com/product-detail/AC-DC-Power-Connectors_GANGYUAN-DC-470-2-1GP_C194407.html</a:t>
            </a:r>
            <a:r>
              <a:rPr lang="fr-CH" sz="1000" dirty="0" smtClean="0"/>
              <a:t> </a:t>
            </a:r>
            <a:endParaRPr lang="fr-CH" sz="1000" dirty="0"/>
          </a:p>
        </p:txBody>
      </p:sp>
      <p:sp>
        <p:nvSpPr>
          <p:cNvPr id="3" name="ZoneTexte 2"/>
          <p:cNvSpPr txBox="1"/>
          <p:nvPr/>
        </p:nvSpPr>
        <p:spPr>
          <a:xfrm>
            <a:off x="1517415" y="2315137"/>
            <a:ext cx="2345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Ok to solder the pads?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-&gt; Yes</a:t>
            </a:r>
            <a:endParaRPr lang="fr-CH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4872" y="141402"/>
            <a:ext cx="10515600" cy="934230"/>
          </a:xfrm>
        </p:spPr>
        <p:txBody>
          <a:bodyPr/>
          <a:lstStyle/>
          <a:p>
            <a:r>
              <a:rPr lang="en-US" dirty="0" smtClean="0"/>
              <a:t>STSPIN250 - Pinout</a:t>
            </a:r>
            <a:endParaRPr lang="fr-CH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830633"/>
              </p:ext>
            </p:extLst>
          </p:nvPr>
        </p:nvGraphicFramePr>
        <p:xfrm>
          <a:off x="554872" y="1075632"/>
          <a:ext cx="1108225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042">
                  <a:extLst>
                    <a:ext uri="{9D8B030D-6E8A-4147-A177-3AD203B41FA5}">
                      <a16:colId xmlns:a16="http://schemas.microsoft.com/office/drawing/2014/main" val="290821584"/>
                    </a:ext>
                  </a:extLst>
                </a:gridCol>
                <a:gridCol w="1847042">
                  <a:extLst>
                    <a:ext uri="{9D8B030D-6E8A-4147-A177-3AD203B41FA5}">
                      <a16:colId xmlns:a16="http://schemas.microsoft.com/office/drawing/2014/main" val="948042342"/>
                    </a:ext>
                  </a:extLst>
                </a:gridCol>
                <a:gridCol w="1847042">
                  <a:extLst>
                    <a:ext uri="{9D8B030D-6E8A-4147-A177-3AD203B41FA5}">
                      <a16:colId xmlns:a16="http://schemas.microsoft.com/office/drawing/2014/main" val="3542025339"/>
                    </a:ext>
                  </a:extLst>
                </a:gridCol>
                <a:gridCol w="1847042">
                  <a:extLst>
                    <a:ext uri="{9D8B030D-6E8A-4147-A177-3AD203B41FA5}">
                      <a16:colId xmlns:a16="http://schemas.microsoft.com/office/drawing/2014/main" val="2939699977"/>
                    </a:ext>
                  </a:extLst>
                </a:gridCol>
                <a:gridCol w="1847042">
                  <a:extLst>
                    <a:ext uri="{9D8B030D-6E8A-4147-A177-3AD203B41FA5}">
                      <a16:colId xmlns:a16="http://schemas.microsoft.com/office/drawing/2014/main" val="3011906247"/>
                    </a:ext>
                  </a:extLst>
                </a:gridCol>
                <a:gridCol w="1847042">
                  <a:extLst>
                    <a:ext uri="{9D8B030D-6E8A-4147-A177-3AD203B41FA5}">
                      <a16:colId xmlns:a16="http://schemas.microsoft.com/office/drawing/2014/main" val="3277565185"/>
                    </a:ext>
                  </a:extLst>
                </a:gridCol>
              </a:tblGrid>
              <a:tr h="253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Function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Connection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Notes</a:t>
                      </a:r>
                      <a:endParaRPr lang="fr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652584"/>
                  </a:ext>
                </a:extLst>
              </a:tr>
              <a:tr h="253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Logic input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Phase input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Pin header PH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057959"/>
                  </a:ext>
                </a:extLst>
              </a:tr>
              <a:tr h="253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PWM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Logic input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PWM input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Pin header PWM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869151"/>
                  </a:ext>
                </a:extLst>
              </a:tr>
              <a:tr h="253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OUTA1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Power output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Power</a:t>
                      </a:r>
                      <a:r>
                        <a:rPr lang="en-US" sz="1200" baseline="0" dirty="0" smtClean="0"/>
                        <a:t> bridge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OUTB1, Solenoid</a:t>
                      </a:r>
                      <a:r>
                        <a:rPr lang="en-US" sz="1200" baseline="0" dirty="0" smtClean="0"/>
                        <a:t> con.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358335"/>
                  </a:ext>
                </a:extLst>
              </a:tr>
              <a:tr h="253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SENSEA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Power output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Sense output A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SENSEB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R(SNS)</a:t>
                      </a:r>
                      <a:r>
                        <a:rPr lang="en-US" sz="1200" baseline="0" dirty="0" smtClean="0"/>
                        <a:t> = 330m</a:t>
                      </a:r>
                      <a:r>
                        <a:rPr lang="el-GR" sz="1200" baseline="0" dirty="0" smtClean="0"/>
                        <a:t>Ω</a:t>
                      </a:r>
                      <a:endParaRPr lang="fr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280285"/>
                  </a:ext>
                </a:extLst>
              </a:tr>
              <a:tr h="253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OUTA2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Power output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Power bridge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OUTB2,</a:t>
                      </a:r>
                      <a:r>
                        <a:rPr lang="en-US" sz="1200" baseline="0" dirty="0" smtClean="0"/>
                        <a:t> Solenoid con.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614273"/>
                  </a:ext>
                </a:extLst>
              </a:tr>
              <a:tr h="253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GND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Ground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Device ground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833855"/>
                  </a:ext>
                </a:extLst>
              </a:tr>
              <a:tr h="253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VS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Supply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Device supply voltage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+3.3V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C(s) = 2.2uF, C(SPOL) = 22 </a:t>
                      </a:r>
                      <a:r>
                        <a:rPr lang="en-US" sz="1200" dirty="0" err="1" smtClean="0"/>
                        <a:t>uF</a:t>
                      </a:r>
                      <a:endParaRPr lang="fr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049315"/>
                  </a:ext>
                </a:extLst>
              </a:tr>
              <a:tr h="253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OUTB2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Power output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Power bridge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OUTA2,</a:t>
                      </a:r>
                      <a:r>
                        <a:rPr lang="en-US" sz="1200" baseline="0" dirty="0" smtClean="0"/>
                        <a:t> Solenoid con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840873"/>
                  </a:ext>
                </a:extLst>
              </a:tr>
              <a:tr h="253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SENSEB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Power output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Sense output B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SENSEA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R(SNS) = 300m</a:t>
                      </a:r>
                      <a:r>
                        <a:rPr lang="el-GR" sz="1200" baseline="0" dirty="0" smtClean="0"/>
                        <a:t>Ω</a:t>
                      </a:r>
                      <a:endParaRPr lang="fr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429443"/>
                  </a:ext>
                </a:extLst>
              </a:tr>
              <a:tr h="253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OUTB1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Power output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Power bridge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OUTA1, Solenoid con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57567"/>
                  </a:ext>
                </a:extLst>
              </a:tr>
              <a:tr h="25385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fr-C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REF</a:t>
                      </a:r>
                      <a:endParaRPr lang="fr-C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Analog input</a:t>
                      </a:r>
                      <a:endParaRPr lang="fr-C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Reference voltage for current limiter</a:t>
                      </a:r>
                      <a:endParaRPr lang="fr-C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Voltage divider</a:t>
                      </a:r>
                    </a:p>
                    <a:p>
                      <a:endParaRPr lang="fr-C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R1 = 40k,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R2=10k, C = 10nF</a:t>
                      </a:r>
                      <a:endParaRPr lang="fr-C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55492"/>
                  </a:ext>
                </a:extLst>
              </a:tr>
              <a:tr h="25385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fr-C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TOFF</a:t>
                      </a:r>
                      <a:endParaRPr lang="fr-C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Analog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input</a:t>
                      </a:r>
                      <a:endParaRPr lang="fr-C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OFF time adjustment</a:t>
                      </a:r>
                      <a:endParaRPr lang="fr-C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R and 1 C circuit</a:t>
                      </a:r>
                      <a:endParaRPr lang="fr-C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C(RCOFF)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= 22nF, R(RCOFF) = 1k, R(OFF) = 47k</a:t>
                      </a:r>
                      <a:endParaRPr lang="fr-C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05292"/>
                  </a:ext>
                </a:extLst>
              </a:tr>
              <a:tr h="25385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fr-C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EN\FAULT</a:t>
                      </a:r>
                      <a:endParaRPr lang="fr-C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Logic input</a:t>
                      </a:r>
                      <a:endParaRPr lang="fr-C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Power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stage enable</a:t>
                      </a:r>
                      <a:endParaRPr lang="fr-C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Pin header EN</a:t>
                      </a:r>
                      <a:endParaRPr lang="fr-C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R(EN) = 18k, C(EN) = 10nF</a:t>
                      </a:r>
                      <a:endParaRPr lang="fr-C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009532"/>
                  </a:ext>
                </a:extLst>
              </a:tr>
              <a:tr h="25385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fr-C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STBY\RESET</a:t>
                      </a:r>
                      <a:endParaRPr lang="fr-C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Logic input</a:t>
                      </a:r>
                      <a:endParaRPr lang="fr-C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Low consumption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 mode</a:t>
                      </a:r>
                      <a:endParaRPr lang="fr-C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Pin header STBY</a:t>
                      </a:r>
                      <a:endParaRPr lang="fr-CH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R(EN) = 18k, C(EN) = 1nF</a:t>
                      </a:r>
                      <a:endParaRPr lang="fr-CH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954658"/>
                  </a:ext>
                </a:extLst>
              </a:tr>
              <a:tr h="253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TEST0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Reserved pin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GND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54153"/>
                  </a:ext>
                </a:extLst>
              </a:tr>
              <a:tr h="2538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TEST1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Reserved</a:t>
                      </a:r>
                      <a:r>
                        <a:rPr lang="en-US" sz="1200" baseline="0" dirty="0" smtClean="0"/>
                        <a:t> pin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GND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93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3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STSPIN250 - </a:t>
            </a:r>
            <a:r>
              <a:rPr lang="en-US" dirty="0" smtClean="0"/>
              <a:t>VREF</a:t>
            </a:r>
            <a:endParaRPr lang="fr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VREF: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𝑅𝐸𝐹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𝑆𝑁𝑆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𝐿𝑂𝐴𝐷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𝑝𝑒𝑎𝑘</m:t>
                        </m:r>
                      </m:sub>
                    </m:sSub>
                  </m:oMath>
                </a14:m>
                <a:endParaRPr lang="fr-CH" dirty="0" smtClean="0"/>
              </a:p>
              <a:p>
                <a:r>
                  <a:rPr lang="en-US" dirty="0" smtClean="0"/>
                  <a:t>Solenoid release current: 880mA, but we want to drive 2 solenoids –&gt; around 1.8A</a:t>
                </a:r>
              </a:p>
              <a:p>
                <a:r>
                  <a:rPr lang="en-US" dirty="0" smtClean="0"/>
                  <a:t>Set limit at 2A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(increased to 2.5 currently) </a:t>
                </a:r>
                <a:r>
                  <a:rPr lang="en-US" dirty="0" smtClean="0"/>
                  <a:t>-&gt; V</a:t>
                </a:r>
                <a:r>
                  <a:rPr lang="en-US" baseline="-25000" dirty="0" smtClean="0"/>
                  <a:t>REF</a:t>
                </a:r>
                <a:r>
                  <a:rPr lang="en-US" dirty="0" smtClean="0"/>
                  <a:t> = 330m</a:t>
                </a:r>
                <a:r>
                  <a:rPr lang="el-GR" dirty="0"/>
                  <a:t>Ω</a:t>
                </a:r>
                <a:r>
                  <a:rPr lang="en-US" dirty="0" smtClean="0"/>
                  <a:t>*2A = 0.660V (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2.5 calculation: 330*2.5 = 0.825V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Voltage divider: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, with V</a:t>
                </a:r>
                <a:r>
                  <a:rPr lang="en-US" baseline="-25000" dirty="0" smtClean="0"/>
                  <a:t>OUT</a:t>
                </a:r>
                <a:r>
                  <a:rPr lang="en-US" dirty="0" smtClean="0"/>
                  <a:t> = 0.66, V</a:t>
                </a:r>
                <a:r>
                  <a:rPr lang="en-US" baseline="-25000" dirty="0" smtClean="0"/>
                  <a:t>IN</a:t>
                </a:r>
                <a:r>
                  <a:rPr lang="en-US" dirty="0" smtClean="0"/>
                  <a:t> = 3.3V, R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= 10k</a:t>
                </a:r>
                <a:r>
                  <a:rPr lang="el-GR" dirty="0" smtClean="0"/>
                  <a:t>Ω</a:t>
                </a:r>
                <a:r>
                  <a:rPr lang="en-US" dirty="0" smtClean="0"/>
                  <a:t> (common value)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𝐼𝑁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𝑂𝑈𝑇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= 40k</a:t>
                </a:r>
                <a:r>
                  <a:rPr lang="el-GR" dirty="0" smtClean="0"/>
                  <a:t>Ω</a:t>
                </a:r>
                <a:r>
                  <a:rPr lang="en-US" dirty="0" smtClean="0"/>
                  <a:t> (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2.5A calculation: R1 = 30k</a:t>
                </a:r>
                <a:r>
                  <a:rPr lang="el-GR" dirty="0" smtClean="0">
                    <a:solidFill>
                      <a:srgbClr val="00B050"/>
                    </a:solidFill>
                  </a:rPr>
                  <a:t>Ω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Add 10nF in parallel to R</a:t>
                </a:r>
                <a:r>
                  <a:rPr lang="en-US" baseline="-25000" dirty="0" smtClean="0"/>
                  <a:t>2 </a:t>
                </a:r>
                <a:r>
                  <a:rPr lang="en-US" dirty="0" smtClean="0"/>
                  <a:t> </a:t>
                </a:r>
                <a:r>
                  <a:rPr lang="en-US" dirty="0"/>
                  <a:t>(same as </a:t>
                </a:r>
                <a:r>
                  <a:rPr lang="en-US" dirty="0">
                    <a:hlinkClick r:id="rId2"/>
                  </a:rPr>
                  <a:t>https://</a:t>
                </a:r>
                <a:r>
                  <a:rPr lang="en-US" dirty="0" smtClean="0">
                    <a:hlinkClick r:id="rId2"/>
                  </a:rPr>
                  <a:t>download.mikroe.com/documents/add-on-boards/click/stspin250/stspin250-click-schematic-v100.pdf</a:t>
                </a:r>
                <a:r>
                  <a:rPr lang="en-US" dirty="0" smtClean="0"/>
                  <a:t>) </a:t>
                </a:r>
              </a:p>
              <a:p>
                <a:pPr marL="0" indent="0">
                  <a:buNone/>
                </a:pPr>
                <a:endParaRPr lang="fr-CH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392" y="4123113"/>
            <a:ext cx="1719368" cy="257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8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STSPIN250 - TOFF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272" y="1509741"/>
            <a:ext cx="5331194" cy="435133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66560" y="1690688"/>
            <a:ext cx="4705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Same as example circuit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R(RCOFF) = 1k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R(OFF</a:t>
            </a:r>
            <a:r>
              <a:rPr lang="en-US" dirty="0"/>
              <a:t>) = </a:t>
            </a:r>
            <a:r>
              <a:rPr lang="en-US" dirty="0" smtClean="0"/>
              <a:t>47k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C(RCOFF) = 22nF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149514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</TotalTime>
  <Words>768</Words>
  <Application>Microsoft Office PowerPoint</Application>
  <PresentationFormat>Grand écran</PresentationFormat>
  <Paragraphs>172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Thème Office</vt:lpstr>
      <vt:lpstr>Electronics </vt:lpstr>
      <vt:lpstr>4 PCB boards</vt:lpstr>
      <vt:lpstr>Electronics main </vt:lpstr>
      <vt:lpstr>Battery</vt:lpstr>
      <vt:lpstr>How to power Adafruit ESP32-S3 Feather TFT</vt:lpstr>
      <vt:lpstr>Custom board – Idea 3 (No charging circuit)</vt:lpstr>
      <vt:lpstr>STSPIN250 - Pinout</vt:lpstr>
      <vt:lpstr>STSPIN250 - VREF</vt:lpstr>
      <vt:lpstr>STSPIN250 - TOFF</vt:lpstr>
      <vt:lpstr>STSPIN250 – EN\FAULT</vt:lpstr>
      <vt:lpstr>STSPIN250 – STBY\RESET</vt:lpstr>
      <vt:lpstr>AP1509 – Adjustable version </vt:lpstr>
      <vt:lpstr>Battery charger circuit</vt:lpstr>
      <vt:lpstr>Connectors</vt:lpstr>
      <vt:lpstr>Assembly</vt:lpstr>
      <vt:lpstr>BOM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PCB design</dc:title>
  <dc:creator>Léane Donzé</dc:creator>
  <cp:lastModifiedBy>Léane Donzé</cp:lastModifiedBy>
  <cp:revision>71</cp:revision>
  <dcterms:created xsi:type="dcterms:W3CDTF">2023-12-05T10:20:22Z</dcterms:created>
  <dcterms:modified xsi:type="dcterms:W3CDTF">2024-01-03T09:46:37Z</dcterms:modified>
</cp:coreProperties>
</file>