
<file path=[Content_Types].xml><?xml version="1.0" encoding="utf-8"?>
<Types xmlns="http://schemas.openxmlformats.org/package/2006/content-types">
  <Override PartName="/ppt/slides/slide6.xml" ContentType="application/vnd.openxmlformats-officedocument.presentationml.slide+xml"/>
  <Override PartName="/ppt/tags/tag6.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tags/tag4.xml" ContentType="application/vnd.openxmlformats-officedocument.presentationml.tags+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s/slide10.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6.xml" ContentType="application/vnd.openxmlformats-officedocument.presentationml.tags+xml"/>
  <Default Extension="vml" ContentType="application/vnd.openxmlformats-officedocument.vmlDrawing"/>
  <Override PartName="/ppt/tags/tag14.xml" ContentType="application/vnd.openxmlformats-officedocument.presentationml.tags+xml"/>
  <Override PartName="/ppt/tags/tag15.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Default Extension="tiff" ContentType="image/tiff"/>
  <Default Extension="gif" ContentType="image/gif"/>
  <Override PartName="/ppt/tags/tag12.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tags/tag7.xml" ContentType="application/vnd.openxmlformats-officedocument.presentationml.tags+xml"/>
  <Default Extension="bin" ContentType="application/vnd.openxmlformats-officedocument.oleObject"/>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Default Extension="jpeg" ContentType="image/jpeg"/>
  <Override PartName="/ppt/presentation.xml" ContentType="application/vnd.openxmlformats-officedocument.presentationml.presentation.main+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 id="2147483749" r:id="rId2"/>
  </p:sldMasterIdLst>
  <p:notesMasterIdLst>
    <p:notesMasterId r:id="rId13"/>
  </p:notesMasterIdLst>
  <p:sldIdLst>
    <p:sldId id="340" r:id="rId3"/>
    <p:sldId id="359" r:id="rId4"/>
    <p:sldId id="395" r:id="rId5"/>
    <p:sldId id="390" r:id="rId6"/>
    <p:sldId id="394" r:id="rId7"/>
    <p:sldId id="392" r:id="rId8"/>
    <p:sldId id="391" r:id="rId9"/>
    <p:sldId id="396" r:id="rId10"/>
    <p:sldId id="397" r:id="rId11"/>
    <p:sldId id="352" r:id="rId12"/>
  </p:sldIdLst>
  <p:sldSz cx="10058400" cy="7315200"/>
  <p:notesSz cx="7023100" cy="93091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304" userDrawn="1">
          <p15:clr>
            <a:srgbClr val="A4A3A4"/>
          </p15:clr>
        </p15:guide>
        <p15:guide id="2" pos="31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9900CC"/>
    <a:srgbClr val="CCECFF"/>
    <a:srgbClr val="FFCCFF"/>
    <a:srgbClr val="CCFFCC"/>
    <a:srgbClr val="00FF00"/>
    <a:srgbClr val="CCFFFF"/>
    <a:srgbClr val="C39E7F"/>
    <a:srgbClr val="F43494"/>
    <a:srgbClr val="FFFF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85" autoAdjust="0"/>
    <p:restoredTop sz="93827" autoAdjust="0"/>
  </p:normalViewPr>
  <p:slideViewPr>
    <p:cSldViewPr>
      <p:cViewPr varScale="1">
        <p:scale>
          <a:sx n="80" d="100"/>
          <a:sy n="80" d="100"/>
        </p:scale>
        <p:origin x="-1224" y="-67"/>
      </p:cViewPr>
      <p:guideLst>
        <p:guide orient="horz" pos="2304"/>
        <p:guide pos="3168"/>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pPr>
              <a:defRPr/>
            </a:pPr>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pPr>
              <a:defRPr/>
            </a:pPr>
            <a:fld id="{2655FA65-9D6C-43B6-A6CE-658F844C5C24}" type="datetimeFigureOut">
              <a:rPr lang="en-US"/>
              <a:pPr>
                <a:defRPr/>
              </a:pPr>
              <a:t>10/26/2016</a:t>
            </a:fld>
            <a:endParaRPr lang="en-US" dirty="0"/>
          </a:p>
        </p:txBody>
      </p:sp>
      <p:sp>
        <p:nvSpPr>
          <p:cNvPr id="4" name="Slide Image Placeholder 3"/>
          <p:cNvSpPr>
            <a:spLocks noGrp="1" noRot="1" noChangeAspect="1"/>
          </p:cNvSpPr>
          <p:nvPr>
            <p:ph type="sldImg" idx="2"/>
          </p:nvPr>
        </p:nvSpPr>
        <p:spPr>
          <a:xfrm>
            <a:off x="1111250" y="698500"/>
            <a:ext cx="4800600" cy="3490913"/>
          </a:xfrm>
          <a:prstGeom prst="rect">
            <a:avLst/>
          </a:prstGeom>
          <a:noFill/>
          <a:ln w="12700">
            <a:solidFill>
              <a:prstClr val="black"/>
            </a:solidFill>
          </a:ln>
        </p:spPr>
        <p:txBody>
          <a:bodyPr vert="horz" lIns="93324" tIns="46662" rIns="93324" bIns="46662" rtlCol="0" anchor="ctr"/>
          <a:lstStyle/>
          <a:p>
            <a:pPr lvl="0"/>
            <a:endParaRPr lang="en-US" noProof="0"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pPr>
              <a:defRPr/>
            </a:pPr>
            <a:fld id="{8F961939-75B8-48DC-9D32-80AF36BD7B28}" type="slidenum">
              <a:rPr lang="en-US"/>
              <a:pPr>
                <a:defRPr/>
              </a:pPr>
              <a:t>‹#›</a:t>
            </a:fld>
            <a:endParaRPr lang="en-US" dirty="0"/>
          </a:p>
        </p:txBody>
      </p:sp>
    </p:spTree>
    <p:extLst>
      <p:ext uri="{BB962C8B-B14F-4D97-AF65-F5344CB8AC3E}">
        <p14:creationId xmlns="" xmlns:p14="http://schemas.microsoft.com/office/powerpoint/2010/main" val="3273361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F961939-75B8-48DC-9D32-80AF36BD7B28}" type="slidenum">
              <a:rPr lang="en-US" smtClean="0"/>
              <a:pPr>
                <a:defRPr/>
              </a:pPr>
              <a:t>4</a:t>
            </a:fld>
            <a:endParaRPr lang="en-US" dirty="0"/>
          </a:p>
        </p:txBody>
      </p:sp>
    </p:spTree>
    <p:extLst>
      <p:ext uri="{BB962C8B-B14F-4D97-AF65-F5344CB8AC3E}">
        <p14:creationId xmlns="" xmlns:p14="http://schemas.microsoft.com/office/powerpoint/2010/main" val="1103665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F961939-75B8-48DC-9D32-80AF36BD7B28}" type="slidenum">
              <a:rPr lang="en-US" smtClean="0"/>
              <a:pPr>
                <a:defRPr/>
              </a:pPr>
              <a:t>5</a:t>
            </a:fld>
            <a:endParaRPr lang="en-US" dirty="0"/>
          </a:p>
        </p:txBody>
      </p:sp>
    </p:spTree>
    <p:extLst>
      <p:ext uri="{BB962C8B-B14F-4D97-AF65-F5344CB8AC3E}">
        <p14:creationId xmlns="" xmlns:p14="http://schemas.microsoft.com/office/powerpoint/2010/main" val="1103665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F961939-75B8-48DC-9D32-80AF36BD7B28}" type="slidenum">
              <a:rPr lang="en-US" smtClean="0"/>
              <a:pPr>
                <a:defRPr/>
              </a:pPr>
              <a:t>6</a:t>
            </a:fld>
            <a:endParaRPr lang="en-US" dirty="0"/>
          </a:p>
        </p:txBody>
      </p:sp>
    </p:spTree>
    <p:extLst>
      <p:ext uri="{BB962C8B-B14F-4D97-AF65-F5344CB8AC3E}">
        <p14:creationId xmlns="" xmlns:p14="http://schemas.microsoft.com/office/powerpoint/2010/main" val="1103665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F961939-75B8-48DC-9D32-80AF36BD7B28}" type="slidenum">
              <a:rPr lang="en-US" smtClean="0"/>
              <a:pPr>
                <a:defRPr/>
              </a:pPr>
              <a:t>7</a:t>
            </a:fld>
            <a:endParaRPr lang="en-US" dirty="0"/>
          </a:p>
        </p:txBody>
      </p:sp>
    </p:spTree>
    <p:extLst>
      <p:ext uri="{BB962C8B-B14F-4D97-AF65-F5344CB8AC3E}">
        <p14:creationId xmlns="" xmlns:p14="http://schemas.microsoft.com/office/powerpoint/2010/main" val="1103665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F4F04D-5809-46B9-BC34-D0E45399D316}" type="slidenum">
              <a:rPr lang="en-US" smtClean="0"/>
              <a:pPr/>
              <a:t>8</a:t>
            </a:fld>
            <a:endParaRPr lang="en-US" dirty="0"/>
          </a:p>
        </p:txBody>
      </p:sp>
    </p:spTree>
    <p:extLst>
      <p:ext uri="{BB962C8B-B14F-4D97-AF65-F5344CB8AC3E}">
        <p14:creationId xmlns:p14="http://schemas.microsoft.com/office/powerpoint/2010/main" xmlns="" val="377698474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5.png"/><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image" Target="../media/image4.emf"/><Relationship Id="rId5" Type="http://schemas.openxmlformats.org/officeDocument/2006/relationships/tags" Target="../tags/tag12.xml"/><Relationship Id="rId10" Type="http://schemas.openxmlformats.org/officeDocument/2006/relationships/oleObject" Target="../embeddings/oleObject2.bin"/><Relationship Id="rId4" Type="http://schemas.openxmlformats.org/officeDocument/2006/relationships/tags" Target="../tags/tag11.xml"/><Relationship Id="rId9"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6.xml"/><Relationship Id="rId1" Type="http://schemas.openxmlformats.org/officeDocument/2006/relationships/vmlDrawing" Target="../drawings/vmlDrawing5.v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oleObject" Target="../embeddings/oleObject5.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3_Title Slide 1">
    <p:spTree>
      <p:nvGrpSpPr>
        <p:cNvPr id="1" name=""/>
        <p:cNvGrpSpPr/>
        <p:nvPr/>
      </p:nvGrpSpPr>
      <p:grpSpPr>
        <a:xfrm>
          <a:off x="0" y="0"/>
          <a:ext cx="0" cy="0"/>
          <a:chOff x="0" y="0"/>
          <a:chExt cx="0" cy="0"/>
        </a:xfrm>
      </p:grpSpPr>
      <p:pic>
        <p:nvPicPr>
          <p:cNvPr id="12" name="Picture 17" descr="D:\Users\apshaw\Desktop\shutterstock_120539965.jpg"/>
          <p:cNvPicPr>
            <a:picLocks noChangeAspect="1" noChangeArrowheads="1"/>
          </p:cNvPicPr>
          <p:nvPr userDrawn="1"/>
        </p:nvPicPr>
        <p:blipFill>
          <a:blip r:embed="rId9" cstate="print"/>
          <a:srcRect/>
          <a:stretch>
            <a:fillRect/>
          </a:stretch>
        </p:blipFill>
        <p:spPr bwMode="auto">
          <a:xfrm>
            <a:off x="3225" y="1413939"/>
            <a:ext cx="10055176" cy="5901266"/>
          </a:xfrm>
          <a:prstGeom prst="rect">
            <a:avLst/>
          </a:prstGeom>
          <a:noFill/>
        </p:spPr>
      </p:pic>
      <p:sp>
        <p:nvSpPr>
          <p:cNvPr id="18" name="Rectangle 17"/>
          <p:cNvSpPr/>
          <p:nvPr userDrawn="1">
            <p:custDataLst>
              <p:tags r:id="rId2"/>
            </p:custDataLst>
          </p:nvPr>
        </p:nvSpPr>
        <p:spPr>
          <a:xfrm>
            <a:off x="0" y="6827601"/>
            <a:ext cx="10058400" cy="487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9759" tIns="34880" rIns="69759" bIns="34880" rtlCol="0" anchor="ctr"/>
          <a:lstStyle/>
          <a:p>
            <a:pPr algn="ctr" defTabSz="795695" fontAlgn="auto">
              <a:spcBef>
                <a:spcPts val="0"/>
              </a:spcBef>
              <a:spcAft>
                <a:spcPts val="0"/>
              </a:spcAft>
            </a:pPr>
            <a:endParaRPr lang="en-US" sz="1080" dirty="0" smtClean="0">
              <a:solidFill>
                <a:prstClr val="white"/>
              </a:solidFill>
            </a:endParaRPr>
          </a:p>
        </p:txBody>
      </p:sp>
      <p:sp>
        <p:nvSpPr>
          <p:cNvPr id="17" name="Rectangle 7"/>
          <p:cNvSpPr/>
          <p:nvPr userDrawn="1">
            <p:custDataLst>
              <p:tags r:id="rId3"/>
            </p:custDataLst>
          </p:nvPr>
        </p:nvSpPr>
        <p:spPr bwMode="auto">
          <a:xfrm>
            <a:off x="-2084" y="5"/>
            <a:ext cx="10060485" cy="286190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27464" tIns="35703" rIns="27464" bIns="35703" rtlCol="0" anchor="ctr"/>
          <a:lstStyle/>
          <a:p>
            <a:pPr algn="ctr" defTabSz="795695" fontAlgn="auto">
              <a:spcBef>
                <a:spcPts val="0"/>
              </a:spcBef>
              <a:spcAft>
                <a:spcPts val="0"/>
              </a:spcAft>
            </a:pPr>
            <a:endParaRPr lang="en-US" sz="831" dirty="0" smtClean="0">
              <a:solidFill>
                <a:prstClr val="white"/>
              </a:solidFill>
              <a:latin typeface="Arial"/>
              <a:cs typeface="Arial"/>
            </a:endParaRPr>
          </a:p>
        </p:txBody>
      </p:sp>
      <p:graphicFrame>
        <p:nvGraphicFramePr>
          <p:cNvPr id="5" name="Object 4" hidden="1"/>
          <p:cNvGraphicFramePr>
            <a:graphicFrameLocks noChangeAspect="1"/>
          </p:cNvGraphicFramePr>
          <p:nvPr/>
        </p:nvGraphicFramePr>
        <p:xfrm>
          <a:off x="1" y="0"/>
          <a:ext cx="161192" cy="169333"/>
        </p:xfrm>
        <a:graphic>
          <a:graphicData uri="http://schemas.openxmlformats.org/presentationml/2006/ole">
            <p:oleObj spid="_x0000_s4520"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670861" y="6955412"/>
            <a:ext cx="3047600" cy="254956"/>
          </a:xfrm>
          <a:prstGeom prst="rect">
            <a:avLst/>
          </a:prstGeom>
          <a:noFill/>
        </p:spPr>
      </p:pic>
      <p:sp>
        <p:nvSpPr>
          <p:cNvPr id="2" name="Title 1"/>
          <p:cNvSpPr>
            <a:spLocks noGrp="1"/>
          </p:cNvSpPr>
          <p:nvPr>
            <p:ph type="ctrTitle" hasCustomPrompt="1"/>
            <p:custDataLst>
              <p:tags r:id="rId5"/>
            </p:custDataLst>
          </p:nvPr>
        </p:nvSpPr>
        <p:spPr>
          <a:xfrm>
            <a:off x="0" y="2407054"/>
            <a:ext cx="4610540" cy="2412407"/>
          </a:xfrm>
        </p:spPr>
        <p:txBody>
          <a:bodyPr lIns="231412" tIns="33059" rIns="33059" bIns="33059"/>
          <a:lstStyle>
            <a:lvl1pPr algn="l">
              <a:defRPr sz="2741"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2" y="4855251"/>
            <a:ext cx="4611096" cy="1010933"/>
          </a:xfrm>
        </p:spPr>
        <p:txBody>
          <a:bodyPr lIns="231412" tIns="33059" rIns="33059" bIns="33059"/>
          <a:lstStyle>
            <a:lvl1pPr marL="0" indent="0" algn="l">
              <a:buNone/>
              <a:defRPr sz="1828" b="0">
                <a:solidFill>
                  <a:schemeClr val="tx1"/>
                </a:solidFill>
              </a:defRPr>
            </a:lvl1pPr>
            <a:lvl2pPr marL="379814" indent="0" algn="ctr">
              <a:buNone/>
              <a:defRPr>
                <a:solidFill>
                  <a:schemeClr val="tx1">
                    <a:tint val="75000"/>
                  </a:schemeClr>
                </a:solidFill>
              </a:defRPr>
            </a:lvl2pPr>
            <a:lvl3pPr marL="759626" indent="0" algn="ctr">
              <a:buNone/>
              <a:defRPr>
                <a:solidFill>
                  <a:schemeClr val="tx1">
                    <a:tint val="75000"/>
                  </a:schemeClr>
                </a:solidFill>
              </a:defRPr>
            </a:lvl3pPr>
            <a:lvl4pPr marL="1139440" indent="0" algn="ctr">
              <a:buNone/>
              <a:defRPr>
                <a:solidFill>
                  <a:schemeClr val="tx1">
                    <a:tint val="75000"/>
                  </a:schemeClr>
                </a:solidFill>
              </a:defRPr>
            </a:lvl4pPr>
            <a:lvl5pPr marL="1519252" indent="0" algn="ctr">
              <a:buNone/>
              <a:defRPr>
                <a:solidFill>
                  <a:schemeClr val="tx1">
                    <a:tint val="75000"/>
                  </a:schemeClr>
                </a:solidFill>
              </a:defRPr>
            </a:lvl5pPr>
            <a:lvl6pPr marL="1899066" indent="0" algn="ctr">
              <a:buNone/>
              <a:defRPr>
                <a:solidFill>
                  <a:schemeClr val="tx1">
                    <a:tint val="75000"/>
                  </a:schemeClr>
                </a:solidFill>
              </a:defRPr>
            </a:lvl6pPr>
            <a:lvl7pPr marL="2278878" indent="0" algn="ctr">
              <a:buNone/>
              <a:defRPr>
                <a:solidFill>
                  <a:schemeClr val="tx1">
                    <a:tint val="75000"/>
                  </a:schemeClr>
                </a:solidFill>
              </a:defRPr>
            </a:lvl7pPr>
            <a:lvl8pPr marL="2658693" indent="0" algn="ctr">
              <a:buNone/>
              <a:defRPr>
                <a:solidFill>
                  <a:schemeClr val="tx1">
                    <a:tint val="75000"/>
                  </a:schemeClr>
                </a:solidFill>
              </a:defRPr>
            </a:lvl8pPr>
            <a:lvl9pPr marL="3038505"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27255" y="696569"/>
            <a:ext cx="3047177" cy="741003"/>
          </a:xfrm>
          <a:prstGeom prst="rect">
            <a:avLst/>
          </a:prstGeom>
          <a:noFill/>
        </p:spPr>
      </p:pic>
    </p:spTree>
    <p:extLst>
      <p:ext uri="{BB962C8B-B14F-4D97-AF65-F5344CB8AC3E}">
        <p14:creationId xmlns="" xmlns:p14="http://schemas.microsoft.com/office/powerpoint/2010/main" val="41725709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352044" y="26947"/>
            <a:ext cx="9354312" cy="877824"/>
          </a:xfrm>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352044" y="1072901"/>
            <a:ext cx="9354312" cy="1151405"/>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759675" rtl="0" eaLnBrk="0" fontAlgn="base" latinLnBrk="0" hangingPunct="0">
              <a:spcBef>
                <a:spcPct val="0"/>
              </a:spcBef>
              <a:spcAft>
                <a:spcPts val="499"/>
              </a:spcAft>
              <a:buClr>
                <a:schemeClr val="accent2"/>
              </a:buClr>
              <a:buNone/>
              <a:defRPr lang="en-US" sz="1329" b="1" kern="1200" dirty="0" smtClean="0">
                <a:solidFill>
                  <a:schemeClr val="tx1"/>
                </a:solidFill>
                <a:latin typeface="Arial" pitchFamily="34" charset="0"/>
                <a:ea typeface="+mn-ea"/>
                <a:cs typeface="Arial" pitchFamily="34" charset="0"/>
              </a:defRPr>
            </a:lvl1pPr>
            <a:lvl2pPr marL="237398" indent="-237398" algn="l" defTabSz="759675" rtl="0" eaLnBrk="0" fontAlgn="base" latinLnBrk="0" hangingPunct="0">
              <a:spcBef>
                <a:spcPct val="0"/>
              </a:spcBef>
              <a:spcAft>
                <a:spcPts val="499"/>
              </a:spcAft>
              <a:buClr>
                <a:schemeClr val="accent2"/>
              </a:buClr>
              <a:buFont typeface="Wingdings" pitchFamily="2" charset="2"/>
              <a:buChar char="§"/>
              <a:defRPr lang="en-US" sz="1329" b="0" kern="1200" dirty="0" smtClean="0">
                <a:solidFill>
                  <a:schemeClr val="tx1"/>
                </a:solidFill>
                <a:latin typeface="Arial" pitchFamily="34" charset="0"/>
                <a:ea typeface="+mn-ea"/>
                <a:cs typeface="Arial" pitchFamily="34" charset="0"/>
              </a:defRPr>
            </a:lvl2pPr>
            <a:lvl3pPr marL="473478" indent="-189919" algn="l" defTabSz="759675" rtl="0" eaLnBrk="0" fontAlgn="base" latinLnBrk="0" hangingPunct="0">
              <a:spcBef>
                <a:spcPct val="0"/>
              </a:spcBef>
              <a:spcAft>
                <a:spcPts val="499"/>
              </a:spcAft>
              <a:buClr>
                <a:schemeClr val="accent2"/>
              </a:buClr>
              <a:buFont typeface="Arial" pitchFamily="34" charset="0"/>
              <a:buChar char="–"/>
              <a:defRPr lang="en-US" sz="1163" b="0" kern="1200" dirty="0" smtClean="0">
                <a:solidFill>
                  <a:schemeClr val="tx1"/>
                </a:solidFill>
                <a:latin typeface="Arial" pitchFamily="34" charset="0"/>
                <a:ea typeface="+mn-ea"/>
                <a:cs typeface="Arial" pitchFamily="34" charset="0"/>
              </a:defRPr>
            </a:lvl3pPr>
            <a:lvl4pPr marL="660759" indent="-189919" algn="l" defTabSz="759675" rtl="0" eaLnBrk="0" fontAlgn="base" latinLnBrk="0" hangingPunct="0">
              <a:spcBef>
                <a:spcPct val="0"/>
              </a:spcBef>
              <a:spcAft>
                <a:spcPts val="499"/>
              </a:spcAft>
              <a:buClr>
                <a:schemeClr val="accent2"/>
              </a:buClr>
              <a:buFont typeface="Arial" pitchFamily="34" charset="0"/>
              <a:buChar char="•"/>
              <a:defRPr lang="en-US" sz="997" b="0" kern="1200" dirty="0" smtClean="0">
                <a:solidFill>
                  <a:schemeClr val="tx1"/>
                </a:solidFill>
                <a:latin typeface="Arial" pitchFamily="34" charset="0"/>
                <a:ea typeface="+mn-ea"/>
                <a:cs typeface="Arial" pitchFamily="34" charset="0"/>
              </a:defRPr>
            </a:lvl4pPr>
            <a:lvl5pPr marL="857272" indent="-189919" algn="l" defTabSz="759675" rtl="0" eaLnBrk="0" fontAlgn="base" latinLnBrk="0" hangingPunct="0">
              <a:spcBef>
                <a:spcPct val="0"/>
              </a:spcBef>
              <a:spcAft>
                <a:spcPts val="499"/>
              </a:spcAft>
              <a:buClr>
                <a:schemeClr val="accent2"/>
              </a:buClr>
              <a:buFont typeface="Arial" pitchFamily="34" charset="0"/>
              <a:buChar char="–"/>
              <a:defRPr lang="en-US" sz="997" b="0" kern="1200" dirty="0" smtClean="0">
                <a:solidFill>
                  <a:schemeClr val="tx1"/>
                </a:solidFill>
                <a:latin typeface="Arial" pitchFamily="34" charset="0"/>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460898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7"/>
          <p:cNvSpPr>
            <a:spLocks noGrp="1"/>
          </p:cNvSpPr>
          <p:nvPr>
            <p:ph type="body" sz="quarter" idx="10"/>
          </p:nvPr>
        </p:nvSpPr>
        <p:spPr>
          <a:xfrm>
            <a:off x="502921" y="787732"/>
            <a:ext cx="9050814" cy="389467"/>
          </a:xfrm>
        </p:spPr>
        <p:txBody>
          <a:bodyPr/>
          <a:lstStyle>
            <a:lvl1pPr marL="0" indent="0">
              <a:buNone/>
              <a:defRPr sz="1500">
                <a:solidFill>
                  <a:schemeClr val="tx2"/>
                </a:solidFill>
              </a:defRPr>
            </a:lvl1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61192" cy="169333"/>
        </p:xfrm>
        <a:graphic>
          <a:graphicData uri="http://schemas.openxmlformats.org/presentationml/2006/ole">
            <p:oleObj spid="_x0000_s30003" name="think-cell Slide" r:id="rId4" imgW="360" imgH="360" progId="">
              <p:embed/>
            </p:oleObj>
          </a:graphicData>
        </a:graphic>
      </p:graphicFrame>
      <p:sp>
        <p:nvSpPr>
          <p:cNvPr id="2" name="Titre 1"/>
          <p:cNvSpPr>
            <a:spLocks noGrp="1"/>
          </p:cNvSpPr>
          <p:nvPr>
            <p:ph type="title" hasCustomPrompt="1"/>
            <p:custDataLst>
              <p:tags r:id="rId2"/>
            </p:custDataLst>
          </p:nvPr>
        </p:nvSpPr>
        <p:spPr>
          <a:xfrm>
            <a:off x="3" y="0"/>
            <a:ext cx="10058399" cy="1149532"/>
          </a:xfrm>
        </p:spPr>
        <p:txBody>
          <a:bodyPr/>
          <a:lstStyle>
            <a:lvl1pPr>
              <a:defRPr/>
            </a:lvl1pPr>
          </a:lstStyle>
          <a:p>
            <a:pPr lvl="0"/>
            <a:r>
              <a:rPr lang="en-US" noProof="0" dirty="0" smtClean="0"/>
              <a:t>Click to edit Master title style</a:t>
            </a:r>
          </a:p>
        </p:txBody>
      </p:sp>
    </p:spTree>
    <p:extLst>
      <p:ext uri="{BB962C8B-B14F-4D97-AF65-F5344CB8AC3E}">
        <p14:creationId xmlns="" xmlns:p14="http://schemas.microsoft.com/office/powerpoint/2010/main" val="223782767"/>
      </p:ext>
    </p:extLst>
  </p:cSld>
  <p:clrMapOvr>
    <a:masterClrMapping/>
  </p:clrMapOvr>
  <p:transition spd="slow">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03383" y="462844"/>
            <a:ext cx="9251631" cy="654754"/>
          </a:xfrm>
          <a:prstGeom prst="rect">
            <a:avLst/>
          </a:prstGeom>
          <a:noFill/>
          <a:ln>
            <a:noFill/>
          </a:ln>
        </p:spPr>
        <p:txBody>
          <a:bodyPr lIns="99260" tIns="99260" rIns="99260" bIns="99260" anchor="t" anchorCtr="0"/>
          <a:lstStyle>
            <a:lvl1pPr rtl="0">
              <a:lnSpc>
                <a:spcPct val="90000"/>
              </a:lnSpc>
              <a:spcBef>
                <a:spcPts val="0"/>
              </a:spcBef>
              <a:defRPr sz="3500" b="1">
                <a:solidFill>
                  <a:schemeClr val="dk2"/>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17" name="Shape 17"/>
          <p:cNvSpPr txBox="1">
            <a:spLocks noGrp="1"/>
          </p:cNvSpPr>
          <p:nvPr>
            <p:ph type="body" idx="1"/>
          </p:nvPr>
        </p:nvSpPr>
        <p:spPr>
          <a:xfrm>
            <a:off x="403385" y="1528515"/>
            <a:ext cx="9251631" cy="590899"/>
          </a:xfrm>
          <a:prstGeom prst="rect">
            <a:avLst/>
          </a:prstGeom>
          <a:noFill/>
          <a:ln>
            <a:noFill/>
          </a:ln>
        </p:spPr>
        <p:txBody>
          <a:bodyPr lIns="99260" tIns="99260" rIns="99260" bIns="99260" anchor="t" anchorCtr="0"/>
          <a:lstStyle>
            <a:lvl1pPr rtl="0">
              <a:spcBef>
                <a:spcPts val="1303"/>
              </a:spcBef>
              <a:buClr>
                <a:schemeClr val="accent1"/>
              </a:buClr>
              <a:buFont typeface="Noto Symbol"/>
              <a:buChar char="•"/>
              <a:defRPr sz="2600">
                <a:solidFill>
                  <a:schemeClr val="dk1"/>
                </a:solidFill>
                <a:latin typeface="Arial"/>
                <a:ea typeface="Arial"/>
                <a:cs typeface="Arial"/>
                <a:sym typeface="Arial"/>
              </a:defRPr>
            </a:lvl1pPr>
            <a:lvl2pPr rtl="0">
              <a:spcBef>
                <a:spcPts val="326"/>
              </a:spcBef>
              <a:buClr>
                <a:schemeClr val="accent1"/>
              </a:buClr>
              <a:buFont typeface="Verdana"/>
              <a:buChar char="–"/>
              <a:defRPr sz="2200">
                <a:solidFill>
                  <a:schemeClr val="dk1"/>
                </a:solidFill>
                <a:latin typeface="Arial"/>
                <a:ea typeface="Arial"/>
                <a:cs typeface="Arial"/>
                <a:sym typeface="Arial"/>
              </a:defRPr>
            </a:lvl2pPr>
            <a:lvl3pPr rtl="0">
              <a:spcBef>
                <a:spcPts val="326"/>
              </a:spcBef>
              <a:buClr>
                <a:schemeClr val="accent1"/>
              </a:buClr>
              <a:buFont typeface="Verdana"/>
              <a:buChar char="▪"/>
              <a:defRPr sz="1700">
                <a:solidFill>
                  <a:schemeClr val="dk1"/>
                </a:solidFill>
                <a:latin typeface="Arial"/>
                <a:ea typeface="Arial"/>
                <a:cs typeface="Arial"/>
                <a:sym typeface="Arial"/>
              </a:defRPr>
            </a:lvl3pPr>
            <a:lvl4pPr marL="1801109" indent="-229233" rtl="0">
              <a:spcBef>
                <a:spcPts val="326"/>
              </a:spcBef>
              <a:buClr>
                <a:schemeClr val="accent1"/>
              </a:buClr>
              <a:buFont typeface="Verdana"/>
              <a:buChar char="—"/>
              <a:defRPr sz="1300">
                <a:solidFill>
                  <a:schemeClr val="dk1"/>
                </a:solidFill>
                <a:latin typeface="Arial"/>
                <a:ea typeface="Arial"/>
                <a:cs typeface="Arial"/>
                <a:sym typeface="Arial"/>
              </a:defRPr>
            </a:lvl4pPr>
            <a:lvl5pPr rtl="0">
              <a:spcBef>
                <a:spcPts val="326"/>
              </a:spcBef>
              <a:buClr>
                <a:schemeClr val="accent1"/>
              </a:buClr>
              <a:buFont typeface="Verdana"/>
              <a:buChar char="»"/>
              <a:defRPr sz="1200">
                <a:solidFill>
                  <a:schemeClr val="dk1"/>
                </a:solidFill>
                <a:latin typeface="Arial"/>
                <a:ea typeface="Arial"/>
                <a:cs typeface="Arial"/>
                <a:sym typeface="Arial"/>
              </a:defRPr>
            </a:lvl5pPr>
            <a:lvl6pPr rtl="0">
              <a:spcBef>
                <a:spcPts val="0"/>
              </a:spcBef>
              <a:defRPr sz="2200">
                <a:solidFill>
                  <a:schemeClr val="dk1"/>
                </a:solidFill>
                <a:latin typeface="Arial"/>
                <a:ea typeface="Arial"/>
                <a:cs typeface="Arial"/>
                <a:sym typeface="Arial"/>
              </a:defRPr>
            </a:lvl6pPr>
            <a:lvl7pPr rtl="0">
              <a:spcBef>
                <a:spcPts val="0"/>
              </a:spcBef>
              <a:defRPr sz="2200">
                <a:solidFill>
                  <a:schemeClr val="dk1"/>
                </a:solidFill>
                <a:latin typeface="Arial"/>
                <a:ea typeface="Arial"/>
                <a:cs typeface="Arial"/>
                <a:sym typeface="Arial"/>
              </a:defRPr>
            </a:lvl7pPr>
            <a:lvl8pPr rtl="0">
              <a:spcBef>
                <a:spcPts val="0"/>
              </a:spcBef>
              <a:defRPr sz="2200">
                <a:solidFill>
                  <a:schemeClr val="dk1"/>
                </a:solidFill>
                <a:latin typeface="Arial"/>
                <a:ea typeface="Arial"/>
                <a:cs typeface="Arial"/>
                <a:sym typeface="Arial"/>
              </a:defRPr>
            </a:lvl8pPr>
            <a:lvl9pPr rtl="0">
              <a:spcBef>
                <a:spcPts val="0"/>
              </a:spcBef>
              <a:defRPr sz="2200">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860266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2" y="2"/>
          <a:ext cx="149323" cy="153584"/>
        </p:xfrm>
        <a:graphic>
          <a:graphicData uri="http://schemas.openxmlformats.org/presentationml/2006/ole">
            <p:oleObj spid="_x0000_s28068" name="think-cell Slide" r:id="rId4" imgW="360" imgH="360" progId="">
              <p:embed/>
            </p:oleObj>
          </a:graphicData>
        </a:graphic>
      </p:graphicFrame>
      <p:sp>
        <p:nvSpPr>
          <p:cNvPr id="335" name="Rectangle 9"/>
          <p:cNvSpPr>
            <a:spLocks noChangeArrowheads="1"/>
          </p:cNvSpPr>
          <p:nvPr userDrawn="1">
            <p:custDataLst>
              <p:tags r:id="rId2"/>
            </p:custDataLst>
          </p:nvPr>
        </p:nvSpPr>
        <p:spPr bwMode="gray">
          <a:xfrm>
            <a:off x="1135162" y="3858293"/>
            <a:ext cx="4325376" cy="2535111"/>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5497" tIns="51729" rIns="219298" bIns="146199" rtlCol="0" anchor="b"/>
          <a:lstStyle/>
          <a:p>
            <a:pPr algn="just" defTabSz="1058908" fontAlgn="auto">
              <a:spcBef>
                <a:spcPts val="0"/>
              </a:spcBef>
              <a:spcAft>
                <a:spcPts val="609"/>
              </a:spcAft>
              <a:defRPr/>
            </a:pPr>
            <a:r>
              <a:rPr lang="en-US" b="1" dirty="0" smtClean="0">
                <a:solidFill>
                  <a:prstClr val="white"/>
                </a:solidFill>
                <a:latin typeface="Arial"/>
                <a:cs typeface="Arial"/>
              </a:rPr>
              <a:t>About Capgemini</a:t>
            </a:r>
            <a:endParaRPr lang="en-US" sz="1117" dirty="0" smtClean="0">
              <a:solidFill>
                <a:prstClr val="white"/>
              </a:solidFill>
              <a:latin typeface="Arial" pitchFamily="34" charset="0"/>
              <a:cs typeface="Arial" pitchFamily="34" charset="0"/>
            </a:endParaRPr>
          </a:p>
          <a:p>
            <a:pPr algn="just" defTabSz="972395" fontAlgn="auto">
              <a:spcBef>
                <a:spcPts val="609"/>
              </a:spcBef>
              <a:spcAft>
                <a:spcPts val="0"/>
              </a:spcAft>
              <a:defRPr/>
            </a:pPr>
            <a:r>
              <a:rPr lang="en-US" sz="1117" dirty="0" smtClean="0">
                <a:solidFill>
                  <a:prstClr val="white"/>
                </a:solidFill>
                <a:latin typeface="Arial" pitchFamily="34" charset="0"/>
                <a:cs typeface="Arial" pitchFamily="34" charset="0"/>
              </a:rPr>
              <a:t>With more than 125,000 people in 44 countries, Capgemini is one of the world's foremost providers of consulting, technology and outsourcing services. The Group reported 2012 global revenues of EUR 10.3 billion.</a:t>
            </a:r>
          </a:p>
          <a:p>
            <a:pPr algn="just" defTabSz="972395" fontAlgn="auto">
              <a:spcBef>
                <a:spcPts val="609"/>
              </a:spcBef>
              <a:spcAft>
                <a:spcPts val="0"/>
              </a:spcAft>
              <a:defRPr/>
            </a:pPr>
            <a:r>
              <a:rPr lang="en-US" sz="1117" dirty="0" smtClean="0">
                <a:solidFill>
                  <a:prstClr val="white"/>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1117" baseline="30000" dirty="0" smtClean="0">
                <a:solidFill>
                  <a:prstClr val="white"/>
                </a:solidFill>
                <a:latin typeface="Arial" pitchFamily="34" charset="0"/>
                <a:cs typeface="Arial" pitchFamily="34" charset="0"/>
              </a:rPr>
              <a:t>TM</a:t>
            </a:r>
            <a:r>
              <a:rPr lang="en-US" sz="1117" dirty="0" smtClean="0">
                <a:solidFill>
                  <a:prstClr val="white"/>
                </a:solidFill>
                <a:latin typeface="Arial" pitchFamily="34" charset="0"/>
                <a:cs typeface="Arial" pitchFamily="34" charset="0"/>
              </a:rPr>
              <a:t>, and draws on Rightshore</a:t>
            </a:r>
            <a:r>
              <a:rPr lang="en-US" sz="1117" baseline="30000" dirty="0" smtClean="0">
                <a:solidFill>
                  <a:prstClr val="white"/>
                </a:solidFill>
                <a:latin typeface="Arial" pitchFamily="34" charset="0"/>
                <a:cs typeface="Arial" pitchFamily="34" charset="0"/>
              </a:rPr>
              <a:t>®</a:t>
            </a:r>
            <a:r>
              <a:rPr lang="en-US" sz="1117" dirty="0" smtClean="0">
                <a:solidFill>
                  <a:prstClr val="white"/>
                </a:solidFill>
                <a:latin typeface="Arial" pitchFamily="34" charset="0"/>
                <a:cs typeface="Arial" pitchFamily="34" charset="0"/>
              </a:rPr>
              <a:t>, its worldwide delivery model.</a:t>
            </a:r>
          </a:p>
          <a:p>
            <a:pPr algn="just" defTabSz="972395" fontAlgn="auto">
              <a:spcBef>
                <a:spcPts val="609"/>
              </a:spcBef>
              <a:spcAft>
                <a:spcPts val="0"/>
              </a:spcAft>
            </a:pPr>
            <a:r>
              <a:rPr lang="en-US" sz="1117" dirty="0" smtClean="0">
                <a:solidFill>
                  <a:prstClr val="white"/>
                </a:solidFill>
                <a:latin typeface="Arial" pitchFamily="34" charset="0"/>
                <a:cs typeface="Arial" pitchFamily="34" charset="0"/>
              </a:rPr>
              <a:t>Learn more about us at www.capgemini.com</a:t>
            </a:r>
            <a:endParaRPr lang="en-US" sz="1117" dirty="0">
              <a:solidFill>
                <a:prstClr val="white"/>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5" cstate="screen"/>
          <a:stretch>
            <a:fillRect/>
          </a:stretch>
        </p:blipFill>
        <p:spPr>
          <a:xfrm>
            <a:off x="881076" y="3699515"/>
            <a:ext cx="527565" cy="557342"/>
          </a:xfrm>
          <a:prstGeom prst="rect">
            <a:avLst/>
          </a:prstGeom>
        </p:spPr>
      </p:pic>
      <p:pic>
        <p:nvPicPr>
          <p:cNvPr id="336" name="Picture 4" descr="C:\Documents and Settings\apshaw\Desktop\Locations_Map.png"/>
          <p:cNvPicPr>
            <a:picLocks noChangeAspect="1" noChangeArrowheads="1"/>
          </p:cNvPicPr>
          <p:nvPr userDrawn="1"/>
        </p:nvPicPr>
        <p:blipFill>
          <a:blip r:embed="rId6" cstate="print"/>
          <a:srcRect/>
          <a:stretch>
            <a:fillRect/>
          </a:stretch>
        </p:blipFill>
        <p:spPr bwMode="auto">
          <a:xfrm>
            <a:off x="5937445" y="3648259"/>
            <a:ext cx="3785676" cy="1964267"/>
          </a:xfrm>
          <a:prstGeom prst="rect">
            <a:avLst/>
          </a:prstGeom>
          <a:noFill/>
        </p:spPr>
      </p:pic>
    </p:spTree>
    <p:extLst>
      <p:ext uri="{BB962C8B-B14F-4D97-AF65-F5344CB8AC3E}">
        <p14:creationId xmlns="" xmlns:p14="http://schemas.microsoft.com/office/powerpoint/2010/main" val="149513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vmlDrawing" Target="../drawings/vmlDrawing1.vml"/><Relationship Id="rId12" Type="http://schemas.openxmlformats.org/officeDocument/2006/relationships/tags" Target="../tags/tag5.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tags" Target="../tags/tag4.xml"/><Relationship Id="rId5" Type="http://schemas.openxmlformats.org/officeDocument/2006/relationships/slideLayout" Target="../slideLayouts/slideLayout5.xml"/><Relationship Id="rId15" Type="http://schemas.openxmlformats.org/officeDocument/2006/relationships/tags" Target="../tags/tag8.xml"/><Relationship Id="rId10"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tags" Target="../tags/tag2.xml"/><Relationship Id="rId14" Type="http://schemas.openxmlformats.org/officeDocument/2006/relationships/tags" Target="../tags/tag7.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tags" Target="../tags/tag25.xml"/><Relationship Id="rId18" Type="http://schemas.openxmlformats.org/officeDocument/2006/relationships/image" Target="../media/image7.png"/><Relationship Id="rId26" Type="http://schemas.openxmlformats.org/officeDocument/2006/relationships/image" Target="../media/image11.gif"/><Relationship Id="rId3" Type="http://schemas.openxmlformats.org/officeDocument/2006/relationships/vmlDrawing" Target="../drawings/vmlDrawing4.vml"/><Relationship Id="rId21" Type="http://schemas.openxmlformats.org/officeDocument/2006/relationships/hyperlink" Target="http://www.twitter.com/capgemini" TargetMode="External"/><Relationship Id="rId7" Type="http://schemas.openxmlformats.org/officeDocument/2006/relationships/tags" Target="../tags/tag19.xml"/><Relationship Id="rId12" Type="http://schemas.openxmlformats.org/officeDocument/2006/relationships/tags" Target="../tags/tag24.xml"/><Relationship Id="rId17" Type="http://schemas.openxmlformats.org/officeDocument/2006/relationships/hyperlink" Target="http://www.facebook.com/Capgemini" TargetMode="External"/><Relationship Id="rId25" Type="http://schemas.openxmlformats.org/officeDocument/2006/relationships/hyperlink" Target="http://www.slideshare.net/capgemini" TargetMode="External"/><Relationship Id="rId2" Type="http://schemas.openxmlformats.org/officeDocument/2006/relationships/theme" Target="../theme/theme2.xml"/><Relationship Id="rId16" Type="http://schemas.openxmlformats.org/officeDocument/2006/relationships/image" Target="../media/image4.emf"/><Relationship Id="rId20"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tags" Target="../tags/tag18.xml"/><Relationship Id="rId11" Type="http://schemas.openxmlformats.org/officeDocument/2006/relationships/tags" Target="../tags/tag23.xml"/><Relationship Id="rId24" Type="http://schemas.openxmlformats.org/officeDocument/2006/relationships/image" Target="../media/image10.png"/><Relationship Id="rId5" Type="http://schemas.openxmlformats.org/officeDocument/2006/relationships/tags" Target="../tags/tag17.xml"/><Relationship Id="rId15" Type="http://schemas.openxmlformats.org/officeDocument/2006/relationships/image" Target="../media/image6.tiff"/><Relationship Id="rId23" Type="http://schemas.openxmlformats.org/officeDocument/2006/relationships/hyperlink" Target="http://www.youtube.com/capgemini" TargetMode="External"/><Relationship Id="rId10" Type="http://schemas.openxmlformats.org/officeDocument/2006/relationships/tags" Target="../tags/tag22.xml"/><Relationship Id="rId19" Type="http://schemas.openxmlformats.org/officeDocument/2006/relationships/hyperlink" Target="http://www.linkedin.com/company/capgemini" TargetMode="External"/><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oleObject" Target="../embeddings/oleObject4.bin"/><Relationship Id="rId22"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61192" cy="169333"/>
        </p:xfrm>
        <a:graphic>
          <a:graphicData uri="http://schemas.openxmlformats.org/presentationml/2006/ole">
            <p:oleObj spid="_x0000_s1450" name="think-cell Slide" r:id="rId16" imgW="360" imgH="360" progId="">
              <p:embed/>
            </p:oleObj>
          </a:graphicData>
        </a:graphic>
      </p:graphicFrame>
      <p:sp>
        <p:nvSpPr>
          <p:cNvPr id="2" name="Title Placeholder 1"/>
          <p:cNvSpPr>
            <a:spLocks noGrp="1"/>
          </p:cNvSpPr>
          <p:nvPr>
            <p:ph type="title"/>
            <p:custDataLst>
              <p:tags r:id="rId8"/>
            </p:custDataLst>
          </p:nvPr>
        </p:nvSpPr>
        <p:spPr>
          <a:xfrm>
            <a:off x="3" y="5"/>
            <a:ext cx="9723119" cy="1068944"/>
          </a:xfrm>
          <a:prstGeom prst="rect">
            <a:avLst/>
          </a:prstGeom>
        </p:spPr>
        <p:txBody>
          <a:bodyPr vert="horz" lIns="297529" tIns="33059" rIns="165294" bIns="33059" rtlCol="0" anchor="ctr">
            <a:noAutofit/>
          </a:bodyPr>
          <a:lstStyle/>
          <a:p>
            <a:r>
              <a:rPr lang="en-US" noProof="0" dirty="0" smtClean="0"/>
              <a:t>Click to edit Master title style</a:t>
            </a:r>
            <a:endParaRPr lang="en-US" noProof="0" dirty="0"/>
          </a:p>
        </p:txBody>
      </p:sp>
      <p:sp>
        <p:nvSpPr>
          <p:cNvPr id="3" name="Text Placeholder 2"/>
          <p:cNvSpPr>
            <a:spLocks noGrp="1"/>
          </p:cNvSpPr>
          <p:nvPr>
            <p:ph type="body" idx="1"/>
            <p:custDataLst>
              <p:tags r:id="rId9"/>
            </p:custDataLst>
          </p:nvPr>
        </p:nvSpPr>
        <p:spPr>
          <a:xfrm>
            <a:off x="328369" y="1619042"/>
            <a:ext cx="9394753" cy="4945643"/>
          </a:xfrm>
          <a:prstGeom prst="rect">
            <a:avLst/>
          </a:prstGeom>
        </p:spPr>
        <p:txBody>
          <a:bodyPr vert="horz" lIns="0" tIns="0" rIns="0" bIns="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0"/>
            </p:custDataLst>
          </p:nvPr>
        </p:nvSpPr>
        <p:spPr>
          <a:xfrm>
            <a:off x="9622084" y="7118566"/>
            <a:ext cx="89768" cy="89383"/>
          </a:xfrm>
          <a:prstGeom prst="rect">
            <a:avLst/>
          </a:prstGeom>
          <a:noFill/>
        </p:spPr>
        <p:txBody>
          <a:bodyPr wrap="none" lIns="0" tIns="0" rIns="0" bIns="0" rtlCol="0" anchor="ctr">
            <a:spAutoFit/>
          </a:bodyPr>
          <a:lstStyle/>
          <a:p>
            <a:pPr algn="ctr" defTabSz="795695" fontAlgn="auto">
              <a:spcBef>
                <a:spcPts val="0"/>
              </a:spcBef>
              <a:spcAft>
                <a:spcPts val="0"/>
              </a:spcAft>
            </a:pPr>
            <a:fld id="{6A895693-0027-4F28-9367-92E39A51F51C}" type="slidenum">
              <a:rPr lang="en-US" sz="581" smtClean="0">
                <a:solidFill>
                  <a:srgbClr val="9F958F"/>
                </a:solidFill>
                <a:latin typeface="Arial"/>
              </a:rPr>
              <a:pPr algn="ctr" defTabSz="795695" fontAlgn="auto">
                <a:spcBef>
                  <a:spcPts val="0"/>
                </a:spcBef>
                <a:spcAft>
                  <a:spcPts val="0"/>
                </a:spcAft>
              </a:pPr>
              <a:t>‹#›</a:t>
            </a:fld>
            <a:endParaRPr lang="en-US" sz="581" dirty="0">
              <a:solidFill>
                <a:srgbClr val="9F958F"/>
              </a:solidFill>
              <a:latin typeface="Arial"/>
            </a:endParaRPr>
          </a:p>
        </p:txBody>
      </p:sp>
      <p:sp>
        <p:nvSpPr>
          <p:cNvPr id="9" name="Freeform 4"/>
          <p:cNvSpPr>
            <a:spLocks/>
          </p:cNvSpPr>
          <p:nvPr>
            <p:custDataLst>
              <p:tags r:id="rId11"/>
            </p:custDataLst>
          </p:nvPr>
        </p:nvSpPr>
        <p:spPr bwMode="auto">
          <a:xfrm>
            <a:off x="4" y="721496"/>
            <a:ext cx="10058399" cy="776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82714" tIns="41358" rIns="82714" bIns="41358" numCol="1" anchor="t" anchorCtr="0" compatLnSpc="1">
            <a:prstTxWarp prst="textNoShape">
              <a:avLst/>
            </a:prstTxWarp>
          </a:bodyPr>
          <a:lstStyle/>
          <a:p>
            <a:pPr defTabSz="795695" fontAlgn="auto">
              <a:spcBef>
                <a:spcPts val="0"/>
              </a:spcBef>
              <a:spcAft>
                <a:spcPts val="0"/>
              </a:spcAft>
            </a:pPr>
            <a:endParaRPr lang="fr-FR" sz="1579" dirty="0">
              <a:solidFill>
                <a:srgbClr val="00234B"/>
              </a:solidFill>
              <a:latin typeface="Arial"/>
            </a:endParaRPr>
          </a:p>
        </p:txBody>
      </p:sp>
      <p:sp>
        <p:nvSpPr>
          <p:cNvPr id="12" name="Rectangle 11"/>
          <p:cNvSpPr>
            <a:spLocks noChangeArrowheads="1"/>
          </p:cNvSpPr>
          <p:nvPr>
            <p:custDataLst>
              <p:tags r:id="rId12"/>
            </p:custDataLst>
          </p:nvPr>
        </p:nvSpPr>
        <p:spPr bwMode="auto">
          <a:xfrm>
            <a:off x="6821372" y="7064968"/>
            <a:ext cx="2701577" cy="195737"/>
          </a:xfrm>
          <a:prstGeom prst="rect">
            <a:avLst/>
          </a:prstGeom>
          <a:noFill/>
          <a:ln w="19050">
            <a:noFill/>
            <a:miter lim="800000"/>
            <a:headEnd/>
            <a:tailEnd/>
          </a:ln>
          <a:effectLst/>
        </p:spPr>
        <p:txBody>
          <a:bodyPr wrap="square" lIns="29905" tIns="29905" rIns="29905" bIns="29905" anchor="b" anchorCtr="0">
            <a:noAutofit/>
          </a:bodyPr>
          <a:lstStyle/>
          <a:p>
            <a:pPr algn="r" defTabSz="827006" eaLnBrk="0" fontAlgn="auto" hangingPunct="0">
              <a:lnSpc>
                <a:spcPct val="90000"/>
              </a:lnSpc>
              <a:spcBef>
                <a:spcPct val="10000"/>
              </a:spcBef>
              <a:spcAft>
                <a:spcPts val="0"/>
              </a:spcAft>
              <a:defRPr/>
            </a:pPr>
            <a:r>
              <a:rPr lang="en-US" altLang="en-US" sz="581" dirty="0" smtClean="0">
                <a:solidFill>
                  <a:srgbClr val="9F958F"/>
                </a:solidFill>
                <a:latin typeface="Arial"/>
                <a:cs typeface="Helvetica Light"/>
              </a:rPr>
              <a:t>Copyright © Capgemini 2015. All Rights Reserved</a:t>
            </a:r>
          </a:p>
        </p:txBody>
      </p:sp>
      <p:sp>
        <p:nvSpPr>
          <p:cNvPr id="13" name="Rectangle 12"/>
          <p:cNvSpPr/>
          <p:nvPr>
            <p:custDataLst>
              <p:tags r:id="rId13"/>
            </p:custDataLst>
          </p:nvPr>
        </p:nvSpPr>
        <p:spPr>
          <a:xfrm>
            <a:off x="7578938" y="6855705"/>
            <a:ext cx="1944010" cy="208868"/>
          </a:xfrm>
          <a:prstGeom prst="rect">
            <a:avLst/>
          </a:prstGeom>
        </p:spPr>
        <p:txBody>
          <a:bodyPr wrap="none" lIns="29905" tIns="29905" rIns="29905" bIns="29905" anchor="b" anchorCtr="0">
            <a:noAutofit/>
          </a:bodyPr>
          <a:lstStyle/>
          <a:p>
            <a:pPr algn="r" defTabSz="795695" fontAlgn="auto">
              <a:spcBef>
                <a:spcPts val="0"/>
              </a:spcBef>
              <a:spcAft>
                <a:spcPts val="0"/>
              </a:spcAft>
            </a:pPr>
            <a:r>
              <a:rPr lang="en-US" sz="581" dirty="0" smtClean="0">
                <a:solidFill>
                  <a:srgbClr val="9F958F"/>
                </a:solidFill>
                <a:latin typeface="Arial"/>
              </a:rPr>
              <a:t>HIVE Executive Update | August 2015</a:t>
            </a:r>
          </a:p>
        </p:txBody>
      </p:sp>
      <p:pic>
        <p:nvPicPr>
          <p:cNvPr id="14" name="Picture 103" descr="C:\Users\UserSim\Desktop\Capgemini\Capgemini_logo_cmyk.png"/>
          <p:cNvPicPr>
            <a:picLocks noChangeAspect="1" noChangeArrowheads="1"/>
          </p:cNvPicPr>
          <p:nvPr>
            <p:custDataLst>
              <p:tags r:id="rId14"/>
            </p:custDataLst>
          </p:nvPr>
        </p:nvPicPr>
        <p:blipFill>
          <a:blip r:embed="rId17" cstate="email"/>
          <a:srcRect/>
          <a:stretch>
            <a:fillRect/>
          </a:stretch>
        </p:blipFill>
        <p:spPr bwMode="auto">
          <a:xfrm>
            <a:off x="332057" y="6872733"/>
            <a:ext cx="1330778" cy="342061"/>
          </a:xfrm>
          <a:prstGeom prst="rect">
            <a:avLst/>
          </a:prstGeom>
          <a:noFill/>
        </p:spPr>
      </p:pic>
      <p:cxnSp>
        <p:nvCxnSpPr>
          <p:cNvPr id="15" name="Straight Connector 5"/>
          <p:cNvCxnSpPr/>
          <p:nvPr>
            <p:custDataLst>
              <p:tags r:id="rId15"/>
            </p:custDataLst>
          </p:nvPr>
        </p:nvCxnSpPr>
        <p:spPr>
          <a:xfrm flipH="1">
            <a:off x="4" y="6786880"/>
            <a:ext cx="100583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1321875029"/>
      </p:ext>
    </p:extLst>
  </p:cSld>
  <p:clrMap bg1="lt1" tx1="dk1" bg2="lt2" tx2="dk2" accent1="accent1" accent2="accent2" accent3="accent3" accent4="accent4" accent5="accent5" accent6="accent6" hlink="hlink" folHlink="folHlink"/>
  <p:sldLayoutIdLst>
    <p:sldLayoutId id="2147483726" r:id="rId1"/>
    <p:sldLayoutId id="2147483748" r:id="rId2"/>
    <p:sldLayoutId id="2147483751" r:id="rId3"/>
    <p:sldLayoutId id="2147483752" r:id="rId4"/>
    <p:sldLayoutId id="2147483753" r:id="rId5"/>
  </p:sldLayoutIdLst>
  <p:timing>
    <p:tnLst>
      <p:par>
        <p:cTn id="1" dur="indefinite" restart="never" nodeType="tmRoot"/>
      </p:par>
    </p:tnLst>
  </p:timing>
  <p:hf sldNum="0" hdr="0" dt="0"/>
  <p:txStyles>
    <p:titleStyle>
      <a:lvl1pPr algn="l" defTabSz="759626" rtl="0" eaLnBrk="1" latinLnBrk="0" hangingPunct="1">
        <a:lnSpc>
          <a:spcPct val="85000"/>
        </a:lnSpc>
        <a:spcBef>
          <a:spcPct val="0"/>
        </a:spcBef>
        <a:buNone/>
        <a:defRPr sz="2327" b="0" kern="1200">
          <a:solidFill>
            <a:schemeClr val="tx1"/>
          </a:solidFill>
          <a:latin typeface="+mj-lt"/>
          <a:ea typeface="+mj-ea"/>
          <a:cs typeface="+mj-cs"/>
        </a:defRPr>
      </a:lvl1pPr>
    </p:titleStyle>
    <p:bodyStyle>
      <a:lvl1pPr marL="189919" indent="-189919" algn="l" defTabSz="759626" rtl="0" eaLnBrk="1" latinLnBrk="0" hangingPunct="1">
        <a:spcBef>
          <a:spcPts val="0"/>
        </a:spcBef>
        <a:spcAft>
          <a:spcPts val="332"/>
        </a:spcAft>
        <a:buClr>
          <a:schemeClr val="accent5"/>
        </a:buClr>
        <a:buFont typeface="Wingdings" pitchFamily="2" charset="2"/>
        <a:buChar char="§"/>
        <a:defRPr sz="1661" b="0" kern="1200">
          <a:solidFill>
            <a:schemeClr val="tx1"/>
          </a:solidFill>
          <a:latin typeface="+mn-lt"/>
          <a:ea typeface="+mn-ea"/>
          <a:cs typeface="+mn-cs"/>
        </a:defRPr>
      </a:lvl1pPr>
      <a:lvl2pPr marL="379837" indent="-189919" algn="l" defTabSz="759626" rtl="0" eaLnBrk="1" latinLnBrk="0" hangingPunct="1">
        <a:spcBef>
          <a:spcPts val="0"/>
        </a:spcBef>
        <a:spcAft>
          <a:spcPts val="332"/>
        </a:spcAft>
        <a:buClr>
          <a:schemeClr val="accent3"/>
        </a:buClr>
        <a:buFont typeface="Wingdings" pitchFamily="2" charset="2"/>
        <a:buChar char="§"/>
        <a:defRPr sz="1496" kern="1200">
          <a:solidFill>
            <a:schemeClr val="tx1"/>
          </a:solidFill>
          <a:latin typeface="+mn-lt"/>
          <a:ea typeface="+mn-ea"/>
          <a:cs typeface="+mn-cs"/>
        </a:defRPr>
      </a:lvl2pPr>
      <a:lvl3pPr marL="572394" indent="-192557" algn="l" defTabSz="759626" rtl="0" eaLnBrk="1" latinLnBrk="0" hangingPunct="1">
        <a:spcBef>
          <a:spcPts val="0"/>
        </a:spcBef>
        <a:spcAft>
          <a:spcPts val="332"/>
        </a:spcAft>
        <a:buClr>
          <a:schemeClr val="accent2"/>
        </a:buClr>
        <a:buFont typeface="Arial" pitchFamily="34" charset="0"/>
        <a:buChar char="•"/>
        <a:defRPr sz="1329" kern="1200">
          <a:solidFill>
            <a:schemeClr val="tx1"/>
          </a:solidFill>
          <a:latin typeface="+mn-lt"/>
          <a:ea typeface="+mn-ea"/>
          <a:cs typeface="+mn-cs"/>
        </a:defRPr>
      </a:lvl3pPr>
      <a:lvl4pPr marL="759675" indent="-189919" algn="l" defTabSz="759626" rtl="0" eaLnBrk="1" latinLnBrk="0" hangingPunct="1">
        <a:spcBef>
          <a:spcPts val="0"/>
        </a:spcBef>
        <a:spcAft>
          <a:spcPts val="332"/>
        </a:spcAft>
        <a:buClr>
          <a:schemeClr val="bg2"/>
        </a:buClr>
        <a:buFont typeface="Arial" pitchFamily="34" charset="0"/>
        <a:buChar char="–"/>
        <a:defRPr sz="1163" kern="1200">
          <a:solidFill>
            <a:schemeClr val="tx1"/>
          </a:solidFill>
          <a:latin typeface="+mn-lt"/>
          <a:ea typeface="+mn-ea"/>
          <a:cs typeface="+mn-cs"/>
        </a:defRPr>
      </a:lvl4pPr>
      <a:lvl5pPr marL="1337260" indent="-160893" algn="l" defTabSz="759626" rtl="0" eaLnBrk="1" latinLnBrk="0" hangingPunct="1">
        <a:spcBef>
          <a:spcPts val="0"/>
        </a:spcBef>
        <a:buClr>
          <a:srgbClr val="B1B1B1"/>
        </a:buClr>
        <a:buFont typeface="Arial" pitchFamily="34" charset="0"/>
        <a:buChar char="–"/>
        <a:defRPr sz="1412" kern="1200">
          <a:solidFill>
            <a:srgbClr val="494949"/>
          </a:solidFill>
          <a:latin typeface="+mn-lt"/>
          <a:ea typeface="+mn-ea"/>
          <a:cs typeface="+mn-cs"/>
        </a:defRPr>
      </a:lvl5pPr>
      <a:lvl6pPr marL="2088972" indent="-189907" algn="l" defTabSz="759626" rtl="0" eaLnBrk="1" latinLnBrk="0" hangingPunct="1">
        <a:spcBef>
          <a:spcPct val="20000"/>
        </a:spcBef>
        <a:buFont typeface="Arial" pitchFamily="34" charset="0"/>
        <a:buChar char="•"/>
        <a:defRPr sz="1661" kern="1200">
          <a:solidFill>
            <a:schemeClr val="tx1"/>
          </a:solidFill>
          <a:latin typeface="+mn-lt"/>
          <a:ea typeface="+mn-ea"/>
          <a:cs typeface="+mn-cs"/>
        </a:defRPr>
      </a:lvl6pPr>
      <a:lvl7pPr marL="2468786" indent="-189907" algn="l" defTabSz="759626" rtl="0" eaLnBrk="1" latinLnBrk="0" hangingPunct="1">
        <a:spcBef>
          <a:spcPct val="20000"/>
        </a:spcBef>
        <a:buFont typeface="Arial" pitchFamily="34" charset="0"/>
        <a:buChar char="•"/>
        <a:defRPr sz="1661" kern="1200">
          <a:solidFill>
            <a:schemeClr val="tx1"/>
          </a:solidFill>
          <a:latin typeface="+mn-lt"/>
          <a:ea typeface="+mn-ea"/>
          <a:cs typeface="+mn-cs"/>
        </a:defRPr>
      </a:lvl7pPr>
      <a:lvl8pPr marL="2848599" indent="-189907" algn="l" defTabSz="759626" rtl="0" eaLnBrk="1" latinLnBrk="0" hangingPunct="1">
        <a:spcBef>
          <a:spcPct val="20000"/>
        </a:spcBef>
        <a:buFont typeface="Arial" pitchFamily="34" charset="0"/>
        <a:buChar char="•"/>
        <a:defRPr sz="1661" kern="1200">
          <a:solidFill>
            <a:schemeClr val="tx1"/>
          </a:solidFill>
          <a:latin typeface="+mn-lt"/>
          <a:ea typeface="+mn-ea"/>
          <a:cs typeface="+mn-cs"/>
        </a:defRPr>
      </a:lvl8pPr>
      <a:lvl9pPr marL="3228412" indent="-189907" algn="l" defTabSz="759626" rtl="0" eaLnBrk="1" latinLnBrk="0" hangingPunct="1">
        <a:spcBef>
          <a:spcPct val="20000"/>
        </a:spcBef>
        <a:buFont typeface="Arial" pitchFamily="34" charset="0"/>
        <a:buChar char="•"/>
        <a:defRPr sz="1661" kern="1200">
          <a:solidFill>
            <a:schemeClr val="tx1"/>
          </a:solidFill>
          <a:latin typeface="+mn-lt"/>
          <a:ea typeface="+mn-ea"/>
          <a:cs typeface="+mn-cs"/>
        </a:defRPr>
      </a:lvl9pPr>
    </p:bodyStyle>
    <p:otherStyle>
      <a:defPPr>
        <a:defRPr lang="fr-FR"/>
      </a:defPPr>
      <a:lvl1pPr marL="0" algn="l" defTabSz="759626" rtl="0" eaLnBrk="1" latinLnBrk="0" hangingPunct="1">
        <a:defRPr sz="1496" kern="1200">
          <a:solidFill>
            <a:schemeClr val="tx1"/>
          </a:solidFill>
          <a:latin typeface="+mn-lt"/>
          <a:ea typeface="+mn-ea"/>
          <a:cs typeface="+mn-cs"/>
        </a:defRPr>
      </a:lvl1pPr>
      <a:lvl2pPr marL="379814" algn="l" defTabSz="759626" rtl="0" eaLnBrk="1" latinLnBrk="0" hangingPunct="1">
        <a:defRPr sz="1496" kern="1200">
          <a:solidFill>
            <a:schemeClr val="tx1"/>
          </a:solidFill>
          <a:latin typeface="+mn-lt"/>
          <a:ea typeface="+mn-ea"/>
          <a:cs typeface="+mn-cs"/>
        </a:defRPr>
      </a:lvl2pPr>
      <a:lvl3pPr marL="759626" algn="l" defTabSz="759626" rtl="0" eaLnBrk="1" latinLnBrk="0" hangingPunct="1">
        <a:defRPr sz="1496" kern="1200">
          <a:solidFill>
            <a:schemeClr val="tx1"/>
          </a:solidFill>
          <a:latin typeface="+mn-lt"/>
          <a:ea typeface="+mn-ea"/>
          <a:cs typeface="+mn-cs"/>
        </a:defRPr>
      </a:lvl3pPr>
      <a:lvl4pPr marL="1139440" algn="l" defTabSz="759626" rtl="0" eaLnBrk="1" latinLnBrk="0" hangingPunct="1">
        <a:defRPr sz="1496" kern="1200">
          <a:solidFill>
            <a:schemeClr val="tx1"/>
          </a:solidFill>
          <a:latin typeface="+mn-lt"/>
          <a:ea typeface="+mn-ea"/>
          <a:cs typeface="+mn-cs"/>
        </a:defRPr>
      </a:lvl4pPr>
      <a:lvl5pPr marL="1519252" algn="l" defTabSz="759626" rtl="0" eaLnBrk="1" latinLnBrk="0" hangingPunct="1">
        <a:defRPr sz="1496" kern="1200">
          <a:solidFill>
            <a:schemeClr val="tx1"/>
          </a:solidFill>
          <a:latin typeface="+mn-lt"/>
          <a:ea typeface="+mn-ea"/>
          <a:cs typeface="+mn-cs"/>
        </a:defRPr>
      </a:lvl5pPr>
      <a:lvl6pPr marL="1899066" algn="l" defTabSz="759626" rtl="0" eaLnBrk="1" latinLnBrk="0" hangingPunct="1">
        <a:defRPr sz="1496" kern="1200">
          <a:solidFill>
            <a:schemeClr val="tx1"/>
          </a:solidFill>
          <a:latin typeface="+mn-lt"/>
          <a:ea typeface="+mn-ea"/>
          <a:cs typeface="+mn-cs"/>
        </a:defRPr>
      </a:lvl6pPr>
      <a:lvl7pPr marL="2278878" algn="l" defTabSz="759626" rtl="0" eaLnBrk="1" latinLnBrk="0" hangingPunct="1">
        <a:defRPr sz="1496" kern="1200">
          <a:solidFill>
            <a:schemeClr val="tx1"/>
          </a:solidFill>
          <a:latin typeface="+mn-lt"/>
          <a:ea typeface="+mn-ea"/>
          <a:cs typeface="+mn-cs"/>
        </a:defRPr>
      </a:lvl7pPr>
      <a:lvl8pPr marL="2658693" algn="l" defTabSz="759626" rtl="0" eaLnBrk="1" latinLnBrk="0" hangingPunct="1">
        <a:defRPr sz="1496" kern="1200">
          <a:solidFill>
            <a:schemeClr val="tx1"/>
          </a:solidFill>
          <a:latin typeface="+mn-lt"/>
          <a:ea typeface="+mn-ea"/>
          <a:cs typeface="+mn-cs"/>
        </a:defRPr>
      </a:lvl8pPr>
      <a:lvl9pPr marL="3038505" algn="l" defTabSz="759626" rtl="0" eaLnBrk="1" latinLnBrk="0" hangingPunct="1">
        <a:defRPr sz="149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2"/>
          <a:ext cx="161192" cy="169334"/>
        </p:xfrm>
        <a:graphic>
          <a:graphicData uri="http://schemas.openxmlformats.org/presentationml/2006/ole">
            <p:oleObj spid="_x0000_s27044" name="think-cell Slide" r:id="rId14" imgW="360" imgH="360" progId="">
              <p:embed/>
            </p:oleObj>
          </a:graphicData>
        </a:graphic>
      </p:graphicFrame>
      <p:sp>
        <p:nvSpPr>
          <p:cNvPr id="357" name="Rectangle 7"/>
          <p:cNvSpPr/>
          <p:nvPr>
            <p:custDataLst>
              <p:tags r:id="rId4"/>
            </p:custDataLst>
          </p:nvPr>
        </p:nvSpPr>
        <p:spPr bwMode="auto">
          <a:xfrm flipV="1">
            <a:off x="-1683" y="1789861"/>
            <a:ext cx="10060084" cy="5525341"/>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564" tIns="43632" rIns="33564" bIns="43632" rtlCol="0" anchor="ctr"/>
          <a:lstStyle/>
          <a:p>
            <a:pPr algn="ctr" defTabSz="972395" fontAlgn="auto">
              <a:spcBef>
                <a:spcPts val="0"/>
              </a:spcBef>
              <a:spcAft>
                <a:spcPts val="0"/>
              </a:spcAft>
            </a:pPr>
            <a:endParaRPr lang="en-US" sz="1117" dirty="0" smtClean="0">
              <a:solidFill>
                <a:prstClr val="white"/>
              </a:solidFill>
              <a:latin typeface="Arial"/>
              <a:cs typeface="Arial"/>
            </a:endParaRPr>
          </a:p>
        </p:txBody>
      </p:sp>
      <p:pic>
        <p:nvPicPr>
          <p:cNvPr id="8" name="Image 10" descr="Capgemini_logo_lr.tif"/>
          <p:cNvPicPr>
            <a:picLocks noChangeAspect="1"/>
          </p:cNvPicPr>
          <p:nvPr>
            <p:custDataLst>
              <p:tags r:id="rId5"/>
            </p:custDataLst>
          </p:nvPr>
        </p:nvPicPr>
        <p:blipFill>
          <a:blip r:embed="rId15" cstate="email"/>
          <a:stretch>
            <a:fillRect/>
          </a:stretch>
        </p:blipFill>
        <p:spPr>
          <a:xfrm>
            <a:off x="701195" y="992828"/>
            <a:ext cx="3203300" cy="827733"/>
          </a:xfrm>
          <a:prstGeom prst="rect">
            <a:avLst/>
          </a:prstGeom>
        </p:spPr>
      </p:pic>
      <p:pic>
        <p:nvPicPr>
          <p:cNvPr id="9" name="Picture 104" descr="C:\Users\UserSim\Desktop\Capgemini\moto.emf"/>
          <p:cNvPicPr>
            <a:picLocks noChangeAspect="1" noChangeArrowheads="1"/>
          </p:cNvPicPr>
          <p:nvPr>
            <p:custDataLst>
              <p:tags r:id="rId6"/>
            </p:custDataLst>
          </p:nvPr>
        </p:nvPicPr>
        <p:blipFill>
          <a:blip r:embed="rId16" cstate="email"/>
          <a:srcRect/>
          <a:stretch>
            <a:fillRect/>
          </a:stretch>
        </p:blipFill>
        <p:spPr bwMode="auto">
          <a:xfrm>
            <a:off x="5576118" y="1251871"/>
            <a:ext cx="3701374" cy="309652"/>
          </a:xfrm>
          <a:prstGeom prst="rect">
            <a:avLst/>
          </a:prstGeom>
          <a:noFill/>
        </p:spPr>
      </p:pic>
      <p:sp>
        <p:nvSpPr>
          <p:cNvPr id="13" name="Rectangle 12"/>
          <p:cNvSpPr/>
          <p:nvPr>
            <p:custDataLst>
              <p:tags r:id="rId7"/>
            </p:custDataLst>
          </p:nvPr>
        </p:nvSpPr>
        <p:spPr>
          <a:xfrm>
            <a:off x="5608902" y="6710052"/>
            <a:ext cx="4449500" cy="395950"/>
          </a:xfrm>
          <a:prstGeom prst="rect">
            <a:avLst/>
          </a:prstGeom>
        </p:spPr>
        <p:txBody>
          <a:bodyPr wrap="square" lIns="33564" tIns="33564" rIns="335635" bIns="33564" anchor="b" anchorCtr="0">
            <a:spAutoFit/>
          </a:bodyPr>
          <a:lstStyle/>
          <a:p>
            <a:pPr algn="r" defTabSz="972395" fontAlgn="auto">
              <a:spcBef>
                <a:spcPts val="0"/>
              </a:spcBef>
              <a:spcAft>
                <a:spcPts val="0"/>
              </a:spcAft>
            </a:pPr>
            <a:r>
              <a:rPr lang="en-US" sz="711" dirty="0" smtClean="0">
                <a:solidFill>
                  <a:prstClr val="white"/>
                </a:solidFill>
                <a:latin typeface="Arial"/>
                <a:cs typeface="Arial"/>
              </a:rPr>
              <a:t>The information contained in this presentation is proprietary.</a:t>
            </a:r>
          </a:p>
          <a:p>
            <a:pPr algn="r" defTabSz="972395" fontAlgn="auto">
              <a:spcBef>
                <a:spcPts val="0"/>
              </a:spcBef>
              <a:spcAft>
                <a:spcPts val="0"/>
              </a:spcAft>
              <a:defRPr/>
            </a:pPr>
            <a:r>
              <a:rPr lang="en-US" sz="711" dirty="0" smtClean="0">
                <a:solidFill>
                  <a:prstClr val="white"/>
                </a:solidFill>
                <a:latin typeface="Arial"/>
                <a:cs typeface="Arial"/>
              </a:rPr>
              <a:t>Copyright ©2013 Capgemini. All rights reserved.</a:t>
            </a:r>
          </a:p>
          <a:p>
            <a:pPr algn="r" defTabSz="972395" fontAlgn="auto">
              <a:spcBef>
                <a:spcPts val="0"/>
              </a:spcBef>
              <a:spcAft>
                <a:spcPts val="0"/>
              </a:spcAft>
            </a:pPr>
            <a:r>
              <a:rPr lang="en-US" sz="711" dirty="0" smtClean="0">
                <a:solidFill>
                  <a:prstClr val="white"/>
                </a:solidFill>
                <a:latin typeface="Arial"/>
                <a:cs typeface="Arial"/>
              </a:rPr>
              <a:t>Rightshore</a:t>
            </a:r>
            <a:r>
              <a:rPr lang="en-US" sz="711" baseline="30000" dirty="0" smtClean="0">
                <a:solidFill>
                  <a:prstClr val="white"/>
                </a:solidFill>
                <a:latin typeface="Arial"/>
                <a:cs typeface="Arial"/>
              </a:rPr>
              <a:t>®</a:t>
            </a:r>
            <a:r>
              <a:rPr lang="en-US" sz="711" dirty="0" smtClean="0">
                <a:solidFill>
                  <a:prstClr val="white"/>
                </a:solidFill>
                <a:latin typeface="Arial"/>
                <a:cs typeface="Arial"/>
              </a:rPr>
              <a:t> is a trademark belonging to Capgemini.</a:t>
            </a:r>
            <a:endParaRPr lang="en-US" sz="711" dirty="0">
              <a:solidFill>
                <a:prstClr val="white"/>
              </a:solidFill>
              <a:latin typeface="Arial"/>
              <a:cs typeface="Arial"/>
            </a:endParaRPr>
          </a:p>
        </p:txBody>
      </p:sp>
      <p:sp>
        <p:nvSpPr>
          <p:cNvPr id="15" name="Rectangle 14"/>
          <p:cNvSpPr/>
          <p:nvPr>
            <p:custDataLst>
              <p:tags r:id="rId8"/>
            </p:custDataLst>
          </p:nvPr>
        </p:nvSpPr>
        <p:spPr>
          <a:xfrm>
            <a:off x="7094101" y="5841309"/>
            <a:ext cx="2964301" cy="386335"/>
          </a:xfrm>
          <a:prstGeom prst="rect">
            <a:avLst/>
          </a:prstGeom>
        </p:spPr>
        <p:txBody>
          <a:bodyPr wrap="none" lIns="36550" tIns="36550" rIns="365497" bIns="36550" anchor="b" anchorCtr="0">
            <a:spAutoFit/>
          </a:bodyPr>
          <a:lstStyle/>
          <a:p>
            <a:pPr algn="r" defTabSz="972395" fontAlgn="auto">
              <a:spcBef>
                <a:spcPts val="0"/>
              </a:spcBef>
              <a:spcAft>
                <a:spcPts val="0"/>
              </a:spcAft>
            </a:pPr>
            <a:r>
              <a:rPr lang="en-US" sz="2031" b="1" dirty="0">
                <a:solidFill>
                  <a:prstClr val="white"/>
                </a:solidFill>
                <a:latin typeface="Arial" pitchFamily="34" charset="0"/>
                <a:cs typeface="Arial" pitchFamily="34" charset="0"/>
              </a:rPr>
              <a:t>www.capgemini.com</a:t>
            </a:r>
          </a:p>
        </p:txBody>
      </p:sp>
      <p:pic>
        <p:nvPicPr>
          <p:cNvPr id="16" name="Picture 3" descr="C:\Users\UserSim\Desktop\DS_icons\128x128 shadows\facebook.png">
            <a:hlinkClick r:id="rId17"/>
          </p:cNvPr>
          <p:cNvPicPr>
            <a:picLocks noChangeAspect="1" noChangeArrowheads="1"/>
          </p:cNvPicPr>
          <p:nvPr>
            <p:custDataLst>
              <p:tags r:id="rId9"/>
            </p:custDataLst>
          </p:nvPr>
        </p:nvPicPr>
        <p:blipFill>
          <a:blip r:embed="rId18" cstate="email"/>
          <a:srcRect/>
          <a:stretch>
            <a:fillRect/>
          </a:stretch>
        </p:blipFill>
        <p:spPr bwMode="auto">
          <a:xfrm>
            <a:off x="8061396" y="6328051"/>
            <a:ext cx="282503" cy="281356"/>
          </a:xfrm>
          <a:prstGeom prst="rect">
            <a:avLst/>
          </a:prstGeom>
          <a:noFill/>
        </p:spPr>
      </p:pic>
      <p:pic>
        <p:nvPicPr>
          <p:cNvPr id="17" name="Picture 4" descr="C:\Users\UserSim\Desktop\DS_icons\128x128 shadows\linkedin.png">
            <a:hlinkClick r:id="rId19"/>
          </p:cNvPr>
          <p:cNvPicPr>
            <a:picLocks noChangeAspect="1" noChangeArrowheads="1"/>
          </p:cNvPicPr>
          <p:nvPr>
            <p:custDataLst>
              <p:tags r:id="rId10"/>
            </p:custDataLst>
          </p:nvPr>
        </p:nvPicPr>
        <p:blipFill>
          <a:blip r:embed="rId20" cstate="email"/>
          <a:srcRect/>
          <a:stretch>
            <a:fillRect/>
          </a:stretch>
        </p:blipFill>
        <p:spPr bwMode="auto">
          <a:xfrm>
            <a:off x="8401969" y="6328050"/>
            <a:ext cx="285642" cy="284480"/>
          </a:xfrm>
          <a:prstGeom prst="rect">
            <a:avLst/>
          </a:prstGeom>
          <a:noFill/>
        </p:spPr>
      </p:pic>
      <p:pic>
        <p:nvPicPr>
          <p:cNvPr id="18" name="Picture 5" descr="C:\Users\UserSim\Desktop\DS_icons\128x128 shadows\twitter.png">
            <a:hlinkClick r:id="rId21"/>
          </p:cNvPr>
          <p:cNvPicPr>
            <a:picLocks noChangeAspect="1" noChangeArrowheads="1"/>
          </p:cNvPicPr>
          <p:nvPr>
            <p:custDataLst>
              <p:tags r:id="rId11"/>
            </p:custDataLst>
          </p:nvPr>
        </p:nvPicPr>
        <p:blipFill>
          <a:blip r:embed="rId22" cstate="email"/>
          <a:srcRect/>
          <a:stretch>
            <a:fillRect/>
          </a:stretch>
        </p:blipFill>
        <p:spPr bwMode="auto">
          <a:xfrm>
            <a:off x="9040700" y="6328050"/>
            <a:ext cx="285642" cy="284480"/>
          </a:xfrm>
          <a:prstGeom prst="rect">
            <a:avLst/>
          </a:prstGeom>
          <a:noFill/>
        </p:spPr>
      </p:pic>
      <p:pic>
        <p:nvPicPr>
          <p:cNvPr id="19" name="Picture 6" descr="C:\Users\UserSim\Desktop\DS_icons\128x128 shadows\youtube.png">
            <a:hlinkClick r:id="rId23"/>
          </p:cNvPr>
          <p:cNvPicPr>
            <a:picLocks noChangeAspect="1" noChangeArrowheads="1"/>
          </p:cNvPicPr>
          <p:nvPr>
            <p:custDataLst>
              <p:tags r:id="rId12"/>
            </p:custDataLst>
          </p:nvPr>
        </p:nvPicPr>
        <p:blipFill>
          <a:blip r:embed="rId24" cstate="email"/>
          <a:srcRect/>
          <a:stretch>
            <a:fillRect/>
          </a:stretch>
        </p:blipFill>
        <p:spPr bwMode="auto">
          <a:xfrm>
            <a:off x="9384411" y="6328050"/>
            <a:ext cx="285642" cy="284480"/>
          </a:xfrm>
          <a:prstGeom prst="rect">
            <a:avLst/>
          </a:prstGeom>
          <a:noFill/>
        </p:spPr>
      </p:pic>
      <p:pic>
        <p:nvPicPr>
          <p:cNvPr id="20" name="Image 22" descr="Picto_Slideshare.gif">
            <a:hlinkClick r:id="rId25"/>
          </p:cNvPr>
          <p:cNvPicPr preferRelativeResize="0">
            <a:picLocks/>
          </p:cNvPicPr>
          <p:nvPr>
            <p:custDataLst>
              <p:tags r:id="rId13"/>
            </p:custDataLst>
          </p:nvPr>
        </p:nvPicPr>
        <p:blipFill>
          <a:blip r:embed="rId26" cstate="email"/>
          <a:srcRect l="4793" t="6316" r="5718" b="7969"/>
          <a:stretch>
            <a:fillRect/>
          </a:stretch>
        </p:blipFill>
        <p:spPr>
          <a:xfrm>
            <a:off x="8745679" y="6328052"/>
            <a:ext cx="236952" cy="254000"/>
          </a:xfrm>
          <a:prstGeom prst="roundRect">
            <a:avLst/>
          </a:prstGeom>
          <a:effectLst>
            <a:outerShdw blurRad="38100" dist="25400" dir="5400000" sx="98000" sy="98000" algn="t" rotWithShape="0">
              <a:schemeClr val="tx2">
                <a:alpha val="51000"/>
              </a:schemeClr>
            </a:outerShdw>
          </a:effectLst>
        </p:spPr>
      </p:pic>
    </p:spTree>
    <p:extLst>
      <p:ext uri="{BB962C8B-B14F-4D97-AF65-F5344CB8AC3E}">
        <p14:creationId xmlns="" xmlns:p14="http://schemas.microsoft.com/office/powerpoint/2010/main" val="3628951936"/>
      </p:ext>
    </p:extLst>
  </p:cSld>
  <p:clrMap bg1="lt1" tx1="dk1" bg2="lt2" tx2="dk2" accent1="accent1" accent2="accent2" accent3="accent3" accent4="accent4" accent5="accent5" accent6="accent6" hlink="hlink" folHlink="folHlink"/>
  <p:sldLayoutIdLst>
    <p:sldLayoutId id="2147483750" r:id="rId1"/>
  </p:sldLayoutIdLst>
  <p:hf sldNum="0" hdr="0" dt="0"/>
  <p:txStyles>
    <p:titleStyle>
      <a:lvl1pPr algn="ctr" defTabSz="852528" rtl="0" eaLnBrk="1" latinLnBrk="0" hangingPunct="1">
        <a:spcBef>
          <a:spcPct val="0"/>
        </a:spcBef>
        <a:buNone/>
        <a:defRPr sz="4062" kern="1200">
          <a:solidFill>
            <a:schemeClr val="tx1"/>
          </a:solidFill>
          <a:latin typeface="+mj-lt"/>
          <a:ea typeface="+mj-ea"/>
          <a:cs typeface="+mj-cs"/>
        </a:defRPr>
      </a:lvl1pPr>
    </p:titleStyle>
    <p:bodyStyle>
      <a:lvl1pPr marL="319698" indent="-319698" algn="l" defTabSz="852528" rtl="0" eaLnBrk="1" latinLnBrk="0" hangingPunct="1">
        <a:spcBef>
          <a:spcPct val="20000"/>
        </a:spcBef>
        <a:buFont typeface="Arial" pitchFamily="34" charset="0"/>
        <a:buChar char="•"/>
        <a:defRPr sz="2945" kern="1200">
          <a:solidFill>
            <a:schemeClr val="tx1"/>
          </a:solidFill>
          <a:latin typeface="+mn-lt"/>
          <a:ea typeface="+mn-ea"/>
          <a:cs typeface="+mn-cs"/>
        </a:defRPr>
      </a:lvl1pPr>
      <a:lvl2pPr marL="692678" indent="-266416" algn="l" defTabSz="852528" rtl="0" eaLnBrk="1" latinLnBrk="0" hangingPunct="1">
        <a:spcBef>
          <a:spcPct val="20000"/>
        </a:spcBef>
        <a:buFont typeface="Arial" pitchFamily="34" charset="0"/>
        <a:buChar char="–"/>
        <a:defRPr sz="2640" kern="1200">
          <a:solidFill>
            <a:schemeClr val="tx1"/>
          </a:solidFill>
          <a:latin typeface="+mn-lt"/>
          <a:ea typeface="+mn-ea"/>
          <a:cs typeface="+mn-cs"/>
        </a:defRPr>
      </a:lvl2pPr>
      <a:lvl3pPr marL="1065660" indent="-213131" algn="l" defTabSz="852528" rtl="0" eaLnBrk="1" latinLnBrk="0" hangingPunct="1">
        <a:spcBef>
          <a:spcPct val="20000"/>
        </a:spcBef>
        <a:buFont typeface="Arial" pitchFamily="34" charset="0"/>
        <a:buChar char="•"/>
        <a:defRPr sz="2234" kern="1200">
          <a:solidFill>
            <a:schemeClr val="tx1"/>
          </a:solidFill>
          <a:latin typeface="+mn-lt"/>
          <a:ea typeface="+mn-ea"/>
          <a:cs typeface="+mn-cs"/>
        </a:defRPr>
      </a:lvl3pPr>
      <a:lvl4pPr marL="1491924" indent="-213131" algn="l" defTabSz="852528" rtl="0" eaLnBrk="1" latinLnBrk="0" hangingPunct="1">
        <a:spcBef>
          <a:spcPct val="20000"/>
        </a:spcBef>
        <a:buFont typeface="Arial" pitchFamily="34" charset="0"/>
        <a:buChar char="–"/>
        <a:defRPr sz="1828" kern="1200">
          <a:solidFill>
            <a:schemeClr val="tx1"/>
          </a:solidFill>
          <a:latin typeface="+mn-lt"/>
          <a:ea typeface="+mn-ea"/>
          <a:cs typeface="+mn-cs"/>
        </a:defRPr>
      </a:lvl4pPr>
      <a:lvl5pPr marL="1918187" indent="-213131" algn="l" defTabSz="852528" rtl="0" eaLnBrk="1" latinLnBrk="0" hangingPunct="1">
        <a:spcBef>
          <a:spcPct val="20000"/>
        </a:spcBef>
        <a:buFont typeface="Arial" pitchFamily="34" charset="0"/>
        <a:buChar char="»"/>
        <a:defRPr sz="1828" kern="1200">
          <a:solidFill>
            <a:schemeClr val="tx1"/>
          </a:solidFill>
          <a:latin typeface="+mn-lt"/>
          <a:ea typeface="+mn-ea"/>
          <a:cs typeface="+mn-cs"/>
        </a:defRPr>
      </a:lvl5pPr>
      <a:lvl6pPr marL="2344452" indent="-213131" algn="l" defTabSz="852528" rtl="0" eaLnBrk="1" latinLnBrk="0" hangingPunct="1">
        <a:spcBef>
          <a:spcPct val="20000"/>
        </a:spcBef>
        <a:buFont typeface="Arial" pitchFamily="34" charset="0"/>
        <a:buChar char="•"/>
        <a:defRPr sz="1828" kern="1200">
          <a:solidFill>
            <a:schemeClr val="tx1"/>
          </a:solidFill>
          <a:latin typeface="+mn-lt"/>
          <a:ea typeface="+mn-ea"/>
          <a:cs typeface="+mn-cs"/>
        </a:defRPr>
      </a:lvl6pPr>
      <a:lvl7pPr marL="2770715" indent="-213131" algn="l" defTabSz="852528" rtl="0" eaLnBrk="1" latinLnBrk="0" hangingPunct="1">
        <a:spcBef>
          <a:spcPct val="20000"/>
        </a:spcBef>
        <a:buFont typeface="Arial" pitchFamily="34" charset="0"/>
        <a:buChar char="•"/>
        <a:defRPr sz="1828" kern="1200">
          <a:solidFill>
            <a:schemeClr val="tx1"/>
          </a:solidFill>
          <a:latin typeface="+mn-lt"/>
          <a:ea typeface="+mn-ea"/>
          <a:cs typeface="+mn-cs"/>
        </a:defRPr>
      </a:lvl7pPr>
      <a:lvl8pPr marL="3196980" indent="-213131" algn="l" defTabSz="852528" rtl="0" eaLnBrk="1" latinLnBrk="0" hangingPunct="1">
        <a:spcBef>
          <a:spcPct val="20000"/>
        </a:spcBef>
        <a:buFont typeface="Arial" pitchFamily="34" charset="0"/>
        <a:buChar char="•"/>
        <a:defRPr sz="1828" kern="1200">
          <a:solidFill>
            <a:schemeClr val="tx1"/>
          </a:solidFill>
          <a:latin typeface="+mn-lt"/>
          <a:ea typeface="+mn-ea"/>
          <a:cs typeface="+mn-cs"/>
        </a:defRPr>
      </a:lvl8pPr>
      <a:lvl9pPr marL="3623244" indent="-213131" algn="l" defTabSz="852528" rtl="0" eaLnBrk="1" latinLnBrk="0" hangingPunct="1">
        <a:spcBef>
          <a:spcPct val="20000"/>
        </a:spcBef>
        <a:buFont typeface="Arial" pitchFamily="34" charset="0"/>
        <a:buChar char="•"/>
        <a:defRPr sz="1828" kern="1200">
          <a:solidFill>
            <a:schemeClr val="tx1"/>
          </a:solidFill>
          <a:latin typeface="+mn-lt"/>
          <a:ea typeface="+mn-ea"/>
          <a:cs typeface="+mn-cs"/>
        </a:defRPr>
      </a:lvl9pPr>
    </p:bodyStyle>
    <p:otherStyle>
      <a:defPPr>
        <a:defRPr lang="fr-FR"/>
      </a:defPPr>
      <a:lvl1pPr marL="0" algn="l" defTabSz="852528" rtl="0" eaLnBrk="1" latinLnBrk="0" hangingPunct="1">
        <a:defRPr sz="1625" kern="1200">
          <a:solidFill>
            <a:schemeClr val="tx1"/>
          </a:solidFill>
          <a:latin typeface="+mn-lt"/>
          <a:ea typeface="+mn-ea"/>
          <a:cs typeface="+mn-cs"/>
        </a:defRPr>
      </a:lvl1pPr>
      <a:lvl2pPr marL="426265" algn="l" defTabSz="852528" rtl="0" eaLnBrk="1" latinLnBrk="0" hangingPunct="1">
        <a:defRPr sz="1625" kern="1200">
          <a:solidFill>
            <a:schemeClr val="tx1"/>
          </a:solidFill>
          <a:latin typeface="+mn-lt"/>
          <a:ea typeface="+mn-ea"/>
          <a:cs typeface="+mn-cs"/>
        </a:defRPr>
      </a:lvl2pPr>
      <a:lvl3pPr marL="852528" algn="l" defTabSz="852528" rtl="0" eaLnBrk="1" latinLnBrk="0" hangingPunct="1">
        <a:defRPr sz="1625" kern="1200">
          <a:solidFill>
            <a:schemeClr val="tx1"/>
          </a:solidFill>
          <a:latin typeface="+mn-lt"/>
          <a:ea typeface="+mn-ea"/>
          <a:cs typeface="+mn-cs"/>
        </a:defRPr>
      </a:lvl3pPr>
      <a:lvl4pPr marL="1278792" algn="l" defTabSz="852528" rtl="0" eaLnBrk="1" latinLnBrk="0" hangingPunct="1">
        <a:defRPr sz="1625" kern="1200">
          <a:solidFill>
            <a:schemeClr val="tx1"/>
          </a:solidFill>
          <a:latin typeface="+mn-lt"/>
          <a:ea typeface="+mn-ea"/>
          <a:cs typeface="+mn-cs"/>
        </a:defRPr>
      </a:lvl4pPr>
      <a:lvl5pPr marL="1705056" algn="l" defTabSz="852528" rtl="0" eaLnBrk="1" latinLnBrk="0" hangingPunct="1">
        <a:defRPr sz="1625" kern="1200">
          <a:solidFill>
            <a:schemeClr val="tx1"/>
          </a:solidFill>
          <a:latin typeface="+mn-lt"/>
          <a:ea typeface="+mn-ea"/>
          <a:cs typeface="+mn-cs"/>
        </a:defRPr>
      </a:lvl5pPr>
      <a:lvl6pPr marL="2131320" algn="l" defTabSz="852528" rtl="0" eaLnBrk="1" latinLnBrk="0" hangingPunct="1">
        <a:defRPr sz="1625" kern="1200">
          <a:solidFill>
            <a:schemeClr val="tx1"/>
          </a:solidFill>
          <a:latin typeface="+mn-lt"/>
          <a:ea typeface="+mn-ea"/>
          <a:cs typeface="+mn-cs"/>
        </a:defRPr>
      </a:lvl6pPr>
      <a:lvl7pPr marL="2557584" algn="l" defTabSz="852528" rtl="0" eaLnBrk="1" latinLnBrk="0" hangingPunct="1">
        <a:defRPr sz="1625" kern="1200">
          <a:solidFill>
            <a:schemeClr val="tx1"/>
          </a:solidFill>
          <a:latin typeface="+mn-lt"/>
          <a:ea typeface="+mn-ea"/>
          <a:cs typeface="+mn-cs"/>
        </a:defRPr>
      </a:lvl7pPr>
      <a:lvl8pPr marL="2983847" algn="l" defTabSz="852528" rtl="0" eaLnBrk="1" latinLnBrk="0" hangingPunct="1">
        <a:defRPr sz="1625" kern="1200">
          <a:solidFill>
            <a:schemeClr val="tx1"/>
          </a:solidFill>
          <a:latin typeface="+mn-lt"/>
          <a:ea typeface="+mn-ea"/>
          <a:cs typeface="+mn-cs"/>
        </a:defRPr>
      </a:lvl8pPr>
      <a:lvl9pPr marL="3410111" algn="l" defTabSz="852528" rtl="0" eaLnBrk="1" latinLnBrk="0" hangingPunct="1">
        <a:defRPr sz="16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7.jpeg"/></Relationships>
</file>

<file path=ppt/slides/_rels/slide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Aviation POC</a:t>
            </a:r>
            <a:endParaRPr lang="en-US" sz="2400" dirty="0"/>
          </a:p>
        </p:txBody>
      </p:sp>
      <p:graphicFrame>
        <p:nvGraphicFramePr>
          <p:cNvPr id="4" name="Group 57"/>
          <p:cNvGraphicFramePr>
            <a:graphicFrameLocks noGrp="1"/>
          </p:cNvGraphicFramePr>
          <p:nvPr>
            <p:extLst>
              <p:ext uri="{D42A27DB-BD31-4B8C-83A1-F6EECF244321}">
                <p14:modId xmlns="" xmlns:p14="http://schemas.microsoft.com/office/powerpoint/2010/main" val="521257629"/>
              </p:ext>
            </p:extLst>
          </p:nvPr>
        </p:nvGraphicFramePr>
        <p:xfrm>
          <a:off x="2209800" y="1905000"/>
          <a:ext cx="7086600" cy="1784048"/>
        </p:xfrm>
        <a:graphic>
          <a:graphicData uri="http://schemas.openxmlformats.org/drawingml/2006/table">
            <a:tbl>
              <a:tblPr/>
              <a:tblGrid>
                <a:gridCol w="609843"/>
                <a:gridCol w="6476757"/>
              </a:tblGrid>
              <a:tr h="446622">
                <a:tc>
                  <a:txBody>
                    <a:bodyPr/>
                    <a:lstStyle/>
                    <a:p>
                      <a:pPr marL="0" marR="0" lvl="0" indent="0" algn="l" defTabSz="914400" rtl="0" eaLnBrk="0" fontAlgn="base" latinLnBrk="0" hangingPunct="0">
                        <a:lnSpc>
                          <a:spcPct val="100000"/>
                        </a:lnSpc>
                        <a:spcBef>
                          <a:spcPct val="100000"/>
                        </a:spcBef>
                        <a:spcAft>
                          <a:spcPct val="50000"/>
                        </a:spcAft>
                        <a:buClr>
                          <a:schemeClr val="accent2"/>
                        </a:buClr>
                        <a:buSzTx/>
                        <a:buFont typeface="Wingdings" pitchFamily="2" charset="2"/>
                        <a:buNone/>
                        <a:tabLst/>
                      </a:pPr>
                      <a:r>
                        <a:rPr kumimoji="0" lang="en-US" sz="1600" b="1" i="0" u="none" strike="noStrike" cap="none" normalizeH="0" baseline="0" dirty="0" smtClean="0">
                          <a:ln>
                            <a:noFill/>
                          </a:ln>
                          <a:solidFill>
                            <a:schemeClr val="tx1"/>
                          </a:solidFill>
                          <a:effectLst/>
                          <a:latin typeface="Arial" charset="0"/>
                        </a:rPr>
                        <a:t>1</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100000"/>
                        </a:spcBef>
                        <a:spcAft>
                          <a:spcPct val="50000"/>
                        </a:spcAft>
                        <a:buClr>
                          <a:schemeClr val="accent2"/>
                        </a:buClr>
                        <a:buSzTx/>
                        <a:buFont typeface="Wingdings" pitchFamily="2" charset="2"/>
                        <a:buNone/>
                        <a:tabLst/>
                      </a:pPr>
                      <a:r>
                        <a:rPr kumimoji="0" lang="en-GB" altLang="en-GB" sz="1600" b="1" i="0" u="none" strike="noStrike" cap="none" normalizeH="0" baseline="0" dirty="0" smtClean="0">
                          <a:ln>
                            <a:noFill/>
                          </a:ln>
                          <a:solidFill>
                            <a:schemeClr val="tx1"/>
                          </a:solidFill>
                          <a:effectLst/>
                          <a:latin typeface="Arial" charset="0"/>
                        </a:rPr>
                        <a:t>Aviation Business Case &amp; </a:t>
                      </a:r>
                      <a:r>
                        <a:rPr kumimoji="0" lang="en-GB" altLang="en-GB" sz="1600" b="1" i="0" u="none" strike="noStrike" cap="none" normalizeH="0" baseline="0" dirty="0" smtClean="0">
                          <a:ln>
                            <a:noFill/>
                          </a:ln>
                          <a:solidFill>
                            <a:schemeClr val="tx1"/>
                          </a:solidFill>
                          <a:effectLst/>
                          <a:latin typeface="Arial" charset="0"/>
                        </a:rPr>
                        <a:t>Scope</a:t>
                      </a:r>
                      <a:endParaRPr kumimoji="0" lang="en-GB" altLang="en-GB" sz="1600" b="1" i="0" u="none" strike="noStrike" cap="none" normalizeH="0" baseline="0" dirty="0" smtClean="0">
                        <a:ln>
                          <a:noFill/>
                        </a:ln>
                        <a:solidFill>
                          <a:schemeClr val="tx1"/>
                        </a:solidFill>
                        <a:effectLst/>
                        <a:latin typeface="Arial" charset="0"/>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r>
              <a:tr h="446622">
                <a:tc>
                  <a:txBody>
                    <a:bodyPr/>
                    <a:lstStyle/>
                    <a:p>
                      <a:pPr marL="0" marR="0" lvl="0" indent="0" algn="l" defTabSz="914400" rtl="0" eaLnBrk="0" fontAlgn="base" latinLnBrk="0" hangingPunct="0">
                        <a:lnSpc>
                          <a:spcPct val="100000"/>
                        </a:lnSpc>
                        <a:spcBef>
                          <a:spcPct val="100000"/>
                        </a:spcBef>
                        <a:spcAft>
                          <a:spcPct val="50000"/>
                        </a:spcAft>
                        <a:buClr>
                          <a:schemeClr val="accent2"/>
                        </a:buClr>
                        <a:buSzTx/>
                        <a:buFont typeface="Wingdings" pitchFamily="2" charset="2"/>
                        <a:buNone/>
                        <a:tabLst/>
                      </a:pPr>
                      <a:r>
                        <a:rPr kumimoji="0" lang="en-US" sz="1600" b="1" i="0" u="none" strike="noStrike" cap="none" normalizeH="0" baseline="0" dirty="0" smtClean="0">
                          <a:ln>
                            <a:noFill/>
                          </a:ln>
                          <a:solidFill>
                            <a:schemeClr val="tx1"/>
                          </a:solidFill>
                          <a:effectLst/>
                          <a:latin typeface="Arial" charset="0"/>
                        </a:rPr>
                        <a:t>2</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100000"/>
                        </a:spcBef>
                        <a:spcAft>
                          <a:spcPct val="50000"/>
                        </a:spcAft>
                        <a:buClr>
                          <a:schemeClr val="accent2"/>
                        </a:buClr>
                        <a:buSzTx/>
                        <a:buFont typeface="Wingdings" pitchFamily="2" charset="2"/>
                        <a:buNone/>
                        <a:tabLst/>
                      </a:pPr>
                      <a:r>
                        <a:rPr kumimoji="0" lang="en-US" altLang="en-GB" sz="1600" b="1" i="0" u="none" strike="noStrike" cap="none" normalizeH="0" baseline="0" dirty="0" smtClean="0">
                          <a:ln>
                            <a:noFill/>
                          </a:ln>
                          <a:solidFill>
                            <a:schemeClr val="tx1"/>
                          </a:solidFill>
                          <a:effectLst/>
                          <a:latin typeface="Arial" charset="0"/>
                        </a:rPr>
                        <a:t>Architecture</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r>
              <a:tr h="445402">
                <a:tc>
                  <a:txBody>
                    <a:bodyPr/>
                    <a:lstStyle/>
                    <a:p>
                      <a:pPr marL="0" marR="0" lvl="0" indent="0" algn="l" defTabSz="914400" rtl="0" eaLnBrk="0" fontAlgn="base" latinLnBrk="0" hangingPunct="0">
                        <a:lnSpc>
                          <a:spcPct val="100000"/>
                        </a:lnSpc>
                        <a:spcBef>
                          <a:spcPct val="100000"/>
                        </a:spcBef>
                        <a:spcAft>
                          <a:spcPct val="50000"/>
                        </a:spcAft>
                        <a:buClr>
                          <a:schemeClr val="accent2"/>
                        </a:buClr>
                        <a:buSzTx/>
                        <a:buFont typeface="Wingdings" pitchFamily="2" charset="2"/>
                        <a:buNone/>
                        <a:tabLst/>
                      </a:pPr>
                      <a:r>
                        <a:rPr kumimoji="0" lang="en-US" sz="1600" b="1" i="0" u="none" strike="noStrike" cap="none" normalizeH="0" baseline="0" dirty="0" smtClean="0">
                          <a:ln>
                            <a:noFill/>
                          </a:ln>
                          <a:solidFill>
                            <a:schemeClr val="tx1"/>
                          </a:solidFill>
                          <a:effectLst/>
                          <a:latin typeface="Arial" charset="0"/>
                        </a:rPr>
                        <a:t>3</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100000"/>
                        </a:spcBef>
                        <a:spcAft>
                          <a:spcPct val="50000"/>
                        </a:spcAft>
                        <a:buClr>
                          <a:schemeClr val="accent2"/>
                        </a:buClr>
                        <a:buSzTx/>
                        <a:buFont typeface="Wingdings" pitchFamily="2" charset="2"/>
                        <a:buNone/>
                        <a:tabLst/>
                        <a:defRPr/>
                      </a:pPr>
                      <a:r>
                        <a:rPr kumimoji="0" lang="en-US" altLang="en-GB" sz="1600" b="1" i="0" u="none" strike="noStrike" cap="none" normalizeH="0" baseline="0" dirty="0" smtClean="0">
                          <a:ln>
                            <a:noFill/>
                          </a:ln>
                          <a:solidFill>
                            <a:schemeClr val="tx1"/>
                          </a:solidFill>
                          <a:effectLst/>
                          <a:latin typeface="Arial" charset="0"/>
                        </a:rPr>
                        <a:t>Application UI workflow</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r>
              <a:tr h="445402">
                <a:tc>
                  <a:txBody>
                    <a:bodyPr/>
                    <a:lstStyle/>
                    <a:p>
                      <a:pPr marL="0" marR="0" lvl="0" indent="0" algn="l" defTabSz="914400" rtl="0" eaLnBrk="0" fontAlgn="base" latinLnBrk="0" hangingPunct="0">
                        <a:lnSpc>
                          <a:spcPct val="100000"/>
                        </a:lnSpc>
                        <a:spcBef>
                          <a:spcPct val="100000"/>
                        </a:spcBef>
                        <a:spcAft>
                          <a:spcPct val="50000"/>
                        </a:spcAft>
                        <a:buClr>
                          <a:schemeClr val="accent2"/>
                        </a:buClr>
                        <a:buSzTx/>
                        <a:buFont typeface="Wingdings" pitchFamily="2" charset="2"/>
                        <a:buNone/>
                        <a:tabLst/>
                      </a:pPr>
                      <a:r>
                        <a:rPr kumimoji="0" lang="en-US" sz="1600" b="1" i="0" u="none" strike="noStrike" cap="none" normalizeH="0" baseline="0" dirty="0" smtClean="0">
                          <a:ln>
                            <a:noFill/>
                          </a:ln>
                          <a:solidFill>
                            <a:schemeClr val="tx1"/>
                          </a:solidFill>
                          <a:effectLst/>
                          <a:latin typeface="Arial" charset="0"/>
                        </a:rPr>
                        <a:t>4</a:t>
                      </a:r>
                      <a:endParaRPr kumimoji="0" lang="en-US" sz="1600" b="1" i="0" u="none" strike="noStrike" cap="none" normalizeH="0" baseline="0" dirty="0" smtClean="0">
                        <a:ln>
                          <a:noFill/>
                        </a:ln>
                        <a:solidFill>
                          <a:schemeClr val="tx1"/>
                        </a:solidFill>
                        <a:effectLst/>
                        <a:latin typeface="Arial" charset="0"/>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100000"/>
                        </a:spcBef>
                        <a:spcAft>
                          <a:spcPct val="50000"/>
                        </a:spcAft>
                        <a:buClr>
                          <a:schemeClr val="accent2"/>
                        </a:buClr>
                        <a:buSzTx/>
                        <a:buFont typeface="Wingdings" pitchFamily="2" charset="2"/>
                        <a:buNone/>
                        <a:tabLst/>
                        <a:defRPr/>
                      </a:pPr>
                      <a:r>
                        <a:rPr kumimoji="0" lang="en-GB" altLang="en-GB" sz="1600" b="1" i="0" u="none" strike="noStrike" kern="1200" cap="none" normalizeH="0" baseline="0" dirty="0" smtClean="0">
                          <a:ln>
                            <a:noFill/>
                          </a:ln>
                          <a:solidFill>
                            <a:schemeClr val="tx1"/>
                          </a:solidFill>
                          <a:effectLst/>
                          <a:latin typeface="Arial" charset="0"/>
                          <a:ea typeface="+mn-ea"/>
                          <a:cs typeface="+mn-cs"/>
                        </a:rPr>
                        <a:t>Application UI </a:t>
                      </a:r>
                      <a:r>
                        <a:rPr kumimoji="0" lang="en-GB" altLang="en-GB" sz="1600" b="1" i="0" u="none" strike="noStrike" kern="1200" cap="none" normalizeH="0" baseline="0" dirty="0" smtClean="0">
                          <a:ln>
                            <a:noFill/>
                          </a:ln>
                          <a:solidFill>
                            <a:schemeClr val="tx1"/>
                          </a:solidFill>
                          <a:effectLst/>
                          <a:latin typeface="Arial" charset="0"/>
                          <a:ea typeface="+mn-ea"/>
                          <a:cs typeface="+mn-cs"/>
                        </a:rPr>
                        <a:t>mock-ups</a:t>
                      </a:r>
                      <a:endParaRPr kumimoji="0" lang="en-GB" altLang="en-GB" sz="1600" b="1" i="0" u="none" strike="noStrike" kern="1200" cap="none" normalizeH="0" baseline="0" dirty="0" smtClean="0">
                        <a:ln>
                          <a:noFill/>
                        </a:ln>
                        <a:solidFill>
                          <a:schemeClr val="tx1"/>
                        </a:solidFill>
                        <a:effectLst/>
                        <a:latin typeface="Arial" charset="0"/>
                        <a:ea typeface="+mn-ea"/>
                        <a:cs typeface="+mn-cs"/>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 xmlns:p14="http://schemas.microsoft.com/office/powerpoint/2010/main" val="3030932108"/>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Case &amp; Our Understanding</a:t>
            </a:r>
          </a:p>
        </p:txBody>
      </p:sp>
      <p:sp>
        <p:nvSpPr>
          <p:cNvPr id="12" name="Rectangle 11"/>
          <p:cNvSpPr/>
          <p:nvPr/>
        </p:nvSpPr>
        <p:spPr>
          <a:xfrm>
            <a:off x="781574" y="1748406"/>
            <a:ext cx="8514826" cy="1121555"/>
          </a:xfrm>
          <a:prstGeom prst="rect">
            <a:avLst/>
          </a:prstGeom>
          <a:solidFill>
            <a:srgbClr val="CCECFF"/>
          </a:solidFill>
          <a:ln>
            <a:gradFill>
              <a:gsLst>
                <a:gs pos="0">
                  <a:srgbClr val="9900CC"/>
                </a:gs>
                <a:gs pos="100000">
                  <a:schemeClr val="accent1">
                    <a:lumMod val="40000"/>
                    <a:lumOff val="6000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lIns="91440" tIns="274320" rIns="457200" rtlCol="0" anchor="t" anchorCtr="0"/>
          <a:lstStyle/>
          <a:p>
            <a:pPr marL="174625" indent="-174625">
              <a:spcBef>
                <a:spcPts val="600"/>
              </a:spcBef>
              <a:spcAft>
                <a:spcPct val="50000"/>
              </a:spcAft>
              <a:buClr>
                <a:schemeClr val="accent2"/>
              </a:buClr>
              <a:buFont typeface="Wingdings" pitchFamily="2" charset="2"/>
              <a:buChar char="§"/>
              <a:defRPr/>
            </a:pPr>
            <a:endParaRPr lang="en-US" sz="1600" dirty="0">
              <a:solidFill>
                <a:schemeClr val="tx1"/>
              </a:solidFill>
              <a:latin typeface="Arial" pitchFamily="34" charset="0"/>
              <a:cs typeface="Arial" pitchFamily="34" charset="0"/>
            </a:endParaRPr>
          </a:p>
        </p:txBody>
      </p:sp>
      <p:sp>
        <p:nvSpPr>
          <p:cNvPr id="13" name="Rounded Rectangle 12"/>
          <p:cNvSpPr/>
          <p:nvPr/>
        </p:nvSpPr>
        <p:spPr>
          <a:xfrm>
            <a:off x="968772" y="1846576"/>
            <a:ext cx="1317193" cy="933612"/>
          </a:xfrm>
          <a:prstGeom prst="roundRect">
            <a:avLst/>
          </a:prstGeom>
          <a:solidFill>
            <a:srgbClr val="9900CC"/>
          </a:solidFill>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14" name="Rectangle 13"/>
          <p:cNvSpPr>
            <a:spLocks noChangeArrowheads="1"/>
          </p:cNvSpPr>
          <p:nvPr/>
        </p:nvSpPr>
        <p:spPr bwMode="gray">
          <a:xfrm>
            <a:off x="2383814" y="1739938"/>
            <a:ext cx="6874145" cy="1130023"/>
          </a:xfrm>
          <a:prstGeom prst="rect">
            <a:avLst/>
          </a:prstGeom>
          <a:noFill/>
          <a:ln w="12700">
            <a:noFill/>
            <a:miter lim="800000"/>
            <a:headEnd/>
            <a:tailEnd/>
          </a:ln>
        </p:spPr>
        <p:txBody>
          <a:bodyPr wrap="square" lIns="0" tIns="0" rIns="0" bIns="0" anchor="ctr" anchorCtr="0">
            <a:noAutofit/>
          </a:bodyPr>
          <a:lstStyle/>
          <a:p>
            <a:pPr marL="0" lvl="1" fontAlgn="base">
              <a:spcAft>
                <a:spcPts val="600"/>
              </a:spcAft>
              <a:buClr>
                <a:schemeClr val="accent2"/>
              </a:buClr>
              <a:buSzPct val="100000"/>
            </a:pPr>
            <a:r>
              <a:rPr lang="en-US" sz="1200" b="1" dirty="0" smtClean="0">
                <a:solidFill>
                  <a:srgbClr val="FF0000"/>
                </a:solidFill>
                <a:latin typeface="Arial" pitchFamily="34" charset="0"/>
                <a:cs typeface="Arial" pitchFamily="34" charset="0"/>
              </a:rPr>
              <a:t>Problem Statement </a:t>
            </a:r>
            <a:r>
              <a:rPr lang="en-US" sz="1200" b="1" dirty="0" smtClean="0">
                <a:latin typeface="Arial" pitchFamily="34" charset="0"/>
                <a:cs typeface="Arial" pitchFamily="34" charset="0"/>
              </a:rPr>
              <a:t>– I can’t predict when components will fail or identify rogue units in a timely manner.</a:t>
            </a:r>
          </a:p>
          <a:p>
            <a:pPr marL="0" lvl="1" fontAlgn="base">
              <a:spcAft>
                <a:spcPts val="600"/>
              </a:spcAft>
              <a:buClr>
                <a:schemeClr val="accent2"/>
              </a:buClr>
              <a:buSzPct val="100000"/>
            </a:pPr>
            <a:r>
              <a:rPr lang="en-US" sz="1200" i="1" dirty="0" smtClean="0">
                <a:latin typeface="Arial" pitchFamily="34" charset="0"/>
                <a:cs typeface="Arial" pitchFamily="34" charset="0"/>
              </a:rPr>
              <a:t>“By implementing a micro-services architecture, show me how Capgemini can help me visualize, trend, identify and predict thousands of components on a fleet of aircraft?”</a:t>
            </a:r>
            <a:endParaRPr lang="en-US" sz="1200" i="1" dirty="0">
              <a:latin typeface="Arial" pitchFamily="34" charset="0"/>
              <a:cs typeface="Arial" pitchFamily="34" charset="0"/>
            </a:endParaRPr>
          </a:p>
        </p:txBody>
      </p:sp>
      <p:sp>
        <p:nvSpPr>
          <p:cNvPr id="15" name="Rectangle 14"/>
          <p:cNvSpPr/>
          <p:nvPr/>
        </p:nvSpPr>
        <p:spPr>
          <a:xfrm>
            <a:off x="781574" y="1295400"/>
            <a:ext cx="8514825" cy="40061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pitchFamily="34" charset="0"/>
                <a:cs typeface="Arial" pitchFamily="34" charset="0"/>
              </a:rPr>
              <a:t>Client scenarios – Component Reliability UC</a:t>
            </a:r>
          </a:p>
        </p:txBody>
      </p:sp>
      <p:grpSp>
        <p:nvGrpSpPr>
          <p:cNvPr id="16" name="Group 18"/>
          <p:cNvGrpSpPr/>
          <p:nvPr/>
        </p:nvGrpSpPr>
        <p:grpSpPr>
          <a:xfrm>
            <a:off x="1066621" y="1960362"/>
            <a:ext cx="1121494" cy="633889"/>
            <a:chOff x="617538" y="5665787"/>
            <a:chExt cx="1533525" cy="866776"/>
          </a:xfrm>
        </p:grpSpPr>
        <p:sp>
          <p:nvSpPr>
            <p:cNvPr id="17" name="Freeform 15"/>
            <p:cNvSpPr>
              <a:spLocks/>
            </p:cNvSpPr>
            <p:nvPr/>
          </p:nvSpPr>
          <p:spPr bwMode="auto">
            <a:xfrm>
              <a:off x="1663700" y="5849938"/>
              <a:ext cx="487363" cy="608013"/>
            </a:xfrm>
            <a:custGeom>
              <a:avLst/>
              <a:gdLst/>
              <a:ahLst/>
              <a:cxnLst>
                <a:cxn ang="0">
                  <a:pos x="21" y="133"/>
                </a:cxn>
                <a:cxn ang="0">
                  <a:pos x="35" y="115"/>
                </a:cxn>
                <a:cxn ang="0">
                  <a:pos x="34" y="113"/>
                </a:cxn>
                <a:cxn ang="0">
                  <a:pos x="28" y="111"/>
                </a:cxn>
                <a:cxn ang="0">
                  <a:pos x="30" y="115"/>
                </a:cxn>
                <a:cxn ang="0">
                  <a:pos x="21" y="108"/>
                </a:cxn>
                <a:cxn ang="0">
                  <a:pos x="26" y="116"/>
                </a:cxn>
                <a:cxn ang="0">
                  <a:pos x="8" y="103"/>
                </a:cxn>
                <a:cxn ang="0">
                  <a:pos x="4" y="63"/>
                </a:cxn>
                <a:cxn ang="0">
                  <a:pos x="23" y="24"/>
                </a:cxn>
                <a:cxn ang="0">
                  <a:pos x="57" y="15"/>
                </a:cxn>
                <a:cxn ang="0">
                  <a:pos x="109" y="68"/>
                </a:cxn>
                <a:cxn ang="0">
                  <a:pos x="102" y="106"/>
                </a:cxn>
                <a:cxn ang="0">
                  <a:pos x="88" y="114"/>
                </a:cxn>
                <a:cxn ang="0">
                  <a:pos x="89" y="107"/>
                </a:cxn>
                <a:cxn ang="0">
                  <a:pos x="79" y="114"/>
                </a:cxn>
                <a:cxn ang="0">
                  <a:pos x="86" y="99"/>
                </a:cxn>
                <a:cxn ang="0">
                  <a:pos x="74" y="114"/>
                </a:cxn>
                <a:cxn ang="0">
                  <a:pos x="74" y="115"/>
                </a:cxn>
                <a:cxn ang="0">
                  <a:pos x="74" y="125"/>
                </a:cxn>
                <a:cxn ang="0">
                  <a:pos x="107" y="141"/>
                </a:cxn>
                <a:cxn ang="0">
                  <a:pos x="130" y="162"/>
                </a:cxn>
              </a:cxnLst>
              <a:rect l="0" t="0" r="r" b="b"/>
              <a:pathLst>
                <a:path w="130" h="162">
                  <a:moveTo>
                    <a:pt x="21" y="133"/>
                  </a:moveTo>
                  <a:cubicBezTo>
                    <a:pt x="32" y="128"/>
                    <a:pt x="35" y="127"/>
                    <a:pt x="35" y="115"/>
                  </a:cubicBezTo>
                  <a:cubicBezTo>
                    <a:pt x="34" y="114"/>
                    <a:pt x="34" y="114"/>
                    <a:pt x="34" y="113"/>
                  </a:cubicBezTo>
                  <a:cubicBezTo>
                    <a:pt x="30" y="113"/>
                    <a:pt x="28" y="111"/>
                    <a:pt x="28" y="111"/>
                  </a:cubicBezTo>
                  <a:cubicBezTo>
                    <a:pt x="28" y="111"/>
                    <a:pt x="29" y="113"/>
                    <a:pt x="30" y="115"/>
                  </a:cubicBezTo>
                  <a:cubicBezTo>
                    <a:pt x="25" y="115"/>
                    <a:pt x="21" y="108"/>
                    <a:pt x="21" y="108"/>
                  </a:cubicBezTo>
                  <a:cubicBezTo>
                    <a:pt x="21" y="108"/>
                    <a:pt x="21" y="112"/>
                    <a:pt x="26" y="116"/>
                  </a:cubicBezTo>
                  <a:cubicBezTo>
                    <a:pt x="19" y="116"/>
                    <a:pt x="12" y="113"/>
                    <a:pt x="8" y="103"/>
                  </a:cubicBezTo>
                  <a:cubicBezTo>
                    <a:pt x="0" y="89"/>
                    <a:pt x="1" y="78"/>
                    <a:pt x="4" y="63"/>
                  </a:cubicBezTo>
                  <a:cubicBezTo>
                    <a:pt x="7" y="48"/>
                    <a:pt x="15" y="33"/>
                    <a:pt x="23" y="24"/>
                  </a:cubicBezTo>
                  <a:cubicBezTo>
                    <a:pt x="36" y="11"/>
                    <a:pt x="50" y="10"/>
                    <a:pt x="57" y="15"/>
                  </a:cubicBezTo>
                  <a:cubicBezTo>
                    <a:pt x="86" y="0"/>
                    <a:pt x="109" y="47"/>
                    <a:pt x="109" y="68"/>
                  </a:cubicBezTo>
                  <a:cubicBezTo>
                    <a:pt x="109" y="91"/>
                    <a:pt x="106" y="102"/>
                    <a:pt x="102" y="106"/>
                  </a:cubicBezTo>
                  <a:cubicBezTo>
                    <a:pt x="94" y="115"/>
                    <a:pt x="88" y="114"/>
                    <a:pt x="88" y="114"/>
                  </a:cubicBezTo>
                  <a:cubicBezTo>
                    <a:pt x="91" y="109"/>
                    <a:pt x="89" y="107"/>
                    <a:pt x="89" y="107"/>
                  </a:cubicBezTo>
                  <a:cubicBezTo>
                    <a:pt x="82" y="116"/>
                    <a:pt x="79" y="114"/>
                    <a:pt x="79" y="114"/>
                  </a:cubicBezTo>
                  <a:cubicBezTo>
                    <a:pt x="85" y="108"/>
                    <a:pt x="88" y="95"/>
                    <a:pt x="86" y="99"/>
                  </a:cubicBezTo>
                  <a:cubicBezTo>
                    <a:pt x="81" y="110"/>
                    <a:pt x="77" y="114"/>
                    <a:pt x="74" y="114"/>
                  </a:cubicBezTo>
                  <a:cubicBezTo>
                    <a:pt x="74" y="115"/>
                    <a:pt x="74" y="115"/>
                    <a:pt x="74" y="115"/>
                  </a:cubicBezTo>
                  <a:cubicBezTo>
                    <a:pt x="74" y="119"/>
                    <a:pt x="74" y="122"/>
                    <a:pt x="74" y="125"/>
                  </a:cubicBezTo>
                  <a:cubicBezTo>
                    <a:pt x="75" y="132"/>
                    <a:pt x="101" y="139"/>
                    <a:pt x="107" y="141"/>
                  </a:cubicBezTo>
                  <a:cubicBezTo>
                    <a:pt x="117" y="144"/>
                    <a:pt x="130" y="149"/>
                    <a:pt x="130" y="162"/>
                  </a:cubicBezTo>
                </a:path>
              </a:pathLst>
            </a:custGeom>
            <a:noFill/>
            <a:ln w="19050"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617538" y="5861050"/>
              <a:ext cx="465138" cy="635000"/>
            </a:xfrm>
            <a:custGeom>
              <a:avLst/>
              <a:gdLst/>
              <a:ahLst/>
              <a:cxnLst>
                <a:cxn ang="0">
                  <a:pos x="121" y="126"/>
                </a:cxn>
                <a:cxn ang="0">
                  <a:pos x="103" y="116"/>
                </a:cxn>
                <a:cxn ang="0">
                  <a:pos x="103" y="105"/>
                </a:cxn>
                <a:cxn ang="0">
                  <a:pos x="114" y="85"/>
                </a:cxn>
                <a:cxn ang="0">
                  <a:pos x="115" y="85"/>
                </a:cxn>
                <a:cxn ang="0">
                  <a:pos x="123" y="68"/>
                </a:cxn>
                <a:cxn ang="0">
                  <a:pos x="119" y="55"/>
                </a:cxn>
                <a:cxn ang="0">
                  <a:pos x="121" y="35"/>
                </a:cxn>
                <a:cxn ang="0">
                  <a:pos x="113" y="23"/>
                </a:cxn>
                <a:cxn ang="0">
                  <a:pos x="93" y="4"/>
                </a:cxn>
                <a:cxn ang="0">
                  <a:pos x="43" y="39"/>
                </a:cxn>
                <a:cxn ang="0">
                  <a:pos x="46" y="55"/>
                </a:cxn>
                <a:cxn ang="0">
                  <a:pos x="40" y="68"/>
                </a:cxn>
                <a:cxn ang="0">
                  <a:pos x="48" y="85"/>
                </a:cxn>
                <a:cxn ang="0">
                  <a:pos x="49" y="85"/>
                </a:cxn>
                <a:cxn ang="0">
                  <a:pos x="60" y="105"/>
                </a:cxn>
                <a:cxn ang="0">
                  <a:pos x="60" y="118"/>
                </a:cxn>
                <a:cxn ang="0">
                  <a:pos x="19" y="136"/>
                </a:cxn>
                <a:cxn ang="0">
                  <a:pos x="1" y="157"/>
                </a:cxn>
                <a:cxn ang="0">
                  <a:pos x="1" y="169"/>
                </a:cxn>
              </a:cxnLst>
              <a:rect l="0" t="0" r="r" b="b"/>
              <a:pathLst>
                <a:path w="124" h="169">
                  <a:moveTo>
                    <a:pt x="121" y="126"/>
                  </a:moveTo>
                  <a:cubicBezTo>
                    <a:pt x="116" y="123"/>
                    <a:pt x="110" y="120"/>
                    <a:pt x="103" y="116"/>
                  </a:cubicBezTo>
                  <a:cubicBezTo>
                    <a:pt x="103" y="113"/>
                    <a:pt x="103" y="109"/>
                    <a:pt x="103" y="105"/>
                  </a:cubicBezTo>
                  <a:cubicBezTo>
                    <a:pt x="107" y="100"/>
                    <a:pt x="111" y="94"/>
                    <a:pt x="114" y="85"/>
                  </a:cubicBezTo>
                  <a:cubicBezTo>
                    <a:pt x="114" y="85"/>
                    <a:pt x="115" y="85"/>
                    <a:pt x="115" y="85"/>
                  </a:cubicBezTo>
                  <a:cubicBezTo>
                    <a:pt x="121" y="85"/>
                    <a:pt x="123" y="71"/>
                    <a:pt x="123" y="68"/>
                  </a:cubicBezTo>
                  <a:cubicBezTo>
                    <a:pt x="124" y="63"/>
                    <a:pt x="124" y="58"/>
                    <a:pt x="119" y="55"/>
                  </a:cubicBezTo>
                  <a:cubicBezTo>
                    <a:pt x="120" y="53"/>
                    <a:pt x="123" y="44"/>
                    <a:pt x="121" y="35"/>
                  </a:cubicBezTo>
                  <a:cubicBezTo>
                    <a:pt x="119" y="24"/>
                    <a:pt x="112" y="24"/>
                    <a:pt x="113" y="23"/>
                  </a:cubicBezTo>
                  <a:cubicBezTo>
                    <a:pt x="114" y="22"/>
                    <a:pt x="113" y="6"/>
                    <a:pt x="93" y="4"/>
                  </a:cubicBezTo>
                  <a:cubicBezTo>
                    <a:pt x="62" y="0"/>
                    <a:pt x="46" y="17"/>
                    <a:pt x="43" y="39"/>
                  </a:cubicBezTo>
                  <a:cubicBezTo>
                    <a:pt x="42" y="45"/>
                    <a:pt x="44" y="51"/>
                    <a:pt x="46" y="55"/>
                  </a:cubicBezTo>
                  <a:cubicBezTo>
                    <a:pt x="40" y="57"/>
                    <a:pt x="39" y="63"/>
                    <a:pt x="40" y="68"/>
                  </a:cubicBezTo>
                  <a:cubicBezTo>
                    <a:pt x="40" y="71"/>
                    <a:pt x="42" y="85"/>
                    <a:pt x="48" y="85"/>
                  </a:cubicBezTo>
                  <a:cubicBezTo>
                    <a:pt x="48" y="85"/>
                    <a:pt x="49" y="85"/>
                    <a:pt x="49" y="85"/>
                  </a:cubicBezTo>
                  <a:cubicBezTo>
                    <a:pt x="52" y="94"/>
                    <a:pt x="56" y="100"/>
                    <a:pt x="60" y="105"/>
                  </a:cubicBezTo>
                  <a:cubicBezTo>
                    <a:pt x="60" y="110"/>
                    <a:pt x="60" y="114"/>
                    <a:pt x="60" y="118"/>
                  </a:cubicBezTo>
                  <a:cubicBezTo>
                    <a:pt x="41" y="128"/>
                    <a:pt x="31" y="132"/>
                    <a:pt x="19" y="136"/>
                  </a:cubicBezTo>
                  <a:cubicBezTo>
                    <a:pt x="0" y="143"/>
                    <a:pt x="1" y="157"/>
                    <a:pt x="1" y="157"/>
                  </a:cubicBezTo>
                  <a:cubicBezTo>
                    <a:pt x="1" y="169"/>
                    <a:pt x="1" y="169"/>
                    <a:pt x="1" y="169"/>
                  </a:cubicBezTo>
                </a:path>
              </a:pathLst>
            </a:custGeom>
            <a:noFill/>
            <a:ln w="19050"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987425" y="5665787"/>
              <a:ext cx="800100" cy="866776"/>
            </a:xfrm>
            <a:custGeom>
              <a:avLst/>
              <a:gdLst/>
              <a:ahLst/>
              <a:cxnLst>
                <a:cxn ang="0">
                  <a:pos x="2" y="231"/>
                </a:cxn>
                <a:cxn ang="0">
                  <a:pos x="2" y="203"/>
                </a:cxn>
                <a:cxn ang="0">
                  <a:pos x="25" y="176"/>
                </a:cxn>
                <a:cxn ang="0">
                  <a:pos x="78" y="152"/>
                </a:cxn>
                <a:cxn ang="0">
                  <a:pos x="79" y="136"/>
                </a:cxn>
                <a:cxn ang="0">
                  <a:pos x="65" y="111"/>
                </a:cxn>
                <a:cxn ang="0">
                  <a:pos x="64" y="111"/>
                </a:cxn>
                <a:cxn ang="0">
                  <a:pos x="53" y="89"/>
                </a:cxn>
                <a:cxn ang="0">
                  <a:pos x="58" y="73"/>
                </a:cxn>
                <a:cxn ang="0">
                  <a:pos x="58" y="73"/>
                </a:cxn>
                <a:cxn ang="0">
                  <a:pos x="55" y="43"/>
                </a:cxn>
                <a:cxn ang="0">
                  <a:pos x="119" y="6"/>
                </a:cxn>
                <a:cxn ang="0">
                  <a:pos x="155" y="39"/>
                </a:cxn>
                <a:cxn ang="0">
                  <a:pos x="155" y="73"/>
                </a:cxn>
                <a:cxn ang="0">
                  <a:pos x="155" y="73"/>
                </a:cxn>
                <a:cxn ang="0">
                  <a:pos x="160" y="89"/>
                </a:cxn>
                <a:cxn ang="0">
                  <a:pos x="149" y="111"/>
                </a:cxn>
                <a:cxn ang="0">
                  <a:pos x="149" y="111"/>
                </a:cxn>
                <a:cxn ang="0">
                  <a:pos x="148" y="111"/>
                </a:cxn>
                <a:cxn ang="0">
                  <a:pos x="134" y="136"/>
                </a:cxn>
                <a:cxn ang="0">
                  <a:pos x="134" y="151"/>
                </a:cxn>
                <a:cxn ang="0">
                  <a:pos x="189" y="176"/>
                </a:cxn>
                <a:cxn ang="0">
                  <a:pos x="212" y="203"/>
                </a:cxn>
                <a:cxn ang="0">
                  <a:pos x="212" y="231"/>
                </a:cxn>
              </a:cxnLst>
              <a:rect l="0" t="0" r="r" b="b"/>
              <a:pathLst>
                <a:path w="213" h="231">
                  <a:moveTo>
                    <a:pt x="2" y="231"/>
                  </a:moveTo>
                  <a:cubicBezTo>
                    <a:pt x="2" y="203"/>
                    <a:pt x="2" y="203"/>
                    <a:pt x="2" y="203"/>
                  </a:cubicBezTo>
                  <a:cubicBezTo>
                    <a:pt x="2" y="203"/>
                    <a:pt x="0" y="185"/>
                    <a:pt x="25" y="176"/>
                  </a:cubicBezTo>
                  <a:cubicBezTo>
                    <a:pt x="41" y="170"/>
                    <a:pt x="53" y="165"/>
                    <a:pt x="78" y="152"/>
                  </a:cubicBezTo>
                  <a:cubicBezTo>
                    <a:pt x="79" y="148"/>
                    <a:pt x="79" y="142"/>
                    <a:pt x="79" y="136"/>
                  </a:cubicBezTo>
                  <a:cubicBezTo>
                    <a:pt x="73" y="130"/>
                    <a:pt x="69" y="122"/>
                    <a:pt x="65" y="111"/>
                  </a:cubicBezTo>
                  <a:cubicBezTo>
                    <a:pt x="64" y="111"/>
                    <a:pt x="64" y="111"/>
                    <a:pt x="64" y="111"/>
                  </a:cubicBezTo>
                  <a:cubicBezTo>
                    <a:pt x="56" y="111"/>
                    <a:pt x="54" y="93"/>
                    <a:pt x="53" y="89"/>
                  </a:cubicBezTo>
                  <a:cubicBezTo>
                    <a:pt x="52" y="83"/>
                    <a:pt x="53" y="77"/>
                    <a:pt x="58" y="73"/>
                  </a:cubicBezTo>
                  <a:cubicBezTo>
                    <a:pt x="58" y="73"/>
                    <a:pt x="58" y="73"/>
                    <a:pt x="58" y="73"/>
                  </a:cubicBezTo>
                  <a:cubicBezTo>
                    <a:pt x="57" y="67"/>
                    <a:pt x="54" y="53"/>
                    <a:pt x="55" y="43"/>
                  </a:cubicBezTo>
                  <a:cubicBezTo>
                    <a:pt x="60" y="20"/>
                    <a:pt x="81" y="0"/>
                    <a:pt x="119" y="6"/>
                  </a:cubicBezTo>
                  <a:cubicBezTo>
                    <a:pt x="143" y="9"/>
                    <a:pt x="152" y="27"/>
                    <a:pt x="155" y="39"/>
                  </a:cubicBezTo>
                  <a:cubicBezTo>
                    <a:pt x="158" y="53"/>
                    <a:pt x="155" y="66"/>
                    <a:pt x="155" y="73"/>
                  </a:cubicBezTo>
                  <a:cubicBezTo>
                    <a:pt x="155" y="73"/>
                    <a:pt x="155" y="73"/>
                    <a:pt x="155" y="73"/>
                  </a:cubicBezTo>
                  <a:cubicBezTo>
                    <a:pt x="160" y="77"/>
                    <a:pt x="160" y="83"/>
                    <a:pt x="160" y="89"/>
                  </a:cubicBezTo>
                  <a:cubicBezTo>
                    <a:pt x="159" y="93"/>
                    <a:pt x="157" y="111"/>
                    <a:pt x="149" y="111"/>
                  </a:cubicBezTo>
                  <a:cubicBezTo>
                    <a:pt x="149" y="111"/>
                    <a:pt x="149" y="111"/>
                    <a:pt x="149" y="111"/>
                  </a:cubicBezTo>
                  <a:cubicBezTo>
                    <a:pt x="149" y="111"/>
                    <a:pt x="148" y="111"/>
                    <a:pt x="148" y="111"/>
                  </a:cubicBezTo>
                  <a:cubicBezTo>
                    <a:pt x="144" y="122"/>
                    <a:pt x="140" y="130"/>
                    <a:pt x="134" y="136"/>
                  </a:cubicBezTo>
                  <a:cubicBezTo>
                    <a:pt x="134" y="142"/>
                    <a:pt x="134" y="147"/>
                    <a:pt x="134" y="151"/>
                  </a:cubicBezTo>
                  <a:cubicBezTo>
                    <a:pt x="160" y="165"/>
                    <a:pt x="172" y="170"/>
                    <a:pt x="189" y="176"/>
                  </a:cubicBezTo>
                  <a:cubicBezTo>
                    <a:pt x="213" y="185"/>
                    <a:pt x="212" y="203"/>
                    <a:pt x="212" y="203"/>
                  </a:cubicBezTo>
                  <a:cubicBezTo>
                    <a:pt x="212" y="231"/>
                    <a:pt x="212" y="231"/>
                    <a:pt x="212" y="231"/>
                  </a:cubicBezTo>
                </a:path>
              </a:pathLst>
            </a:custGeom>
            <a:noFill/>
            <a:ln w="19050"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0" name="Rectangle 19"/>
          <p:cNvSpPr/>
          <p:nvPr/>
        </p:nvSpPr>
        <p:spPr>
          <a:xfrm>
            <a:off x="76200" y="3200400"/>
            <a:ext cx="9982200" cy="4124206"/>
          </a:xfrm>
          <a:prstGeom prst="rect">
            <a:avLst/>
          </a:prstGeom>
          <a:solidFill>
            <a:schemeClr val="bg1"/>
          </a:solidFill>
        </p:spPr>
        <p:txBody>
          <a:bodyPr wrap="square">
            <a:spAutoFit/>
          </a:bodyPr>
          <a:lstStyle/>
          <a:p>
            <a:pPr marL="173038" indent="-173038">
              <a:buFont typeface="Wingdings" pitchFamily="2" charset="2"/>
              <a:buChar char="ü"/>
            </a:pPr>
            <a:r>
              <a:rPr lang="en-US" sz="1600" dirty="0" smtClean="0">
                <a:latin typeface="Arial" pitchFamily="34" charset="0"/>
                <a:ea typeface="Calibri" pitchFamily="34" charset="0"/>
                <a:cs typeface="Times New Roman" pitchFamily="18" charset="0"/>
              </a:rPr>
              <a:t>Build an </a:t>
            </a:r>
            <a:r>
              <a:rPr lang="en-US" sz="1600" b="1" dirty="0" smtClean="0">
                <a:latin typeface="Arial" pitchFamily="34" charset="0"/>
                <a:ea typeface="Calibri" pitchFamily="34" charset="0"/>
                <a:cs typeface="Times New Roman" pitchFamily="18" charset="0"/>
              </a:rPr>
              <a:t>Aircraft component performance analysis system </a:t>
            </a:r>
            <a:r>
              <a:rPr lang="en-US" sz="1600" dirty="0" smtClean="0">
                <a:latin typeface="Arial" pitchFamily="34" charset="0"/>
                <a:ea typeface="Calibri" pitchFamily="34" charset="0"/>
                <a:cs typeface="Times New Roman" pitchFamily="18" charset="0"/>
              </a:rPr>
              <a:t>with a near future requirement of </a:t>
            </a:r>
            <a:r>
              <a:rPr lang="en-US" sz="1600" b="1" dirty="0" smtClean="0">
                <a:latin typeface="Arial" pitchFamily="34" charset="0"/>
                <a:ea typeface="Calibri" pitchFamily="34" charset="0"/>
                <a:cs typeface="Times New Roman" pitchFamily="18" charset="0"/>
              </a:rPr>
              <a:t>predictive analysis </a:t>
            </a:r>
            <a:r>
              <a:rPr lang="en-US" sz="1600" dirty="0" smtClean="0">
                <a:latin typeface="Arial" pitchFamily="34" charset="0"/>
                <a:ea typeface="Calibri" pitchFamily="34" charset="0"/>
                <a:cs typeface="Times New Roman" pitchFamily="18" charset="0"/>
              </a:rPr>
              <a:t>of components performance.</a:t>
            </a:r>
          </a:p>
          <a:p>
            <a:pPr marL="173038"/>
            <a:endParaRPr lang="en-US" sz="1600" u="sng" dirty="0" smtClean="0"/>
          </a:p>
          <a:p>
            <a:pPr marL="173038"/>
            <a:r>
              <a:rPr lang="en-US" sz="1600" u="sng" dirty="0" smtClean="0"/>
              <a:t>Key deliverables:</a:t>
            </a:r>
          </a:p>
          <a:p>
            <a:pPr marL="173038"/>
            <a:endParaRPr lang="en-US" sz="1400" b="1" dirty="0" smtClean="0">
              <a:latin typeface="Arial" pitchFamily="34" charset="0"/>
              <a:ea typeface="Calibri" pitchFamily="34" charset="0"/>
              <a:cs typeface="Times New Roman" pitchFamily="18" charset="0"/>
            </a:endParaRPr>
          </a:p>
          <a:p>
            <a:pPr marL="173038" lvl="1" indent="173038">
              <a:buFont typeface="Wingdings" pitchFamily="2" charset="2"/>
              <a:buChar char="§"/>
            </a:pPr>
            <a:r>
              <a:rPr lang="en-US" sz="1400" b="1" u="sng" dirty="0" smtClean="0"/>
              <a:t>Phase 1 </a:t>
            </a:r>
          </a:p>
          <a:p>
            <a:pPr marL="173038" lvl="1" indent="173038"/>
            <a:r>
              <a:rPr lang="en-US" sz="1400" b="1" dirty="0" smtClean="0">
                <a:latin typeface="Arial" pitchFamily="34" charset="0"/>
                <a:cs typeface="Arial" pitchFamily="34" charset="0"/>
              </a:rPr>
              <a:t>Problem </a:t>
            </a:r>
            <a:r>
              <a:rPr lang="en-US" sz="1400" b="1" dirty="0" smtClean="0"/>
              <a:t>: “</a:t>
            </a:r>
            <a:r>
              <a:rPr lang="en-US" sz="1400" dirty="0" smtClean="0"/>
              <a:t>Identify rogue units in a timely manner.”</a:t>
            </a:r>
          </a:p>
          <a:p>
            <a:pPr marL="1200150" lvl="1" indent="-854075"/>
            <a:r>
              <a:rPr lang="en-US" sz="1400" b="1" dirty="0" smtClean="0">
                <a:latin typeface="Arial" pitchFamily="34" charset="0"/>
                <a:cs typeface="Arial" pitchFamily="34" charset="0"/>
              </a:rPr>
              <a:t>Solution : </a:t>
            </a:r>
            <a:r>
              <a:rPr lang="en-US" sz="1400" dirty="0" smtClean="0"/>
              <a:t>Build dynamic User Interface(UI) screens which enable the performance tracking of aircraft components,       using Unit (component) based removal data.</a:t>
            </a:r>
          </a:p>
          <a:p>
            <a:pPr marL="173038" lvl="1" indent="173038"/>
            <a:endParaRPr lang="en-US" sz="1400" dirty="0" smtClean="0"/>
          </a:p>
          <a:p>
            <a:pPr marL="346075" lvl="1" indent="-173038">
              <a:buFont typeface="Wingdings" pitchFamily="2" charset="2"/>
              <a:buChar char="§"/>
            </a:pPr>
            <a:r>
              <a:rPr lang="en-US" sz="1400" b="1" u="sng" dirty="0" smtClean="0"/>
              <a:t>Phase 2 </a:t>
            </a:r>
            <a:r>
              <a:rPr lang="en-US" sz="1400" b="1" dirty="0" smtClean="0"/>
              <a:t>: </a:t>
            </a:r>
          </a:p>
          <a:p>
            <a:pPr marL="346075" lvl="1" indent="-173038"/>
            <a:r>
              <a:rPr lang="en-US" sz="1400" b="1" dirty="0" smtClean="0">
                <a:latin typeface="Arial" pitchFamily="34" charset="0"/>
                <a:cs typeface="Arial" pitchFamily="34" charset="0"/>
              </a:rPr>
              <a:t>   Problem : “</a:t>
            </a:r>
            <a:r>
              <a:rPr lang="en-US" sz="1400" dirty="0" smtClean="0"/>
              <a:t>I can’t predict when components will fail ..!”</a:t>
            </a:r>
          </a:p>
          <a:p>
            <a:pPr marL="1200150" lvl="1" indent="-1027113"/>
            <a:r>
              <a:rPr lang="en-US" sz="1400" dirty="0" smtClean="0"/>
              <a:t>   </a:t>
            </a:r>
            <a:r>
              <a:rPr lang="en-US" sz="1400" b="1" dirty="0" smtClean="0">
                <a:latin typeface="Arial" pitchFamily="34" charset="0"/>
                <a:cs typeface="Arial" pitchFamily="34" charset="0"/>
              </a:rPr>
              <a:t>Solution</a:t>
            </a:r>
            <a:r>
              <a:rPr lang="en-US" sz="1400" dirty="0" smtClean="0"/>
              <a:t> : Predictive analysis using </a:t>
            </a:r>
            <a:r>
              <a:rPr lang="en-US" sz="1400" dirty="0" err="1" smtClean="0"/>
              <a:t>IoT</a:t>
            </a:r>
            <a:r>
              <a:rPr lang="en-US" sz="1400" dirty="0" smtClean="0"/>
              <a:t> / machine learning to predict the failure of the components that enables cost savings through increased performance and decreased maintenance cost and operational disruption</a:t>
            </a:r>
            <a:r>
              <a:rPr lang="en-US" sz="1600" dirty="0" smtClean="0"/>
              <a:t>. </a:t>
            </a:r>
          </a:p>
          <a:p>
            <a:pPr marL="346075" lvl="1" indent="-173038"/>
            <a:endParaRPr lang="en-US" sz="1400" b="1" dirty="0" smtClean="0"/>
          </a:p>
          <a:p>
            <a:pPr marL="173038" lvl="1">
              <a:buFont typeface="Wingdings" pitchFamily="2" charset="2"/>
              <a:buChar char="§"/>
            </a:pPr>
            <a:endParaRPr lang="en-US" sz="1400" b="1" dirty="0" smtClean="0"/>
          </a:p>
          <a:p>
            <a:pPr marL="173038" lvl="1"/>
            <a:endParaRPr lang="en-US" sz="1400" b="1" dirty="0" smtClean="0"/>
          </a:p>
          <a:p>
            <a:pPr lvl="1"/>
            <a:endParaRPr lang="en-US" sz="1400" dirty="0" smtClean="0">
              <a:latin typeface="Arial" pitchFamily="34" charset="0"/>
              <a:ea typeface="Calibri" pitchFamily="34" charset="0"/>
              <a:cs typeface="Times New Roman" pitchFamily="18" charset="0"/>
            </a:endParaRPr>
          </a:p>
        </p:txBody>
      </p:sp>
      <p:sp>
        <p:nvSpPr>
          <p:cNvPr id="21" name="Title 1"/>
          <p:cNvSpPr txBox="1">
            <a:spLocks/>
          </p:cNvSpPr>
          <p:nvPr/>
        </p:nvSpPr>
        <p:spPr>
          <a:xfrm>
            <a:off x="152400" y="2895600"/>
            <a:ext cx="9753600" cy="381000"/>
          </a:xfrm>
          <a:prstGeom prst="rect">
            <a:avLst/>
          </a:prstGeom>
          <a:solidFill>
            <a:srgbClr val="CCECFF"/>
          </a:solidFill>
        </p:spPr>
        <p:txBody>
          <a:bodyPr vert="horz" lIns="297529" tIns="33059" rIns="165294" bIns="33059" rtlCol="0" anchor="ctr">
            <a:noAutofit/>
          </a:bodyPr>
          <a:lstStyle/>
          <a:p>
            <a:pPr marL="0" marR="0" lvl="0" indent="0" algn="ctr" defTabSz="759626" rtl="0" eaLnBrk="1" fontAlgn="auto" latinLnBrk="0" hangingPunct="1">
              <a:lnSpc>
                <a:spcPct val="85000"/>
              </a:lnSpc>
              <a:spcBef>
                <a:spcPct val="0"/>
              </a:spcBef>
              <a:spcAft>
                <a:spcPts val="0"/>
              </a:spcAft>
              <a:buClrTx/>
              <a:buSzTx/>
              <a:buFontTx/>
              <a:buNone/>
              <a:tabLst/>
              <a:defRPr/>
            </a:pPr>
            <a:r>
              <a:rPr kumimoji="0" lang="en-US" b="1" i="0" strike="noStrike" kern="1200" cap="none" spc="0" normalizeH="0" baseline="0" noProof="0" dirty="0" smtClean="0">
                <a:ln>
                  <a:noFill/>
                </a:ln>
                <a:solidFill>
                  <a:schemeClr val="tx1"/>
                </a:solidFill>
                <a:effectLst/>
                <a:uLnTx/>
                <a:uFillTx/>
                <a:latin typeface="Arial" pitchFamily="34" charset="0"/>
                <a:ea typeface="+mj-ea"/>
                <a:cs typeface="Arial" pitchFamily="34" charset="0"/>
              </a:rPr>
              <a:t>Scope</a:t>
            </a:r>
            <a:endParaRPr kumimoji="0" lang="en-US" b="1" i="0"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22" name="Rectangle 21"/>
          <p:cNvSpPr/>
          <p:nvPr/>
        </p:nvSpPr>
        <p:spPr>
          <a:xfrm>
            <a:off x="152400" y="2895600"/>
            <a:ext cx="9753600" cy="3733800"/>
          </a:xfrm>
          <a:prstGeom prst="rect">
            <a:avLst/>
          </a:prstGeom>
          <a:noFill/>
          <a:ln w="222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Tree>
    <p:extLst>
      <p:ext uri="{BB962C8B-B14F-4D97-AF65-F5344CB8AC3E}">
        <p14:creationId xmlns="" xmlns:p14="http://schemas.microsoft.com/office/powerpoint/2010/main" val="562478021"/>
      </p:ext>
    </p:extLst>
  </p:cSld>
  <p:clrMapOvr>
    <a:masterClrMapping/>
  </p:clrMapOvr>
  <p:transition spd="slow"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Aviation Cloud native Solution - Architecture</a:t>
            </a:r>
            <a:endParaRPr lang="en-US" dirty="0"/>
          </a:p>
        </p:txBody>
      </p:sp>
      <p:pic>
        <p:nvPicPr>
          <p:cNvPr id="33794" name="Picture 2"/>
          <p:cNvPicPr>
            <a:picLocks noChangeAspect="1" noChangeArrowheads="1"/>
          </p:cNvPicPr>
          <p:nvPr/>
        </p:nvPicPr>
        <p:blipFill>
          <a:blip r:embed="rId2" cstate="print"/>
          <a:srcRect/>
          <a:stretch>
            <a:fillRect/>
          </a:stretch>
        </p:blipFill>
        <p:spPr bwMode="auto">
          <a:xfrm>
            <a:off x="1219200" y="1219200"/>
            <a:ext cx="8477250" cy="5334000"/>
          </a:xfrm>
          <a:prstGeom prst="rect">
            <a:avLst/>
          </a:prstGeom>
          <a:noFill/>
          <a:ln w="9525">
            <a:noFill/>
            <a:miter lim="800000"/>
            <a:headEnd/>
            <a:tailEnd/>
          </a:ln>
        </p:spPr>
      </p:pic>
      <p:pic>
        <p:nvPicPr>
          <p:cNvPr id="33795" name="Picture 3"/>
          <p:cNvPicPr>
            <a:picLocks noChangeAspect="1" noChangeArrowheads="1"/>
          </p:cNvPicPr>
          <p:nvPr/>
        </p:nvPicPr>
        <p:blipFill>
          <a:blip r:embed="rId3" cstate="print"/>
          <a:srcRect/>
          <a:stretch>
            <a:fillRect/>
          </a:stretch>
        </p:blipFill>
        <p:spPr bwMode="auto">
          <a:xfrm>
            <a:off x="1524000" y="5181600"/>
            <a:ext cx="981075" cy="1171575"/>
          </a:xfrm>
          <a:prstGeom prst="rect">
            <a:avLst/>
          </a:prstGeom>
          <a:noFill/>
          <a:ln w="9525">
            <a:noFill/>
            <a:miter lim="800000"/>
            <a:headEnd/>
            <a:tailEnd/>
          </a:ln>
        </p:spPr>
      </p:pic>
    </p:spTree>
  </p:cSld>
  <p:clrMapOvr>
    <a:masterClrMapping/>
  </p:clrMapOvr>
  <p:transition spd="slow"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0" y="1636216"/>
            <a:ext cx="3276600" cy="3477875"/>
          </a:xfrm>
          <a:prstGeom prst="rect">
            <a:avLst/>
          </a:prstGeom>
          <a:solidFill>
            <a:schemeClr val="bg1"/>
          </a:solidFill>
        </p:spPr>
        <p:txBody>
          <a:bodyPr wrap="square">
            <a:spAutoFit/>
          </a:bodyPr>
          <a:lstStyle/>
          <a:p>
            <a:pPr marL="173038" indent="-173038"/>
            <a:r>
              <a:rPr lang="en-US" sz="1100" b="1" u="sng" dirty="0" smtClean="0">
                <a:latin typeface="Arial" pitchFamily="34" charset="0"/>
                <a:ea typeface="Calibri" pitchFamily="34" charset="0"/>
                <a:cs typeface="Times New Roman" pitchFamily="18" charset="0"/>
              </a:rPr>
              <a:t>UI Navigations :</a:t>
            </a:r>
          </a:p>
          <a:p>
            <a:pPr indent="173038"/>
            <a:endParaRPr lang="en-US" sz="1100" b="1" dirty="0" smtClean="0">
              <a:latin typeface="Arial" pitchFamily="34" charset="0"/>
              <a:ea typeface="Calibri" pitchFamily="34" charset="0"/>
              <a:cs typeface="Times New Roman" pitchFamily="18" charset="0"/>
            </a:endParaRPr>
          </a:p>
          <a:p>
            <a:pPr marL="114300" indent="-114300">
              <a:buFont typeface="Wingdings" pitchFamily="2" charset="2"/>
              <a:buChar char="Ø"/>
            </a:pPr>
            <a:r>
              <a:rPr lang="en-US" sz="1100" dirty="0" smtClean="0">
                <a:latin typeface="Arial" pitchFamily="34" charset="0"/>
                <a:ea typeface="Calibri" pitchFamily="34" charset="0"/>
                <a:cs typeface="Times New Roman" pitchFamily="18" charset="0"/>
              </a:rPr>
              <a:t>User will be able to login with the credentials and land on “Aircraft Component Analysis UI” (Splash Screen), for top 10 worst performing components based on the number of removals and flight hours.</a:t>
            </a:r>
          </a:p>
          <a:p>
            <a:endParaRPr lang="en-US" sz="1100" dirty="0" smtClean="0">
              <a:latin typeface="Arial" pitchFamily="34" charset="0"/>
              <a:ea typeface="Calibri" pitchFamily="34" charset="0"/>
              <a:cs typeface="Times New Roman" pitchFamily="18" charset="0"/>
            </a:endParaRPr>
          </a:p>
          <a:p>
            <a:pPr marL="114300" indent="-114300">
              <a:buFont typeface="Wingdings" pitchFamily="2" charset="2"/>
              <a:buChar char="Ø"/>
            </a:pPr>
            <a:r>
              <a:rPr lang="en-US" sz="1100" dirty="0" smtClean="0">
                <a:latin typeface="Arial" pitchFamily="34" charset="0"/>
                <a:ea typeface="Calibri" pitchFamily="34" charset="0"/>
                <a:cs typeface="Times New Roman" pitchFamily="18" charset="0"/>
              </a:rPr>
              <a:t>From splash screen, user can navigate to “Component Historical Analysis UI” for detail information on removal events of components such as removal reason, removal/installation date, etc.</a:t>
            </a:r>
          </a:p>
          <a:p>
            <a:endParaRPr lang="en-US" sz="1100" dirty="0" smtClean="0">
              <a:latin typeface="Arial" pitchFamily="34" charset="0"/>
              <a:ea typeface="Calibri" pitchFamily="34" charset="0"/>
              <a:cs typeface="Times New Roman" pitchFamily="18" charset="0"/>
            </a:endParaRPr>
          </a:p>
          <a:p>
            <a:pPr marL="114300" indent="-114300">
              <a:buFont typeface="Wingdings" pitchFamily="2" charset="2"/>
              <a:buChar char="Ø"/>
            </a:pPr>
            <a:r>
              <a:rPr lang="en-US" sz="1100" dirty="0" smtClean="0">
                <a:latin typeface="Arial" pitchFamily="34" charset="0"/>
                <a:ea typeface="Calibri" pitchFamily="34" charset="0"/>
                <a:cs typeface="Times New Roman" pitchFamily="18" charset="0"/>
              </a:rPr>
              <a:t>User can navigate to “Unit Based Filter Editor UI” to select the components for which the historical analysis for removal events is required. After selecting the components user navigates to “Component Historical Analysis UI” to see the analysis in graphical format.</a:t>
            </a:r>
          </a:p>
        </p:txBody>
      </p:sp>
      <p:sp>
        <p:nvSpPr>
          <p:cNvPr id="5" name="Title 4"/>
          <p:cNvSpPr>
            <a:spLocks noGrp="1"/>
          </p:cNvSpPr>
          <p:nvPr>
            <p:ph type="title"/>
          </p:nvPr>
        </p:nvSpPr>
        <p:spPr/>
        <p:txBody>
          <a:bodyPr/>
          <a:lstStyle/>
          <a:p>
            <a:r>
              <a:rPr lang="en-US" sz="2800" dirty="0" smtClean="0"/>
              <a:t>Application UI Navigation Workflow</a:t>
            </a:r>
            <a:endParaRPr lang="en-US" sz="2800" dirty="0"/>
          </a:p>
        </p:txBody>
      </p:sp>
      <p:grpSp>
        <p:nvGrpSpPr>
          <p:cNvPr id="4" name="Group 3"/>
          <p:cNvGrpSpPr/>
          <p:nvPr/>
        </p:nvGrpSpPr>
        <p:grpSpPr>
          <a:xfrm>
            <a:off x="3124200" y="1371600"/>
            <a:ext cx="6858000" cy="5236168"/>
            <a:chOff x="152400" y="304800"/>
            <a:chExt cx="8763000" cy="6391202"/>
          </a:xfrm>
        </p:grpSpPr>
        <p:pic>
          <p:nvPicPr>
            <p:cNvPr id="6" name="Picture 2"/>
            <p:cNvPicPr>
              <a:picLocks noChangeAspect="1" noChangeArrowheads="1"/>
            </p:cNvPicPr>
            <p:nvPr/>
          </p:nvPicPr>
          <p:blipFill>
            <a:blip r:embed="rId3" cstate="print"/>
            <a:srcRect/>
            <a:stretch>
              <a:fillRect/>
            </a:stretch>
          </p:blipFill>
          <p:spPr bwMode="auto">
            <a:xfrm>
              <a:off x="3352800" y="609600"/>
              <a:ext cx="1898650" cy="1067469"/>
            </a:xfrm>
            <a:prstGeom prst="rect">
              <a:avLst/>
            </a:prstGeom>
            <a:noFill/>
            <a:ln w="9525">
              <a:noFill/>
              <a:miter lim="800000"/>
              <a:headEnd/>
              <a:tailEnd/>
            </a:ln>
            <a:effectLst/>
          </p:spPr>
        </p:pic>
        <p:pic>
          <p:nvPicPr>
            <p:cNvPr id="7" name="Picture 6" descr="Splash Screen_Aircraft component Analysis.jpg"/>
            <p:cNvPicPr>
              <a:picLocks noChangeAspect="1"/>
            </p:cNvPicPr>
            <p:nvPr/>
          </p:nvPicPr>
          <p:blipFill>
            <a:blip r:embed="rId4" cstate="print"/>
            <a:stretch>
              <a:fillRect/>
            </a:stretch>
          </p:blipFill>
          <p:spPr>
            <a:xfrm>
              <a:off x="2895600" y="2193667"/>
              <a:ext cx="2743200" cy="1976120"/>
            </a:xfrm>
            <a:prstGeom prst="rect">
              <a:avLst/>
            </a:prstGeom>
          </p:spPr>
        </p:pic>
        <p:sp>
          <p:nvSpPr>
            <p:cNvPr id="8" name="TextBox 7"/>
            <p:cNvSpPr txBox="1"/>
            <p:nvPr/>
          </p:nvSpPr>
          <p:spPr>
            <a:xfrm>
              <a:off x="3581400" y="1600200"/>
              <a:ext cx="1524000" cy="276999"/>
            </a:xfrm>
            <a:prstGeom prst="rect">
              <a:avLst/>
            </a:prstGeom>
            <a:noFill/>
          </p:spPr>
          <p:txBody>
            <a:bodyPr wrap="square" rtlCol="0">
              <a:spAutoFit/>
            </a:bodyPr>
            <a:lstStyle/>
            <a:p>
              <a:pPr algn="ctr"/>
              <a:r>
                <a:rPr lang="en-US" sz="1200" b="1" dirty="0"/>
                <a:t>Login Screen</a:t>
              </a:r>
            </a:p>
          </p:txBody>
        </p:sp>
        <p:sp>
          <p:nvSpPr>
            <p:cNvPr id="9" name="TextBox 8"/>
            <p:cNvSpPr txBox="1"/>
            <p:nvPr/>
          </p:nvSpPr>
          <p:spPr>
            <a:xfrm>
              <a:off x="3047999" y="4034135"/>
              <a:ext cx="2667000" cy="507152"/>
            </a:xfrm>
            <a:prstGeom prst="rect">
              <a:avLst/>
            </a:prstGeom>
            <a:noFill/>
          </p:spPr>
          <p:txBody>
            <a:bodyPr wrap="square" rtlCol="0">
              <a:spAutoFit/>
            </a:bodyPr>
            <a:lstStyle/>
            <a:p>
              <a:pPr algn="ctr"/>
              <a:r>
                <a:rPr lang="en-US" sz="1050" b="1" dirty="0" smtClean="0"/>
                <a:t>Aircraft component Analysis screen (Splash Screen)</a:t>
              </a:r>
              <a:endParaRPr lang="en-US" sz="1050" b="1" dirty="0"/>
            </a:p>
          </p:txBody>
        </p:sp>
        <p:pic>
          <p:nvPicPr>
            <p:cNvPr id="10" name="Picture 9" descr="Unit Based Filter editor_Karan's Inputs.jpg"/>
            <p:cNvPicPr>
              <a:picLocks noChangeAspect="1"/>
            </p:cNvPicPr>
            <p:nvPr/>
          </p:nvPicPr>
          <p:blipFill>
            <a:blip r:embed="rId5" cstate="print"/>
            <a:stretch>
              <a:fillRect/>
            </a:stretch>
          </p:blipFill>
          <p:spPr>
            <a:xfrm>
              <a:off x="228600" y="4267200"/>
              <a:ext cx="3048000" cy="1847447"/>
            </a:xfrm>
            <a:prstGeom prst="rect">
              <a:avLst/>
            </a:prstGeom>
          </p:spPr>
        </p:pic>
        <p:sp>
          <p:nvSpPr>
            <p:cNvPr id="11" name="TextBox 10"/>
            <p:cNvSpPr txBox="1"/>
            <p:nvPr/>
          </p:nvSpPr>
          <p:spPr>
            <a:xfrm>
              <a:off x="849457" y="6095999"/>
              <a:ext cx="2389908" cy="450802"/>
            </a:xfrm>
            <a:prstGeom prst="rect">
              <a:avLst/>
            </a:prstGeom>
            <a:noFill/>
          </p:spPr>
          <p:txBody>
            <a:bodyPr wrap="square" rtlCol="0">
              <a:spAutoFit/>
            </a:bodyPr>
            <a:lstStyle/>
            <a:p>
              <a:pPr algn="ctr"/>
              <a:r>
                <a:rPr lang="en-US" sz="900" b="1" dirty="0" smtClean="0"/>
                <a:t>Filter Editor Screen(To select the components for analysis)</a:t>
              </a:r>
              <a:endParaRPr lang="en-US" sz="900" b="1" dirty="0"/>
            </a:p>
          </p:txBody>
        </p:sp>
        <p:sp>
          <p:nvSpPr>
            <p:cNvPr id="12" name="TextBox 11"/>
            <p:cNvSpPr txBox="1"/>
            <p:nvPr/>
          </p:nvSpPr>
          <p:spPr>
            <a:xfrm>
              <a:off x="5638800" y="6019799"/>
              <a:ext cx="2590800" cy="676203"/>
            </a:xfrm>
            <a:prstGeom prst="rect">
              <a:avLst/>
            </a:prstGeom>
            <a:noFill/>
          </p:spPr>
          <p:txBody>
            <a:bodyPr wrap="square" rtlCol="0">
              <a:spAutoFit/>
            </a:bodyPr>
            <a:lstStyle/>
            <a:p>
              <a:pPr algn="ctr"/>
              <a:r>
                <a:rPr lang="en-US" sz="1000" b="1" dirty="0" smtClean="0"/>
                <a:t>Drill down analysis based on selection in splash screen and in Filter editor screen</a:t>
              </a:r>
              <a:endParaRPr lang="en-US" sz="1000" b="1" dirty="0"/>
            </a:p>
          </p:txBody>
        </p:sp>
        <p:cxnSp>
          <p:nvCxnSpPr>
            <p:cNvPr id="13" name="Straight Arrow Connector 12"/>
            <p:cNvCxnSpPr>
              <a:stCxn id="8" idx="2"/>
            </p:cNvCxnSpPr>
            <p:nvPr/>
          </p:nvCxnSpPr>
          <p:spPr>
            <a:xfrm>
              <a:off x="4343400" y="1877199"/>
              <a:ext cx="0" cy="485001"/>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133600" y="3505200"/>
              <a:ext cx="0" cy="866001"/>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705600" y="3505200"/>
              <a:ext cx="0" cy="91440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133600" y="3505200"/>
              <a:ext cx="990600"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715000" y="3505200"/>
              <a:ext cx="990600"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18" name="Line Callout 1 17"/>
            <p:cNvSpPr/>
            <p:nvPr/>
          </p:nvSpPr>
          <p:spPr>
            <a:xfrm>
              <a:off x="6324600" y="1600200"/>
              <a:ext cx="2133600" cy="762000"/>
            </a:xfrm>
            <a:prstGeom prst="borderCallout1">
              <a:avLst>
                <a:gd name="adj1" fmla="val 37500"/>
                <a:gd name="adj2" fmla="val -1190"/>
                <a:gd name="adj3" fmla="val 112500"/>
                <a:gd name="adj4" fmla="val -38333"/>
              </a:avLst>
            </a:prstGeom>
            <a:solidFill>
              <a:schemeClr val="bg2">
                <a:lumMod val="5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Shows analysis for the components based on date range only</a:t>
              </a:r>
            </a:p>
          </p:txBody>
        </p:sp>
        <p:sp>
          <p:nvSpPr>
            <p:cNvPr id="20" name="Line Callout 1 19"/>
            <p:cNvSpPr/>
            <p:nvPr/>
          </p:nvSpPr>
          <p:spPr>
            <a:xfrm>
              <a:off x="228600" y="2590800"/>
              <a:ext cx="1524000" cy="1219200"/>
            </a:xfrm>
            <a:prstGeom prst="borderCallout1">
              <a:avLst>
                <a:gd name="adj1" fmla="val 99545"/>
                <a:gd name="adj2" fmla="val 42709"/>
                <a:gd name="adj3" fmla="val 171776"/>
                <a:gd name="adj4" fmla="val 80133"/>
              </a:avLst>
            </a:prstGeom>
            <a:solidFill>
              <a:schemeClr val="bg2">
                <a:lumMod val="5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Navigate to Filter editor screen if user wants to select the components for the analysis on splash screen</a:t>
              </a:r>
              <a:endParaRPr lang="en-US" sz="900" b="1" dirty="0"/>
            </a:p>
          </p:txBody>
        </p:sp>
        <p:sp>
          <p:nvSpPr>
            <p:cNvPr id="21" name="TextBox 20"/>
            <p:cNvSpPr txBox="1"/>
            <p:nvPr/>
          </p:nvSpPr>
          <p:spPr>
            <a:xfrm>
              <a:off x="381000" y="304800"/>
              <a:ext cx="2362200" cy="646331"/>
            </a:xfrm>
            <a:prstGeom prst="rect">
              <a:avLst/>
            </a:prstGeom>
            <a:noFill/>
          </p:spPr>
          <p:txBody>
            <a:bodyPr wrap="square" rtlCol="0">
              <a:spAutoFit/>
            </a:bodyPr>
            <a:lstStyle/>
            <a:p>
              <a:r>
                <a:rPr lang="en-US" b="1" u="sng" dirty="0" smtClean="0"/>
                <a:t>Aviation Prototype</a:t>
              </a:r>
            </a:p>
            <a:p>
              <a:r>
                <a:rPr lang="en-US" b="1" u="sng" dirty="0" smtClean="0"/>
                <a:t>Navigation Workflow</a:t>
              </a:r>
              <a:endParaRPr lang="en-US" b="1" u="sng" dirty="0"/>
            </a:p>
          </p:txBody>
        </p:sp>
        <p:sp>
          <p:nvSpPr>
            <p:cNvPr id="22" name="Rectangle 21"/>
            <p:cNvSpPr/>
            <p:nvPr/>
          </p:nvSpPr>
          <p:spPr>
            <a:xfrm>
              <a:off x="152400" y="304800"/>
              <a:ext cx="8763000" cy="6324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 descr="D:\Users\pamrutsa\Documents\My Received Files\drilldownscreen.png"/>
            <p:cNvPicPr>
              <a:picLocks noChangeAspect="1" noChangeArrowheads="1"/>
            </p:cNvPicPr>
            <p:nvPr/>
          </p:nvPicPr>
          <p:blipFill>
            <a:blip r:embed="rId6" cstate="print"/>
            <a:srcRect/>
            <a:stretch>
              <a:fillRect/>
            </a:stretch>
          </p:blipFill>
          <p:spPr bwMode="auto">
            <a:xfrm>
              <a:off x="5410200" y="4495800"/>
              <a:ext cx="2736850" cy="1524000"/>
            </a:xfrm>
            <a:prstGeom prst="rect">
              <a:avLst/>
            </a:prstGeom>
            <a:noFill/>
          </p:spPr>
        </p:pic>
        <p:cxnSp>
          <p:nvCxnSpPr>
            <p:cNvPr id="24" name="Straight Arrow Connector 23"/>
            <p:cNvCxnSpPr/>
            <p:nvPr/>
          </p:nvCxnSpPr>
          <p:spPr>
            <a:xfrm>
              <a:off x="3429000" y="5181600"/>
              <a:ext cx="1752600"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19" name="Line Callout 1 18"/>
            <p:cNvSpPr/>
            <p:nvPr/>
          </p:nvSpPr>
          <p:spPr>
            <a:xfrm>
              <a:off x="3429000" y="5420285"/>
              <a:ext cx="1828801" cy="1132915"/>
            </a:xfrm>
            <a:prstGeom prst="borderCallout1">
              <a:avLst>
                <a:gd name="adj1" fmla="val 51956"/>
                <a:gd name="adj2" fmla="val 100348"/>
                <a:gd name="adj3" fmla="val 17376"/>
                <a:gd name="adj4" fmla="val 124781"/>
              </a:avLst>
            </a:prstGeom>
            <a:solidFill>
              <a:schemeClr val="bg2">
                <a:lumMod val="5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Drill down for further analysis from any of the graphs in splash </a:t>
              </a:r>
              <a:r>
                <a:rPr lang="en-US" sz="1000" b="1" dirty="0" smtClean="0"/>
                <a:t>screen or from filter editor screen</a:t>
              </a:r>
              <a:endParaRPr lang="en-US" sz="1000" b="1" dirty="0"/>
            </a:p>
          </p:txBody>
        </p:sp>
      </p:grpSp>
    </p:spTree>
    <p:extLst>
      <p:ext uri="{BB962C8B-B14F-4D97-AF65-F5344CB8AC3E}">
        <p14:creationId xmlns="" xmlns:p14="http://schemas.microsoft.com/office/powerpoint/2010/main" val="321534848"/>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1" name="Picture 3" descr="D:\Cloud\Avation sol\New folder\Splash Screen_10_26.JPG"/>
          <p:cNvPicPr>
            <a:picLocks noChangeAspect="1" noChangeArrowheads="1"/>
          </p:cNvPicPr>
          <p:nvPr/>
        </p:nvPicPr>
        <p:blipFill>
          <a:blip r:embed="rId3" cstate="print"/>
          <a:srcRect/>
          <a:stretch>
            <a:fillRect/>
          </a:stretch>
        </p:blipFill>
        <p:spPr bwMode="auto">
          <a:xfrm>
            <a:off x="990600" y="1219200"/>
            <a:ext cx="8629650" cy="4267200"/>
          </a:xfrm>
          <a:prstGeom prst="rect">
            <a:avLst/>
          </a:prstGeom>
          <a:noFill/>
        </p:spPr>
      </p:pic>
      <p:sp>
        <p:nvSpPr>
          <p:cNvPr id="5" name="Title 4"/>
          <p:cNvSpPr>
            <a:spLocks noGrp="1"/>
          </p:cNvSpPr>
          <p:nvPr>
            <p:ph type="title"/>
          </p:nvPr>
        </p:nvSpPr>
        <p:spPr/>
        <p:txBody>
          <a:bodyPr/>
          <a:lstStyle/>
          <a:p>
            <a:r>
              <a:rPr lang="en-US" sz="2800" dirty="0" smtClean="0"/>
              <a:t>Aircraft Component Analysis UI (Splash Screen)</a:t>
            </a:r>
            <a:endParaRPr lang="en-US" sz="2800" dirty="0"/>
          </a:p>
        </p:txBody>
      </p:sp>
      <p:sp>
        <p:nvSpPr>
          <p:cNvPr id="7" name="Rectangle 6"/>
          <p:cNvSpPr/>
          <p:nvPr/>
        </p:nvSpPr>
        <p:spPr>
          <a:xfrm>
            <a:off x="152400" y="5181601"/>
            <a:ext cx="9677400" cy="1615827"/>
          </a:xfrm>
          <a:prstGeom prst="rect">
            <a:avLst/>
          </a:prstGeom>
          <a:solidFill>
            <a:schemeClr val="bg1"/>
          </a:solidFill>
        </p:spPr>
        <p:txBody>
          <a:bodyPr wrap="square">
            <a:spAutoFit/>
          </a:bodyPr>
          <a:lstStyle/>
          <a:p>
            <a:pPr marL="173038" indent="-173038"/>
            <a:r>
              <a:rPr lang="en-US" sz="1100" b="1" u="sng" dirty="0" smtClean="0">
                <a:latin typeface="Arial" pitchFamily="34" charset="0"/>
                <a:ea typeface="Calibri" pitchFamily="34" charset="0"/>
                <a:cs typeface="Times New Roman" pitchFamily="18" charset="0"/>
              </a:rPr>
              <a:t>Aircraft Component Analysis UI :</a:t>
            </a:r>
          </a:p>
          <a:p>
            <a:pPr indent="173038"/>
            <a:endParaRPr lang="en-US" sz="1100" b="1" dirty="0" smtClean="0">
              <a:latin typeface="Arial" pitchFamily="34" charset="0"/>
              <a:ea typeface="Calibri" pitchFamily="34" charset="0"/>
              <a:cs typeface="Times New Roman" pitchFamily="18" charset="0"/>
            </a:endParaRPr>
          </a:p>
          <a:p>
            <a:pPr marL="114300" indent="-114300">
              <a:buFont typeface="Wingdings" pitchFamily="2" charset="2"/>
              <a:buChar char="Ø"/>
            </a:pPr>
            <a:r>
              <a:rPr lang="en-US" sz="1100" dirty="0" smtClean="0">
                <a:latin typeface="Arial" pitchFamily="34" charset="0"/>
                <a:ea typeface="Calibri" pitchFamily="34" charset="0"/>
                <a:cs typeface="Times New Roman" pitchFamily="18" charset="0"/>
              </a:rPr>
              <a:t>User will land on this UI after login to the application.</a:t>
            </a:r>
          </a:p>
          <a:p>
            <a:pPr marL="114300" indent="-114300"/>
            <a:r>
              <a:rPr lang="en-US" sz="1100" dirty="0" smtClean="0">
                <a:latin typeface="Arial" pitchFamily="34" charset="0"/>
                <a:ea typeface="Calibri" pitchFamily="34" charset="0"/>
                <a:cs typeface="Times New Roman" pitchFamily="18" charset="0"/>
              </a:rPr>
              <a:t>   This UI will display top 10 worst performing components in terms of ATA, Company Serial Numbers, Tails(ACNs) and Company part Numbers using number of removals performed on the components and number of flight hours within last 30 days from current date.</a:t>
            </a:r>
          </a:p>
          <a:p>
            <a:endParaRPr lang="en-US" sz="1100" dirty="0" smtClean="0">
              <a:latin typeface="Arial" pitchFamily="34" charset="0"/>
              <a:ea typeface="Calibri" pitchFamily="34" charset="0"/>
              <a:cs typeface="Times New Roman" pitchFamily="18" charset="0"/>
            </a:endParaRPr>
          </a:p>
          <a:p>
            <a:pPr marL="114300" indent="-114300">
              <a:buFont typeface="Wingdings" pitchFamily="2" charset="2"/>
              <a:buChar char="Ø"/>
            </a:pPr>
            <a:r>
              <a:rPr lang="en-US" sz="1100" dirty="0" smtClean="0">
                <a:latin typeface="Arial" pitchFamily="34" charset="0"/>
                <a:ea typeface="Calibri" pitchFamily="34" charset="0"/>
                <a:cs typeface="Times New Roman" pitchFamily="18" charset="0"/>
              </a:rPr>
              <a:t>From any of the four graphs on the UI, user can ask for drilled down analysis of the displayed ATAs, CPNs, Company Sr. numbers and Tails. This will navigate user to “Component historical Analysis”  UI.</a:t>
            </a:r>
          </a:p>
          <a:p>
            <a:endParaRPr lang="en-US" sz="1100" dirty="0" smtClean="0">
              <a:latin typeface="Arial" pitchFamily="34" charset="0"/>
              <a:ea typeface="Calibri" pitchFamily="34" charset="0"/>
              <a:cs typeface="Times New Roman" pitchFamily="18" charset="0"/>
            </a:endParaRPr>
          </a:p>
        </p:txBody>
      </p:sp>
      <p:sp>
        <p:nvSpPr>
          <p:cNvPr id="10" name="Rectangle 9"/>
          <p:cNvSpPr/>
          <p:nvPr/>
        </p:nvSpPr>
        <p:spPr>
          <a:xfrm>
            <a:off x="990600" y="1219200"/>
            <a:ext cx="8610600" cy="3962400"/>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Tree>
    <p:extLst>
      <p:ext uri="{BB962C8B-B14F-4D97-AF65-F5344CB8AC3E}">
        <p14:creationId xmlns="" xmlns:p14="http://schemas.microsoft.com/office/powerpoint/2010/main" val="321534848"/>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800" dirty="0" smtClean="0"/>
              <a:t>Component Removal History UI</a:t>
            </a:r>
            <a:endParaRPr lang="en-US" sz="2800" dirty="0"/>
          </a:p>
        </p:txBody>
      </p:sp>
      <p:pic>
        <p:nvPicPr>
          <p:cNvPr id="8" name="Picture 2"/>
          <p:cNvPicPr>
            <a:picLocks noChangeAspect="1" noChangeArrowheads="1"/>
          </p:cNvPicPr>
          <p:nvPr/>
        </p:nvPicPr>
        <p:blipFill>
          <a:blip r:embed="rId3" cstate="print"/>
          <a:srcRect/>
          <a:stretch>
            <a:fillRect/>
          </a:stretch>
        </p:blipFill>
        <p:spPr bwMode="auto">
          <a:xfrm>
            <a:off x="838200" y="1123950"/>
            <a:ext cx="9067800" cy="4438650"/>
          </a:xfrm>
          <a:prstGeom prst="rect">
            <a:avLst/>
          </a:prstGeom>
          <a:noFill/>
          <a:ln w="9525">
            <a:noFill/>
            <a:miter lim="800000"/>
            <a:headEnd/>
            <a:tailEnd/>
          </a:ln>
        </p:spPr>
      </p:pic>
      <p:sp>
        <p:nvSpPr>
          <p:cNvPr id="7" name="Rectangle 6"/>
          <p:cNvSpPr/>
          <p:nvPr/>
        </p:nvSpPr>
        <p:spPr>
          <a:xfrm>
            <a:off x="0" y="5181600"/>
            <a:ext cx="10058400" cy="1785104"/>
          </a:xfrm>
          <a:prstGeom prst="rect">
            <a:avLst/>
          </a:prstGeom>
          <a:solidFill>
            <a:schemeClr val="bg1"/>
          </a:solidFill>
        </p:spPr>
        <p:txBody>
          <a:bodyPr wrap="square">
            <a:spAutoFit/>
          </a:bodyPr>
          <a:lstStyle/>
          <a:p>
            <a:pPr marL="173038" indent="-173038"/>
            <a:r>
              <a:rPr lang="en-US" sz="1100" b="1" u="sng" dirty="0" smtClean="0">
                <a:latin typeface="Arial" pitchFamily="34" charset="0"/>
                <a:ea typeface="Calibri" pitchFamily="34" charset="0"/>
                <a:cs typeface="Times New Roman" pitchFamily="18" charset="0"/>
              </a:rPr>
              <a:t>Component Removal History UI :</a:t>
            </a:r>
          </a:p>
          <a:p>
            <a:pPr indent="173038"/>
            <a:endParaRPr lang="en-US" sz="1100" b="1" dirty="0" smtClean="0">
              <a:latin typeface="Arial" pitchFamily="34" charset="0"/>
              <a:ea typeface="Calibri" pitchFamily="34" charset="0"/>
              <a:cs typeface="Times New Roman" pitchFamily="18" charset="0"/>
            </a:endParaRPr>
          </a:p>
          <a:p>
            <a:pPr marL="114300" indent="-114300">
              <a:buFont typeface="Wingdings" pitchFamily="2" charset="2"/>
              <a:buChar char="Ø"/>
            </a:pPr>
            <a:r>
              <a:rPr lang="en-US" sz="1100" dirty="0" smtClean="0">
                <a:latin typeface="Arial" pitchFamily="34" charset="0"/>
                <a:ea typeface="Calibri" pitchFamily="34" charset="0"/>
                <a:cs typeface="Times New Roman" pitchFamily="18" charset="0"/>
              </a:rPr>
              <a:t>User will land on this UI either from Splash Screen or from Filter Editor Screen” for analysis of selected components’ removal events in the history.</a:t>
            </a:r>
          </a:p>
          <a:p>
            <a:pPr marL="114300" indent="-114300">
              <a:buFont typeface="Wingdings" pitchFamily="2" charset="2"/>
              <a:buChar char="Ø"/>
            </a:pPr>
            <a:endParaRPr lang="en-US" sz="1100" dirty="0" smtClean="0">
              <a:latin typeface="Arial" pitchFamily="34" charset="0"/>
              <a:ea typeface="Calibri" pitchFamily="34" charset="0"/>
              <a:cs typeface="Times New Roman" pitchFamily="18" charset="0"/>
            </a:endParaRPr>
          </a:p>
          <a:p>
            <a:pPr marL="114300" indent="-114300">
              <a:buFont typeface="Wingdings" pitchFamily="2" charset="2"/>
              <a:buChar char="Ø"/>
            </a:pPr>
            <a:r>
              <a:rPr lang="en-US" sz="1100" dirty="0" smtClean="0">
                <a:latin typeface="Arial" pitchFamily="34" charset="0"/>
                <a:ea typeface="Calibri" pitchFamily="34" charset="0"/>
                <a:cs typeface="Times New Roman" pitchFamily="18" charset="0"/>
              </a:rPr>
              <a:t>Blue bars on the graphs indicate the duration for which the component has been in installed state on the aircraft while the spaces where blue bar breaks is when the component was removed from the aircraft.</a:t>
            </a:r>
          </a:p>
          <a:p>
            <a:pPr marL="114300" indent="-114300"/>
            <a:endParaRPr lang="en-US" sz="1100" dirty="0" smtClean="0">
              <a:latin typeface="Arial" pitchFamily="34" charset="0"/>
              <a:ea typeface="Calibri" pitchFamily="34" charset="0"/>
              <a:cs typeface="Times New Roman" pitchFamily="18" charset="0"/>
            </a:endParaRPr>
          </a:p>
          <a:p>
            <a:pPr marL="114300" indent="-114300">
              <a:buFont typeface="Wingdings" pitchFamily="2" charset="2"/>
              <a:buChar char="Ø"/>
            </a:pPr>
            <a:r>
              <a:rPr lang="en-US" sz="1100" dirty="0" smtClean="0">
                <a:latin typeface="Arial" pitchFamily="34" charset="0"/>
                <a:ea typeface="Calibri" pitchFamily="34" charset="0"/>
                <a:cs typeface="Times New Roman" pitchFamily="18" charset="0"/>
              </a:rPr>
              <a:t>User can also see the details of all the removals performed on the component </a:t>
            </a:r>
            <a:r>
              <a:rPr lang="en-US" sz="1100" dirty="0" smtClean="0">
                <a:latin typeface="Arial" pitchFamily="34" charset="0"/>
                <a:ea typeface="Calibri" pitchFamily="34" charset="0"/>
                <a:cs typeface="Times New Roman" pitchFamily="18" charset="0"/>
              </a:rPr>
              <a:t>historically in the pop up screen </a:t>
            </a:r>
            <a:r>
              <a:rPr lang="en-US" sz="1100" dirty="0" smtClean="0">
                <a:latin typeface="Arial" pitchFamily="34" charset="0"/>
                <a:ea typeface="Calibri" pitchFamily="34" charset="0"/>
                <a:cs typeface="Times New Roman" pitchFamily="18" charset="0"/>
              </a:rPr>
              <a:t>such </a:t>
            </a:r>
            <a:r>
              <a:rPr lang="en-US" sz="1100" dirty="0" smtClean="0">
                <a:latin typeface="Arial" pitchFamily="34" charset="0"/>
                <a:ea typeface="Calibri" pitchFamily="34" charset="0"/>
                <a:cs typeface="Times New Roman" pitchFamily="18" charset="0"/>
              </a:rPr>
              <a:t>as: Installation </a:t>
            </a:r>
            <a:r>
              <a:rPr lang="en-US" sz="1100" dirty="0" smtClean="0">
                <a:latin typeface="Arial" pitchFamily="34" charset="0"/>
                <a:ea typeface="Calibri" pitchFamily="34" charset="0"/>
                <a:cs typeface="Times New Roman" pitchFamily="18" charset="0"/>
              </a:rPr>
              <a:t>and removal date, reason for removal, repair type, Installation/removal/repair location etc.</a:t>
            </a:r>
          </a:p>
          <a:p>
            <a:endParaRPr lang="en-US" sz="1100" dirty="0" smtClean="0">
              <a:latin typeface="Arial" pitchFamily="34" charset="0"/>
              <a:ea typeface="Calibri" pitchFamily="34" charset="0"/>
              <a:cs typeface="Times New Roman" pitchFamily="18" charset="0"/>
            </a:endParaRPr>
          </a:p>
        </p:txBody>
      </p:sp>
      <p:sp>
        <p:nvSpPr>
          <p:cNvPr id="9" name="Rectangle 8"/>
          <p:cNvSpPr/>
          <p:nvPr/>
        </p:nvSpPr>
        <p:spPr>
          <a:xfrm>
            <a:off x="914400" y="1219200"/>
            <a:ext cx="8991600" cy="3962400"/>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Tree>
    <p:extLst>
      <p:ext uri="{BB962C8B-B14F-4D97-AF65-F5344CB8AC3E}">
        <p14:creationId xmlns="" xmlns:p14="http://schemas.microsoft.com/office/powerpoint/2010/main" val="3605666210"/>
      </p:ext>
    </p:ext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800" dirty="0" smtClean="0"/>
              <a:t>Unit Based Filter Editor Screen</a:t>
            </a:r>
            <a:endParaRPr lang="en-US" sz="2800" dirty="0"/>
          </a:p>
        </p:txBody>
      </p:sp>
      <p:grpSp>
        <p:nvGrpSpPr>
          <p:cNvPr id="6" name="Group 5"/>
          <p:cNvGrpSpPr/>
          <p:nvPr/>
        </p:nvGrpSpPr>
        <p:grpSpPr>
          <a:xfrm>
            <a:off x="914400" y="1219200"/>
            <a:ext cx="8610600" cy="3962400"/>
            <a:chOff x="2819400" y="1447800"/>
            <a:chExt cx="7010400" cy="3962400"/>
          </a:xfrm>
        </p:grpSpPr>
        <p:pic>
          <p:nvPicPr>
            <p:cNvPr id="3277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819400" y="1447800"/>
              <a:ext cx="7010400" cy="3962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819400" y="1447800"/>
              <a:ext cx="7010400" cy="3962400"/>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pSp>
      <p:sp>
        <p:nvSpPr>
          <p:cNvPr id="7" name="Rectangle 6"/>
          <p:cNvSpPr/>
          <p:nvPr/>
        </p:nvSpPr>
        <p:spPr>
          <a:xfrm>
            <a:off x="457200" y="5181601"/>
            <a:ext cx="9601200" cy="1615827"/>
          </a:xfrm>
          <a:prstGeom prst="rect">
            <a:avLst/>
          </a:prstGeom>
          <a:solidFill>
            <a:schemeClr val="bg1"/>
          </a:solidFill>
        </p:spPr>
        <p:txBody>
          <a:bodyPr wrap="square">
            <a:spAutoFit/>
          </a:bodyPr>
          <a:lstStyle/>
          <a:p>
            <a:pPr marL="173038" indent="-173038"/>
            <a:r>
              <a:rPr lang="en-US" sz="1100" b="1" u="sng" dirty="0" smtClean="0">
                <a:latin typeface="Arial" pitchFamily="34" charset="0"/>
                <a:ea typeface="Calibri" pitchFamily="34" charset="0"/>
                <a:cs typeface="Times New Roman" pitchFamily="18" charset="0"/>
              </a:rPr>
              <a:t>Unit Based Filter Editor UI</a:t>
            </a:r>
          </a:p>
          <a:p>
            <a:pPr indent="173038"/>
            <a:endParaRPr lang="en-US" sz="1100" b="1" dirty="0" smtClean="0">
              <a:latin typeface="Arial" pitchFamily="34" charset="0"/>
              <a:ea typeface="Calibri" pitchFamily="34" charset="0"/>
              <a:cs typeface="Times New Roman" pitchFamily="18" charset="0"/>
            </a:endParaRPr>
          </a:p>
          <a:p>
            <a:pPr marL="114300" indent="-114300">
              <a:buFont typeface="Wingdings" pitchFamily="2" charset="2"/>
              <a:buChar char="Ø"/>
            </a:pPr>
            <a:r>
              <a:rPr lang="en-US" sz="1100" dirty="0" smtClean="0">
                <a:latin typeface="Arial" pitchFamily="34" charset="0"/>
                <a:ea typeface="Calibri" pitchFamily="34" charset="0"/>
                <a:cs typeface="Times New Roman" pitchFamily="18" charset="0"/>
              </a:rPr>
              <a:t>User will land on this UI from splash screen if particular components are to be selected from the database for analysis of removal history.</a:t>
            </a:r>
          </a:p>
          <a:p>
            <a:pPr marL="114300" indent="-114300">
              <a:buFont typeface="Wingdings" pitchFamily="2" charset="2"/>
              <a:buChar char="Ø"/>
            </a:pPr>
            <a:endParaRPr lang="en-US" sz="1100" dirty="0" smtClean="0">
              <a:latin typeface="Arial" pitchFamily="34" charset="0"/>
              <a:ea typeface="Calibri" pitchFamily="34" charset="0"/>
              <a:cs typeface="Times New Roman" pitchFamily="18" charset="0"/>
            </a:endParaRPr>
          </a:p>
          <a:p>
            <a:pPr marL="114300" indent="-114300">
              <a:buFont typeface="Wingdings" pitchFamily="2" charset="2"/>
              <a:buChar char="Ø"/>
            </a:pPr>
            <a:r>
              <a:rPr lang="en-US" sz="1100" dirty="0" smtClean="0">
                <a:latin typeface="Arial" pitchFamily="34" charset="0"/>
                <a:ea typeface="Calibri" pitchFamily="34" charset="0"/>
                <a:cs typeface="Times New Roman" pitchFamily="18" charset="0"/>
              </a:rPr>
              <a:t>User can select the component based on the attributes such as Fleet, Sub Fleet, Tail, ATA, CPN,MPN </a:t>
            </a:r>
            <a:r>
              <a:rPr lang="en-US" sz="1100" dirty="0" err="1" smtClean="0">
                <a:latin typeface="Arial" pitchFamily="34" charset="0"/>
                <a:ea typeface="Calibri" pitchFamily="34" charset="0"/>
                <a:cs typeface="Times New Roman" pitchFamily="18" charset="0"/>
              </a:rPr>
              <a:t>etc.and</a:t>
            </a:r>
            <a:r>
              <a:rPr lang="en-US" sz="1100" dirty="0" smtClean="0">
                <a:latin typeface="Arial" pitchFamily="34" charset="0"/>
                <a:ea typeface="Calibri" pitchFamily="34" charset="0"/>
                <a:cs typeface="Times New Roman" pitchFamily="18" charset="0"/>
              </a:rPr>
              <a:t> navigate to “Component Removal History” screen.</a:t>
            </a:r>
          </a:p>
          <a:p>
            <a:pPr marL="114300" indent="-114300"/>
            <a:endParaRPr lang="en-US" sz="1100" dirty="0" smtClean="0">
              <a:latin typeface="Arial" pitchFamily="34" charset="0"/>
              <a:ea typeface="Calibri" pitchFamily="34" charset="0"/>
              <a:cs typeface="Times New Roman" pitchFamily="18" charset="0"/>
            </a:endParaRPr>
          </a:p>
          <a:p>
            <a:pPr marL="114300" indent="-114300">
              <a:buFont typeface="Wingdings" pitchFamily="2" charset="2"/>
              <a:buChar char="Ø"/>
            </a:pPr>
            <a:r>
              <a:rPr lang="en-US" sz="1100" dirty="0" smtClean="0">
                <a:latin typeface="Arial" pitchFamily="34" charset="0"/>
                <a:ea typeface="Calibri" pitchFamily="34" charset="0"/>
                <a:cs typeface="Times New Roman" pitchFamily="18" charset="0"/>
              </a:rPr>
              <a:t>User can also save the setting done for selecting the components or use earlier saved settings to select the components for historical analysis.</a:t>
            </a:r>
          </a:p>
          <a:p>
            <a:endParaRPr lang="en-US" sz="1100" dirty="0" smtClean="0">
              <a:latin typeface="Arial" pitchFamily="34" charset="0"/>
              <a:ea typeface="Calibri" pitchFamily="34" charset="0"/>
              <a:cs typeface="Times New Roman" pitchFamily="18" charset="0"/>
            </a:endParaRPr>
          </a:p>
        </p:txBody>
      </p:sp>
      <p:sp>
        <p:nvSpPr>
          <p:cNvPr id="8" name="Rectangle 7"/>
          <p:cNvSpPr/>
          <p:nvPr/>
        </p:nvSpPr>
        <p:spPr>
          <a:xfrm>
            <a:off x="914400" y="1219200"/>
            <a:ext cx="8610600" cy="3962400"/>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Tree>
    <p:extLst>
      <p:ext uri="{BB962C8B-B14F-4D97-AF65-F5344CB8AC3E}">
        <p14:creationId xmlns="" xmlns:p14="http://schemas.microsoft.com/office/powerpoint/2010/main" val="2139692394"/>
      </p:ext>
    </p:ext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6"/>
          <p:cNvGrpSpPr/>
          <p:nvPr/>
        </p:nvGrpSpPr>
        <p:grpSpPr>
          <a:xfrm>
            <a:off x="4338327" y="1146689"/>
            <a:ext cx="5426706" cy="2027007"/>
            <a:chOff x="3943930" y="1423398"/>
            <a:chExt cx="4933369" cy="1816113"/>
          </a:xfrm>
        </p:grpSpPr>
        <p:sp>
          <p:nvSpPr>
            <p:cNvPr id="5" name="Rounded Rectangle 4"/>
            <p:cNvSpPr/>
            <p:nvPr/>
          </p:nvSpPr>
          <p:spPr>
            <a:xfrm>
              <a:off x="4073697" y="1638374"/>
              <a:ext cx="4803602" cy="1601137"/>
            </a:xfrm>
            <a:prstGeom prst="roundRect">
              <a:avLst>
                <a:gd name="adj" fmla="val 657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28288" rtlCol="0" anchor="t" anchorCtr="0"/>
            <a:lstStyle/>
            <a:p>
              <a:pPr marL="147763" indent="-147763">
                <a:buClr>
                  <a:schemeClr val="accent5"/>
                </a:buClr>
                <a:buFont typeface="Wingdings" pitchFamily="2" charset="2"/>
                <a:buChar char="§"/>
              </a:pPr>
              <a:r>
                <a:rPr lang="en-US" sz="1500" dirty="0">
                  <a:solidFill>
                    <a:schemeClr val="bg2">
                      <a:lumMod val="50000"/>
                    </a:schemeClr>
                  </a:solidFill>
                  <a:latin typeface="Arial" pitchFamily="34" charset="0"/>
                  <a:cs typeface="Arial" pitchFamily="34" charset="0"/>
                </a:rPr>
                <a:t>Facilitate use of micro-services;  availability of common services (Rabbit MQ, MySQL, HADOOP)</a:t>
              </a:r>
            </a:p>
            <a:p>
              <a:pPr marL="147763" indent="-147763">
                <a:buClr>
                  <a:schemeClr val="accent5"/>
                </a:buClr>
                <a:buFont typeface="Wingdings" pitchFamily="2" charset="2"/>
                <a:buChar char="§"/>
              </a:pPr>
              <a:r>
                <a:rPr lang="en-US" sz="1500" dirty="0">
                  <a:solidFill>
                    <a:schemeClr val="bg2">
                      <a:lumMod val="50000"/>
                    </a:schemeClr>
                  </a:solidFill>
                  <a:latin typeface="Arial" pitchFamily="34" charset="0"/>
                  <a:cs typeface="Arial" pitchFamily="34" charset="0"/>
                </a:rPr>
                <a:t>Enables containerization of services/applications</a:t>
              </a:r>
            </a:p>
            <a:p>
              <a:pPr marL="147763" indent="-147763">
                <a:buClr>
                  <a:schemeClr val="accent5"/>
                </a:buClr>
                <a:buFont typeface="Wingdings" pitchFamily="2" charset="2"/>
                <a:buChar char="§"/>
              </a:pPr>
              <a:r>
                <a:rPr lang="en-US" sz="1500" dirty="0">
                  <a:solidFill>
                    <a:schemeClr val="bg2">
                      <a:lumMod val="50000"/>
                    </a:schemeClr>
                  </a:solidFill>
                  <a:latin typeface="Arial" pitchFamily="34" charset="0"/>
                  <a:cs typeface="Arial" pitchFamily="34" charset="0"/>
                </a:rPr>
                <a:t>Choice &amp; support multi - application languages, runtimes, frameworks at service level</a:t>
              </a:r>
            </a:p>
            <a:p>
              <a:pPr marL="147763" indent="-147763">
                <a:buClr>
                  <a:schemeClr val="accent5"/>
                </a:buClr>
                <a:buFont typeface="Wingdings" pitchFamily="2" charset="2"/>
                <a:buChar char="§"/>
              </a:pPr>
              <a:r>
                <a:rPr lang="en-US" sz="1500" dirty="0">
                  <a:solidFill>
                    <a:schemeClr val="bg2">
                      <a:lumMod val="50000"/>
                    </a:schemeClr>
                  </a:solidFill>
                  <a:latin typeface="Arial" pitchFamily="34" charset="0"/>
                  <a:cs typeface="Arial" pitchFamily="34" charset="0"/>
                </a:rPr>
                <a:t>Friction-free builds &amp; deployments…almost NoOps</a:t>
              </a:r>
            </a:p>
            <a:p>
              <a:pPr marL="147763" indent="-147763">
                <a:buClr>
                  <a:schemeClr val="accent5"/>
                </a:buClr>
                <a:buFont typeface="Wingdings" pitchFamily="2" charset="2"/>
                <a:buChar char="§"/>
              </a:pPr>
              <a:r>
                <a:rPr lang="en-US" sz="1500" dirty="0">
                  <a:solidFill>
                    <a:schemeClr val="bg2">
                      <a:lumMod val="50000"/>
                    </a:schemeClr>
                  </a:solidFill>
                  <a:latin typeface="Arial" pitchFamily="34" charset="0"/>
                  <a:cs typeface="Arial" pitchFamily="34" charset="0"/>
                </a:rPr>
                <a:t>Platform and infrastructure transparency</a:t>
              </a:r>
            </a:p>
          </p:txBody>
        </p:sp>
        <p:sp>
          <p:nvSpPr>
            <p:cNvPr id="6" name="Rounded Rectangle 5"/>
            <p:cNvSpPr/>
            <p:nvPr/>
          </p:nvSpPr>
          <p:spPr>
            <a:xfrm>
              <a:off x="3943930" y="1423398"/>
              <a:ext cx="2353718" cy="35718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0" bIns="0" rtlCol="0" anchor="ctr"/>
            <a:lstStyle/>
            <a:p>
              <a:r>
                <a:rPr lang="en-US" sz="1500" b="1" dirty="0">
                  <a:latin typeface="Arial" pitchFamily="34" charset="0"/>
                  <a:cs typeface="Arial" pitchFamily="34" charset="0"/>
                </a:rPr>
                <a:t>Developer</a:t>
              </a:r>
            </a:p>
          </p:txBody>
        </p:sp>
      </p:grpSp>
      <p:grpSp>
        <p:nvGrpSpPr>
          <p:cNvPr id="3" name="Group 61"/>
          <p:cNvGrpSpPr/>
          <p:nvPr/>
        </p:nvGrpSpPr>
        <p:grpSpPr>
          <a:xfrm>
            <a:off x="4338327" y="3268904"/>
            <a:ext cx="5426706" cy="1416148"/>
            <a:chOff x="3943930" y="3329848"/>
            <a:chExt cx="4933369" cy="1703342"/>
          </a:xfrm>
        </p:grpSpPr>
        <p:sp>
          <p:nvSpPr>
            <p:cNvPr id="7" name="Rounded Rectangle 6"/>
            <p:cNvSpPr/>
            <p:nvPr/>
          </p:nvSpPr>
          <p:spPr>
            <a:xfrm>
              <a:off x="4073697" y="3506270"/>
              <a:ext cx="4803602" cy="1526920"/>
            </a:xfrm>
            <a:prstGeom prst="roundRect">
              <a:avLst>
                <a:gd name="adj" fmla="val 993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28288" rtlCol="0" anchor="t" anchorCtr="0"/>
            <a:lstStyle/>
            <a:p>
              <a:pPr marL="147763" indent="-147763">
                <a:buClr>
                  <a:schemeClr val="accent2"/>
                </a:buClr>
                <a:buFont typeface="Wingdings" pitchFamily="2" charset="2"/>
                <a:buChar char="§"/>
              </a:pPr>
              <a:r>
                <a:rPr lang="en-US" sz="1500" dirty="0">
                  <a:solidFill>
                    <a:schemeClr val="bg2">
                      <a:lumMod val="50000"/>
                    </a:schemeClr>
                  </a:solidFill>
                  <a:latin typeface="Arial" pitchFamily="34" charset="0"/>
                  <a:cs typeface="Arial" pitchFamily="34" charset="0"/>
                </a:rPr>
                <a:t>Enable continuous integration and delivery by further leveraging CloudBees Jenkins with PCF</a:t>
              </a:r>
            </a:p>
            <a:p>
              <a:pPr marL="147763" indent="-147763">
                <a:buClr>
                  <a:schemeClr val="accent2"/>
                </a:buClr>
                <a:buFont typeface="Wingdings" pitchFamily="2" charset="2"/>
                <a:buChar char="§"/>
              </a:pPr>
              <a:r>
                <a:rPr lang="en-US" sz="1500" dirty="0">
                  <a:solidFill>
                    <a:schemeClr val="bg2">
                      <a:lumMod val="50000"/>
                    </a:schemeClr>
                  </a:solidFill>
                  <a:latin typeface="Arial" pitchFamily="34" charset="0"/>
                  <a:cs typeface="Arial" pitchFamily="34" charset="0"/>
                </a:rPr>
                <a:t>Integrate continuous testing…more shift right</a:t>
              </a:r>
            </a:p>
            <a:p>
              <a:pPr marL="147763" indent="-147763">
                <a:buClr>
                  <a:schemeClr val="accent2"/>
                </a:buClr>
                <a:buFont typeface="Wingdings" pitchFamily="2" charset="2"/>
                <a:buChar char="§"/>
              </a:pPr>
              <a:r>
                <a:rPr lang="en-US" sz="1500" dirty="0">
                  <a:solidFill>
                    <a:schemeClr val="bg2">
                      <a:lumMod val="50000"/>
                    </a:schemeClr>
                  </a:solidFill>
                  <a:latin typeface="Arial" pitchFamily="34" charset="0"/>
                  <a:cs typeface="Arial" pitchFamily="34" charset="0"/>
                </a:rPr>
                <a:t>Support of may DevOps tools:  Puppet, Chef, Github, Maven, Gradle</a:t>
              </a:r>
            </a:p>
          </p:txBody>
        </p:sp>
        <p:sp>
          <p:nvSpPr>
            <p:cNvPr id="8" name="Rounded Rectangle 7"/>
            <p:cNvSpPr/>
            <p:nvPr/>
          </p:nvSpPr>
          <p:spPr>
            <a:xfrm>
              <a:off x="3943930" y="3329848"/>
              <a:ext cx="2353718" cy="357187"/>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0" bIns="0" rtlCol="0" anchor="ctr"/>
            <a:lstStyle/>
            <a:p>
              <a:r>
                <a:rPr lang="en-US" sz="1500" b="1" dirty="0">
                  <a:latin typeface="Arial" pitchFamily="34" charset="0"/>
                  <a:cs typeface="Arial" pitchFamily="34" charset="0"/>
                </a:rPr>
                <a:t>DevOps</a:t>
              </a:r>
            </a:p>
          </p:txBody>
        </p:sp>
      </p:grpSp>
      <p:grpSp>
        <p:nvGrpSpPr>
          <p:cNvPr id="11" name="Group 62"/>
          <p:cNvGrpSpPr/>
          <p:nvPr/>
        </p:nvGrpSpPr>
        <p:grpSpPr>
          <a:xfrm>
            <a:off x="4338327" y="4760261"/>
            <a:ext cx="5426706" cy="2124634"/>
            <a:chOff x="3943930" y="4611710"/>
            <a:chExt cx="4933369" cy="1835141"/>
          </a:xfrm>
        </p:grpSpPr>
        <p:sp>
          <p:nvSpPr>
            <p:cNvPr id="9" name="Rounded Rectangle 8"/>
            <p:cNvSpPr/>
            <p:nvPr/>
          </p:nvSpPr>
          <p:spPr>
            <a:xfrm>
              <a:off x="4073697" y="4790300"/>
              <a:ext cx="4803602" cy="1656551"/>
            </a:xfrm>
            <a:prstGeom prst="roundRect">
              <a:avLst>
                <a:gd name="adj" fmla="val 919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28288" rtlCol="0" anchor="t" anchorCtr="0"/>
            <a:lstStyle/>
            <a:p>
              <a:pPr marL="147763" indent="-147763">
                <a:buClr>
                  <a:schemeClr val="accent3"/>
                </a:buClr>
                <a:buFont typeface="Wingdings" pitchFamily="2" charset="2"/>
                <a:buChar char="§"/>
              </a:pPr>
              <a:r>
                <a:rPr lang="en-US" sz="1500" dirty="0">
                  <a:solidFill>
                    <a:schemeClr val="bg2">
                      <a:lumMod val="50000"/>
                    </a:schemeClr>
                  </a:solidFill>
                  <a:latin typeface="Arial" pitchFamily="34" charset="0"/>
                  <a:cs typeface="Arial" pitchFamily="34" charset="0"/>
                </a:rPr>
                <a:t>Automate, automate</a:t>
              </a:r>
            </a:p>
            <a:p>
              <a:pPr marL="147763" indent="-147763">
                <a:buClr>
                  <a:schemeClr val="accent3"/>
                </a:buClr>
                <a:buFont typeface="Wingdings" pitchFamily="2" charset="2"/>
                <a:buChar char="§"/>
              </a:pPr>
              <a:r>
                <a:rPr lang="en-US" sz="1500" dirty="0">
                  <a:solidFill>
                    <a:schemeClr val="bg2">
                      <a:lumMod val="50000"/>
                    </a:schemeClr>
                  </a:solidFill>
                  <a:latin typeface="Arial" pitchFamily="34" charset="0"/>
                  <a:cs typeface="Arial" pitchFamily="34" charset="0"/>
                </a:rPr>
                <a:t>No planned downtime</a:t>
              </a:r>
            </a:p>
            <a:p>
              <a:pPr marL="147763" indent="-147763">
                <a:buClr>
                  <a:schemeClr val="accent3"/>
                </a:buClr>
                <a:buFont typeface="Wingdings" pitchFamily="2" charset="2"/>
                <a:buChar char="§"/>
              </a:pPr>
              <a:r>
                <a:rPr lang="en-US" sz="1500" dirty="0">
                  <a:solidFill>
                    <a:schemeClr val="bg2">
                      <a:lumMod val="50000"/>
                    </a:schemeClr>
                  </a:solidFill>
                  <a:latin typeface="Arial" pitchFamily="34" charset="0"/>
                  <a:cs typeface="Arial" pitchFamily="34" charset="0"/>
                </a:rPr>
                <a:t>Instant scaling of micro-services, apps, and instances</a:t>
              </a:r>
            </a:p>
            <a:p>
              <a:pPr marL="147763" indent="-147763">
                <a:buClr>
                  <a:schemeClr val="accent3"/>
                </a:buClr>
                <a:buFont typeface="Wingdings" pitchFamily="2" charset="2"/>
                <a:buChar char="§"/>
              </a:pPr>
              <a:r>
                <a:rPr lang="en-US" sz="1500" dirty="0">
                  <a:solidFill>
                    <a:schemeClr val="bg2">
                      <a:lumMod val="50000"/>
                    </a:schemeClr>
                  </a:solidFill>
                  <a:latin typeface="Arial" pitchFamily="34" charset="0"/>
                  <a:cs typeface="Arial" pitchFamily="34" charset="0"/>
                </a:rPr>
                <a:t>High environment consistency &amp; reliability</a:t>
              </a:r>
            </a:p>
            <a:p>
              <a:pPr marL="147763" indent="-147763">
                <a:buClr>
                  <a:schemeClr val="accent3"/>
                </a:buClr>
                <a:buFont typeface="Wingdings" pitchFamily="2" charset="2"/>
                <a:buChar char="§"/>
              </a:pPr>
              <a:r>
                <a:rPr lang="en-US" sz="1500" dirty="0">
                  <a:solidFill>
                    <a:schemeClr val="bg2">
                      <a:lumMod val="50000"/>
                    </a:schemeClr>
                  </a:solidFill>
                  <a:latin typeface="Arial" pitchFamily="34" charset="0"/>
                  <a:cs typeface="Arial" pitchFamily="34" charset="0"/>
                </a:rPr>
                <a:t>Robust app health monitoring/management &amp; real-time logging</a:t>
              </a:r>
            </a:p>
            <a:p>
              <a:pPr marL="147763" indent="-147763">
                <a:buClr>
                  <a:schemeClr val="accent3"/>
                </a:buClr>
                <a:buFont typeface="Wingdings" pitchFamily="2" charset="2"/>
                <a:buChar char="§"/>
              </a:pPr>
              <a:r>
                <a:rPr lang="en-US" sz="1500" dirty="0">
                  <a:solidFill>
                    <a:schemeClr val="bg2">
                      <a:lumMod val="50000"/>
                    </a:schemeClr>
                  </a:solidFill>
                  <a:latin typeface="Arial" pitchFamily="34" charset="0"/>
                  <a:cs typeface="Arial" pitchFamily="34" charset="0"/>
                </a:rPr>
                <a:t>Governed and secured</a:t>
              </a:r>
            </a:p>
          </p:txBody>
        </p:sp>
        <p:sp>
          <p:nvSpPr>
            <p:cNvPr id="10" name="Rounded Rectangle 9"/>
            <p:cNvSpPr/>
            <p:nvPr/>
          </p:nvSpPr>
          <p:spPr>
            <a:xfrm>
              <a:off x="3943930" y="4611710"/>
              <a:ext cx="2353718" cy="35718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0" bIns="0" rtlCol="0" anchor="ctr"/>
            <a:lstStyle/>
            <a:p>
              <a:r>
                <a:rPr lang="en-US" sz="1500" b="1" dirty="0">
                  <a:latin typeface="Arial" pitchFamily="34" charset="0"/>
                  <a:cs typeface="Arial" pitchFamily="34" charset="0"/>
                </a:rPr>
                <a:t>Operator</a:t>
              </a:r>
            </a:p>
          </p:txBody>
        </p:sp>
      </p:grpSp>
      <p:grpSp>
        <p:nvGrpSpPr>
          <p:cNvPr id="13" name="Group 75"/>
          <p:cNvGrpSpPr/>
          <p:nvPr/>
        </p:nvGrpSpPr>
        <p:grpSpPr>
          <a:xfrm>
            <a:off x="441854" y="2069813"/>
            <a:ext cx="3428571" cy="3401966"/>
            <a:chOff x="266700" y="1380565"/>
            <a:chExt cx="3390899" cy="4290938"/>
          </a:xfrm>
        </p:grpSpPr>
        <p:grpSp>
          <p:nvGrpSpPr>
            <p:cNvPr id="17" name="Group 65"/>
            <p:cNvGrpSpPr/>
            <p:nvPr/>
          </p:nvGrpSpPr>
          <p:grpSpPr>
            <a:xfrm>
              <a:off x="541512" y="1380565"/>
              <a:ext cx="2841274" cy="2494865"/>
              <a:chOff x="367581" y="1380565"/>
              <a:chExt cx="2841274" cy="2494865"/>
            </a:xfrm>
          </p:grpSpPr>
          <p:sp>
            <p:nvSpPr>
              <p:cNvPr id="25" name="Oval 24"/>
              <p:cNvSpPr/>
              <p:nvPr/>
            </p:nvSpPr>
            <p:spPr>
              <a:xfrm>
                <a:off x="875336" y="1931938"/>
                <a:ext cx="1858171" cy="1826670"/>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tx1">
                        <a:lumMod val="75000"/>
                        <a:lumOff val="25000"/>
                      </a:schemeClr>
                    </a:solidFill>
                    <a:latin typeface="Arial" pitchFamily="34" charset="0"/>
                    <a:cs typeface="Arial" pitchFamily="34" charset="0"/>
                  </a:rPr>
                  <a:t>Boost IT Agility</a:t>
                </a:r>
              </a:p>
            </p:txBody>
          </p:sp>
          <p:sp>
            <p:nvSpPr>
              <p:cNvPr id="26" name="Oval 25"/>
              <p:cNvSpPr/>
              <p:nvPr/>
            </p:nvSpPr>
            <p:spPr>
              <a:xfrm>
                <a:off x="367581" y="2919614"/>
                <a:ext cx="972299" cy="95581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latin typeface="Arial" pitchFamily="34" charset="0"/>
                  <a:cs typeface="Arial" pitchFamily="34" charset="0"/>
                </a:endParaRPr>
              </a:p>
            </p:txBody>
          </p:sp>
          <p:sp>
            <p:nvSpPr>
              <p:cNvPr id="27" name="Oval 26"/>
              <p:cNvSpPr/>
              <p:nvPr/>
            </p:nvSpPr>
            <p:spPr>
              <a:xfrm>
                <a:off x="2236556" y="2919614"/>
                <a:ext cx="972299" cy="95581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latin typeface="Arial" pitchFamily="34" charset="0"/>
                  <a:cs typeface="Arial" pitchFamily="34" charset="0"/>
                </a:endParaRPr>
              </a:p>
            </p:txBody>
          </p:sp>
          <p:sp>
            <p:nvSpPr>
              <p:cNvPr id="28" name="Oval 27"/>
              <p:cNvSpPr/>
              <p:nvPr/>
            </p:nvSpPr>
            <p:spPr>
              <a:xfrm>
                <a:off x="2319945" y="3001589"/>
                <a:ext cx="805521" cy="79186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latin typeface="Arial" pitchFamily="34" charset="0"/>
                  <a:cs typeface="Arial" pitchFamily="34" charset="0"/>
                </a:endParaRPr>
              </a:p>
            </p:txBody>
          </p:sp>
          <p:sp>
            <p:nvSpPr>
              <p:cNvPr id="29" name="Oval 28"/>
              <p:cNvSpPr/>
              <p:nvPr/>
            </p:nvSpPr>
            <p:spPr>
              <a:xfrm>
                <a:off x="450969" y="3001589"/>
                <a:ext cx="805521" cy="79186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latin typeface="Arial" pitchFamily="34" charset="0"/>
                  <a:cs typeface="Arial" pitchFamily="34" charset="0"/>
                </a:endParaRPr>
              </a:p>
            </p:txBody>
          </p:sp>
          <p:sp>
            <p:nvSpPr>
              <p:cNvPr id="31" name="Curved Down Arrow 30"/>
              <p:cNvSpPr/>
              <p:nvPr/>
            </p:nvSpPr>
            <p:spPr>
              <a:xfrm>
                <a:off x="1391988" y="2381657"/>
                <a:ext cx="824866" cy="229172"/>
              </a:xfrm>
              <a:prstGeom prst="curvedDown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itchFamily="34" charset="0"/>
                  <a:cs typeface="Arial" pitchFamily="34" charset="0"/>
                </a:endParaRPr>
              </a:p>
            </p:txBody>
          </p:sp>
          <p:sp>
            <p:nvSpPr>
              <p:cNvPr id="32" name="Curved Down Arrow 31"/>
              <p:cNvSpPr/>
              <p:nvPr/>
            </p:nvSpPr>
            <p:spPr>
              <a:xfrm flipH="1" flipV="1">
                <a:off x="1391988" y="3079718"/>
                <a:ext cx="824866" cy="229172"/>
              </a:xfrm>
              <a:prstGeom prst="curvedDown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itchFamily="34" charset="0"/>
                  <a:cs typeface="Arial" pitchFamily="34" charset="0"/>
                </a:endParaRPr>
              </a:p>
            </p:txBody>
          </p:sp>
          <p:grpSp>
            <p:nvGrpSpPr>
              <p:cNvPr id="18" name="Group 109"/>
              <p:cNvGrpSpPr/>
              <p:nvPr/>
            </p:nvGrpSpPr>
            <p:grpSpPr>
              <a:xfrm>
                <a:off x="530598" y="3156574"/>
                <a:ext cx="646263" cy="481892"/>
                <a:chOff x="-1300163" y="2679700"/>
                <a:chExt cx="1071562" cy="812800"/>
              </a:xfrm>
            </p:grpSpPr>
            <p:sp>
              <p:nvSpPr>
                <p:cNvPr id="52" name="Freeform 12"/>
                <p:cNvSpPr>
                  <a:spLocks/>
                </p:cNvSpPr>
                <p:nvPr/>
              </p:nvSpPr>
              <p:spPr bwMode="auto">
                <a:xfrm>
                  <a:off x="-1128713" y="3079750"/>
                  <a:ext cx="250825" cy="412750"/>
                </a:xfrm>
                <a:custGeom>
                  <a:avLst/>
                  <a:gdLst/>
                  <a:ahLst/>
                  <a:cxnLst>
                    <a:cxn ang="0">
                      <a:pos x="52" y="108"/>
                    </a:cxn>
                    <a:cxn ang="0">
                      <a:pos x="59" y="108"/>
                    </a:cxn>
                    <a:cxn ang="0">
                      <a:pos x="59" y="98"/>
                    </a:cxn>
                    <a:cxn ang="0">
                      <a:pos x="65" y="82"/>
                    </a:cxn>
                    <a:cxn ang="0">
                      <a:pos x="66" y="58"/>
                    </a:cxn>
                    <a:cxn ang="0">
                      <a:pos x="56" y="50"/>
                    </a:cxn>
                    <a:cxn ang="0">
                      <a:pos x="44" y="44"/>
                    </a:cxn>
                    <a:cxn ang="0">
                      <a:pos x="31" y="42"/>
                    </a:cxn>
                    <a:cxn ang="0">
                      <a:pos x="30" y="29"/>
                    </a:cxn>
                    <a:cxn ang="0">
                      <a:pos x="28" y="9"/>
                    </a:cxn>
                    <a:cxn ang="0">
                      <a:pos x="18" y="11"/>
                    </a:cxn>
                    <a:cxn ang="0">
                      <a:pos x="17" y="26"/>
                    </a:cxn>
                    <a:cxn ang="0">
                      <a:pos x="15" y="53"/>
                    </a:cxn>
                    <a:cxn ang="0">
                      <a:pos x="8" y="50"/>
                    </a:cxn>
                    <a:cxn ang="0">
                      <a:pos x="0" y="53"/>
                    </a:cxn>
                    <a:cxn ang="0">
                      <a:pos x="7" y="67"/>
                    </a:cxn>
                    <a:cxn ang="0">
                      <a:pos x="14" y="84"/>
                    </a:cxn>
                    <a:cxn ang="0">
                      <a:pos x="23" y="103"/>
                    </a:cxn>
                    <a:cxn ang="0">
                      <a:pos x="27" y="109"/>
                    </a:cxn>
                  </a:cxnLst>
                  <a:rect l="0" t="0" r="r" b="b"/>
                  <a:pathLst>
                    <a:path w="67" h="110">
                      <a:moveTo>
                        <a:pt x="52" y="108"/>
                      </a:moveTo>
                      <a:cubicBezTo>
                        <a:pt x="54" y="108"/>
                        <a:pt x="57" y="108"/>
                        <a:pt x="59" y="108"/>
                      </a:cubicBezTo>
                      <a:cubicBezTo>
                        <a:pt x="59" y="108"/>
                        <a:pt x="58" y="100"/>
                        <a:pt x="59" y="98"/>
                      </a:cubicBezTo>
                      <a:cubicBezTo>
                        <a:pt x="59" y="96"/>
                        <a:pt x="63" y="87"/>
                        <a:pt x="65" y="82"/>
                      </a:cubicBezTo>
                      <a:cubicBezTo>
                        <a:pt x="67" y="78"/>
                        <a:pt x="66" y="64"/>
                        <a:pt x="66" y="58"/>
                      </a:cubicBezTo>
                      <a:cubicBezTo>
                        <a:pt x="65" y="51"/>
                        <a:pt x="58" y="49"/>
                        <a:pt x="56" y="50"/>
                      </a:cubicBezTo>
                      <a:cubicBezTo>
                        <a:pt x="55" y="44"/>
                        <a:pt x="47" y="39"/>
                        <a:pt x="44" y="44"/>
                      </a:cubicBezTo>
                      <a:cubicBezTo>
                        <a:pt x="40" y="37"/>
                        <a:pt x="32" y="38"/>
                        <a:pt x="31" y="42"/>
                      </a:cubicBezTo>
                      <a:cubicBezTo>
                        <a:pt x="31" y="44"/>
                        <a:pt x="30" y="31"/>
                        <a:pt x="30" y="29"/>
                      </a:cubicBezTo>
                      <a:cubicBezTo>
                        <a:pt x="30" y="27"/>
                        <a:pt x="28" y="13"/>
                        <a:pt x="28" y="9"/>
                      </a:cubicBezTo>
                      <a:cubicBezTo>
                        <a:pt x="28" y="2"/>
                        <a:pt x="18" y="0"/>
                        <a:pt x="18" y="11"/>
                      </a:cubicBezTo>
                      <a:cubicBezTo>
                        <a:pt x="18" y="15"/>
                        <a:pt x="17" y="24"/>
                        <a:pt x="17" y="26"/>
                      </a:cubicBezTo>
                      <a:cubicBezTo>
                        <a:pt x="17" y="29"/>
                        <a:pt x="15" y="51"/>
                        <a:pt x="15" y="53"/>
                      </a:cubicBezTo>
                      <a:cubicBezTo>
                        <a:pt x="15" y="56"/>
                        <a:pt x="12" y="51"/>
                        <a:pt x="8" y="50"/>
                      </a:cubicBezTo>
                      <a:cubicBezTo>
                        <a:pt x="5" y="48"/>
                        <a:pt x="0" y="49"/>
                        <a:pt x="0" y="53"/>
                      </a:cubicBezTo>
                      <a:cubicBezTo>
                        <a:pt x="0" y="56"/>
                        <a:pt x="5" y="63"/>
                        <a:pt x="7" y="67"/>
                      </a:cubicBezTo>
                      <a:cubicBezTo>
                        <a:pt x="10" y="72"/>
                        <a:pt x="13" y="75"/>
                        <a:pt x="14" y="84"/>
                      </a:cubicBezTo>
                      <a:cubicBezTo>
                        <a:pt x="16" y="93"/>
                        <a:pt x="23" y="97"/>
                        <a:pt x="23" y="103"/>
                      </a:cubicBezTo>
                      <a:cubicBezTo>
                        <a:pt x="22" y="110"/>
                        <a:pt x="26" y="108"/>
                        <a:pt x="27" y="109"/>
                      </a:cubicBezTo>
                    </a:path>
                  </a:pathLst>
                </a:custGeom>
                <a:noFill/>
                <a:ln w="9525" cap="rnd">
                  <a:solidFill>
                    <a:schemeClr val="accent3"/>
                  </a:solidFill>
                  <a:prstDash val="solid"/>
                  <a:round/>
                  <a:headEnd/>
                  <a:tailEnd/>
                </a:ln>
              </p:spPr>
              <p:txBody>
                <a:bodyPr vert="horz" wrap="square" lIns="71271" tIns="35636" rIns="71271" bIns="35636" numCol="1" anchor="t" anchorCtr="0" compatLnSpc="1">
                  <a:prstTxWarp prst="textNoShape">
                    <a:avLst/>
                  </a:prstTxWarp>
                </a:bodyPr>
                <a:lstStyle/>
                <a:p>
                  <a:endParaRPr lang="en-US" sz="1600" dirty="0"/>
                </a:p>
              </p:txBody>
            </p:sp>
            <p:sp>
              <p:nvSpPr>
                <p:cNvPr id="53" name="Freeform 13"/>
                <p:cNvSpPr>
                  <a:spLocks/>
                </p:cNvSpPr>
                <p:nvPr/>
              </p:nvSpPr>
              <p:spPr bwMode="auto">
                <a:xfrm>
                  <a:off x="-1162050" y="2735263"/>
                  <a:ext cx="206375" cy="176212"/>
                </a:xfrm>
                <a:custGeom>
                  <a:avLst/>
                  <a:gdLst/>
                  <a:ahLst/>
                  <a:cxnLst>
                    <a:cxn ang="0">
                      <a:pos x="28" y="47"/>
                    </a:cxn>
                    <a:cxn ang="0">
                      <a:pos x="7" y="47"/>
                    </a:cxn>
                    <a:cxn ang="0">
                      <a:pos x="0" y="40"/>
                    </a:cxn>
                    <a:cxn ang="0">
                      <a:pos x="0" y="7"/>
                    </a:cxn>
                    <a:cxn ang="0">
                      <a:pos x="7" y="0"/>
                    </a:cxn>
                    <a:cxn ang="0">
                      <a:pos x="48" y="0"/>
                    </a:cxn>
                    <a:cxn ang="0">
                      <a:pos x="55" y="7"/>
                    </a:cxn>
                    <a:cxn ang="0">
                      <a:pos x="55" y="40"/>
                    </a:cxn>
                    <a:cxn ang="0">
                      <a:pos x="48" y="47"/>
                    </a:cxn>
                    <a:cxn ang="0">
                      <a:pos x="40" y="47"/>
                    </a:cxn>
                  </a:cxnLst>
                  <a:rect l="0" t="0" r="r" b="b"/>
                  <a:pathLst>
                    <a:path w="55" h="47">
                      <a:moveTo>
                        <a:pt x="28" y="47"/>
                      </a:moveTo>
                      <a:cubicBezTo>
                        <a:pt x="7" y="47"/>
                        <a:pt x="7" y="47"/>
                        <a:pt x="7" y="47"/>
                      </a:cubicBezTo>
                      <a:cubicBezTo>
                        <a:pt x="3" y="47"/>
                        <a:pt x="0" y="43"/>
                        <a:pt x="0" y="40"/>
                      </a:cubicBezTo>
                      <a:cubicBezTo>
                        <a:pt x="0" y="7"/>
                        <a:pt x="0" y="7"/>
                        <a:pt x="0" y="7"/>
                      </a:cubicBezTo>
                      <a:cubicBezTo>
                        <a:pt x="0" y="3"/>
                        <a:pt x="3" y="0"/>
                        <a:pt x="7" y="0"/>
                      </a:cubicBezTo>
                      <a:cubicBezTo>
                        <a:pt x="48" y="0"/>
                        <a:pt x="48" y="0"/>
                        <a:pt x="48" y="0"/>
                      </a:cubicBezTo>
                      <a:cubicBezTo>
                        <a:pt x="52" y="0"/>
                        <a:pt x="55" y="3"/>
                        <a:pt x="55" y="7"/>
                      </a:cubicBezTo>
                      <a:cubicBezTo>
                        <a:pt x="55" y="40"/>
                        <a:pt x="55" y="40"/>
                        <a:pt x="55" y="40"/>
                      </a:cubicBezTo>
                      <a:cubicBezTo>
                        <a:pt x="55" y="43"/>
                        <a:pt x="52" y="47"/>
                        <a:pt x="48" y="47"/>
                      </a:cubicBezTo>
                      <a:cubicBezTo>
                        <a:pt x="40" y="47"/>
                        <a:pt x="40" y="47"/>
                        <a:pt x="40" y="47"/>
                      </a:cubicBezTo>
                    </a:path>
                  </a:pathLst>
                </a:custGeom>
                <a:noFill/>
                <a:ln w="9525" cap="rnd">
                  <a:solidFill>
                    <a:schemeClr val="accent3"/>
                  </a:solidFill>
                  <a:prstDash val="solid"/>
                  <a:round/>
                  <a:headEnd/>
                  <a:tailEnd/>
                </a:ln>
              </p:spPr>
              <p:txBody>
                <a:bodyPr vert="horz" wrap="square" lIns="71271" tIns="35636" rIns="71271" bIns="35636" numCol="1" anchor="t" anchorCtr="0" compatLnSpc="1">
                  <a:prstTxWarp prst="textNoShape">
                    <a:avLst/>
                  </a:prstTxWarp>
                </a:bodyPr>
                <a:lstStyle/>
                <a:p>
                  <a:endParaRPr lang="en-US" sz="1600" dirty="0"/>
                </a:p>
              </p:txBody>
            </p:sp>
            <p:sp>
              <p:nvSpPr>
                <p:cNvPr id="54" name="Freeform 14"/>
                <p:cNvSpPr>
                  <a:spLocks/>
                </p:cNvSpPr>
                <p:nvPr/>
              </p:nvSpPr>
              <p:spPr bwMode="auto">
                <a:xfrm>
                  <a:off x="-881063" y="2735263"/>
                  <a:ext cx="206375" cy="176212"/>
                </a:xfrm>
                <a:custGeom>
                  <a:avLst/>
                  <a:gdLst/>
                  <a:ahLst/>
                  <a:cxnLst>
                    <a:cxn ang="0">
                      <a:pos x="28" y="47"/>
                    </a:cxn>
                    <a:cxn ang="0">
                      <a:pos x="8" y="47"/>
                    </a:cxn>
                    <a:cxn ang="0">
                      <a:pos x="0" y="40"/>
                    </a:cxn>
                    <a:cxn ang="0">
                      <a:pos x="0" y="7"/>
                    </a:cxn>
                    <a:cxn ang="0">
                      <a:pos x="8" y="0"/>
                    </a:cxn>
                    <a:cxn ang="0">
                      <a:pos x="48" y="0"/>
                    </a:cxn>
                    <a:cxn ang="0">
                      <a:pos x="55" y="7"/>
                    </a:cxn>
                    <a:cxn ang="0">
                      <a:pos x="55" y="40"/>
                    </a:cxn>
                    <a:cxn ang="0">
                      <a:pos x="48" y="47"/>
                    </a:cxn>
                    <a:cxn ang="0">
                      <a:pos x="40" y="47"/>
                    </a:cxn>
                  </a:cxnLst>
                  <a:rect l="0" t="0" r="r" b="b"/>
                  <a:pathLst>
                    <a:path w="55" h="47">
                      <a:moveTo>
                        <a:pt x="28" y="47"/>
                      </a:moveTo>
                      <a:cubicBezTo>
                        <a:pt x="8" y="47"/>
                        <a:pt x="8" y="47"/>
                        <a:pt x="8" y="47"/>
                      </a:cubicBezTo>
                      <a:cubicBezTo>
                        <a:pt x="4" y="47"/>
                        <a:pt x="0" y="43"/>
                        <a:pt x="0" y="40"/>
                      </a:cubicBezTo>
                      <a:cubicBezTo>
                        <a:pt x="0" y="7"/>
                        <a:pt x="0" y="7"/>
                        <a:pt x="0" y="7"/>
                      </a:cubicBezTo>
                      <a:cubicBezTo>
                        <a:pt x="0" y="3"/>
                        <a:pt x="4" y="0"/>
                        <a:pt x="8" y="0"/>
                      </a:cubicBezTo>
                      <a:cubicBezTo>
                        <a:pt x="48" y="0"/>
                        <a:pt x="48" y="0"/>
                        <a:pt x="48" y="0"/>
                      </a:cubicBezTo>
                      <a:cubicBezTo>
                        <a:pt x="52" y="0"/>
                        <a:pt x="55" y="3"/>
                        <a:pt x="55" y="7"/>
                      </a:cubicBezTo>
                      <a:cubicBezTo>
                        <a:pt x="55" y="40"/>
                        <a:pt x="55" y="40"/>
                        <a:pt x="55" y="40"/>
                      </a:cubicBezTo>
                      <a:cubicBezTo>
                        <a:pt x="55" y="43"/>
                        <a:pt x="52" y="47"/>
                        <a:pt x="48" y="47"/>
                      </a:cubicBezTo>
                      <a:cubicBezTo>
                        <a:pt x="40" y="47"/>
                        <a:pt x="40" y="47"/>
                        <a:pt x="40" y="47"/>
                      </a:cubicBezTo>
                    </a:path>
                  </a:pathLst>
                </a:custGeom>
                <a:noFill/>
                <a:ln w="9525" cap="rnd">
                  <a:solidFill>
                    <a:schemeClr val="accent3"/>
                  </a:solidFill>
                  <a:prstDash val="solid"/>
                  <a:round/>
                  <a:headEnd/>
                  <a:tailEnd/>
                </a:ln>
              </p:spPr>
              <p:txBody>
                <a:bodyPr vert="horz" wrap="square" lIns="71271" tIns="35636" rIns="71271" bIns="35636" numCol="1" anchor="t" anchorCtr="0" compatLnSpc="1">
                  <a:prstTxWarp prst="textNoShape">
                    <a:avLst/>
                  </a:prstTxWarp>
                </a:bodyPr>
                <a:lstStyle/>
                <a:p>
                  <a:endParaRPr lang="en-US" sz="1600" dirty="0"/>
                </a:p>
              </p:txBody>
            </p:sp>
            <p:sp>
              <p:nvSpPr>
                <p:cNvPr id="55" name="Freeform 15"/>
                <p:cNvSpPr>
                  <a:spLocks/>
                </p:cNvSpPr>
                <p:nvPr/>
              </p:nvSpPr>
              <p:spPr bwMode="auto">
                <a:xfrm>
                  <a:off x="-596900" y="2735263"/>
                  <a:ext cx="206375" cy="176212"/>
                </a:xfrm>
                <a:custGeom>
                  <a:avLst/>
                  <a:gdLst/>
                  <a:ahLst/>
                  <a:cxnLst>
                    <a:cxn ang="0">
                      <a:pos x="28" y="47"/>
                    </a:cxn>
                    <a:cxn ang="0">
                      <a:pos x="7" y="47"/>
                    </a:cxn>
                    <a:cxn ang="0">
                      <a:pos x="0" y="40"/>
                    </a:cxn>
                    <a:cxn ang="0">
                      <a:pos x="0" y="7"/>
                    </a:cxn>
                    <a:cxn ang="0">
                      <a:pos x="7" y="0"/>
                    </a:cxn>
                    <a:cxn ang="0">
                      <a:pos x="47" y="0"/>
                    </a:cxn>
                    <a:cxn ang="0">
                      <a:pos x="55" y="7"/>
                    </a:cxn>
                    <a:cxn ang="0">
                      <a:pos x="55" y="40"/>
                    </a:cxn>
                    <a:cxn ang="0">
                      <a:pos x="47" y="47"/>
                    </a:cxn>
                    <a:cxn ang="0">
                      <a:pos x="40" y="47"/>
                    </a:cxn>
                  </a:cxnLst>
                  <a:rect l="0" t="0" r="r" b="b"/>
                  <a:pathLst>
                    <a:path w="55" h="47">
                      <a:moveTo>
                        <a:pt x="28" y="47"/>
                      </a:moveTo>
                      <a:cubicBezTo>
                        <a:pt x="7" y="47"/>
                        <a:pt x="7" y="47"/>
                        <a:pt x="7" y="47"/>
                      </a:cubicBezTo>
                      <a:cubicBezTo>
                        <a:pt x="3" y="47"/>
                        <a:pt x="0" y="43"/>
                        <a:pt x="0" y="40"/>
                      </a:cubicBezTo>
                      <a:cubicBezTo>
                        <a:pt x="0" y="7"/>
                        <a:pt x="0" y="7"/>
                        <a:pt x="0" y="7"/>
                      </a:cubicBezTo>
                      <a:cubicBezTo>
                        <a:pt x="0" y="3"/>
                        <a:pt x="3" y="0"/>
                        <a:pt x="7" y="0"/>
                      </a:cubicBezTo>
                      <a:cubicBezTo>
                        <a:pt x="47" y="0"/>
                        <a:pt x="47" y="0"/>
                        <a:pt x="47" y="0"/>
                      </a:cubicBezTo>
                      <a:cubicBezTo>
                        <a:pt x="51" y="0"/>
                        <a:pt x="55" y="3"/>
                        <a:pt x="55" y="7"/>
                      </a:cubicBezTo>
                      <a:cubicBezTo>
                        <a:pt x="55" y="40"/>
                        <a:pt x="55" y="40"/>
                        <a:pt x="55" y="40"/>
                      </a:cubicBezTo>
                      <a:cubicBezTo>
                        <a:pt x="55" y="43"/>
                        <a:pt x="51" y="47"/>
                        <a:pt x="47" y="47"/>
                      </a:cubicBezTo>
                      <a:cubicBezTo>
                        <a:pt x="40" y="47"/>
                        <a:pt x="40" y="47"/>
                        <a:pt x="40" y="47"/>
                      </a:cubicBezTo>
                    </a:path>
                  </a:pathLst>
                </a:custGeom>
                <a:noFill/>
                <a:ln w="9525" cap="rnd">
                  <a:solidFill>
                    <a:schemeClr val="accent3"/>
                  </a:solidFill>
                  <a:prstDash val="solid"/>
                  <a:round/>
                  <a:headEnd/>
                  <a:tailEnd/>
                </a:ln>
              </p:spPr>
              <p:txBody>
                <a:bodyPr vert="horz" wrap="square" lIns="71271" tIns="35636" rIns="71271" bIns="35636" numCol="1" anchor="t" anchorCtr="0" compatLnSpc="1">
                  <a:prstTxWarp prst="textNoShape">
                    <a:avLst/>
                  </a:prstTxWarp>
                </a:bodyPr>
                <a:lstStyle/>
                <a:p>
                  <a:endParaRPr lang="en-US" sz="1600" dirty="0"/>
                </a:p>
              </p:txBody>
            </p:sp>
            <p:sp>
              <p:nvSpPr>
                <p:cNvPr id="56" name="Freeform 16"/>
                <p:cNvSpPr>
                  <a:spLocks/>
                </p:cNvSpPr>
                <p:nvPr/>
              </p:nvSpPr>
              <p:spPr bwMode="auto">
                <a:xfrm>
                  <a:off x="-1162050" y="3005138"/>
                  <a:ext cx="206375" cy="173037"/>
                </a:xfrm>
                <a:custGeom>
                  <a:avLst/>
                  <a:gdLst/>
                  <a:ahLst/>
                  <a:cxnLst>
                    <a:cxn ang="0">
                      <a:pos x="24" y="46"/>
                    </a:cxn>
                    <a:cxn ang="0">
                      <a:pos x="7" y="46"/>
                    </a:cxn>
                    <a:cxn ang="0">
                      <a:pos x="0" y="39"/>
                    </a:cxn>
                    <a:cxn ang="0">
                      <a:pos x="0" y="7"/>
                    </a:cxn>
                    <a:cxn ang="0">
                      <a:pos x="7" y="0"/>
                    </a:cxn>
                    <a:cxn ang="0">
                      <a:pos x="48" y="0"/>
                    </a:cxn>
                    <a:cxn ang="0">
                      <a:pos x="55" y="7"/>
                    </a:cxn>
                    <a:cxn ang="0">
                      <a:pos x="55" y="39"/>
                    </a:cxn>
                    <a:cxn ang="0">
                      <a:pos x="48" y="46"/>
                    </a:cxn>
                    <a:cxn ang="0">
                      <a:pos x="40" y="46"/>
                    </a:cxn>
                  </a:cxnLst>
                  <a:rect l="0" t="0" r="r" b="b"/>
                  <a:pathLst>
                    <a:path w="55" h="46">
                      <a:moveTo>
                        <a:pt x="24" y="46"/>
                      </a:moveTo>
                      <a:cubicBezTo>
                        <a:pt x="7" y="46"/>
                        <a:pt x="7" y="46"/>
                        <a:pt x="7" y="46"/>
                      </a:cubicBezTo>
                      <a:cubicBezTo>
                        <a:pt x="3" y="46"/>
                        <a:pt x="0" y="43"/>
                        <a:pt x="0" y="39"/>
                      </a:cubicBezTo>
                      <a:cubicBezTo>
                        <a:pt x="0" y="7"/>
                        <a:pt x="0" y="7"/>
                        <a:pt x="0" y="7"/>
                      </a:cubicBezTo>
                      <a:cubicBezTo>
                        <a:pt x="0" y="3"/>
                        <a:pt x="3" y="0"/>
                        <a:pt x="7" y="0"/>
                      </a:cubicBezTo>
                      <a:cubicBezTo>
                        <a:pt x="48" y="0"/>
                        <a:pt x="48" y="0"/>
                        <a:pt x="48" y="0"/>
                      </a:cubicBezTo>
                      <a:cubicBezTo>
                        <a:pt x="52" y="0"/>
                        <a:pt x="55" y="3"/>
                        <a:pt x="55" y="7"/>
                      </a:cubicBezTo>
                      <a:cubicBezTo>
                        <a:pt x="55" y="39"/>
                        <a:pt x="55" y="39"/>
                        <a:pt x="55" y="39"/>
                      </a:cubicBezTo>
                      <a:cubicBezTo>
                        <a:pt x="55" y="43"/>
                        <a:pt x="52" y="46"/>
                        <a:pt x="48" y="46"/>
                      </a:cubicBezTo>
                      <a:cubicBezTo>
                        <a:pt x="40" y="46"/>
                        <a:pt x="40" y="46"/>
                        <a:pt x="40" y="46"/>
                      </a:cubicBezTo>
                    </a:path>
                  </a:pathLst>
                </a:custGeom>
                <a:noFill/>
                <a:ln w="9525" cap="rnd">
                  <a:solidFill>
                    <a:schemeClr val="accent3"/>
                  </a:solidFill>
                  <a:prstDash val="solid"/>
                  <a:round/>
                  <a:headEnd/>
                  <a:tailEnd/>
                </a:ln>
              </p:spPr>
              <p:txBody>
                <a:bodyPr vert="horz" wrap="square" lIns="71271" tIns="35636" rIns="71271" bIns="35636" numCol="1" anchor="t" anchorCtr="0" compatLnSpc="1">
                  <a:prstTxWarp prst="textNoShape">
                    <a:avLst/>
                  </a:prstTxWarp>
                </a:bodyPr>
                <a:lstStyle/>
                <a:p>
                  <a:endParaRPr lang="en-US" sz="1600" dirty="0"/>
                </a:p>
              </p:txBody>
            </p:sp>
            <p:sp>
              <p:nvSpPr>
                <p:cNvPr id="57" name="Freeform 17"/>
                <p:cNvSpPr>
                  <a:spLocks/>
                </p:cNvSpPr>
                <p:nvPr/>
              </p:nvSpPr>
              <p:spPr bwMode="auto">
                <a:xfrm>
                  <a:off x="-596900" y="3005138"/>
                  <a:ext cx="206375" cy="173037"/>
                </a:xfrm>
                <a:custGeom>
                  <a:avLst/>
                  <a:gdLst/>
                  <a:ahLst/>
                  <a:cxnLst>
                    <a:cxn ang="0">
                      <a:pos x="28" y="46"/>
                    </a:cxn>
                    <a:cxn ang="0">
                      <a:pos x="7" y="46"/>
                    </a:cxn>
                    <a:cxn ang="0">
                      <a:pos x="0" y="39"/>
                    </a:cxn>
                    <a:cxn ang="0">
                      <a:pos x="0" y="7"/>
                    </a:cxn>
                    <a:cxn ang="0">
                      <a:pos x="7" y="0"/>
                    </a:cxn>
                    <a:cxn ang="0">
                      <a:pos x="47" y="0"/>
                    </a:cxn>
                    <a:cxn ang="0">
                      <a:pos x="55" y="7"/>
                    </a:cxn>
                    <a:cxn ang="0">
                      <a:pos x="55" y="39"/>
                    </a:cxn>
                    <a:cxn ang="0">
                      <a:pos x="47" y="46"/>
                    </a:cxn>
                    <a:cxn ang="0">
                      <a:pos x="40" y="46"/>
                    </a:cxn>
                  </a:cxnLst>
                  <a:rect l="0" t="0" r="r" b="b"/>
                  <a:pathLst>
                    <a:path w="55" h="46">
                      <a:moveTo>
                        <a:pt x="28" y="46"/>
                      </a:moveTo>
                      <a:cubicBezTo>
                        <a:pt x="7" y="46"/>
                        <a:pt x="7" y="46"/>
                        <a:pt x="7" y="46"/>
                      </a:cubicBezTo>
                      <a:cubicBezTo>
                        <a:pt x="3" y="46"/>
                        <a:pt x="0" y="43"/>
                        <a:pt x="0" y="39"/>
                      </a:cubicBezTo>
                      <a:cubicBezTo>
                        <a:pt x="0" y="7"/>
                        <a:pt x="0" y="7"/>
                        <a:pt x="0" y="7"/>
                      </a:cubicBezTo>
                      <a:cubicBezTo>
                        <a:pt x="0" y="3"/>
                        <a:pt x="3" y="0"/>
                        <a:pt x="7" y="0"/>
                      </a:cubicBezTo>
                      <a:cubicBezTo>
                        <a:pt x="47" y="0"/>
                        <a:pt x="47" y="0"/>
                        <a:pt x="47" y="0"/>
                      </a:cubicBezTo>
                      <a:cubicBezTo>
                        <a:pt x="51" y="0"/>
                        <a:pt x="55" y="3"/>
                        <a:pt x="55" y="7"/>
                      </a:cubicBezTo>
                      <a:cubicBezTo>
                        <a:pt x="55" y="39"/>
                        <a:pt x="55" y="39"/>
                        <a:pt x="55" y="39"/>
                      </a:cubicBezTo>
                      <a:cubicBezTo>
                        <a:pt x="55" y="43"/>
                        <a:pt x="51" y="46"/>
                        <a:pt x="47" y="46"/>
                      </a:cubicBezTo>
                      <a:cubicBezTo>
                        <a:pt x="40" y="46"/>
                        <a:pt x="40" y="46"/>
                        <a:pt x="40" y="46"/>
                      </a:cubicBezTo>
                    </a:path>
                  </a:pathLst>
                </a:custGeom>
                <a:noFill/>
                <a:ln w="9525" cap="rnd">
                  <a:solidFill>
                    <a:schemeClr val="accent3"/>
                  </a:solidFill>
                  <a:prstDash val="solid"/>
                  <a:round/>
                  <a:headEnd/>
                  <a:tailEnd/>
                </a:ln>
              </p:spPr>
              <p:txBody>
                <a:bodyPr vert="horz" wrap="square" lIns="71271" tIns="35636" rIns="71271" bIns="35636" numCol="1" anchor="t" anchorCtr="0" compatLnSpc="1">
                  <a:prstTxWarp prst="textNoShape">
                    <a:avLst/>
                  </a:prstTxWarp>
                </a:bodyPr>
                <a:lstStyle/>
                <a:p>
                  <a:endParaRPr lang="en-US" sz="1600" dirty="0"/>
                </a:p>
              </p:txBody>
            </p:sp>
            <p:sp>
              <p:nvSpPr>
                <p:cNvPr id="58" name="Freeform 18"/>
                <p:cNvSpPr>
                  <a:spLocks/>
                </p:cNvSpPr>
                <p:nvPr/>
              </p:nvSpPr>
              <p:spPr bwMode="auto">
                <a:xfrm>
                  <a:off x="-866775" y="3005138"/>
                  <a:ext cx="206375" cy="173037"/>
                </a:xfrm>
                <a:custGeom>
                  <a:avLst/>
                  <a:gdLst/>
                  <a:ahLst/>
                  <a:cxnLst>
                    <a:cxn ang="0">
                      <a:pos x="28" y="46"/>
                    </a:cxn>
                    <a:cxn ang="0">
                      <a:pos x="7" y="46"/>
                    </a:cxn>
                    <a:cxn ang="0">
                      <a:pos x="0" y="39"/>
                    </a:cxn>
                    <a:cxn ang="0">
                      <a:pos x="0" y="7"/>
                    </a:cxn>
                    <a:cxn ang="0">
                      <a:pos x="7" y="0"/>
                    </a:cxn>
                    <a:cxn ang="0">
                      <a:pos x="47" y="0"/>
                    </a:cxn>
                    <a:cxn ang="0">
                      <a:pos x="55" y="7"/>
                    </a:cxn>
                    <a:cxn ang="0">
                      <a:pos x="55" y="39"/>
                    </a:cxn>
                    <a:cxn ang="0">
                      <a:pos x="47" y="46"/>
                    </a:cxn>
                    <a:cxn ang="0">
                      <a:pos x="40" y="46"/>
                    </a:cxn>
                  </a:cxnLst>
                  <a:rect l="0" t="0" r="r" b="b"/>
                  <a:pathLst>
                    <a:path w="55" h="46">
                      <a:moveTo>
                        <a:pt x="28" y="46"/>
                      </a:moveTo>
                      <a:cubicBezTo>
                        <a:pt x="7" y="46"/>
                        <a:pt x="7" y="46"/>
                        <a:pt x="7" y="46"/>
                      </a:cubicBezTo>
                      <a:cubicBezTo>
                        <a:pt x="3" y="46"/>
                        <a:pt x="0" y="43"/>
                        <a:pt x="0" y="39"/>
                      </a:cubicBezTo>
                      <a:cubicBezTo>
                        <a:pt x="0" y="7"/>
                        <a:pt x="0" y="7"/>
                        <a:pt x="0" y="7"/>
                      </a:cubicBezTo>
                      <a:cubicBezTo>
                        <a:pt x="0" y="3"/>
                        <a:pt x="3" y="0"/>
                        <a:pt x="7" y="0"/>
                      </a:cubicBezTo>
                      <a:cubicBezTo>
                        <a:pt x="47" y="0"/>
                        <a:pt x="47" y="0"/>
                        <a:pt x="47" y="0"/>
                      </a:cubicBezTo>
                      <a:cubicBezTo>
                        <a:pt x="51" y="0"/>
                        <a:pt x="55" y="3"/>
                        <a:pt x="55" y="7"/>
                      </a:cubicBezTo>
                      <a:cubicBezTo>
                        <a:pt x="55" y="39"/>
                        <a:pt x="55" y="39"/>
                        <a:pt x="55" y="39"/>
                      </a:cubicBezTo>
                      <a:cubicBezTo>
                        <a:pt x="55" y="43"/>
                        <a:pt x="51" y="46"/>
                        <a:pt x="47" y="46"/>
                      </a:cubicBezTo>
                      <a:cubicBezTo>
                        <a:pt x="40" y="46"/>
                        <a:pt x="40" y="46"/>
                        <a:pt x="40" y="46"/>
                      </a:cubicBezTo>
                    </a:path>
                  </a:pathLst>
                </a:custGeom>
                <a:noFill/>
                <a:ln w="9525" cap="rnd">
                  <a:solidFill>
                    <a:schemeClr val="accent3"/>
                  </a:solidFill>
                  <a:prstDash val="solid"/>
                  <a:round/>
                  <a:headEnd/>
                  <a:tailEnd/>
                </a:ln>
              </p:spPr>
              <p:txBody>
                <a:bodyPr vert="horz" wrap="square" lIns="71271" tIns="35636" rIns="71271" bIns="35636" numCol="1" anchor="t" anchorCtr="0" compatLnSpc="1">
                  <a:prstTxWarp prst="textNoShape">
                    <a:avLst/>
                  </a:prstTxWarp>
                </a:bodyPr>
                <a:lstStyle/>
                <a:p>
                  <a:endParaRPr lang="en-US" sz="1600" dirty="0"/>
                </a:p>
              </p:txBody>
            </p:sp>
            <p:sp>
              <p:nvSpPr>
                <p:cNvPr id="59" name="Freeform 19"/>
                <p:cNvSpPr>
                  <a:spLocks/>
                </p:cNvSpPr>
                <p:nvPr/>
              </p:nvSpPr>
              <p:spPr bwMode="auto">
                <a:xfrm>
                  <a:off x="-1203325" y="2679700"/>
                  <a:ext cx="876300" cy="600075"/>
                </a:xfrm>
                <a:custGeom>
                  <a:avLst/>
                  <a:gdLst/>
                  <a:ahLst/>
                  <a:cxnLst>
                    <a:cxn ang="0">
                      <a:pos x="198" y="378"/>
                    </a:cxn>
                    <a:cxn ang="0">
                      <a:pos x="552" y="378"/>
                    </a:cxn>
                    <a:cxn ang="0">
                      <a:pos x="552" y="0"/>
                    </a:cxn>
                    <a:cxn ang="0">
                      <a:pos x="0" y="0"/>
                    </a:cxn>
                    <a:cxn ang="0">
                      <a:pos x="0" y="326"/>
                    </a:cxn>
                  </a:cxnLst>
                  <a:rect l="0" t="0" r="r" b="b"/>
                  <a:pathLst>
                    <a:path w="552" h="378">
                      <a:moveTo>
                        <a:pt x="198" y="378"/>
                      </a:moveTo>
                      <a:lnTo>
                        <a:pt x="552" y="378"/>
                      </a:lnTo>
                      <a:lnTo>
                        <a:pt x="552" y="0"/>
                      </a:lnTo>
                      <a:lnTo>
                        <a:pt x="0" y="0"/>
                      </a:lnTo>
                      <a:lnTo>
                        <a:pt x="0" y="326"/>
                      </a:lnTo>
                    </a:path>
                  </a:pathLst>
                </a:custGeom>
                <a:noFill/>
                <a:ln w="9525" cap="rnd">
                  <a:solidFill>
                    <a:schemeClr val="accent3"/>
                  </a:solidFill>
                  <a:prstDash val="solid"/>
                  <a:round/>
                  <a:headEnd/>
                  <a:tailEnd/>
                </a:ln>
              </p:spPr>
              <p:txBody>
                <a:bodyPr vert="horz" wrap="square" lIns="71271" tIns="35636" rIns="71271" bIns="35636" numCol="1" anchor="t" anchorCtr="0" compatLnSpc="1">
                  <a:prstTxWarp prst="textNoShape">
                    <a:avLst/>
                  </a:prstTxWarp>
                </a:bodyPr>
                <a:lstStyle/>
                <a:p>
                  <a:endParaRPr lang="en-US" sz="1600" dirty="0"/>
                </a:p>
              </p:txBody>
            </p:sp>
            <p:sp>
              <p:nvSpPr>
                <p:cNvPr id="60" name="Freeform 20"/>
                <p:cNvSpPr>
                  <a:spLocks/>
                </p:cNvSpPr>
                <p:nvPr/>
              </p:nvSpPr>
              <p:spPr bwMode="auto">
                <a:xfrm>
                  <a:off x="-1300163" y="3279775"/>
                  <a:ext cx="209550" cy="74612"/>
                </a:xfrm>
                <a:custGeom>
                  <a:avLst/>
                  <a:gdLst/>
                  <a:ahLst/>
                  <a:cxnLst>
                    <a:cxn ang="0">
                      <a:pos x="56" y="20"/>
                    </a:cxn>
                    <a:cxn ang="0">
                      <a:pos x="20" y="20"/>
                    </a:cxn>
                    <a:cxn ang="0">
                      <a:pos x="0" y="0"/>
                    </a:cxn>
                    <a:cxn ang="0">
                      <a:pos x="46" y="0"/>
                    </a:cxn>
                  </a:cxnLst>
                  <a:rect l="0" t="0" r="r" b="b"/>
                  <a:pathLst>
                    <a:path w="56" h="20">
                      <a:moveTo>
                        <a:pt x="56" y="20"/>
                      </a:moveTo>
                      <a:cubicBezTo>
                        <a:pt x="20" y="20"/>
                        <a:pt x="20" y="20"/>
                        <a:pt x="20" y="20"/>
                      </a:cubicBezTo>
                      <a:cubicBezTo>
                        <a:pt x="9" y="20"/>
                        <a:pt x="0" y="11"/>
                        <a:pt x="0" y="0"/>
                      </a:cubicBezTo>
                      <a:cubicBezTo>
                        <a:pt x="46" y="0"/>
                        <a:pt x="46" y="0"/>
                        <a:pt x="46" y="0"/>
                      </a:cubicBezTo>
                    </a:path>
                  </a:pathLst>
                </a:custGeom>
                <a:noFill/>
                <a:ln w="9525" cap="rnd">
                  <a:solidFill>
                    <a:schemeClr val="accent3"/>
                  </a:solidFill>
                  <a:prstDash val="solid"/>
                  <a:round/>
                  <a:headEnd/>
                  <a:tailEnd/>
                </a:ln>
              </p:spPr>
              <p:txBody>
                <a:bodyPr vert="horz" wrap="square" lIns="71271" tIns="35636" rIns="71271" bIns="35636" numCol="1" anchor="t" anchorCtr="0" compatLnSpc="1">
                  <a:prstTxWarp prst="textNoShape">
                    <a:avLst/>
                  </a:prstTxWarp>
                </a:bodyPr>
                <a:lstStyle/>
                <a:p>
                  <a:endParaRPr lang="en-US" sz="1600" dirty="0"/>
                </a:p>
              </p:txBody>
            </p:sp>
            <p:sp>
              <p:nvSpPr>
                <p:cNvPr id="61" name="Freeform 21"/>
                <p:cNvSpPr>
                  <a:spLocks/>
                </p:cNvSpPr>
                <p:nvPr/>
              </p:nvSpPr>
              <p:spPr bwMode="auto">
                <a:xfrm>
                  <a:off x="-881063" y="3233738"/>
                  <a:ext cx="652462" cy="74612"/>
                </a:xfrm>
                <a:custGeom>
                  <a:avLst/>
                  <a:gdLst/>
                  <a:ahLst/>
                  <a:cxnLst>
                    <a:cxn ang="0">
                      <a:pos x="174" y="0"/>
                    </a:cxn>
                    <a:cxn ang="0">
                      <a:pos x="155" y="20"/>
                    </a:cxn>
                    <a:cxn ang="0">
                      <a:pos x="0" y="20"/>
                    </a:cxn>
                  </a:cxnLst>
                  <a:rect l="0" t="0" r="r" b="b"/>
                  <a:pathLst>
                    <a:path w="174" h="20">
                      <a:moveTo>
                        <a:pt x="174" y="0"/>
                      </a:moveTo>
                      <a:cubicBezTo>
                        <a:pt x="174" y="11"/>
                        <a:pt x="165" y="20"/>
                        <a:pt x="155" y="20"/>
                      </a:cubicBezTo>
                      <a:cubicBezTo>
                        <a:pt x="0" y="20"/>
                        <a:pt x="0" y="20"/>
                        <a:pt x="0" y="20"/>
                      </a:cubicBezTo>
                    </a:path>
                  </a:pathLst>
                </a:custGeom>
                <a:noFill/>
                <a:ln w="9525" cap="rnd">
                  <a:solidFill>
                    <a:schemeClr val="accent3"/>
                  </a:solidFill>
                  <a:prstDash val="solid"/>
                  <a:round/>
                  <a:headEnd/>
                  <a:tailEnd/>
                </a:ln>
              </p:spPr>
              <p:txBody>
                <a:bodyPr vert="horz" wrap="square" lIns="71271" tIns="35636" rIns="71271" bIns="35636" numCol="1" anchor="t" anchorCtr="0" compatLnSpc="1">
                  <a:prstTxWarp prst="textNoShape">
                    <a:avLst/>
                  </a:prstTxWarp>
                </a:bodyPr>
                <a:lstStyle/>
                <a:p>
                  <a:endParaRPr lang="en-US" sz="1600" dirty="0"/>
                </a:p>
              </p:txBody>
            </p:sp>
          </p:grpSp>
          <p:grpSp>
            <p:nvGrpSpPr>
              <p:cNvPr id="19" name="Group 120"/>
              <p:cNvGrpSpPr/>
              <p:nvPr/>
            </p:nvGrpSpPr>
            <p:grpSpPr>
              <a:xfrm>
                <a:off x="2497794" y="3127875"/>
                <a:ext cx="449821" cy="539290"/>
                <a:chOff x="-1846263" y="3328988"/>
                <a:chExt cx="600076" cy="731838"/>
              </a:xfrm>
            </p:grpSpPr>
            <p:sp>
              <p:nvSpPr>
                <p:cNvPr id="44" name="Freeform 25"/>
                <p:cNvSpPr>
                  <a:spLocks/>
                </p:cNvSpPr>
                <p:nvPr/>
              </p:nvSpPr>
              <p:spPr bwMode="auto">
                <a:xfrm>
                  <a:off x="-1846263" y="3498851"/>
                  <a:ext cx="173038" cy="561975"/>
                </a:xfrm>
                <a:custGeom>
                  <a:avLst/>
                  <a:gdLst/>
                  <a:ahLst/>
                  <a:cxnLst>
                    <a:cxn ang="0">
                      <a:pos x="46" y="149"/>
                    </a:cxn>
                    <a:cxn ang="0">
                      <a:pos x="46" y="75"/>
                    </a:cxn>
                    <a:cxn ang="0">
                      <a:pos x="34" y="63"/>
                    </a:cxn>
                    <a:cxn ang="0">
                      <a:pos x="34" y="6"/>
                    </a:cxn>
                    <a:cxn ang="0">
                      <a:pos x="35" y="0"/>
                    </a:cxn>
                    <a:cxn ang="0">
                      <a:pos x="11" y="0"/>
                    </a:cxn>
                    <a:cxn ang="0">
                      <a:pos x="0" y="12"/>
                    </a:cxn>
                    <a:cxn ang="0">
                      <a:pos x="0" y="52"/>
                    </a:cxn>
                    <a:cxn ang="0">
                      <a:pos x="11" y="63"/>
                    </a:cxn>
                    <a:cxn ang="0">
                      <a:pos x="11" y="150"/>
                    </a:cxn>
                  </a:cxnLst>
                  <a:rect l="0" t="0" r="r" b="b"/>
                  <a:pathLst>
                    <a:path w="46" h="150">
                      <a:moveTo>
                        <a:pt x="46" y="149"/>
                      </a:moveTo>
                      <a:cubicBezTo>
                        <a:pt x="46" y="75"/>
                        <a:pt x="46" y="75"/>
                        <a:pt x="46" y="75"/>
                      </a:cubicBezTo>
                      <a:cubicBezTo>
                        <a:pt x="46" y="75"/>
                        <a:pt x="34" y="75"/>
                        <a:pt x="34" y="63"/>
                      </a:cubicBezTo>
                      <a:cubicBezTo>
                        <a:pt x="34" y="52"/>
                        <a:pt x="34" y="6"/>
                        <a:pt x="34" y="6"/>
                      </a:cubicBezTo>
                      <a:cubicBezTo>
                        <a:pt x="34" y="6"/>
                        <a:pt x="34" y="4"/>
                        <a:pt x="35" y="0"/>
                      </a:cubicBezTo>
                      <a:cubicBezTo>
                        <a:pt x="24" y="0"/>
                        <a:pt x="11" y="0"/>
                        <a:pt x="11" y="0"/>
                      </a:cubicBezTo>
                      <a:cubicBezTo>
                        <a:pt x="11" y="0"/>
                        <a:pt x="0" y="0"/>
                        <a:pt x="0" y="12"/>
                      </a:cubicBezTo>
                      <a:cubicBezTo>
                        <a:pt x="0" y="52"/>
                        <a:pt x="0" y="52"/>
                        <a:pt x="0" y="52"/>
                      </a:cubicBezTo>
                      <a:cubicBezTo>
                        <a:pt x="0" y="63"/>
                        <a:pt x="11" y="63"/>
                        <a:pt x="11" y="63"/>
                      </a:cubicBezTo>
                      <a:cubicBezTo>
                        <a:pt x="11" y="150"/>
                        <a:pt x="11" y="150"/>
                        <a:pt x="11" y="150"/>
                      </a:cubicBezTo>
                    </a:path>
                  </a:pathLst>
                </a:custGeom>
                <a:noFill/>
                <a:ln w="9525" cap="rnd">
                  <a:solidFill>
                    <a:schemeClr val="accent2"/>
                  </a:solidFill>
                  <a:prstDash val="solid"/>
                  <a:round/>
                  <a:headEnd/>
                  <a:tailEnd/>
                </a:ln>
              </p:spPr>
              <p:txBody>
                <a:bodyPr vert="horz" wrap="square" lIns="71271" tIns="35636" rIns="71271" bIns="35636" numCol="1" anchor="t" anchorCtr="0" compatLnSpc="1">
                  <a:prstTxWarp prst="textNoShape">
                    <a:avLst/>
                  </a:prstTxWarp>
                </a:bodyPr>
                <a:lstStyle/>
                <a:p>
                  <a:endParaRPr lang="en-US" sz="1600" dirty="0"/>
                </a:p>
              </p:txBody>
            </p:sp>
            <p:sp>
              <p:nvSpPr>
                <p:cNvPr id="45" name="Freeform 26"/>
                <p:cNvSpPr>
                  <a:spLocks/>
                </p:cNvSpPr>
                <p:nvPr/>
              </p:nvSpPr>
              <p:spPr bwMode="auto">
                <a:xfrm>
                  <a:off x="-1782763" y="3328988"/>
                  <a:ext cx="128588" cy="128588"/>
                </a:xfrm>
                <a:custGeom>
                  <a:avLst/>
                  <a:gdLst/>
                  <a:ahLst/>
                  <a:cxnLst>
                    <a:cxn ang="0">
                      <a:pos x="17" y="34"/>
                    </a:cxn>
                    <a:cxn ang="0">
                      <a:pos x="25" y="32"/>
                    </a:cxn>
                    <a:cxn ang="0">
                      <a:pos x="26" y="31"/>
                    </a:cxn>
                    <a:cxn ang="0">
                      <a:pos x="34" y="17"/>
                    </a:cxn>
                    <a:cxn ang="0">
                      <a:pos x="17" y="0"/>
                    </a:cxn>
                    <a:cxn ang="0">
                      <a:pos x="0" y="17"/>
                    </a:cxn>
                    <a:cxn ang="0">
                      <a:pos x="17" y="34"/>
                    </a:cxn>
                  </a:cxnLst>
                  <a:rect l="0" t="0" r="r" b="b"/>
                  <a:pathLst>
                    <a:path w="34" h="34">
                      <a:moveTo>
                        <a:pt x="17" y="34"/>
                      </a:moveTo>
                      <a:cubicBezTo>
                        <a:pt x="20" y="34"/>
                        <a:pt x="23" y="33"/>
                        <a:pt x="25" y="32"/>
                      </a:cubicBezTo>
                      <a:cubicBezTo>
                        <a:pt x="26" y="32"/>
                        <a:pt x="26" y="31"/>
                        <a:pt x="26" y="31"/>
                      </a:cubicBezTo>
                      <a:cubicBezTo>
                        <a:pt x="31" y="28"/>
                        <a:pt x="34" y="23"/>
                        <a:pt x="34" y="17"/>
                      </a:cubicBezTo>
                      <a:cubicBezTo>
                        <a:pt x="34" y="7"/>
                        <a:pt x="27" y="0"/>
                        <a:pt x="17" y="0"/>
                      </a:cubicBezTo>
                      <a:cubicBezTo>
                        <a:pt x="8" y="0"/>
                        <a:pt x="0" y="7"/>
                        <a:pt x="0" y="17"/>
                      </a:cubicBezTo>
                      <a:cubicBezTo>
                        <a:pt x="0" y="26"/>
                        <a:pt x="8" y="34"/>
                        <a:pt x="17" y="34"/>
                      </a:cubicBezTo>
                      <a:close/>
                    </a:path>
                  </a:pathLst>
                </a:custGeom>
                <a:noFill/>
                <a:ln w="9525" cap="rnd">
                  <a:solidFill>
                    <a:schemeClr val="accent2"/>
                  </a:solidFill>
                  <a:prstDash val="solid"/>
                  <a:round/>
                  <a:headEnd/>
                  <a:tailEnd/>
                </a:ln>
              </p:spPr>
              <p:txBody>
                <a:bodyPr vert="horz" wrap="square" lIns="71271" tIns="35636" rIns="71271" bIns="35636" numCol="1" anchor="t" anchorCtr="0" compatLnSpc="1">
                  <a:prstTxWarp prst="textNoShape">
                    <a:avLst/>
                  </a:prstTxWarp>
                </a:bodyPr>
                <a:lstStyle/>
                <a:p>
                  <a:endParaRPr lang="en-US" sz="1600" dirty="0"/>
                </a:p>
              </p:txBody>
            </p:sp>
            <p:sp>
              <p:nvSpPr>
                <p:cNvPr id="46" name="Freeform 27"/>
                <p:cNvSpPr>
                  <a:spLocks/>
                </p:cNvSpPr>
                <p:nvPr/>
              </p:nvSpPr>
              <p:spPr bwMode="auto">
                <a:xfrm>
                  <a:off x="-1419225" y="3498851"/>
                  <a:ext cx="173038" cy="558800"/>
                </a:xfrm>
                <a:custGeom>
                  <a:avLst/>
                  <a:gdLst/>
                  <a:ahLst/>
                  <a:cxnLst>
                    <a:cxn ang="0">
                      <a:pos x="35" y="149"/>
                    </a:cxn>
                    <a:cxn ang="0">
                      <a:pos x="35" y="63"/>
                    </a:cxn>
                    <a:cxn ang="0">
                      <a:pos x="46" y="52"/>
                    </a:cxn>
                    <a:cxn ang="0">
                      <a:pos x="46" y="12"/>
                    </a:cxn>
                    <a:cxn ang="0">
                      <a:pos x="35" y="0"/>
                    </a:cxn>
                    <a:cxn ang="0">
                      <a:pos x="10" y="0"/>
                    </a:cxn>
                    <a:cxn ang="0">
                      <a:pos x="12" y="6"/>
                    </a:cxn>
                    <a:cxn ang="0">
                      <a:pos x="12" y="63"/>
                    </a:cxn>
                    <a:cxn ang="0">
                      <a:pos x="0" y="75"/>
                    </a:cxn>
                    <a:cxn ang="0">
                      <a:pos x="0" y="149"/>
                    </a:cxn>
                  </a:cxnLst>
                  <a:rect l="0" t="0" r="r" b="b"/>
                  <a:pathLst>
                    <a:path w="46" h="149">
                      <a:moveTo>
                        <a:pt x="35" y="149"/>
                      </a:moveTo>
                      <a:cubicBezTo>
                        <a:pt x="35" y="63"/>
                        <a:pt x="35" y="63"/>
                        <a:pt x="35" y="63"/>
                      </a:cubicBezTo>
                      <a:cubicBezTo>
                        <a:pt x="35" y="63"/>
                        <a:pt x="46" y="63"/>
                        <a:pt x="46" y="52"/>
                      </a:cubicBezTo>
                      <a:cubicBezTo>
                        <a:pt x="46" y="41"/>
                        <a:pt x="46" y="12"/>
                        <a:pt x="46" y="12"/>
                      </a:cubicBezTo>
                      <a:cubicBezTo>
                        <a:pt x="46" y="12"/>
                        <a:pt x="46" y="0"/>
                        <a:pt x="35" y="0"/>
                      </a:cubicBezTo>
                      <a:cubicBezTo>
                        <a:pt x="10" y="0"/>
                        <a:pt x="10" y="0"/>
                        <a:pt x="10" y="0"/>
                      </a:cubicBezTo>
                      <a:cubicBezTo>
                        <a:pt x="12" y="4"/>
                        <a:pt x="12" y="6"/>
                        <a:pt x="12" y="6"/>
                      </a:cubicBezTo>
                      <a:cubicBezTo>
                        <a:pt x="12" y="6"/>
                        <a:pt x="12" y="52"/>
                        <a:pt x="12" y="63"/>
                      </a:cubicBezTo>
                      <a:cubicBezTo>
                        <a:pt x="12" y="75"/>
                        <a:pt x="0" y="75"/>
                        <a:pt x="0" y="75"/>
                      </a:cubicBezTo>
                      <a:cubicBezTo>
                        <a:pt x="0" y="149"/>
                        <a:pt x="0" y="149"/>
                        <a:pt x="0" y="149"/>
                      </a:cubicBezTo>
                    </a:path>
                  </a:pathLst>
                </a:custGeom>
                <a:noFill/>
                <a:ln w="9525" cap="rnd">
                  <a:solidFill>
                    <a:schemeClr val="accent2"/>
                  </a:solidFill>
                  <a:prstDash val="solid"/>
                  <a:round/>
                  <a:headEnd/>
                  <a:tailEnd/>
                </a:ln>
              </p:spPr>
              <p:txBody>
                <a:bodyPr vert="horz" wrap="square" lIns="71271" tIns="35636" rIns="71271" bIns="35636" numCol="1" anchor="t" anchorCtr="0" compatLnSpc="1">
                  <a:prstTxWarp prst="textNoShape">
                    <a:avLst/>
                  </a:prstTxWarp>
                </a:bodyPr>
                <a:lstStyle/>
                <a:p>
                  <a:endParaRPr lang="en-US" sz="1600" dirty="0"/>
                </a:p>
              </p:txBody>
            </p:sp>
            <p:sp>
              <p:nvSpPr>
                <p:cNvPr id="47" name="Freeform 28"/>
                <p:cNvSpPr>
                  <a:spLocks/>
                </p:cNvSpPr>
                <p:nvPr/>
              </p:nvSpPr>
              <p:spPr bwMode="auto">
                <a:xfrm>
                  <a:off x="-1436688" y="3328988"/>
                  <a:ext cx="127000" cy="128588"/>
                </a:xfrm>
                <a:custGeom>
                  <a:avLst/>
                  <a:gdLst/>
                  <a:ahLst/>
                  <a:cxnLst>
                    <a:cxn ang="0">
                      <a:pos x="7" y="31"/>
                    </a:cxn>
                    <a:cxn ang="0">
                      <a:pos x="9" y="32"/>
                    </a:cxn>
                    <a:cxn ang="0">
                      <a:pos x="17" y="34"/>
                    </a:cxn>
                    <a:cxn ang="0">
                      <a:pos x="34" y="17"/>
                    </a:cxn>
                    <a:cxn ang="0">
                      <a:pos x="17" y="0"/>
                    </a:cxn>
                    <a:cxn ang="0">
                      <a:pos x="0" y="17"/>
                    </a:cxn>
                    <a:cxn ang="0">
                      <a:pos x="7" y="31"/>
                    </a:cxn>
                  </a:cxnLst>
                  <a:rect l="0" t="0" r="r" b="b"/>
                  <a:pathLst>
                    <a:path w="34" h="34">
                      <a:moveTo>
                        <a:pt x="7" y="31"/>
                      </a:moveTo>
                      <a:cubicBezTo>
                        <a:pt x="8" y="31"/>
                        <a:pt x="8" y="32"/>
                        <a:pt x="9" y="32"/>
                      </a:cubicBezTo>
                      <a:cubicBezTo>
                        <a:pt x="11" y="33"/>
                        <a:pt x="14" y="34"/>
                        <a:pt x="17" y="34"/>
                      </a:cubicBezTo>
                      <a:cubicBezTo>
                        <a:pt x="26" y="34"/>
                        <a:pt x="34" y="26"/>
                        <a:pt x="34" y="17"/>
                      </a:cubicBezTo>
                      <a:cubicBezTo>
                        <a:pt x="34" y="7"/>
                        <a:pt x="26" y="0"/>
                        <a:pt x="17" y="0"/>
                      </a:cubicBezTo>
                      <a:cubicBezTo>
                        <a:pt x="7" y="0"/>
                        <a:pt x="0" y="7"/>
                        <a:pt x="0" y="17"/>
                      </a:cubicBezTo>
                      <a:cubicBezTo>
                        <a:pt x="0" y="23"/>
                        <a:pt x="3" y="28"/>
                        <a:pt x="7" y="31"/>
                      </a:cubicBezTo>
                      <a:close/>
                    </a:path>
                  </a:pathLst>
                </a:custGeom>
                <a:noFill/>
                <a:ln w="9525" cap="rnd">
                  <a:solidFill>
                    <a:schemeClr val="accent2"/>
                  </a:solidFill>
                  <a:prstDash val="solid"/>
                  <a:round/>
                  <a:headEnd/>
                  <a:tailEnd/>
                </a:ln>
              </p:spPr>
              <p:txBody>
                <a:bodyPr vert="horz" wrap="square" lIns="71271" tIns="35636" rIns="71271" bIns="35636" numCol="1" anchor="t" anchorCtr="0" compatLnSpc="1">
                  <a:prstTxWarp prst="textNoShape">
                    <a:avLst/>
                  </a:prstTxWarp>
                </a:bodyPr>
                <a:lstStyle/>
                <a:p>
                  <a:endParaRPr lang="en-US" sz="1600" dirty="0"/>
                </a:p>
              </p:txBody>
            </p:sp>
            <p:sp>
              <p:nvSpPr>
                <p:cNvPr id="48" name="Oval 29"/>
                <p:cNvSpPr>
                  <a:spLocks noChangeArrowheads="1"/>
                </p:cNvSpPr>
                <p:nvPr/>
              </p:nvSpPr>
              <p:spPr bwMode="auto">
                <a:xfrm>
                  <a:off x="-1609725" y="3328988"/>
                  <a:ext cx="127000" cy="128588"/>
                </a:xfrm>
                <a:prstGeom prst="ellipse">
                  <a:avLst/>
                </a:prstGeom>
                <a:noFill/>
                <a:ln w="9525" cap="rnd">
                  <a:solidFill>
                    <a:schemeClr val="accent2"/>
                  </a:solidFill>
                  <a:prstDash val="solid"/>
                  <a:round/>
                  <a:headEnd/>
                  <a:tailEnd/>
                </a:ln>
              </p:spPr>
              <p:txBody>
                <a:bodyPr vert="horz" wrap="square" lIns="71271" tIns="35636" rIns="71271" bIns="35636" numCol="1" anchor="t" anchorCtr="0" compatLnSpc="1">
                  <a:prstTxWarp prst="textNoShape">
                    <a:avLst/>
                  </a:prstTxWarp>
                </a:bodyPr>
                <a:lstStyle/>
                <a:p>
                  <a:endParaRPr lang="en-US" sz="1600" dirty="0"/>
                </a:p>
              </p:txBody>
            </p:sp>
            <p:sp>
              <p:nvSpPr>
                <p:cNvPr id="49" name="Freeform 30"/>
                <p:cNvSpPr>
                  <a:spLocks/>
                </p:cNvSpPr>
                <p:nvPr/>
              </p:nvSpPr>
              <p:spPr bwMode="auto">
                <a:xfrm>
                  <a:off x="-1673225" y="3498851"/>
                  <a:ext cx="254000" cy="558800"/>
                </a:xfrm>
                <a:custGeom>
                  <a:avLst/>
                  <a:gdLst/>
                  <a:ahLst/>
                  <a:cxnLst>
                    <a:cxn ang="0">
                      <a:pos x="57" y="149"/>
                    </a:cxn>
                    <a:cxn ang="0">
                      <a:pos x="57" y="63"/>
                    </a:cxn>
                    <a:cxn ang="0">
                      <a:pos x="68" y="52"/>
                    </a:cxn>
                    <a:cxn ang="0">
                      <a:pos x="68" y="12"/>
                    </a:cxn>
                    <a:cxn ang="0">
                      <a:pos x="57" y="0"/>
                    </a:cxn>
                    <a:cxn ang="0">
                      <a:pos x="11" y="0"/>
                    </a:cxn>
                    <a:cxn ang="0">
                      <a:pos x="0" y="12"/>
                    </a:cxn>
                    <a:cxn ang="0">
                      <a:pos x="0" y="52"/>
                    </a:cxn>
                    <a:cxn ang="0">
                      <a:pos x="11" y="63"/>
                    </a:cxn>
                    <a:cxn ang="0">
                      <a:pos x="11" y="149"/>
                    </a:cxn>
                  </a:cxnLst>
                  <a:rect l="0" t="0" r="r" b="b"/>
                  <a:pathLst>
                    <a:path w="68" h="149">
                      <a:moveTo>
                        <a:pt x="57" y="149"/>
                      </a:moveTo>
                      <a:cubicBezTo>
                        <a:pt x="57" y="63"/>
                        <a:pt x="57" y="63"/>
                        <a:pt x="57" y="63"/>
                      </a:cubicBezTo>
                      <a:cubicBezTo>
                        <a:pt x="57" y="63"/>
                        <a:pt x="68" y="63"/>
                        <a:pt x="68" y="52"/>
                      </a:cubicBezTo>
                      <a:cubicBezTo>
                        <a:pt x="68" y="41"/>
                        <a:pt x="68" y="12"/>
                        <a:pt x="68" y="12"/>
                      </a:cubicBezTo>
                      <a:cubicBezTo>
                        <a:pt x="68" y="12"/>
                        <a:pt x="68" y="0"/>
                        <a:pt x="57" y="0"/>
                      </a:cubicBezTo>
                      <a:cubicBezTo>
                        <a:pt x="54" y="0"/>
                        <a:pt x="11" y="0"/>
                        <a:pt x="11" y="0"/>
                      </a:cubicBezTo>
                      <a:cubicBezTo>
                        <a:pt x="11" y="0"/>
                        <a:pt x="0" y="0"/>
                        <a:pt x="0" y="12"/>
                      </a:cubicBezTo>
                      <a:cubicBezTo>
                        <a:pt x="0" y="52"/>
                        <a:pt x="0" y="52"/>
                        <a:pt x="0" y="52"/>
                      </a:cubicBezTo>
                      <a:cubicBezTo>
                        <a:pt x="0" y="63"/>
                        <a:pt x="11" y="63"/>
                        <a:pt x="11" y="63"/>
                      </a:cubicBezTo>
                      <a:cubicBezTo>
                        <a:pt x="11" y="149"/>
                        <a:pt x="11" y="149"/>
                        <a:pt x="11" y="149"/>
                      </a:cubicBezTo>
                    </a:path>
                  </a:pathLst>
                </a:custGeom>
                <a:noFill/>
                <a:ln w="9525" cap="rnd">
                  <a:solidFill>
                    <a:schemeClr val="accent2"/>
                  </a:solidFill>
                  <a:prstDash val="solid"/>
                  <a:round/>
                  <a:headEnd/>
                  <a:tailEnd/>
                </a:ln>
              </p:spPr>
              <p:txBody>
                <a:bodyPr vert="horz" wrap="square" lIns="71271" tIns="35636" rIns="71271" bIns="35636" numCol="1" anchor="t" anchorCtr="0" compatLnSpc="1">
                  <a:prstTxWarp prst="textNoShape">
                    <a:avLst/>
                  </a:prstTxWarp>
                </a:bodyPr>
                <a:lstStyle/>
                <a:p>
                  <a:endParaRPr lang="en-US" sz="1600" dirty="0"/>
                </a:p>
              </p:txBody>
            </p:sp>
            <p:sp>
              <p:nvSpPr>
                <p:cNvPr id="50" name="Line 31"/>
                <p:cNvSpPr>
                  <a:spLocks noChangeShapeType="1"/>
                </p:cNvSpPr>
                <p:nvPr/>
              </p:nvSpPr>
              <p:spPr bwMode="auto">
                <a:xfrm>
                  <a:off x="-1460500" y="4057651"/>
                  <a:ext cx="41275" cy="1588"/>
                </a:xfrm>
                <a:prstGeom prst="line">
                  <a:avLst/>
                </a:prstGeom>
                <a:noFill/>
                <a:ln w="9525" cap="rnd">
                  <a:solidFill>
                    <a:schemeClr val="accent2"/>
                  </a:solidFill>
                  <a:prstDash val="solid"/>
                  <a:round/>
                  <a:headEnd/>
                  <a:tailEnd/>
                </a:ln>
              </p:spPr>
              <p:txBody>
                <a:bodyPr vert="horz" wrap="square" lIns="71271" tIns="35636" rIns="71271" bIns="35636" numCol="1" anchor="t" anchorCtr="0" compatLnSpc="1">
                  <a:prstTxWarp prst="textNoShape">
                    <a:avLst/>
                  </a:prstTxWarp>
                </a:bodyPr>
                <a:lstStyle/>
                <a:p>
                  <a:endParaRPr lang="en-US" sz="1600" dirty="0"/>
                </a:p>
              </p:txBody>
            </p:sp>
            <p:sp>
              <p:nvSpPr>
                <p:cNvPr id="51" name="Line 32"/>
                <p:cNvSpPr>
                  <a:spLocks noChangeShapeType="1"/>
                </p:cNvSpPr>
                <p:nvPr/>
              </p:nvSpPr>
              <p:spPr bwMode="auto">
                <a:xfrm flipH="1">
                  <a:off x="-1673225" y="4057651"/>
                  <a:ext cx="41275" cy="1588"/>
                </a:xfrm>
                <a:prstGeom prst="line">
                  <a:avLst/>
                </a:prstGeom>
                <a:noFill/>
                <a:ln w="9525" cap="rnd">
                  <a:solidFill>
                    <a:schemeClr val="accent2"/>
                  </a:solidFill>
                  <a:prstDash val="solid"/>
                  <a:round/>
                  <a:headEnd/>
                  <a:tailEnd/>
                </a:ln>
              </p:spPr>
              <p:txBody>
                <a:bodyPr vert="horz" wrap="square" lIns="71271" tIns="35636" rIns="71271" bIns="35636" numCol="1" anchor="t" anchorCtr="0" compatLnSpc="1">
                  <a:prstTxWarp prst="textNoShape">
                    <a:avLst/>
                  </a:prstTxWarp>
                </a:bodyPr>
                <a:lstStyle/>
                <a:p>
                  <a:endParaRPr lang="en-US" sz="1600" dirty="0"/>
                </a:p>
              </p:txBody>
            </p:sp>
          </p:grpSp>
          <p:grpSp>
            <p:nvGrpSpPr>
              <p:cNvPr id="20" name="Group 130"/>
              <p:cNvGrpSpPr/>
              <p:nvPr/>
            </p:nvGrpSpPr>
            <p:grpSpPr>
              <a:xfrm>
                <a:off x="1329076" y="1380565"/>
                <a:ext cx="972299" cy="955816"/>
                <a:chOff x="1404068" y="2027008"/>
                <a:chExt cx="1084329" cy="1084329"/>
              </a:xfrm>
            </p:grpSpPr>
            <p:sp>
              <p:nvSpPr>
                <p:cNvPr id="36" name="Oval 35"/>
                <p:cNvSpPr/>
                <p:nvPr/>
              </p:nvSpPr>
              <p:spPr>
                <a:xfrm>
                  <a:off x="1404068" y="2027008"/>
                  <a:ext cx="1084329" cy="108432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latin typeface="Arial" pitchFamily="34" charset="0"/>
                    <a:cs typeface="Arial" pitchFamily="34" charset="0"/>
                  </a:endParaRPr>
                </a:p>
              </p:txBody>
            </p:sp>
            <p:sp>
              <p:nvSpPr>
                <p:cNvPr id="37" name="Oval 36"/>
                <p:cNvSpPr/>
                <p:nvPr/>
              </p:nvSpPr>
              <p:spPr>
                <a:xfrm>
                  <a:off x="1497065" y="2120004"/>
                  <a:ext cx="898335" cy="89833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latin typeface="Arial" pitchFamily="34" charset="0"/>
                    <a:cs typeface="Arial" pitchFamily="34" charset="0"/>
                  </a:endParaRPr>
                </a:p>
              </p:txBody>
            </p:sp>
            <p:grpSp>
              <p:nvGrpSpPr>
                <p:cNvPr id="21" name="Group 129"/>
                <p:cNvGrpSpPr/>
                <p:nvPr/>
              </p:nvGrpSpPr>
              <p:grpSpPr>
                <a:xfrm>
                  <a:off x="1663700" y="2229259"/>
                  <a:ext cx="565064" cy="616324"/>
                  <a:chOff x="-742950" y="2239963"/>
                  <a:chExt cx="735012" cy="801688"/>
                </a:xfrm>
              </p:grpSpPr>
              <p:sp>
                <p:nvSpPr>
                  <p:cNvPr id="39" name="Freeform 36"/>
                  <p:cNvSpPr>
                    <a:spLocks/>
                  </p:cNvSpPr>
                  <p:nvPr/>
                </p:nvSpPr>
                <p:spPr bwMode="auto">
                  <a:xfrm>
                    <a:off x="-742950" y="2416176"/>
                    <a:ext cx="649288" cy="625475"/>
                  </a:xfrm>
                  <a:custGeom>
                    <a:avLst/>
                    <a:gdLst/>
                    <a:ahLst/>
                    <a:cxnLst>
                      <a:cxn ang="0">
                        <a:pos x="79" y="167"/>
                      </a:cxn>
                      <a:cxn ang="0">
                        <a:pos x="90" y="158"/>
                      </a:cxn>
                      <a:cxn ang="0">
                        <a:pos x="99" y="107"/>
                      </a:cxn>
                      <a:cxn ang="0">
                        <a:pos x="101" y="134"/>
                      </a:cxn>
                      <a:cxn ang="0">
                        <a:pos x="104" y="165"/>
                      </a:cxn>
                      <a:cxn ang="0">
                        <a:pos x="115" y="165"/>
                      </a:cxn>
                      <a:cxn ang="0">
                        <a:pos x="110" y="104"/>
                      </a:cxn>
                      <a:cxn ang="0">
                        <a:pos x="149" y="104"/>
                      </a:cxn>
                      <a:cxn ang="0">
                        <a:pos x="158" y="100"/>
                      </a:cxn>
                      <a:cxn ang="0">
                        <a:pos x="169" y="82"/>
                      </a:cxn>
                      <a:cxn ang="0">
                        <a:pos x="169" y="23"/>
                      </a:cxn>
                      <a:cxn ang="0">
                        <a:pos x="142" y="4"/>
                      </a:cxn>
                      <a:cxn ang="0">
                        <a:pos x="130" y="25"/>
                      </a:cxn>
                      <a:cxn ang="0">
                        <a:pos x="131" y="24"/>
                      </a:cxn>
                      <a:cxn ang="0">
                        <a:pos x="142" y="16"/>
                      </a:cxn>
                      <a:cxn ang="0">
                        <a:pos x="142" y="16"/>
                      </a:cxn>
                      <a:cxn ang="0">
                        <a:pos x="142" y="16"/>
                      </a:cxn>
                      <a:cxn ang="0">
                        <a:pos x="142" y="16"/>
                      </a:cxn>
                      <a:cxn ang="0">
                        <a:pos x="153" y="14"/>
                      </a:cxn>
                      <a:cxn ang="0">
                        <a:pos x="155" y="25"/>
                      </a:cxn>
                      <a:cxn ang="0">
                        <a:pos x="141" y="37"/>
                      </a:cxn>
                      <a:cxn ang="0">
                        <a:pos x="132" y="41"/>
                      </a:cxn>
                      <a:cxn ang="0">
                        <a:pos x="130" y="74"/>
                      </a:cxn>
                      <a:cxn ang="0">
                        <a:pos x="130" y="83"/>
                      </a:cxn>
                      <a:cxn ang="0">
                        <a:pos x="107" y="83"/>
                      </a:cxn>
                      <a:cxn ang="0">
                        <a:pos x="105" y="77"/>
                      </a:cxn>
                      <a:cxn ang="0">
                        <a:pos x="109" y="77"/>
                      </a:cxn>
                      <a:cxn ang="0">
                        <a:pos x="112" y="74"/>
                      </a:cxn>
                      <a:cxn ang="0">
                        <a:pos x="112" y="65"/>
                      </a:cxn>
                      <a:cxn ang="0">
                        <a:pos x="109" y="61"/>
                      </a:cxn>
                      <a:cxn ang="0">
                        <a:pos x="6" y="61"/>
                      </a:cxn>
                      <a:cxn ang="0">
                        <a:pos x="3" y="65"/>
                      </a:cxn>
                      <a:cxn ang="0">
                        <a:pos x="3" y="74"/>
                      </a:cxn>
                      <a:cxn ang="0">
                        <a:pos x="6" y="77"/>
                      </a:cxn>
                      <a:cxn ang="0">
                        <a:pos x="9" y="77"/>
                      </a:cxn>
                      <a:cxn ang="0">
                        <a:pos x="7" y="86"/>
                      </a:cxn>
                      <a:cxn ang="0">
                        <a:pos x="0" y="165"/>
                      </a:cxn>
                      <a:cxn ang="0">
                        <a:pos x="11" y="165"/>
                      </a:cxn>
                      <a:cxn ang="0">
                        <a:pos x="13" y="134"/>
                      </a:cxn>
                      <a:cxn ang="0">
                        <a:pos x="18" y="87"/>
                      </a:cxn>
                      <a:cxn ang="0">
                        <a:pos x="20" y="81"/>
                      </a:cxn>
                      <a:cxn ang="0">
                        <a:pos x="26" y="77"/>
                      </a:cxn>
                      <a:cxn ang="0">
                        <a:pos x="89" y="77"/>
                      </a:cxn>
                      <a:cxn ang="0">
                        <a:pos x="95" y="81"/>
                      </a:cxn>
                      <a:cxn ang="0">
                        <a:pos x="96" y="83"/>
                      </a:cxn>
                      <a:cxn ang="0">
                        <a:pos x="91" y="83"/>
                      </a:cxn>
                      <a:cxn ang="0">
                        <a:pos x="80" y="91"/>
                      </a:cxn>
                      <a:cxn ang="0">
                        <a:pos x="68" y="154"/>
                      </a:cxn>
                    </a:cxnLst>
                    <a:rect l="0" t="0" r="r" b="b"/>
                    <a:pathLst>
                      <a:path w="173" h="167">
                        <a:moveTo>
                          <a:pt x="79" y="167"/>
                        </a:moveTo>
                        <a:cubicBezTo>
                          <a:pt x="84" y="167"/>
                          <a:pt x="89" y="163"/>
                          <a:pt x="90" y="158"/>
                        </a:cubicBezTo>
                        <a:cubicBezTo>
                          <a:pt x="99" y="107"/>
                          <a:pt x="99" y="107"/>
                          <a:pt x="99" y="107"/>
                        </a:cubicBezTo>
                        <a:cubicBezTo>
                          <a:pt x="100" y="115"/>
                          <a:pt x="101" y="124"/>
                          <a:pt x="101" y="134"/>
                        </a:cubicBezTo>
                        <a:cubicBezTo>
                          <a:pt x="102" y="147"/>
                          <a:pt x="103" y="159"/>
                          <a:pt x="104" y="165"/>
                        </a:cubicBezTo>
                        <a:cubicBezTo>
                          <a:pt x="115" y="165"/>
                          <a:pt x="115" y="165"/>
                          <a:pt x="115" y="165"/>
                        </a:cubicBezTo>
                        <a:cubicBezTo>
                          <a:pt x="114" y="155"/>
                          <a:pt x="112" y="126"/>
                          <a:pt x="110" y="104"/>
                        </a:cubicBezTo>
                        <a:cubicBezTo>
                          <a:pt x="149" y="104"/>
                          <a:pt x="149" y="104"/>
                          <a:pt x="149" y="104"/>
                        </a:cubicBezTo>
                        <a:cubicBezTo>
                          <a:pt x="153" y="104"/>
                          <a:pt x="156" y="102"/>
                          <a:pt x="158" y="100"/>
                        </a:cubicBezTo>
                        <a:cubicBezTo>
                          <a:pt x="163" y="96"/>
                          <a:pt x="167" y="90"/>
                          <a:pt x="169" y="82"/>
                        </a:cubicBezTo>
                        <a:cubicBezTo>
                          <a:pt x="173" y="63"/>
                          <a:pt x="173" y="43"/>
                          <a:pt x="169" y="23"/>
                        </a:cubicBezTo>
                        <a:cubicBezTo>
                          <a:pt x="166" y="8"/>
                          <a:pt x="152" y="0"/>
                          <a:pt x="142" y="4"/>
                        </a:cubicBezTo>
                        <a:cubicBezTo>
                          <a:pt x="135" y="8"/>
                          <a:pt x="130" y="16"/>
                          <a:pt x="130" y="25"/>
                        </a:cubicBezTo>
                        <a:cubicBezTo>
                          <a:pt x="130" y="25"/>
                          <a:pt x="131" y="24"/>
                          <a:pt x="131" y="24"/>
                        </a:cubicBezTo>
                        <a:cubicBezTo>
                          <a:pt x="138" y="20"/>
                          <a:pt x="142" y="17"/>
                          <a:pt x="142" y="16"/>
                        </a:cubicBezTo>
                        <a:cubicBezTo>
                          <a:pt x="142" y="16"/>
                          <a:pt x="142" y="16"/>
                          <a:pt x="142" y="16"/>
                        </a:cubicBezTo>
                        <a:cubicBezTo>
                          <a:pt x="142" y="16"/>
                          <a:pt x="142" y="16"/>
                          <a:pt x="142" y="16"/>
                        </a:cubicBezTo>
                        <a:cubicBezTo>
                          <a:pt x="142" y="16"/>
                          <a:pt x="142" y="16"/>
                          <a:pt x="142" y="16"/>
                        </a:cubicBezTo>
                        <a:cubicBezTo>
                          <a:pt x="145" y="12"/>
                          <a:pt x="150" y="11"/>
                          <a:pt x="153" y="14"/>
                        </a:cubicBezTo>
                        <a:cubicBezTo>
                          <a:pt x="157" y="16"/>
                          <a:pt x="158" y="21"/>
                          <a:pt x="155" y="25"/>
                        </a:cubicBezTo>
                        <a:cubicBezTo>
                          <a:pt x="155" y="26"/>
                          <a:pt x="151" y="31"/>
                          <a:pt x="141" y="37"/>
                        </a:cubicBezTo>
                        <a:cubicBezTo>
                          <a:pt x="138" y="38"/>
                          <a:pt x="135" y="40"/>
                          <a:pt x="132" y="41"/>
                        </a:cubicBezTo>
                        <a:cubicBezTo>
                          <a:pt x="133" y="52"/>
                          <a:pt x="133" y="63"/>
                          <a:pt x="130" y="74"/>
                        </a:cubicBezTo>
                        <a:cubicBezTo>
                          <a:pt x="130" y="77"/>
                          <a:pt x="130" y="80"/>
                          <a:pt x="130" y="83"/>
                        </a:cubicBezTo>
                        <a:cubicBezTo>
                          <a:pt x="107" y="83"/>
                          <a:pt x="107" y="83"/>
                          <a:pt x="107" y="83"/>
                        </a:cubicBezTo>
                        <a:cubicBezTo>
                          <a:pt x="107" y="81"/>
                          <a:pt x="106" y="79"/>
                          <a:pt x="105" y="77"/>
                        </a:cubicBezTo>
                        <a:cubicBezTo>
                          <a:pt x="109" y="77"/>
                          <a:pt x="109" y="77"/>
                          <a:pt x="109" y="77"/>
                        </a:cubicBezTo>
                        <a:cubicBezTo>
                          <a:pt x="111" y="77"/>
                          <a:pt x="112" y="76"/>
                          <a:pt x="112" y="74"/>
                        </a:cubicBezTo>
                        <a:cubicBezTo>
                          <a:pt x="112" y="65"/>
                          <a:pt x="112" y="65"/>
                          <a:pt x="112" y="65"/>
                        </a:cubicBezTo>
                        <a:cubicBezTo>
                          <a:pt x="112" y="63"/>
                          <a:pt x="111" y="61"/>
                          <a:pt x="109" y="61"/>
                        </a:cubicBezTo>
                        <a:cubicBezTo>
                          <a:pt x="6" y="61"/>
                          <a:pt x="6" y="61"/>
                          <a:pt x="6" y="61"/>
                        </a:cubicBezTo>
                        <a:cubicBezTo>
                          <a:pt x="4" y="61"/>
                          <a:pt x="3" y="63"/>
                          <a:pt x="3" y="65"/>
                        </a:cubicBezTo>
                        <a:cubicBezTo>
                          <a:pt x="3" y="74"/>
                          <a:pt x="3" y="74"/>
                          <a:pt x="3" y="74"/>
                        </a:cubicBezTo>
                        <a:cubicBezTo>
                          <a:pt x="3" y="76"/>
                          <a:pt x="4" y="77"/>
                          <a:pt x="6" y="77"/>
                        </a:cubicBezTo>
                        <a:cubicBezTo>
                          <a:pt x="9" y="77"/>
                          <a:pt x="9" y="77"/>
                          <a:pt x="9" y="77"/>
                        </a:cubicBezTo>
                        <a:cubicBezTo>
                          <a:pt x="8" y="80"/>
                          <a:pt x="7" y="83"/>
                          <a:pt x="7" y="86"/>
                        </a:cubicBezTo>
                        <a:cubicBezTo>
                          <a:pt x="5" y="104"/>
                          <a:pt x="1" y="152"/>
                          <a:pt x="0" y="165"/>
                        </a:cubicBezTo>
                        <a:cubicBezTo>
                          <a:pt x="11" y="165"/>
                          <a:pt x="11" y="165"/>
                          <a:pt x="11" y="165"/>
                        </a:cubicBezTo>
                        <a:cubicBezTo>
                          <a:pt x="11" y="159"/>
                          <a:pt x="12" y="147"/>
                          <a:pt x="13" y="134"/>
                        </a:cubicBezTo>
                        <a:cubicBezTo>
                          <a:pt x="15" y="115"/>
                          <a:pt x="17" y="97"/>
                          <a:pt x="18" y="87"/>
                        </a:cubicBezTo>
                        <a:cubicBezTo>
                          <a:pt x="18" y="84"/>
                          <a:pt x="19" y="83"/>
                          <a:pt x="20" y="81"/>
                        </a:cubicBezTo>
                        <a:cubicBezTo>
                          <a:pt x="21" y="80"/>
                          <a:pt x="23" y="78"/>
                          <a:pt x="26" y="77"/>
                        </a:cubicBezTo>
                        <a:cubicBezTo>
                          <a:pt x="89" y="77"/>
                          <a:pt x="89" y="77"/>
                          <a:pt x="89" y="77"/>
                        </a:cubicBezTo>
                        <a:cubicBezTo>
                          <a:pt x="91" y="78"/>
                          <a:pt x="94" y="80"/>
                          <a:pt x="95" y="81"/>
                        </a:cubicBezTo>
                        <a:cubicBezTo>
                          <a:pt x="95" y="82"/>
                          <a:pt x="95" y="82"/>
                          <a:pt x="96" y="83"/>
                        </a:cubicBezTo>
                        <a:cubicBezTo>
                          <a:pt x="91" y="83"/>
                          <a:pt x="91" y="83"/>
                          <a:pt x="91" y="83"/>
                        </a:cubicBezTo>
                        <a:cubicBezTo>
                          <a:pt x="85" y="83"/>
                          <a:pt x="81" y="86"/>
                          <a:pt x="80" y="91"/>
                        </a:cubicBezTo>
                        <a:cubicBezTo>
                          <a:pt x="68" y="154"/>
                          <a:pt x="68" y="154"/>
                          <a:pt x="68" y="154"/>
                        </a:cubicBezTo>
                      </a:path>
                    </a:pathLst>
                  </a:custGeom>
                  <a:noFill/>
                  <a:ln w="9525" cap="rnd">
                    <a:solidFill>
                      <a:schemeClr val="accent5"/>
                    </a:solidFill>
                    <a:prstDash val="solid"/>
                    <a:round/>
                    <a:headEnd/>
                    <a:tailEnd/>
                  </a:ln>
                </p:spPr>
                <p:txBody>
                  <a:bodyPr vert="horz" wrap="square" lIns="71271" tIns="35636" rIns="71271" bIns="35636" numCol="1" anchor="t" anchorCtr="0" compatLnSpc="1">
                    <a:prstTxWarp prst="textNoShape">
                      <a:avLst/>
                    </a:prstTxWarp>
                  </a:bodyPr>
                  <a:lstStyle/>
                  <a:p>
                    <a:endParaRPr lang="en-US" sz="1600" dirty="0"/>
                  </a:p>
                </p:txBody>
              </p:sp>
              <p:sp>
                <p:nvSpPr>
                  <p:cNvPr id="40" name="Freeform 37"/>
                  <p:cNvSpPr>
                    <a:spLocks/>
                  </p:cNvSpPr>
                  <p:nvPr/>
                </p:nvSpPr>
                <p:spPr bwMode="auto">
                  <a:xfrm>
                    <a:off x="-668338" y="2378076"/>
                    <a:ext cx="304800" cy="258763"/>
                  </a:xfrm>
                  <a:custGeom>
                    <a:avLst/>
                    <a:gdLst/>
                    <a:ahLst/>
                    <a:cxnLst>
                      <a:cxn ang="0">
                        <a:pos x="17" y="69"/>
                      </a:cxn>
                      <a:cxn ang="0">
                        <a:pos x="79" y="69"/>
                      </a:cxn>
                      <a:cxn ang="0">
                        <a:pos x="81" y="67"/>
                      </a:cxn>
                      <a:cxn ang="0">
                        <a:pos x="81" y="63"/>
                      </a:cxn>
                      <a:cxn ang="0">
                        <a:pos x="79" y="61"/>
                      </a:cxn>
                      <a:cxn ang="0">
                        <a:pos x="28" y="61"/>
                      </a:cxn>
                      <a:cxn ang="0">
                        <a:pos x="28" y="61"/>
                      </a:cxn>
                      <a:cxn ang="0">
                        <a:pos x="8" y="2"/>
                      </a:cxn>
                      <a:cxn ang="0">
                        <a:pos x="5" y="0"/>
                      </a:cxn>
                      <a:cxn ang="0">
                        <a:pos x="1" y="1"/>
                      </a:cxn>
                      <a:cxn ang="0">
                        <a:pos x="0" y="4"/>
                      </a:cxn>
                      <a:cxn ang="0">
                        <a:pos x="19" y="61"/>
                      </a:cxn>
                      <a:cxn ang="0">
                        <a:pos x="17" y="61"/>
                      </a:cxn>
                    </a:cxnLst>
                    <a:rect l="0" t="0" r="r" b="b"/>
                    <a:pathLst>
                      <a:path w="81" h="69">
                        <a:moveTo>
                          <a:pt x="17" y="69"/>
                        </a:moveTo>
                        <a:cubicBezTo>
                          <a:pt x="79" y="69"/>
                          <a:pt x="79" y="69"/>
                          <a:pt x="79" y="69"/>
                        </a:cubicBezTo>
                        <a:cubicBezTo>
                          <a:pt x="80" y="69"/>
                          <a:pt x="81" y="68"/>
                          <a:pt x="81" y="67"/>
                        </a:cubicBezTo>
                        <a:cubicBezTo>
                          <a:pt x="81" y="63"/>
                          <a:pt x="81" y="63"/>
                          <a:pt x="81" y="63"/>
                        </a:cubicBezTo>
                        <a:cubicBezTo>
                          <a:pt x="81" y="62"/>
                          <a:pt x="80" y="61"/>
                          <a:pt x="79" y="61"/>
                        </a:cubicBezTo>
                        <a:cubicBezTo>
                          <a:pt x="28" y="61"/>
                          <a:pt x="28" y="61"/>
                          <a:pt x="28" y="61"/>
                        </a:cubicBezTo>
                        <a:cubicBezTo>
                          <a:pt x="28" y="61"/>
                          <a:pt x="28" y="61"/>
                          <a:pt x="28" y="61"/>
                        </a:cubicBezTo>
                        <a:cubicBezTo>
                          <a:pt x="8" y="2"/>
                          <a:pt x="8" y="2"/>
                          <a:pt x="8" y="2"/>
                        </a:cubicBezTo>
                        <a:cubicBezTo>
                          <a:pt x="7" y="1"/>
                          <a:pt x="6" y="0"/>
                          <a:pt x="5" y="0"/>
                        </a:cubicBezTo>
                        <a:cubicBezTo>
                          <a:pt x="1" y="1"/>
                          <a:pt x="1" y="1"/>
                          <a:pt x="1" y="1"/>
                        </a:cubicBezTo>
                        <a:cubicBezTo>
                          <a:pt x="0" y="2"/>
                          <a:pt x="0" y="3"/>
                          <a:pt x="0" y="4"/>
                        </a:cubicBezTo>
                        <a:cubicBezTo>
                          <a:pt x="19" y="61"/>
                          <a:pt x="19" y="61"/>
                          <a:pt x="19" y="61"/>
                        </a:cubicBezTo>
                        <a:cubicBezTo>
                          <a:pt x="17" y="61"/>
                          <a:pt x="17" y="61"/>
                          <a:pt x="17" y="61"/>
                        </a:cubicBezTo>
                      </a:path>
                    </a:pathLst>
                  </a:custGeom>
                  <a:noFill/>
                  <a:ln w="9525" cap="rnd">
                    <a:solidFill>
                      <a:schemeClr val="accent5"/>
                    </a:solidFill>
                    <a:prstDash val="solid"/>
                    <a:round/>
                    <a:headEnd/>
                    <a:tailEnd/>
                  </a:ln>
                </p:spPr>
                <p:txBody>
                  <a:bodyPr vert="horz" wrap="square" lIns="71271" tIns="35636" rIns="71271" bIns="35636" numCol="1" anchor="t" anchorCtr="0" compatLnSpc="1">
                    <a:prstTxWarp prst="textNoShape">
                      <a:avLst/>
                    </a:prstTxWarp>
                  </a:bodyPr>
                  <a:lstStyle/>
                  <a:p>
                    <a:endParaRPr lang="en-US" sz="1600" dirty="0"/>
                  </a:p>
                </p:txBody>
              </p:sp>
              <p:sp>
                <p:nvSpPr>
                  <p:cNvPr id="41" name="Freeform 38"/>
                  <p:cNvSpPr>
                    <a:spLocks/>
                  </p:cNvSpPr>
                  <p:nvPr/>
                </p:nvSpPr>
                <p:spPr bwMode="auto">
                  <a:xfrm>
                    <a:off x="-327025" y="2239963"/>
                    <a:ext cx="184150" cy="184150"/>
                  </a:xfrm>
                  <a:custGeom>
                    <a:avLst/>
                    <a:gdLst/>
                    <a:ahLst/>
                    <a:cxnLst>
                      <a:cxn ang="0">
                        <a:pos x="29" y="46"/>
                      </a:cxn>
                      <a:cxn ang="0">
                        <a:pos x="46" y="19"/>
                      </a:cxn>
                      <a:cxn ang="0">
                        <a:pos x="19" y="3"/>
                      </a:cxn>
                      <a:cxn ang="0">
                        <a:pos x="3" y="29"/>
                      </a:cxn>
                      <a:cxn ang="0">
                        <a:pos x="29" y="46"/>
                      </a:cxn>
                    </a:cxnLst>
                    <a:rect l="0" t="0" r="r" b="b"/>
                    <a:pathLst>
                      <a:path w="49" h="49">
                        <a:moveTo>
                          <a:pt x="29" y="46"/>
                        </a:moveTo>
                        <a:cubicBezTo>
                          <a:pt x="41" y="43"/>
                          <a:pt x="49" y="31"/>
                          <a:pt x="46" y="19"/>
                        </a:cubicBezTo>
                        <a:cubicBezTo>
                          <a:pt x="43" y="7"/>
                          <a:pt x="31" y="0"/>
                          <a:pt x="19" y="3"/>
                        </a:cubicBezTo>
                        <a:cubicBezTo>
                          <a:pt x="7" y="5"/>
                          <a:pt x="0" y="18"/>
                          <a:pt x="3" y="29"/>
                        </a:cubicBezTo>
                        <a:cubicBezTo>
                          <a:pt x="5" y="41"/>
                          <a:pt x="17" y="49"/>
                          <a:pt x="29" y="46"/>
                        </a:cubicBezTo>
                        <a:close/>
                      </a:path>
                    </a:pathLst>
                  </a:custGeom>
                  <a:noFill/>
                  <a:ln w="9525" cap="rnd">
                    <a:solidFill>
                      <a:schemeClr val="accent5"/>
                    </a:solidFill>
                    <a:prstDash val="solid"/>
                    <a:round/>
                    <a:headEnd/>
                    <a:tailEnd/>
                  </a:ln>
                </p:spPr>
                <p:txBody>
                  <a:bodyPr vert="horz" wrap="square" lIns="71271" tIns="35636" rIns="71271" bIns="35636" numCol="1" anchor="t" anchorCtr="0" compatLnSpc="1">
                    <a:prstTxWarp prst="textNoShape">
                      <a:avLst/>
                    </a:prstTxWarp>
                  </a:bodyPr>
                  <a:lstStyle/>
                  <a:p>
                    <a:endParaRPr lang="en-US" sz="1600" dirty="0"/>
                  </a:p>
                </p:txBody>
              </p:sp>
              <p:sp>
                <p:nvSpPr>
                  <p:cNvPr id="42" name="Freeform 39"/>
                  <p:cNvSpPr>
                    <a:spLocks/>
                  </p:cNvSpPr>
                  <p:nvPr/>
                </p:nvSpPr>
                <p:spPr bwMode="auto">
                  <a:xfrm>
                    <a:off x="-468313" y="2513013"/>
                    <a:ext cx="209550" cy="71438"/>
                  </a:xfrm>
                  <a:custGeom>
                    <a:avLst/>
                    <a:gdLst/>
                    <a:ahLst/>
                    <a:cxnLst>
                      <a:cxn ang="0">
                        <a:pos x="56" y="0"/>
                      </a:cxn>
                      <a:cxn ang="0">
                        <a:pos x="54" y="1"/>
                      </a:cxn>
                      <a:cxn ang="0">
                        <a:pos x="19" y="8"/>
                      </a:cxn>
                      <a:cxn ang="0">
                        <a:pos x="7" y="7"/>
                      </a:cxn>
                      <a:cxn ang="0">
                        <a:pos x="6" y="7"/>
                      </a:cxn>
                      <a:cxn ang="0">
                        <a:pos x="0" y="12"/>
                      </a:cxn>
                      <a:cxn ang="0">
                        <a:pos x="6" y="19"/>
                      </a:cxn>
                      <a:cxn ang="0">
                        <a:pos x="19" y="19"/>
                      </a:cxn>
                      <a:cxn ang="0">
                        <a:pos x="19" y="19"/>
                      </a:cxn>
                      <a:cxn ang="0">
                        <a:pos x="56" y="13"/>
                      </a:cxn>
                    </a:cxnLst>
                    <a:rect l="0" t="0" r="r" b="b"/>
                    <a:pathLst>
                      <a:path w="56" h="19">
                        <a:moveTo>
                          <a:pt x="56" y="0"/>
                        </a:moveTo>
                        <a:cubicBezTo>
                          <a:pt x="55" y="0"/>
                          <a:pt x="54" y="1"/>
                          <a:pt x="54" y="1"/>
                        </a:cubicBezTo>
                        <a:cubicBezTo>
                          <a:pt x="44" y="5"/>
                          <a:pt x="32" y="8"/>
                          <a:pt x="19" y="8"/>
                        </a:cubicBezTo>
                        <a:cubicBezTo>
                          <a:pt x="15" y="8"/>
                          <a:pt x="11" y="7"/>
                          <a:pt x="7" y="7"/>
                        </a:cubicBezTo>
                        <a:cubicBezTo>
                          <a:pt x="7" y="7"/>
                          <a:pt x="7" y="7"/>
                          <a:pt x="6" y="7"/>
                        </a:cubicBezTo>
                        <a:cubicBezTo>
                          <a:pt x="3" y="7"/>
                          <a:pt x="1" y="10"/>
                          <a:pt x="0" y="12"/>
                        </a:cubicBezTo>
                        <a:cubicBezTo>
                          <a:pt x="0" y="16"/>
                          <a:pt x="3" y="19"/>
                          <a:pt x="6" y="19"/>
                        </a:cubicBezTo>
                        <a:cubicBezTo>
                          <a:pt x="10" y="19"/>
                          <a:pt x="14" y="19"/>
                          <a:pt x="19" y="19"/>
                        </a:cubicBezTo>
                        <a:cubicBezTo>
                          <a:pt x="19" y="19"/>
                          <a:pt x="19" y="19"/>
                          <a:pt x="19" y="19"/>
                        </a:cubicBezTo>
                        <a:cubicBezTo>
                          <a:pt x="35" y="19"/>
                          <a:pt x="47" y="16"/>
                          <a:pt x="56" y="13"/>
                        </a:cubicBezTo>
                      </a:path>
                    </a:pathLst>
                  </a:custGeom>
                  <a:noFill/>
                  <a:ln w="9525" cap="rnd">
                    <a:solidFill>
                      <a:schemeClr val="accent5"/>
                    </a:solidFill>
                    <a:prstDash val="solid"/>
                    <a:round/>
                    <a:headEnd/>
                    <a:tailEnd/>
                  </a:ln>
                </p:spPr>
                <p:txBody>
                  <a:bodyPr vert="horz" wrap="square" lIns="71271" tIns="35636" rIns="71271" bIns="35636" numCol="1" anchor="t" anchorCtr="0" compatLnSpc="1">
                    <a:prstTxWarp prst="textNoShape">
                      <a:avLst/>
                    </a:prstTxWarp>
                  </a:bodyPr>
                  <a:lstStyle/>
                  <a:p>
                    <a:endParaRPr lang="en-US" sz="1600" dirty="0"/>
                  </a:p>
                </p:txBody>
              </p:sp>
              <p:sp>
                <p:nvSpPr>
                  <p:cNvPr id="43" name="Freeform 40"/>
                  <p:cNvSpPr>
                    <a:spLocks/>
                  </p:cNvSpPr>
                  <p:nvPr/>
                </p:nvSpPr>
                <p:spPr bwMode="auto">
                  <a:xfrm>
                    <a:off x="-280988" y="2828926"/>
                    <a:ext cx="273050" cy="201613"/>
                  </a:xfrm>
                  <a:custGeom>
                    <a:avLst/>
                    <a:gdLst/>
                    <a:ahLst/>
                    <a:cxnLst>
                      <a:cxn ang="0">
                        <a:pos x="0" y="127"/>
                      </a:cxn>
                      <a:cxn ang="0">
                        <a:pos x="172" y="127"/>
                      </a:cxn>
                      <a:cxn ang="0">
                        <a:pos x="149" y="0"/>
                      </a:cxn>
                      <a:cxn ang="0">
                        <a:pos x="21" y="0"/>
                      </a:cxn>
                      <a:cxn ang="0">
                        <a:pos x="0" y="127"/>
                      </a:cxn>
                      <a:cxn ang="0">
                        <a:pos x="0" y="127"/>
                      </a:cxn>
                    </a:cxnLst>
                    <a:rect l="0" t="0" r="r" b="b"/>
                    <a:pathLst>
                      <a:path w="172" h="127">
                        <a:moveTo>
                          <a:pt x="0" y="127"/>
                        </a:moveTo>
                        <a:lnTo>
                          <a:pt x="172" y="127"/>
                        </a:lnTo>
                        <a:lnTo>
                          <a:pt x="149" y="0"/>
                        </a:lnTo>
                        <a:lnTo>
                          <a:pt x="21" y="0"/>
                        </a:lnTo>
                        <a:lnTo>
                          <a:pt x="0" y="127"/>
                        </a:lnTo>
                        <a:lnTo>
                          <a:pt x="0" y="127"/>
                        </a:lnTo>
                        <a:close/>
                      </a:path>
                    </a:pathLst>
                  </a:custGeom>
                  <a:noFill/>
                  <a:ln w="9525" cap="rnd">
                    <a:solidFill>
                      <a:schemeClr val="accent5"/>
                    </a:solidFill>
                    <a:prstDash val="solid"/>
                    <a:round/>
                    <a:headEnd/>
                    <a:tailEnd/>
                  </a:ln>
                </p:spPr>
                <p:txBody>
                  <a:bodyPr vert="horz" wrap="square" lIns="71271" tIns="35636" rIns="71271" bIns="35636" numCol="1" anchor="t" anchorCtr="0" compatLnSpc="1">
                    <a:prstTxWarp prst="textNoShape">
                      <a:avLst/>
                    </a:prstTxWarp>
                  </a:bodyPr>
                  <a:lstStyle/>
                  <a:p>
                    <a:endParaRPr lang="en-US" sz="1600" dirty="0"/>
                  </a:p>
                </p:txBody>
              </p:sp>
            </p:grpSp>
          </p:grpSp>
        </p:grpSp>
        <p:sp>
          <p:nvSpPr>
            <p:cNvPr id="14" name="Left-Right Arrow 13"/>
            <p:cNvSpPr/>
            <p:nvPr/>
          </p:nvSpPr>
          <p:spPr bwMode="auto">
            <a:xfrm>
              <a:off x="266700" y="4187523"/>
              <a:ext cx="3390899" cy="805890"/>
            </a:xfrm>
            <a:prstGeom prst="leftRightArrow">
              <a:avLst/>
            </a:prstGeom>
            <a:solidFill>
              <a:schemeClr val="accent6"/>
            </a:solidFill>
            <a:ln w="6350" cap="flat" cmpd="sng" algn="ctr">
              <a:noFill/>
              <a:prstDash val="solid"/>
              <a:round/>
              <a:headEnd type="none" w="med" len="med"/>
              <a:tailEnd type="none" w="med" len="med"/>
            </a:ln>
            <a:effectLst/>
          </p:spPr>
          <p:txBody>
            <a:bodyPr vert="horz" wrap="none" lIns="71271" tIns="35636" rIns="71271" bIns="35636" numCol="1" rtlCol="0" anchor="ctr" anchorCtr="0" compatLnSpc="1">
              <a:prstTxWarp prst="textNoShape">
                <a:avLst/>
              </a:prstTxWarp>
            </a:bodyPr>
            <a:lstStyle/>
            <a:p>
              <a:pPr algn="ctr" defTabSz="773740" eaLnBrk="0" hangingPunct="0">
                <a:lnSpc>
                  <a:spcPct val="85000"/>
                </a:lnSpc>
              </a:pPr>
              <a:endParaRPr lang="en-US" sz="1400" b="1" dirty="0">
                <a:solidFill>
                  <a:schemeClr val="bg2">
                    <a:lumMod val="50000"/>
                  </a:schemeClr>
                </a:solidFill>
                <a:cs typeface="Arial" charset="0"/>
              </a:endParaRPr>
            </a:p>
          </p:txBody>
        </p:sp>
        <p:sp>
          <p:nvSpPr>
            <p:cNvPr id="15" name="TextBox 14"/>
            <p:cNvSpPr txBox="1"/>
            <p:nvPr/>
          </p:nvSpPr>
          <p:spPr>
            <a:xfrm>
              <a:off x="667875" y="4501743"/>
              <a:ext cx="501740" cy="177453"/>
            </a:xfrm>
            <a:prstGeom prst="rect">
              <a:avLst/>
            </a:prstGeom>
            <a:noFill/>
          </p:spPr>
          <p:txBody>
            <a:bodyPr wrap="square" lIns="0" tIns="0" rIns="0" bIns="0" rtlCol="0" anchor="ctr" anchorCtr="0">
              <a:spAutoFit/>
            </a:bodyPr>
            <a:lstStyle/>
            <a:p>
              <a:pPr algn="ctr"/>
              <a:r>
                <a:rPr lang="en-US" sz="900" b="1" dirty="0">
                  <a:solidFill>
                    <a:schemeClr val="bg1"/>
                  </a:solidFill>
                </a:rPr>
                <a:t>Control</a:t>
              </a:r>
            </a:p>
          </p:txBody>
        </p:sp>
        <p:sp>
          <p:nvSpPr>
            <p:cNvPr id="16" name="TextBox 15"/>
            <p:cNvSpPr txBox="1"/>
            <p:nvPr/>
          </p:nvSpPr>
          <p:spPr>
            <a:xfrm>
              <a:off x="2353318" y="4415778"/>
              <a:ext cx="897682" cy="349382"/>
            </a:xfrm>
            <a:prstGeom prst="rect">
              <a:avLst/>
            </a:prstGeom>
            <a:noFill/>
          </p:spPr>
          <p:txBody>
            <a:bodyPr wrap="square" lIns="0" tIns="0" rIns="0" bIns="0" rtlCol="0" anchor="ctr" anchorCtr="0">
              <a:spAutoFit/>
            </a:bodyPr>
            <a:lstStyle/>
            <a:p>
              <a:pPr algn="ctr"/>
              <a:r>
                <a:rPr lang="en-US" sz="900" b="1" dirty="0">
                  <a:solidFill>
                    <a:schemeClr val="bg1"/>
                  </a:solidFill>
                </a:rPr>
                <a:t>More Built-In,</a:t>
              </a:r>
            </a:p>
            <a:p>
              <a:pPr algn="ctr"/>
              <a:r>
                <a:rPr lang="en-US" sz="900" b="1" dirty="0">
                  <a:solidFill>
                    <a:schemeClr val="bg1"/>
                  </a:solidFill>
                </a:rPr>
                <a:t>Self-Service</a:t>
              </a:r>
            </a:p>
          </p:txBody>
        </p:sp>
        <p:pic>
          <p:nvPicPr>
            <p:cNvPr id="67" name="Picture 66"/>
            <p:cNvPicPr>
              <a:picLocks noChangeAspect="1"/>
            </p:cNvPicPr>
            <p:nvPr/>
          </p:nvPicPr>
          <p:blipFill>
            <a:blip r:embed="rId3" cstate="print"/>
            <a:stretch>
              <a:fillRect/>
            </a:stretch>
          </p:blipFill>
          <p:spPr>
            <a:xfrm>
              <a:off x="308610" y="5195536"/>
              <a:ext cx="468289" cy="474594"/>
            </a:xfrm>
            <a:prstGeom prst="rect">
              <a:avLst/>
            </a:prstGeom>
          </p:spPr>
        </p:pic>
        <p:grpSp>
          <p:nvGrpSpPr>
            <p:cNvPr id="22" name="Group 67"/>
            <p:cNvGrpSpPr/>
            <p:nvPr/>
          </p:nvGrpSpPr>
          <p:grpSpPr>
            <a:xfrm>
              <a:off x="2627499" y="4923179"/>
              <a:ext cx="992775" cy="564123"/>
              <a:chOff x="2977193" y="5230267"/>
              <a:chExt cx="1403855" cy="775737"/>
            </a:xfrm>
          </p:grpSpPr>
          <p:pic>
            <p:nvPicPr>
              <p:cNvPr id="69" name="Picture 68"/>
              <p:cNvPicPr>
                <a:picLocks noChangeAspect="1"/>
              </p:cNvPicPr>
              <p:nvPr/>
            </p:nvPicPr>
            <p:blipFill>
              <a:blip r:embed="rId4" cstate="print"/>
              <a:stretch>
                <a:fillRect/>
              </a:stretch>
            </p:blipFill>
            <p:spPr>
              <a:xfrm>
                <a:off x="3209048" y="5230267"/>
                <a:ext cx="466348" cy="430475"/>
              </a:xfrm>
              <a:prstGeom prst="rect">
                <a:avLst/>
              </a:prstGeom>
            </p:spPr>
          </p:pic>
          <p:pic>
            <p:nvPicPr>
              <p:cNvPr id="70" name="Picture 69"/>
              <p:cNvPicPr>
                <a:picLocks noChangeAspect="1"/>
              </p:cNvPicPr>
              <p:nvPr/>
            </p:nvPicPr>
            <p:blipFill>
              <a:blip r:embed="rId5" cstate="print"/>
              <a:stretch>
                <a:fillRect/>
              </a:stretch>
            </p:blipFill>
            <p:spPr>
              <a:xfrm>
                <a:off x="3720571" y="5342037"/>
                <a:ext cx="660477" cy="652323"/>
              </a:xfrm>
              <a:prstGeom prst="rect">
                <a:avLst/>
              </a:prstGeom>
            </p:spPr>
          </p:pic>
          <p:pic>
            <p:nvPicPr>
              <p:cNvPr id="71" name="Picture 70"/>
              <p:cNvPicPr>
                <a:picLocks noChangeAspect="1"/>
              </p:cNvPicPr>
              <p:nvPr/>
            </p:nvPicPr>
            <p:blipFill>
              <a:blip r:embed="rId6" cstate="print"/>
              <a:stretch>
                <a:fillRect/>
              </a:stretch>
            </p:blipFill>
            <p:spPr>
              <a:xfrm>
                <a:off x="2977193" y="5725360"/>
                <a:ext cx="798383" cy="280644"/>
              </a:xfrm>
              <a:prstGeom prst="rect">
                <a:avLst/>
              </a:prstGeom>
            </p:spPr>
          </p:pic>
        </p:grpSp>
        <p:pic>
          <p:nvPicPr>
            <p:cNvPr id="72" name="Picture 71"/>
            <p:cNvPicPr>
              <a:picLocks noChangeAspect="1"/>
            </p:cNvPicPr>
            <p:nvPr/>
          </p:nvPicPr>
          <p:blipFill>
            <a:blip r:embed="rId7" cstate="print"/>
            <a:stretch>
              <a:fillRect/>
            </a:stretch>
          </p:blipFill>
          <p:spPr>
            <a:xfrm>
              <a:off x="898789" y="5349148"/>
              <a:ext cx="659522" cy="113552"/>
            </a:xfrm>
            <a:prstGeom prst="rect">
              <a:avLst/>
            </a:prstGeom>
          </p:spPr>
        </p:pic>
        <p:pic>
          <p:nvPicPr>
            <p:cNvPr id="73" name="Picture 72"/>
            <p:cNvPicPr>
              <a:picLocks noChangeAspect="1"/>
            </p:cNvPicPr>
            <p:nvPr/>
          </p:nvPicPr>
          <p:blipFill>
            <a:blip r:embed="rId8" cstate="print"/>
            <a:stretch>
              <a:fillRect/>
            </a:stretch>
          </p:blipFill>
          <p:spPr>
            <a:xfrm>
              <a:off x="2606040" y="5533350"/>
              <a:ext cx="1006653" cy="138153"/>
            </a:xfrm>
            <a:prstGeom prst="rect">
              <a:avLst/>
            </a:prstGeom>
          </p:spPr>
        </p:pic>
        <p:pic>
          <p:nvPicPr>
            <p:cNvPr id="74" name="Picture 73"/>
            <p:cNvPicPr>
              <a:picLocks noChangeAspect="1"/>
            </p:cNvPicPr>
            <p:nvPr/>
          </p:nvPicPr>
          <p:blipFill>
            <a:blip r:embed="rId9" cstate="print"/>
            <a:stretch>
              <a:fillRect/>
            </a:stretch>
          </p:blipFill>
          <p:spPr>
            <a:xfrm>
              <a:off x="1019483" y="4941670"/>
              <a:ext cx="379342" cy="384450"/>
            </a:xfrm>
            <a:prstGeom prst="rect">
              <a:avLst/>
            </a:prstGeom>
          </p:spPr>
        </p:pic>
        <p:pic>
          <p:nvPicPr>
            <p:cNvPr id="75" name="Picture 74"/>
            <p:cNvPicPr>
              <a:picLocks noChangeAspect="1"/>
            </p:cNvPicPr>
            <p:nvPr/>
          </p:nvPicPr>
          <p:blipFill>
            <a:blip r:embed="rId10" cstate="print"/>
            <a:stretch>
              <a:fillRect/>
            </a:stretch>
          </p:blipFill>
          <p:spPr>
            <a:xfrm>
              <a:off x="308610" y="5038305"/>
              <a:ext cx="594329" cy="172690"/>
            </a:xfrm>
            <a:prstGeom prst="rect">
              <a:avLst/>
            </a:prstGeom>
          </p:spPr>
        </p:pic>
      </p:grpSp>
      <p:sp>
        <p:nvSpPr>
          <p:cNvPr id="4" name="Title 3"/>
          <p:cNvSpPr>
            <a:spLocks noGrp="1"/>
          </p:cNvSpPr>
          <p:nvPr>
            <p:ph type="title"/>
          </p:nvPr>
        </p:nvSpPr>
        <p:spPr/>
        <p:txBody>
          <a:bodyPr/>
          <a:lstStyle/>
          <a:p>
            <a:r>
              <a:rPr lang="en-US" dirty="0" smtClean="0"/>
              <a:t>Benefits of </a:t>
            </a:r>
            <a:r>
              <a:rPr lang="en-US" dirty="0" smtClean="0"/>
              <a:t>the Cloud Foundry </a:t>
            </a:r>
            <a:r>
              <a:rPr lang="en-US" dirty="0" smtClean="0"/>
              <a:t>Solution</a:t>
            </a:r>
            <a:endParaRPr lang="en-US" dirty="0"/>
          </a:p>
        </p:txBody>
      </p:sp>
      <p:sp>
        <p:nvSpPr>
          <p:cNvPr id="12" name="Oval 11"/>
          <p:cNvSpPr/>
          <p:nvPr/>
        </p:nvSpPr>
        <p:spPr>
          <a:xfrm>
            <a:off x="2365811" y="4271925"/>
            <a:ext cx="1752084" cy="1507015"/>
          </a:xfrm>
          <a:prstGeom prst="ellipse">
            <a:avLst/>
          </a:prstGeom>
          <a:noFill/>
          <a:ln w="28575" cmpd="sng">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000" dirty="0">
              <a:solidFill>
                <a:schemeClr val="tx2">
                  <a:lumMod val="50000"/>
                </a:schemeClr>
              </a:solidFill>
            </a:endParaRPr>
          </a:p>
        </p:txBody>
      </p:sp>
    </p:spTree>
    <p:extLst>
      <p:ext uri="{BB962C8B-B14F-4D97-AF65-F5344CB8AC3E}">
        <p14:creationId xmlns:p14="http://schemas.microsoft.com/office/powerpoint/2010/main" xmlns="" val="2678776159"/>
      </p:ext>
    </p:extLst>
  </p:cSld>
  <p:clrMapOvr>
    <a:masterClrMapping/>
  </p:clrMapOvr>
  <p:transition spd="slow"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3774819" y="1891578"/>
            <a:ext cx="2477424" cy="3134007"/>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noFill/>
          </a:ln>
          <a:effectLst/>
        </p:spPr>
        <p:style>
          <a:lnRef idx="1">
            <a:schemeClr val="accent1"/>
          </a:lnRef>
          <a:fillRef idx="3">
            <a:schemeClr val="accent1"/>
          </a:fillRef>
          <a:effectRef idx="2">
            <a:schemeClr val="accent1"/>
          </a:effectRef>
          <a:fontRef idx="minor">
            <a:schemeClr val="lt1"/>
          </a:fontRef>
        </p:style>
        <p:txBody>
          <a:bodyPr lIns="99276" tIns="49638" rIns="99276" bIns="49638" rtlCol="0" anchor="ctr"/>
          <a:lstStyle/>
          <a:p>
            <a:pPr algn="ctr"/>
            <a:endParaRPr lang="en-US" sz="1700" dirty="0"/>
          </a:p>
        </p:txBody>
      </p:sp>
      <p:sp>
        <p:nvSpPr>
          <p:cNvPr id="23" name="Rectangle 22"/>
          <p:cNvSpPr/>
          <p:nvPr/>
        </p:nvSpPr>
        <p:spPr>
          <a:xfrm>
            <a:off x="6688422" y="1891578"/>
            <a:ext cx="2477424" cy="3134007"/>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noFill/>
          </a:ln>
          <a:effectLst/>
        </p:spPr>
        <p:style>
          <a:lnRef idx="1">
            <a:schemeClr val="accent1"/>
          </a:lnRef>
          <a:fillRef idx="3">
            <a:schemeClr val="accent1"/>
          </a:fillRef>
          <a:effectRef idx="2">
            <a:schemeClr val="accent1"/>
          </a:effectRef>
          <a:fontRef idx="minor">
            <a:schemeClr val="lt1"/>
          </a:fontRef>
        </p:style>
        <p:txBody>
          <a:bodyPr lIns="99276" tIns="49638" rIns="99276" bIns="49638" rtlCol="0" anchor="ctr"/>
          <a:lstStyle/>
          <a:p>
            <a:pPr algn="ctr"/>
            <a:endParaRPr lang="en-US" sz="1700" dirty="0"/>
          </a:p>
        </p:txBody>
      </p:sp>
      <p:sp>
        <p:nvSpPr>
          <p:cNvPr id="3" name="Rectangle 2"/>
          <p:cNvSpPr/>
          <p:nvPr/>
        </p:nvSpPr>
        <p:spPr>
          <a:xfrm>
            <a:off x="793597" y="1891577"/>
            <a:ext cx="2550661" cy="3134009"/>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noFill/>
          </a:ln>
          <a:effectLst/>
        </p:spPr>
        <p:style>
          <a:lnRef idx="1">
            <a:schemeClr val="accent1"/>
          </a:lnRef>
          <a:fillRef idx="3">
            <a:schemeClr val="accent1"/>
          </a:fillRef>
          <a:effectRef idx="2">
            <a:schemeClr val="accent1"/>
          </a:effectRef>
          <a:fontRef idx="minor">
            <a:schemeClr val="lt1"/>
          </a:fontRef>
        </p:style>
        <p:txBody>
          <a:bodyPr lIns="99276" tIns="49638" rIns="99276" bIns="49638" rtlCol="0" anchor="ctr"/>
          <a:lstStyle/>
          <a:p>
            <a:pPr algn="ctr"/>
            <a:endParaRPr lang="en-US" sz="1700" dirty="0"/>
          </a:p>
        </p:txBody>
      </p:sp>
      <p:sp>
        <p:nvSpPr>
          <p:cNvPr id="13" name="Rounded Rectangle 12"/>
          <p:cNvSpPr/>
          <p:nvPr/>
        </p:nvSpPr>
        <p:spPr>
          <a:xfrm>
            <a:off x="6784260" y="1559023"/>
            <a:ext cx="2545947" cy="525273"/>
          </a:xfrm>
          <a:prstGeom prst="roundRect">
            <a:avLst>
              <a:gd name="adj" fmla="val 50000"/>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lIns="99276" tIns="49638" rIns="99276" bIns="49638" rtlCol="0" anchor="ctr"/>
          <a:lstStyle/>
          <a:p>
            <a:pPr algn="ctr"/>
            <a:endParaRPr lang="en-US" sz="1600" dirty="0"/>
          </a:p>
        </p:txBody>
      </p:sp>
      <p:sp>
        <p:nvSpPr>
          <p:cNvPr id="14" name="Rounded Rectangle 13"/>
          <p:cNvSpPr/>
          <p:nvPr/>
        </p:nvSpPr>
        <p:spPr>
          <a:xfrm>
            <a:off x="3826661" y="1559023"/>
            <a:ext cx="2596498" cy="525273"/>
          </a:xfrm>
          <a:prstGeom prst="roundRect">
            <a:avLst>
              <a:gd name="adj" fmla="val 50000"/>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lIns="99276" tIns="49638" rIns="99276" bIns="49638" rtlCol="0" anchor="ctr"/>
          <a:lstStyle/>
          <a:p>
            <a:pPr algn="ctr"/>
            <a:endParaRPr lang="en-US" sz="1600" dirty="0"/>
          </a:p>
        </p:txBody>
      </p:sp>
      <p:sp>
        <p:nvSpPr>
          <p:cNvPr id="15" name="Rounded Rectangle 14"/>
          <p:cNvSpPr/>
          <p:nvPr/>
        </p:nvSpPr>
        <p:spPr>
          <a:xfrm>
            <a:off x="843418" y="1559023"/>
            <a:ext cx="2577234" cy="525273"/>
          </a:xfrm>
          <a:prstGeom prst="roundRect">
            <a:avLst>
              <a:gd name="adj" fmla="val 50000"/>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lIns="99276" tIns="49638" rIns="99276" bIns="49638" rtlCol="0" anchor="ctr"/>
          <a:lstStyle/>
          <a:p>
            <a:pPr algn="ctr"/>
            <a:endParaRPr lang="en-US" sz="1600" dirty="0"/>
          </a:p>
        </p:txBody>
      </p:sp>
      <p:sp>
        <p:nvSpPr>
          <p:cNvPr id="16" name="TextBox 15"/>
          <p:cNvSpPr txBox="1"/>
          <p:nvPr/>
        </p:nvSpPr>
        <p:spPr>
          <a:xfrm>
            <a:off x="1322157" y="1559024"/>
            <a:ext cx="1902383" cy="590931"/>
          </a:xfrm>
          <a:prstGeom prst="rect">
            <a:avLst/>
          </a:prstGeom>
          <a:noFill/>
        </p:spPr>
        <p:txBody>
          <a:bodyPr wrap="square" lIns="99276" tIns="49638" rIns="99276" bIns="49638" rtlCol="0">
            <a:spAutoFit/>
          </a:bodyPr>
          <a:lstStyle/>
          <a:p>
            <a:r>
              <a:rPr lang="en-US" sz="1600" b="1" dirty="0"/>
              <a:t>Improvement in time to market</a:t>
            </a:r>
          </a:p>
        </p:txBody>
      </p:sp>
      <p:pic>
        <p:nvPicPr>
          <p:cNvPr id="18" name="Picture 17" descr="clock_icon_2.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rot="8017251">
            <a:off x="593323" y="1485126"/>
            <a:ext cx="671257" cy="692233"/>
          </a:xfrm>
          <a:prstGeom prst="rect">
            <a:avLst/>
          </a:prstGeom>
        </p:spPr>
      </p:pic>
      <p:sp>
        <p:nvSpPr>
          <p:cNvPr id="19" name="TextBox 18"/>
          <p:cNvSpPr txBox="1"/>
          <p:nvPr/>
        </p:nvSpPr>
        <p:spPr>
          <a:xfrm>
            <a:off x="4336791" y="1559024"/>
            <a:ext cx="1671658" cy="590931"/>
          </a:xfrm>
          <a:prstGeom prst="rect">
            <a:avLst/>
          </a:prstGeom>
          <a:noFill/>
        </p:spPr>
        <p:txBody>
          <a:bodyPr wrap="square" lIns="99276" tIns="49638" rIns="99276" bIns="49638" rtlCol="0">
            <a:spAutoFit/>
          </a:bodyPr>
          <a:lstStyle/>
          <a:p>
            <a:r>
              <a:rPr lang="en-US" sz="1600" b="1" dirty="0"/>
              <a:t>Reduction in cycle time</a:t>
            </a:r>
          </a:p>
        </p:txBody>
      </p:sp>
      <p:pic>
        <p:nvPicPr>
          <p:cNvPr id="21" name="Picture 20"/>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rot="8017251">
            <a:off x="3640049" y="1485124"/>
            <a:ext cx="671257" cy="692233"/>
          </a:xfrm>
          <a:prstGeom prst="rect">
            <a:avLst/>
          </a:prstGeom>
        </p:spPr>
      </p:pic>
      <p:sp>
        <p:nvSpPr>
          <p:cNvPr id="22" name="TextBox 21"/>
          <p:cNvSpPr txBox="1"/>
          <p:nvPr/>
        </p:nvSpPr>
        <p:spPr>
          <a:xfrm>
            <a:off x="7317938" y="1559023"/>
            <a:ext cx="1816982" cy="590931"/>
          </a:xfrm>
          <a:prstGeom prst="rect">
            <a:avLst/>
          </a:prstGeom>
          <a:noFill/>
        </p:spPr>
        <p:txBody>
          <a:bodyPr wrap="square" lIns="99276" tIns="49638" rIns="99276" bIns="49638" rtlCol="0">
            <a:spAutoFit/>
          </a:bodyPr>
          <a:lstStyle/>
          <a:p>
            <a:r>
              <a:rPr lang="en-US" sz="1600" b="1" dirty="0"/>
              <a:t>Improvement in </a:t>
            </a:r>
            <a:r>
              <a:rPr lang="en-US" sz="1600" b="1" dirty="0" smtClean="0"/>
              <a:t>Productivity</a:t>
            </a:r>
            <a:endParaRPr lang="en-US" sz="1600" b="1" dirty="0"/>
          </a:p>
        </p:txBody>
      </p:sp>
      <p:pic>
        <p:nvPicPr>
          <p:cNvPr id="24" name="Picture 23"/>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552725" y="1515829"/>
            <a:ext cx="689778" cy="645969"/>
          </a:xfrm>
          <a:prstGeom prst="rect">
            <a:avLst/>
          </a:prstGeom>
        </p:spPr>
      </p:pic>
      <p:sp>
        <p:nvSpPr>
          <p:cNvPr id="26" name="Shape 880"/>
          <p:cNvSpPr txBox="1">
            <a:spLocks noGrp="1"/>
          </p:cNvSpPr>
          <p:nvPr>
            <p:ph type="body" idx="4294967295"/>
          </p:nvPr>
        </p:nvSpPr>
        <p:spPr>
          <a:xfrm>
            <a:off x="912977" y="2344462"/>
            <a:ext cx="2237154" cy="2929394"/>
          </a:xfrm>
          <a:prstGeom prst="rect">
            <a:avLst/>
          </a:prstGeom>
          <a:noFill/>
          <a:ln>
            <a:noFill/>
          </a:ln>
        </p:spPr>
        <p:txBody>
          <a:bodyPr vert="horz" wrap="square" lIns="0" tIns="0" rIns="0" bIns="0" numCol="1" anchor="t" anchorCtr="0" compatLnSpc="1">
            <a:prstTxWarp prst="textNoShape">
              <a:avLst/>
            </a:prstTxWarp>
            <a:noAutofit/>
          </a:bodyPr>
          <a:lstStyle/>
          <a:p>
            <a:pPr marL="434334" lvl="1">
              <a:spcBef>
                <a:spcPts val="977"/>
              </a:spcBef>
              <a:buClr>
                <a:schemeClr val="accent1"/>
              </a:buClr>
              <a:buSzPct val="100000"/>
              <a:buFont typeface="Wingdings" charset="2"/>
              <a:buChar char="§"/>
            </a:pPr>
            <a:r>
              <a:rPr lang="en-US" sz="1500" dirty="0">
                <a:solidFill>
                  <a:schemeClr val="dk1"/>
                </a:solidFill>
              </a:rPr>
              <a:t>Instant Self service provisioning</a:t>
            </a:r>
          </a:p>
          <a:p>
            <a:pPr marL="434334" lvl="1">
              <a:spcBef>
                <a:spcPts val="977"/>
              </a:spcBef>
              <a:buClr>
                <a:schemeClr val="accent1"/>
              </a:buClr>
              <a:buSzPct val="100000"/>
              <a:buFont typeface="Wingdings" charset="2"/>
              <a:buChar char="§"/>
            </a:pPr>
            <a:r>
              <a:rPr lang="en-US" sz="1500" dirty="0">
                <a:solidFill>
                  <a:schemeClr val="dk1"/>
                </a:solidFill>
              </a:rPr>
              <a:t>Concept to code in minutes</a:t>
            </a:r>
          </a:p>
          <a:p>
            <a:pPr marL="434334" lvl="1">
              <a:spcBef>
                <a:spcPts val="977"/>
              </a:spcBef>
              <a:buClr>
                <a:schemeClr val="accent1"/>
              </a:buClr>
              <a:buSzPct val="100000"/>
              <a:buFont typeface="Wingdings" charset="2"/>
              <a:buChar char="§"/>
            </a:pPr>
            <a:r>
              <a:rPr lang="en-US" sz="1500" dirty="0">
                <a:solidFill>
                  <a:schemeClr val="dk1"/>
                </a:solidFill>
              </a:rPr>
              <a:t>Continuous Integration and Delivery</a:t>
            </a:r>
            <a:endParaRPr lang="en-US" sz="1500" dirty="0">
              <a:solidFill>
                <a:schemeClr val="dk1"/>
              </a:solidFill>
              <a:sym typeface="Arial"/>
            </a:endParaRPr>
          </a:p>
        </p:txBody>
      </p:sp>
      <p:sp>
        <p:nvSpPr>
          <p:cNvPr id="30" name="Shape 880"/>
          <p:cNvSpPr txBox="1">
            <a:spLocks noGrp="1"/>
          </p:cNvSpPr>
          <p:nvPr>
            <p:ph type="body" idx="4294967295"/>
          </p:nvPr>
        </p:nvSpPr>
        <p:spPr>
          <a:xfrm>
            <a:off x="3809005" y="2324041"/>
            <a:ext cx="2358881" cy="2293373"/>
          </a:xfrm>
          <a:prstGeom prst="rect">
            <a:avLst/>
          </a:prstGeom>
          <a:noFill/>
          <a:ln>
            <a:noFill/>
          </a:ln>
        </p:spPr>
        <p:txBody>
          <a:bodyPr vert="horz" wrap="square" lIns="0" tIns="0" rIns="0" bIns="0" numCol="1" anchor="t" anchorCtr="0" compatLnSpc="1">
            <a:prstTxWarp prst="textNoShape">
              <a:avLst/>
            </a:prstTxWarp>
            <a:noAutofit/>
          </a:bodyPr>
          <a:lstStyle/>
          <a:p>
            <a:pPr marL="434334" lvl="1">
              <a:spcBef>
                <a:spcPts val="977"/>
              </a:spcBef>
              <a:buClr>
                <a:schemeClr val="accent1"/>
              </a:buClr>
              <a:buSzPct val="100000"/>
              <a:buFont typeface="Wingdings" charset="2"/>
              <a:buChar char="§"/>
            </a:pPr>
            <a:r>
              <a:rPr lang="en-US" sz="1500" dirty="0">
                <a:solidFill>
                  <a:schemeClr val="dk1"/>
                </a:solidFill>
              </a:rPr>
              <a:t>Automation and failure response</a:t>
            </a:r>
          </a:p>
          <a:p>
            <a:pPr marL="434334" lvl="1">
              <a:spcBef>
                <a:spcPts val="977"/>
              </a:spcBef>
              <a:buClr>
                <a:schemeClr val="accent1"/>
              </a:buClr>
              <a:buSzPct val="100000"/>
              <a:buFont typeface="Wingdings" charset="2"/>
              <a:buChar char="§"/>
            </a:pPr>
            <a:r>
              <a:rPr lang="en-US" sz="1500" dirty="0">
                <a:solidFill>
                  <a:schemeClr val="dk1"/>
                </a:solidFill>
              </a:rPr>
              <a:t>Self healing and recovery of apps &amp; platform</a:t>
            </a:r>
          </a:p>
          <a:p>
            <a:pPr marL="434334" lvl="1">
              <a:spcBef>
                <a:spcPts val="977"/>
              </a:spcBef>
              <a:buClr>
                <a:schemeClr val="accent1"/>
              </a:buClr>
              <a:buSzPct val="100000"/>
              <a:buFont typeface="Wingdings" charset="2"/>
              <a:buChar char="§"/>
            </a:pPr>
            <a:r>
              <a:rPr lang="en-US" sz="1500" dirty="0">
                <a:solidFill>
                  <a:schemeClr val="dk1"/>
                </a:solidFill>
              </a:rPr>
              <a:t>Platform is independently upgradable from Apps (No downtime)</a:t>
            </a:r>
          </a:p>
          <a:p>
            <a:pPr marL="434334" lvl="1">
              <a:spcBef>
                <a:spcPts val="977"/>
              </a:spcBef>
              <a:buClr>
                <a:schemeClr val="accent1"/>
              </a:buClr>
              <a:buSzPct val="100000"/>
              <a:buFont typeface="Verdana"/>
              <a:buChar char="–"/>
            </a:pPr>
            <a:endParaRPr lang="en-US" dirty="0">
              <a:solidFill>
                <a:schemeClr val="dk1"/>
              </a:solidFill>
              <a:sym typeface="Arial"/>
            </a:endParaRPr>
          </a:p>
        </p:txBody>
      </p:sp>
      <p:sp>
        <p:nvSpPr>
          <p:cNvPr id="31" name="Shape 880"/>
          <p:cNvSpPr txBox="1">
            <a:spLocks noGrp="1"/>
          </p:cNvSpPr>
          <p:nvPr>
            <p:ph type="body" idx="4294967295"/>
          </p:nvPr>
        </p:nvSpPr>
        <p:spPr>
          <a:xfrm>
            <a:off x="6657331" y="2344462"/>
            <a:ext cx="2477589" cy="2929394"/>
          </a:xfrm>
          <a:prstGeom prst="rect">
            <a:avLst/>
          </a:prstGeom>
          <a:noFill/>
          <a:ln>
            <a:noFill/>
          </a:ln>
        </p:spPr>
        <p:txBody>
          <a:bodyPr vert="horz" wrap="square" lIns="0" tIns="0" rIns="0" bIns="0" numCol="1" anchor="t" anchorCtr="0" compatLnSpc="1">
            <a:prstTxWarp prst="textNoShape">
              <a:avLst/>
            </a:prstTxWarp>
            <a:noAutofit/>
          </a:bodyPr>
          <a:lstStyle/>
          <a:p>
            <a:pPr marL="434334" lvl="1">
              <a:spcBef>
                <a:spcPts val="977"/>
              </a:spcBef>
              <a:buClr>
                <a:schemeClr val="accent1"/>
              </a:buClr>
              <a:buSzPct val="100000"/>
              <a:buFont typeface="Wingdings" charset="2"/>
              <a:buChar char="§"/>
            </a:pPr>
            <a:r>
              <a:rPr lang="en-US" sz="1500" dirty="0">
                <a:solidFill>
                  <a:schemeClr val="dk1"/>
                </a:solidFill>
              </a:rPr>
              <a:t>No undifferentiated heavy lifting (upgrade and patch)</a:t>
            </a:r>
          </a:p>
          <a:p>
            <a:pPr marL="434334" lvl="1">
              <a:spcBef>
                <a:spcPts val="977"/>
              </a:spcBef>
              <a:buClr>
                <a:schemeClr val="accent1"/>
              </a:buClr>
              <a:buSzPct val="100000"/>
              <a:buFont typeface="Wingdings" charset="2"/>
              <a:buChar char="§"/>
            </a:pPr>
            <a:r>
              <a:rPr lang="en-US" sz="1500" dirty="0">
                <a:solidFill>
                  <a:schemeClr val="dk1"/>
                </a:solidFill>
              </a:rPr>
              <a:t>No ad hoc automation</a:t>
            </a:r>
          </a:p>
          <a:p>
            <a:pPr marL="434334" lvl="1">
              <a:spcBef>
                <a:spcPts val="977"/>
              </a:spcBef>
              <a:buClr>
                <a:schemeClr val="accent1"/>
              </a:buClr>
              <a:buSzPct val="100000"/>
              <a:buFont typeface="Wingdings" charset="2"/>
              <a:buChar char="§"/>
            </a:pPr>
            <a:r>
              <a:rPr lang="en-US" sz="1500" dirty="0">
                <a:solidFill>
                  <a:schemeClr val="dk1"/>
                </a:solidFill>
              </a:rPr>
              <a:t>Push button control of </a:t>
            </a:r>
            <a:r>
              <a:rPr lang="en-US" sz="1500" dirty="0" smtClean="0">
                <a:solidFill>
                  <a:schemeClr val="dk1"/>
                </a:solidFill>
              </a:rPr>
              <a:t>entire </a:t>
            </a:r>
            <a:r>
              <a:rPr lang="en-US" sz="1500" dirty="0">
                <a:solidFill>
                  <a:schemeClr val="dk1"/>
                </a:solidFill>
              </a:rPr>
              <a:t>application stack</a:t>
            </a:r>
          </a:p>
          <a:p>
            <a:pPr marL="434334" lvl="1">
              <a:spcBef>
                <a:spcPts val="977"/>
              </a:spcBef>
              <a:buClr>
                <a:schemeClr val="accent1"/>
              </a:buClr>
              <a:buSzPct val="100000"/>
              <a:buFont typeface="Wingdings" charset="2"/>
              <a:buChar char="§"/>
            </a:pPr>
            <a:r>
              <a:rPr lang="en-US" sz="1500" dirty="0">
                <a:solidFill>
                  <a:schemeClr val="dk1"/>
                </a:solidFill>
              </a:rPr>
              <a:t>Manage services, not servers</a:t>
            </a:r>
          </a:p>
        </p:txBody>
      </p:sp>
      <p:sp>
        <p:nvSpPr>
          <p:cNvPr id="25" name="Title 1"/>
          <p:cNvSpPr>
            <a:spLocks noGrp="1"/>
          </p:cNvSpPr>
          <p:nvPr>
            <p:ph type="title"/>
          </p:nvPr>
        </p:nvSpPr>
        <p:spPr>
          <a:xfrm>
            <a:off x="4" y="26947"/>
            <a:ext cx="9706353" cy="877824"/>
          </a:xfrm>
        </p:spPr>
        <p:txBody>
          <a:bodyPr/>
          <a:lstStyle/>
          <a:p>
            <a:r>
              <a:rPr lang="da-DK" sz="2327" b="0" dirty="0" smtClean="0">
                <a:solidFill>
                  <a:schemeClr val="tx1"/>
                </a:solidFill>
                <a:latin typeface="+mj-lt"/>
                <a:ea typeface="+mj-ea"/>
                <a:cs typeface="+mj-cs"/>
              </a:rPr>
              <a:t/>
            </a:r>
            <a:br>
              <a:rPr lang="da-DK" sz="2327" b="0" dirty="0" smtClean="0">
                <a:solidFill>
                  <a:schemeClr val="tx1"/>
                </a:solidFill>
                <a:latin typeface="+mj-lt"/>
                <a:ea typeface="+mj-ea"/>
                <a:cs typeface="+mj-cs"/>
              </a:rPr>
            </a:br>
            <a:r>
              <a:rPr lang="da-DK" sz="2327" b="0" dirty="0" smtClean="0">
                <a:solidFill>
                  <a:schemeClr val="tx1"/>
                </a:solidFill>
                <a:latin typeface="+mj-lt"/>
                <a:ea typeface="+mj-ea"/>
                <a:cs typeface="+mj-cs"/>
              </a:rPr>
              <a:t>Key </a:t>
            </a:r>
            <a:r>
              <a:rPr lang="da-DK" sz="2327" b="0" dirty="0" smtClean="0">
                <a:solidFill>
                  <a:schemeClr val="tx1"/>
                </a:solidFill>
                <a:latin typeface="+mj-lt"/>
                <a:ea typeface="+mj-ea"/>
                <a:cs typeface="+mj-cs"/>
              </a:rPr>
              <a:t>Benefits from Cloud Native approach.</a:t>
            </a:r>
            <a:endParaRPr lang="en-US" sz="2327" b="0" dirty="0" smtClean="0">
              <a:solidFill>
                <a:schemeClr val="tx1"/>
              </a:solidFill>
              <a:latin typeface="+mj-lt"/>
              <a:ea typeface="+mj-ea"/>
              <a:cs typeface="+mj-cs"/>
            </a:endParaRPr>
          </a:p>
        </p:txBody>
      </p:sp>
      <p:sp>
        <p:nvSpPr>
          <p:cNvPr id="5" name="Right Arrow 4"/>
          <p:cNvSpPr/>
          <p:nvPr/>
        </p:nvSpPr>
        <p:spPr>
          <a:xfrm>
            <a:off x="912977" y="5120640"/>
            <a:ext cx="8221943" cy="632331"/>
          </a:xfrm>
          <a:prstGeom prst="rightArrow">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r>
              <a:rPr lang="en-US" sz="1500" b="1" dirty="0" smtClean="0">
                <a:solidFill>
                  <a:schemeClr val="tx1"/>
                </a:solidFill>
                <a:latin typeface="Arial" pitchFamily="34" charset="0"/>
                <a:cs typeface="Arial" pitchFamily="34" charset="0"/>
              </a:rPr>
              <a:t>DEVOPS Enablement of Micro-Services, Iterative Culture </a:t>
            </a:r>
            <a:r>
              <a:rPr lang="en-US" sz="1500" dirty="0" smtClean="0">
                <a:solidFill>
                  <a:schemeClr val="tx1"/>
                </a:solidFill>
                <a:latin typeface="Arial" pitchFamily="34" charset="0"/>
                <a:cs typeface="Arial" pitchFamily="34" charset="0"/>
              </a:rPr>
              <a:t>in building &amp; Deploying</a:t>
            </a:r>
            <a:endParaRPr lang="en-US" sz="15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xmlns="" val="4292108249"/>
      </p:ext>
    </p:extLst>
  </p:cSld>
  <p:clrMapOvr>
    <a:masterClrMapping/>
  </p:clrMapOvr>
  <p:transition advClick="0"/>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heme/theme1.xml><?xml version="1.0" encoding="utf-8"?>
<a:theme xmlns:a="http://schemas.openxmlformats.org/drawingml/2006/main" name="Capgemini template V1.1">
  <a:themeElements>
    <a:clrScheme name="Capgemini New Colors">
      <a:dk1>
        <a:srgbClr val="00234B"/>
      </a:dk1>
      <a:lt1>
        <a:sysClr val="window" lastClr="FFFFFF"/>
      </a:lt1>
      <a:dk2>
        <a:srgbClr val="9F958F"/>
      </a:dk2>
      <a:lt2>
        <a:srgbClr val="B1B3B4"/>
      </a:lt2>
      <a:accent1>
        <a:srgbClr val="FECC26"/>
      </a:accent1>
      <a:accent2>
        <a:srgbClr val="ED771A"/>
      </a:accent2>
      <a:accent3>
        <a:srgbClr val="B70132"/>
      </a:accent3>
      <a:accent4>
        <a:srgbClr val="691E7C"/>
      </a:accent4>
      <a:accent5>
        <a:srgbClr val="0098CC"/>
      </a:accent5>
      <a:accent6>
        <a:srgbClr val="BDBD00"/>
      </a:accent6>
      <a:hlink>
        <a:srgbClr val="007299"/>
      </a:hlink>
      <a:folHlink>
        <a:srgbClr val="BA0065"/>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ustom 4">
      <a:dk1>
        <a:srgbClr val="00234B"/>
      </a:dk1>
      <a:lt1>
        <a:sysClr val="window" lastClr="FFFFFF"/>
      </a:lt1>
      <a:dk2>
        <a:srgbClr val="9F958F"/>
      </a:dk2>
      <a:lt2>
        <a:srgbClr val="B1B3B4"/>
      </a:lt2>
      <a:accent1>
        <a:srgbClr val="FECC26"/>
      </a:accent1>
      <a:accent2>
        <a:srgbClr val="ED771A"/>
      </a:accent2>
      <a:accent3>
        <a:srgbClr val="B70132"/>
      </a:accent3>
      <a:accent4>
        <a:srgbClr val="691E7C"/>
      </a:accent4>
      <a:accent5>
        <a:srgbClr val="0098CC"/>
      </a:accent5>
      <a:accent6>
        <a:srgbClr val="BDBD00"/>
      </a:accent6>
      <a:hlink>
        <a:srgbClr val="B7ECFF"/>
      </a:hlink>
      <a:folHlink>
        <a:srgbClr val="BA006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18357</TotalTime>
  <Words>928</Words>
  <Application>Microsoft Office PowerPoint</Application>
  <PresentationFormat>Custom</PresentationFormat>
  <Paragraphs>110</Paragraphs>
  <Slides>10</Slides>
  <Notes>5</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10</vt:i4>
      </vt:variant>
    </vt:vector>
  </HeadingPairs>
  <TitlesOfParts>
    <vt:vector size="13" baseType="lpstr">
      <vt:lpstr>Capgemini template V1.1</vt:lpstr>
      <vt:lpstr>Closing slides</vt:lpstr>
      <vt:lpstr>think-cell Slide</vt:lpstr>
      <vt:lpstr>Aviation POC</vt:lpstr>
      <vt:lpstr>Business Case &amp; Our Understanding</vt:lpstr>
      <vt:lpstr>Aviation Cloud native Solution - Architecture</vt:lpstr>
      <vt:lpstr>Application UI Navigation Workflow</vt:lpstr>
      <vt:lpstr>Aircraft Component Analysis UI (Splash Screen)</vt:lpstr>
      <vt:lpstr>Component Removal History UI</vt:lpstr>
      <vt:lpstr>Unit Based Filter Editor Screen</vt:lpstr>
      <vt:lpstr>Benefits of the Cloud Foundry Solution</vt:lpstr>
      <vt:lpstr> Key Benefits from Cloud Native approach.</vt:lpstr>
      <vt:lpstr>Slide 10</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 Office Global Integration Project</dc:title>
  <dc:creator>Pal, Subrata</dc:creator>
  <cp:lastModifiedBy>Parag Amrutsagar</cp:lastModifiedBy>
  <cp:revision>741</cp:revision>
  <dcterms:created xsi:type="dcterms:W3CDTF">2009-06-25T13:01:34Z</dcterms:created>
  <dcterms:modified xsi:type="dcterms:W3CDTF">2016-10-26T14:32:14Z</dcterms:modified>
</cp:coreProperties>
</file>