
<file path=[Content_Types].xml><?xml version="1.0" encoding="utf-8"?>
<Types xmlns="http://schemas.openxmlformats.org/package/2006/content-types">
  <Override PartName="/ppt/slides/slide6.xml" ContentType="application/vnd.openxmlformats-officedocument.presentationml.slide+xml"/>
  <Override PartName="/ppt/tags/tag6.xml" ContentType="application/vnd.openxmlformats-officedocument.presentationml.tags+xml"/>
  <Override PartName="/ppt/tags/tag8.xml" ContentType="application/vnd.openxmlformats-officedocument.presentationml.tags+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tags/tag4.xml" ContentType="application/vnd.openxmlformats-officedocument.presentationml.tags+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tags/tag2.xml" ContentType="application/vnd.openxmlformats-officedocument.presentationml.tags+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tags/tag1.xml" ContentType="application/vnd.openxmlformats-officedocument.presentationml.tags+xml"/>
  <Override PartName="/ppt/tags/tag19.xml" ContentType="application/vnd.openxmlformats-officedocument.presentationml.tags+xml"/>
  <Override PartName="/docProps/app.xml" ContentType="application/vnd.openxmlformats-officedocument.extended-properties+xml"/>
  <Override PartName="/ppt/tableStyles.xml" ContentType="application/vnd.openxmlformats-officedocument.presentationml.tableStyle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Default Extension="vml" ContentType="application/vnd.openxmlformats-officedocument.vmlDrawing"/>
  <Override PartName="/ppt/tags/tag14.xml" ContentType="application/vnd.openxmlformats-officedocument.presentationml.tags+xml"/>
  <Override PartName="/ppt/tags/tag15.xml" ContentType="application/vnd.openxmlformats-officedocument.presentationml.tags+xml"/>
  <Override PartName="/ppt/tags/tag24.xml" ContentType="application/vnd.openxmlformats-officedocument.presentationml.tags+xml"/>
  <Default Extension="tiff" ContentType="image/tiff"/>
  <Default Extension="gif" ContentType="image/gif"/>
  <Override PartName="/ppt/tags/tag25.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notesSlides/notesSlide6.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tags/tag7.xml" ContentType="application/vnd.openxmlformats-officedocument.presentationml.tags+xml"/>
  <Default Extension="bin" ContentType="application/vnd.openxmlformats-officedocument.oleObject"/>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presProps.xml" ContentType="application/vnd.openxmlformats-officedocument.presentationml.presProps+xml"/>
  <Override PartName="/ppt/tags/tag5.xml" ContentType="application/vnd.openxmlformats-officedocument.presentationml.tags+xml"/>
  <Override PartName="/ppt/theme/theme2.xml" ContentType="application/vnd.openxmlformats-officedocument.theme+xml"/>
  <Override PartName="/ppt/slides/slide1.xml" ContentType="application/vnd.openxmlformats-officedocument.presentationml.slide+xml"/>
  <Override PartName="/ppt/slideLayouts/slideLayout3.xml" ContentType="application/vnd.openxmlformats-officedocument.presentationml.slideLayout+xml"/>
  <Default Extension="emf" ContentType="image/x-emf"/>
  <Override PartName="/ppt/tags/tag3.xml" ContentType="application/vnd.openxmlformats-officedocument.presentationml.tags+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3" r:id="rId1"/>
    <p:sldMasterId id="2147483749" r:id="rId2"/>
  </p:sldMasterIdLst>
  <p:notesMasterIdLst>
    <p:notesMasterId r:id="rId12"/>
  </p:notesMasterIdLst>
  <p:sldIdLst>
    <p:sldId id="340" r:id="rId3"/>
    <p:sldId id="331" r:id="rId4"/>
    <p:sldId id="337" r:id="rId5"/>
    <p:sldId id="332" r:id="rId6"/>
    <p:sldId id="334" r:id="rId7"/>
    <p:sldId id="335" r:id="rId8"/>
    <p:sldId id="346" r:id="rId9"/>
    <p:sldId id="333" r:id="rId10"/>
    <p:sldId id="341" r:id="rId11"/>
  </p:sldIdLst>
  <p:sldSz cx="10058400" cy="7315200"/>
  <p:notesSz cx="7023100" cy="93091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 xmlns:p15="http://schemas.microsoft.com/office/powerpoint/2012/main">
        <p15:guide id="1" orient="horz" pos="2304" userDrawn="1">
          <p15:clr>
            <a:srgbClr val="A4A3A4"/>
          </p15:clr>
        </p15:guide>
        <p15:guide id="2" pos="316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CCFFCC"/>
    <a:srgbClr val="00FF00"/>
    <a:srgbClr val="9900CC"/>
    <a:srgbClr val="CCECFF"/>
    <a:srgbClr val="CCFFFF"/>
    <a:srgbClr val="C39E7F"/>
    <a:srgbClr val="F43494"/>
    <a:srgbClr val="FFFF99"/>
    <a:srgbClr val="FFCCFF"/>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3827" autoAdjust="0"/>
  </p:normalViewPr>
  <p:slideViewPr>
    <p:cSldViewPr>
      <p:cViewPr>
        <p:scale>
          <a:sx n="70" d="100"/>
          <a:sy n="70" d="100"/>
        </p:scale>
        <p:origin x="-1536" y="-173"/>
      </p:cViewPr>
      <p:guideLst>
        <p:guide orient="horz" pos="2304"/>
        <p:guide pos="3168"/>
      </p:guideLst>
    </p:cSldViewPr>
  </p:slideViewPr>
  <p:notesTextViewPr>
    <p:cViewPr>
      <p:scale>
        <a:sx n="100" d="100"/>
        <a:sy n="100" d="100"/>
      </p:scale>
      <p:origin x="0" y="0"/>
    </p:cViewPr>
  </p:notesTextViewPr>
  <p:sorterViewPr>
    <p:cViewPr>
      <p:scale>
        <a:sx n="100" d="100"/>
        <a:sy n="100"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theme" Target="theme/theme1.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343" cy="465455"/>
          </a:xfrm>
          <a:prstGeom prst="rect">
            <a:avLst/>
          </a:prstGeom>
        </p:spPr>
        <p:txBody>
          <a:bodyPr vert="horz" lIns="93324" tIns="46662" rIns="93324" bIns="46662" rtlCol="0"/>
          <a:lstStyle>
            <a:lvl1pPr algn="l">
              <a:defRPr sz="1200"/>
            </a:lvl1pPr>
          </a:lstStyle>
          <a:p>
            <a:pPr>
              <a:defRPr/>
            </a:pPr>
            <a:endParaRPr lang="en-US" dirty="0"/>
          </a:p>
        </p:txBody>
      </p:sp>
      <p:sp>
        <p:nvSpPr>
          <p:cNvPr id="3" name="Date Placeholder 2"/>
          <p:cNvSpPr>
            <a:spLocks noGrp="1"/>
          </p:cNvSpPr>
          <p:nvPr>
            <p:ph type="dt" idx="1"/>
          </p:nvPr>
        </p:nvSpPr>
        <p:spPr>
          <a:xfrm>
            <a:off x="3978132" y="0"/>
            <a:ext cx="3043343" cy="465455"/>
          </a:xfrm>
          <a:prstGeom prst="rect">
            <a:avLst/>
          </a:prstGeom>
        </p:spPr>
        <p:txBody>
          <a:bodyPr vert="horz" lIns="93324" tIns="46662" rIns="93324" bIns="46662" rtlCol="0"/>
          <a:lstStyle>
            <a:lvl1pPr algn="r">
              <a:defRPr sz="1200"/>
            </a:lvl1pPr>
          </a:lstStyle>
          <a:p>
            <a:pPr>
              <a:defRPr/>
            </a:pPr>
            <a:fld id="{2655FA65-9D6C-43B6-A6CE-658F844C5C24}" type="datetimeFigureOut">
              <a:rPr lang="en-US"/>
              <a:pPr>
                <a:defRPr/>
              </a:pPr>
              <a:t>11/25/2016</a:t>
            </a:fld>
            <a:endParaRPr lang="en-US" dirty="0"/>
          </a:p>
        </p:txBody>
      </p:sp>
      <p:sp>
        <p:nvSpPr>
          <p:cNvPr id="4" name="Slide Image Placeholder 3"/>
          <p:cNvSpPr>
            <a:spLocks noGrp="1" noRot="1" noChangeAspect="1"/>
          </p:cNvSpPr>
          <p:nvPr>
            <p:ph type="sldImg" idx="2"/>
          </p:nvPr>
        </p:nvSpPr>
        <p:spPr>
          <a:xfrm>
            <a:off x="1111250" y="698500"/>
            <a:ext cx="4800600" cy="3490913"/>
          </a:xfrm>
          <a:prstGeom prst="rect">
            <a:avLst/>
          </a:prstGeom>
          <a:noFill/>
          <a:ln w="12700">
            <a:solidFill>
              <a:prstClr val="black"/>
            </a:solidFill>
          </a:ln>
        </p:spPr>
        <p:txBody>
          <a:bodyPr vert="horz" lIns="93324" tIns="46662" rIns="93324" bIns="46662" rtlCol="0" anchor="ctr"/>
          <a:lstStyle/>
          <a:p>
            <a:pPr lvl="0"/>
            <a:endParaRPr lang="en-US" noProof="0" dirty="0"/>
          </a:p>
        </p:txBody>
      </p:sp>
      <p:sp>
        <p:nvSpPr>
          <p:cNvPr id="5" name="Notes Placeholder 4"/>
          <p:cNvSpPr>
            <a:spLocks noGrp="1"/>
          </p:cNvSpPr>
          <p:nvPr>
            <p:ph type="body" sz="quarter" idx="3"/>
          </p:nvPr>
        </p:nvSpPr>
        <p:spPr>
          <a:xfrm>
            <a:off x="702310" y="4421823"/>
            <a:ext cx="5618480" cy="4189095"/>
          </a:xfrm>
          <a:prstGeom prst="rect">
            <a:avLst/>
          </a:prstGeom>
        </p:spPr>
        <p:txBody>
          <a:bodyPr vert="horz" lIns="93324" tIns="46662" rIns="93324" bIns="46662"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842029"/>
            <a:ext cx="3043343" cy="465455"/>
          </a:xfrm>
          <a:prstGeom prst="rect">
            <a:avLst/>
          </a:prstGeom>
        </p:spPr>
        <p:txBody>
          <a:bodyPr vert="horz" lIns="93324" tIns="46662" rIns="93324" bIns="46662" rtlCol="0" anchor="b"/>
          <a:lstStyle>
            <a:lvl1pPr algn="l">
              <a:defRPr sz="1200"/>
            </a:lvl1pPr>
          </a:lstStyle>
          <a:p>
            <a:pPr>
              <a:defRPr/>
            </a:pPr>
            <a:endParaRPr lang="en-US" dirty="0"/>
          </a:p>
        </p:txBody>
      </p:sp>
      <p:sp>
        <p:nvSpPr>
          <p:cNvPr id="7" name="Slide Number Placeholder 6"/>
          <p:cNvSpPr>
            <a:spLocks noGrp="1"/>
          </p:cNvSpPr>
          <p:nvPr>
            <p:ph type="sldNum" sz="quarter" idx="5"/>
          </p:nvPr>
        </p:nvSpPr>
        <p:spPr>
          <a:xfrm>
            <a:off x="3978132" y="8842029"/>
            <a:ext cx="3043343" cy="465455"/>
          </a:xfrm>
          <a:prstGeom prst="rect">
            <a:avLst/>
          </a:prstGeom>
        </p:spPr>
        <p:txBody>
          <a:bodyPr vert="horz" lIns="93324" tIns="46662" rIns="93324" bIns="46662" rtlCol="0" anchor="b"/>
          <a:lstStyle>
            <a:lvl1pPr algn="r">
              <a:defRPr sz="1200"/>
            </a:lvl1pPr>
          </a:lstStyle>
          <a:p>
            <a:pPr>
              <a:defRPr/>
            </a:pPr>
            <a:fld id="{8F961939-75B8-48DC-9D32-80AF36BD7B28}" type="slidenum">
              <a:rPr lang="en-US"/>
              <a:pPr>
                <a:defRPr/>
              </a:pPr>
              <a:t>‹#›</a:t>
            </a:fld>
            <a:endParaRPr lang="en-US" dirty="0"/>
          </a:p>
        </p:txBody>
      </p:sp>
    </p:spTree>
    <p:extLst>
      <p:ext uri="{BB962C8B-B14F-4D97-AF65-F5344CB8AC3E}">
        <p14:creationId xmlns="" xmlns:p14="http://schemas.microsoft.com/office/powerpoint/2010/main" val="32733619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8F961939-75B8-48DC-9D32-80AF36BD7B28}" type="slidenum">
              <a:rPr lang="en-US" smtClean="0"/>
              <a:pPr>
                <a:defRPr/>
              </a:pPr>
              <a:t>2</a:t>
            </a:fld>
            <a:endParaRPr lang="en-US" dirty="0"/>
          </a:p>
        </p:txBody>
      </p:sp>
    </p:spTree>
    <p:extLst>
      <p:ext uri="{BB962C8B-B14F-4D97-AF65-F5344CB8AC3E}">
        <p14:creationId xmlns="" xmlns:p14="http://schemas.microsoft.com/office/powerpoint/2010/main" val="29658057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8F961939-75B8-48DC-9D32-80AF36BD7B28}" type="slidenum">
              <a:rPr lang="en-US" smtClean="0"/>
              <a:pPr>
                <a:defRPr/>
              </a:pPr>
              <a:t>4</a:t>
            </a:fld>
            <a:endParaRPr lang="en-US" dirty="0"/>
          </a:p>
        </p:txBody>
      </p:sp>
    </p:spTree>
    <p:extLst>
      <p:ext uri="{BB962C8B-B14F-4D97-AF65-F5344CB8AC3E}">
        <p14:creationId xmlns="" xmlns:p14="http://schemas.microsoft.com/office/powerpoint/2010/main" val="11036651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8F961939-75B8-48DC-9D32-80AF36BD7B28}" type="slidenum">
              <a:rPr lang="en-US" smtClean="0"/>
              <a:pPr>
                <a:defRPr/>
              </a:pPr>
              <a:t>5</a:t>
            </a:fld>
            <a:endParaRPr lang="en-US" dirty="0"/>
          </a:p>
        </p:txBody>
      </p:sp>
    </p:spTree>
    <p:extLst>
      <p:ext uri="{BB962C8B-B14F-4D97-AF65-F5344CB8AC3E}">
        <p14:creationId xmlns="" xmlns:p14="http://schemas.microsoft.com/office/powerpoint/2010/main" val="11036651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8F961939-75B8-48DC-9D32-80AF36BD7B28}" type="slidenum">
              <a:rPr lang="en-US" smtClean="0"/>
              <a:pPr>
                <a:defRPr/>
              </a:pPr>
              <a:t>6</a:t>
            </a:fld>
            <a:endParaRPr lang="en-US" dirty="0"/>
          </a:p>
        </p:txBody>
      </p:sp>
    </p:spTree>
    <p:extLst>
      <p:ext uri="{BB962C8B-B14F-4D97-AF65-F5344CB8AC3E}">
        <p14:creationId xmlns="" xmlns:p14="http://schemas.microsoft.com/office/powerpoint/2010/main" val="11036651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8F961939-75B8-48DC-9D32-80AF36BD7B28}" type="slidenum">
              <a:rPr lang="en-US" smtClean="0"/>
              <a:pPr>
                <a:defRPr/>
              </a:pPr>
              <a:t>7</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8F961939-75B8-48DC-9D32-80AF36BD7B28}" type="slidenum">
              <a:rPr lang="en-US" smtClean="0"/>
              <a:pPr>
                <a:defRPr/>
              </a:pPr>
              <a:t>8</a:t>
            </a:fld>
            <a:endParaRPr lang="en-US" dirty="0"/>
          </a:p>
        </p:txBody>
      </p:sp>
    </p:spTree>
    <p:extLst>
      <p:ext uri="{BB962C8B-B14F-4D97-AF65-F5344CB8AC3E}">
        <p14:creationId xmlns="" xmlns:p14="http://schemas.microsoft.com/office/powerpoint/2010/main" val="1165071360"/>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10.xml"/><Relationship Id="rId7" Type="http://schemas.openxmlformats.org/officeDocument/2006/relationships/tags" Target="../tags/tag14.xml"/><Relationship Id="rId12" Type="http://schemas.openxmlformats.org/officeDocument/2006/relationships/image" Target="../media/image5.png"/><Relationship Id="rId2" Type="http://schemas.openxmlformats.org/officeDocument/2006/relationships/tags" Target="../tags/tag9.xml"/><Relationship Id="rId1" Type="http://schemas.openxmlformats.org/officeDocument/2006/relationships/vmlDrawing" Target="../drawings/vmlDrawing2.vml"/><Relationship Id="rId6" Type="http://schemas.openxmlformats.org/officeDocument/2006/relationships/tags" Target="../tags/tag13.xml"/><Relationship Id="rId11" Type="http://schemas.openxmlformats.org/officeDocument/2006/relationships/image" Target="../media/image4.emf"/><Relationship Id="rId5" Type="http://schemas.openxmlformats.org/officeDocument/2006/relationships/tags" Target="../tags/tag12.xml"/><Relationship Id="rId10" Type="http://schemas.openxmlformats.org/officeDocument/2006/relationships/oleObject" Target="../embeddings/oleObject2.bin"/><Relationship Id="rId4" Type="http://schemas.openxmlformats.org/officeDocument/2006/relationships/tags" Target="../tags/tag11.xml"/><Relationship Id="rId9" Type="http://schemas.openxmlformats.org/officeDocument/2006/relationships/image" Target="../media/image3.jpe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25.xml"/><Relationship Id="rId1" Type="http://schemas.openxmlformats.org/officeDocument/2006/relationships/vmlDrawing" Target="../drawings/vmlDrawing4.v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oleObject" Target="../embeddings/oleObject4.bin"/></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3_Title Slide 1">
    <p:spTree>
      <p:nvGrpSpPr>
        <p:cNvPr id="1" name=""/>
        <p:cNvGrpSpPr/>
        <p:nvPr/>
      </p:nvGrpSpPr>
      <p:grpSpPr>
        <a:xfrm>
          <a:off x="0" y="0"/>
          <a:ext cx="0" cy="0"/>
          <a:chOff x="0" y="0"/>
          <a:chExt cx="0" cy="0"/>
        </a:xfrm>
      </p:grpSpPr>
      <p:pic>
        <p:nvPicPr>
          <p:cNvPr id="12" name="Picture 17" descr="D:\Users\apshaw\Desktop\shutterstock_120539965.jpg"/>
          <p:cNvPicPr>
            <a:picLocks noChangeAspect="1" noChangeArrowheads="1"/>
          </p:cNvPicPr>
          <p:nvPr userDrawn="1"/>
        </p:nvPicPr>
        <p:blipFill>
          <a:blip r:embed="rId9" cstate="print"/>
          <a:srcRect/>
          <a:stretch>
            <a:fillRect/>
          </a:stretch>
        </p:blipFill>
        <p:spPr bwMode="auto">
          <a:xfrm>
            <a:off x="3225" y="1413939"/>
            <a:ext cx="10055176" cy="5901266"/>
          </a:xfrm>
          <a:prstGeom prst="rect">
            <a:avLst/>
          </a:prstGeom>
          <a:noFill/>
        </p:spPr>
      </p:pic>
      <p:sp>
        <p:nvSpPr>
          <p:cNvPr id="18" name="Rectangle 17"/>
          <p:cNvSpPr/>
          <p:nvPr userDrawn="1">
            <p:custDataLst>
              <p:tags r:id="rId2"/>
            </p:custDataLst>
          </p:nvPr>
        </p:nvSpPr>
        <p:spPr>
          <a:xfrm>
            <a:off x="0" y="6827601"/>
            <a:ext cx="10058400" cy="4875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69759" tIns="34880" rIns="69759" bIns="34880" rtlCol="0" anchor="ctr"/>
          <a:lstStyle/>
          <a:p>
            <a:pPr algn="ctr" defTabSz="795695" fontAlgn="auto">
              <a:spcBef>
                <a:spcPts val="0"/>
              </a:spcBef>
              <a:spcAft>
                <a:spcPts val="0"/>
              </a:spcAft>
            </a:pPr>
            <a:endParaRPr lang="en-US" sz="1080" dirty="0" smtClean="0">
              <a:solidFill>
                <a:prstClr val="white"/>
              </a:solidFill>
            </a:endParaRPr>
          </a:p>
        </p:txBody>
      </p:sp>
      <p:sp>
        <p:nvSpPr>
          <p:cNvPr id="17" name="Rectangle 7"/>
          <p:cNvSpPr/>
          <p:nvPr userDrawn="1">
            <p:custDataLst>
              <p:tags r:id="rId3"/>
            </p:custDataLst>
          </p:nvPr>
        </p:nvSpPr>
        <p:spPr bwMode="auto">
          <a:xfrm>
            <a:off x="-2084" y="5"/>
            <a:ext cx="10060485" cy="2861902"/>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072" h="2958168">
                <a:moveTo>
                  <a:pt x="1331" y="2791"/>
                </a:moveTo>
                <a:lnTo>
                  <a:pt x="10561655" y="0"/>
                </a:lnTo>
                <a:cubicBezTo>
                  <a:pt x="10562168"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2603" y="98373"/>
                  <a:pt x="1331" y="2791"/>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27464" tIns="35703" rIns="27464" bIns="35703" rtlCol="0" anchor="ctr"/>
          <a:lstStyle/>
          <a:p>
            <a:pPr algn="ctr" defTabSz="795695" fontAlgn="auto">
              <a:spcBef>
                <a:spcPts val="0"/>
              </a:spcBef>
              <a:spcAft>
                <a:spcPts val="0"/>
              </a:spcAft>
            </a:pPr>
            <a:endParaRPr lang="en-US" sz="831" dirty="0" smtClean="0">
              <a:solidFill>
                <a:prstClr val="white"/>
              </a:solidFill>
              <a:latin typeface="Arial"/>
              <a:cs typeface="Arial"/>
            </a:endParaRPr>
          </a:p>
        </p:txBody>
      </p:sp>
      <p:graphicFrame>
        <p:nvGraphicFramePr>
          <p:cNvPr id="5" name="Object 4" hidden="1"/>
          <p:cNvGraphicFramePr>
            <a:graphicFrameLocks noChangeAspect="1"/>
          </p:cNvGraphicFramePr>
          <p:nvPr/>
        </p:nvGraphicFramePr>
        <p:xfrm>
          <a:off x="1" y="0"/>
          <a:ext cx="161192" cy="169333"/>
        </p:xfrm>
        <a:graphic>
          <a:graphicData uri="http://schemas.openxmlformats.org/presentationml/2006/ole">
            <p:oleObj spid="_x0000_s4203" name="think-cell Slide" r:id="rId10" imgW="360" imgH="360" progId="">
              <p:embed/>
            </p:oleObj>
          </a:graphicData>
        </a:graphic>
      </p:graphicFrame>
      <p:pic>
        <p:nvPicPr>
          <p:cNvPr id="10" name="Picture 104" descr="C:\Users\UserSim\Desktop\Capgemini\moto.emf"/>
          <p:cNvPicPr>
            <a:picLocks noChangeAspect="1" noChangeArrowheads="1"/>
          </p:cNvPicPr>
          <p:nvPr userDrawn="1">
            <p:custDataLst>
              <p:tags r:id="rId4"/>
            </p:custDataLst>
          </p:nvPr>
        </p:nvPicPr>
        <p:blipFill>
          <a:blip r:embed="rId11" cstate="email"/>
          <a:srcRect/>
          <a:stretch>
            <a:fillRect/>
          </a:stretch>
        </p:blipFill>
        <p:spPr bwMode="auto">
          <a:xfrm>
            <a:off x="6670861" y="6955412"/>
            <a:ext cx="3047600" cy="254956"/>
          </a:xfrm>
          <a:prstGeom prst="rect">
            <a:avLst/>
          </a:prstGeom>
          <a:noFill/>
        </p:spPr>
      </p:pic>
      <p:sp>
        <p:nvSpPr>
          <p:cNvPr id="2" name="Title 1"/>
          <p:cNvSpPr>
            <a:spLocks noGrp="1"/>
          </p:cNvSpPr>
          <p:nvPr>
            <p:ph type="ctrTitle" hasCustomPrompt="1"/>
            <p:custDataLst>
              <p:tags r:id="rId5"/>
            </p:custDataLst>
          </p:nvPr>
        </p:nvSpPr>
        <p:spPr>
          <a:xfrm>
            <a:off x="0" y="2407054"/>
            <a:ext cx="4610540" cy="2412407"/>
          </a:xfrm>
        </p:spPr>
        <p:txBody>
          <a:bodyPr lIns="231412" tIns="33059" rIns="33059" bIns="33059"/>
          <a:lstStyle>
            <a:lvl1pPr algn="l">
              <a:defRPr sz="2741" b="0">
                <a:solidFill>
                  <a:schemeClr val="tx1"/>
                </a:solidFill>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6"/>
            </p:custDataLst>
          </p:nvPr>
        </p:nvSpPr>
        <p:spPr>
          <a:xfrm>
            <a:off x="2" y="4855251"/>
            <a:ext cx="4611096" cy="1010933"/>
          </a:xfrm>
        </p:spPr>
        <p:txBody>
          <a:bodyPr lIns="231412" tIns="33059" rIns="33059" bIns="33059"/>
          <a:lstStyle>
            <a:lvl1pPr marL="0" indent="0" algn="l">
              <a:buNone/>
              <a:defRPr sz="1828" b="0">
                <a:solidFill>
                  <a:schemeClr val="tx1"/>
                </a:solidFill>
              </a:defRPr>
            </a:lvl1pPr>
            <a:lvl2pPr marL="379814" indent="0" algn="ctr">
              <a:buNone/>
              <a:defRPr>
                <a:solidFill>
                  <a:schemeClr val="tx1">
                    <a:tint val="75000"/>
                  </a:schemeClr>
                </a:solidFill>
              </a:defRPr>
            </a:lvl2pPr>
            <a:lvl3pPr marL="759626" indent="0" algn="ctr">
              <a:buNone/>
              <a:defRPr>
                <a:solidFill>
                  <a:schemeClr val="tx1">
                    <a:tint val="75000"/>
                  </a:schemeClr>
                </a:solidFill>
              </a:defRPr>
            </a:lvl3pPr>
            <a:lvl4pPr marL="1139440" indent="0" algn="ctr">
              <a:buNone/>
              <a:defRPr>
                <a:solidFill>
                  <a:schemeClr val="tx1">
                    <a:tint val="75000"/>
                  </a:schemeClr>
                </a:solidFill>
              </a:defRPr>
            </a:lvl4pPr>
            <a:lvl5pPr marL="1519252" indent="0" algn="ctr">
              <a:buNone/>
              <a:defRPr>
                <a:solidFill>
                  <a:schemeClr val="tx1">
                    <a:tint val="75000"/>
                  </a:schemeClr>
                </a:solidFill>
              </a:defRPr>
            </a:lvl5pPr>
            <a:lvl6pPr marL="1899066" indent="0" algn="ctr">
              <a:buNone/>
              <a:defRPr>
                <a:solidFill>
                  <a:schemeClr val="tx1">
                    <a:tint val="75000"/>
                  </a:schemeClr>
                </a:solidFill>
              </a:defRPr>
            </a:lvl6pPr>
            <a:lvl7pPr marL="2278878" indent="0" algn="ctr">
              <a:buNone/>
              <a:defRPr>
                <a:solidFill>
                  <a:schemeClr val="tx1">
                    <a:tint val="75000"/>
                  </a:schemeClr>
                </a:solidFill>
              </a:defRPr>
            </a:lvl7pPr>
            <a:lvl8pPr marL="2658693" indent="0" algn="ctr">
              <a:buNone/>
              <a:defRPr>
                <a:solidFill>
                  <a:schemeClr val="tx1">
                    <a:tint val="75000"/>
                  </a:schemeClr>
                </a:solidFill>
              </a:defRPr>
            </a:lvl8pPr>
            <a:lvl9pPr marL="3038505"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pic>
        <p:nvPicPr>
          <p:cNvPr id="13" name="Picture 103" descr="C:\Users\UserSim\Desktop\Capgemini\Capgemini_logo_cmyk.png"/>
          <p:cNvPicPr>
            <a:picLocks noChangeAspect="1" noChangeArrowheads="1"/>
          </p:cNvPicPr>
          <p:nvPr userDrawn="1">
            <p:custDataLst>
              <p:tags r:id="rId7"/>
            </p:custDataLst>
          </p:nvPr>
        </p:nvPicPr>
        <p:blipFill>
          <a:blip r:embed="rId12" cstate="email"/>
          <a:srcRect/>
          <a:stretch>
            <a:fillRect/>
          </a:stretch>
        </p:blipFill>
        <p:spPr bwMode="auto">
          <a:xfrm>
            <a:off x="727255" y="696569"/>
            <a:ext cx="3047177" cy="741003"/>
          </a:xfrm>
          <a:prstGeom prst="rect">
            <a:avLst/>
          </a:prstGeom>
          <a:noFill/>
        </p:spPr>
      </p:pic>
    </p:spTree>
    <p:extLst>
      <p:ext uri="{BB962C8B-B14F-4D97-AF65-F5344CB8AC3E}">
        <p14:creationId xmlns="" xmlns:p14="http://schemas.microsoft.com/office/powerpoint/2010/main" val="4172570925"/>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Title with Lead Line &amp; Bulleted List">
    <p:spTree>
      <p:nvGrpSpPr>
        <p:cNvPr id="1" name=""/>
        <p:cNvGrpSpPr/>
        <p:nvPr/>
      </p:nvGrpSpPr>
      <p:grpSpPr>
        <a:xfrm>
          <a:off x="0" y="0"/>
          <a:ext cx="0" cy="0"/>
          <a:chOff x="0" y="0"/>
          <a:chExt cx="0" cy="0"/>
        </a:xfrm>
      </p:grpSpPr>
      <p:sp>
        <p:nvSpPr>
          <p:cNvPr id="2" name="Title 1"/>
          <p:cNvSpPr>
            <a:spLocks noGrp="1"/>
          </p:cNvSpPr>
          <p:nvPr>
            <p:ph type="title"/>
          </p:nvPr>
        </p:nvSpPr>
        <p:spPr>
          <a:xfrm>
            <a:off x="352044" y="26947"/>
            <a:ext cx="9354312" cy="877824"/>
          </a:xfrm>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352044" y="1072901"/>
            <a:ext cx="9354312" cy="1151405"/>
          </a:xfrm>
          <a:noFill/>
          <a:ln w="9525" algn="ctr">
            <a:noFill/>
            <a:miter lim="800000"/>
            <a:headEnd/>
            <a:tailEnd/>
          </a:ln>
          <a:effectLst/>
        </p:spPr>
        <p:txBody>
          <a:bodyPr vert="horz" wrap="square" lIns="0" tIns="0" rIns="0" bIns="0" numCol="1" anchor="t" anchorCtr="0" compatLnSpc="1">
            <a:prstTxWarp prst="textNoShape">
              <a:avLst/>
            </a:prstTxWarp>
            <a:spAutoFit/>
          </a:bodyPr>
          <a:lstStyle>
            <a:lvl1pPr marL="0" indent="0" algn="l" defTabSz="759675" rtl="0" eaLnBrk="0" fontAlgn="base" latinLnBrk="0" hangingPunct="0">
              <a:spcBef>
                <a:spcPct val="0"/>
              </a:spcBef>
              <a:spcAft>
                <a:spcPts val="499"/>
              </a:spcAft>
              <a:buClr>
                <a:schemeClr val="accent2"/>
              </a:buClr>
              <a:buNone/>
              <a:defRPr lang="en-US" sz="1329" b="1" kern="1200" dirty="0" smtClean="0">
                <a:solidFill>
                  <a:schemeClr val="tx1"/>
                </a:solidFill>
                <a:latin typeface="Arial" pitchFamily="34" charset="0"/>
                <a:ea typeface="+mn-ea"/>
                <a:cs typeface="Arial" pitchFamily="34" charset="0"/>
              </a:defRPr>
            </a:lvl1pPr>
            <a:lvl2pPr marL="237398" indent="-237398" algn="l" defTabSz="759675" rtl="0" eaLnBrk="0" fontAlgn="base" latinLnBrk="0" hangingPunct="0">
              <a:spcBef>
                <a:spcPct val="0"/>
              </a:spcBef>
              <a:spcAft>
                <a:spcPts val="499"/>
              </a:spcAft>
              <a:buClr>
                <a:schemeClr val="accent2"/>
              </a:buClr>
              <a:buFont typeface="Wingdings" pitchFamily="2" charset="2"/>
              <a:buChar char="§"/>
              <a:defRPr lang="en-US" sz="1329" b="0" kern="1200" dirty="0" smtClean="0">
                <a:solidFill>
                  <a:schemeClr val="tx1"/>
                </a:solidFill>
                <a:latin typeface="Arial" pitchFamily="34" charset="0"/>
                <a:ea typeface="+mn-ea"/>
                <a:cs typeface="Arial" pitchFamily="34" charset="0"/>
              </a:defRPr>
            </a:lvl2pPr>
            <a:lvl3pPr marL="473478" indent="-189919" algn="l" defTabSz="759675" rtl="0" eaLnBrk="0" fontAlgn="base" latinLnBrk="0" hangingPunct="0">
              <a:spcBef>
                <a:spcPct val="0"/>
              </a:spcBef>
              <a:spcAft>
                <a:spcPts val="499"/>
              </a:spcAft>
              <a:buClr>
                <a:schemeClr val="accent2"/>
              </a:buClr>
              <a:buFont typeface="Arial" pitchFamily="34" charset="0"/>
              <a:buChar char="–"/>
              <a:defRPr lang="en-US" sz="1163" b="0" kern="1200" dirty="0" smtClean="0">
                <a:solidFill>
                  <a:schemeClr val="tx1"/>
                </a:solidFill>
                <a:latin typeface="Arial" pitchFamily="34" charset="0"/>
                <a:ea typeface="+mn-ea"/>
                <a:cs typeface="Arial" pitchFamily="34" charset="0"/>
              </a:defRPr>
            </a:lvl3pPr>
            <a:lvl4pPr marL="660759" indent="-189919" algn="l" defTabSz="759675" rtl="0" eaLnBrk="0" fontAlgn="base" latinLnBrk="0" hangingPunct="0">
              <a:spcBef>
                <a:spcPct val="0"/>
              </a:spcBef>
              <a:spcAft>
                <a:spcPts val="499"/>
              </a:spcAft>
              <a:buClr>
                <a:schemeClr val="accent2"/>
              </a:buClr>
              <a:buFont typeface="Arial" pitchFamily="34" charset="0"/>
              <a:buChar char="•"/>
              <a:defRPr lang="en-US" sz="997" b="0" kern="1200" dirty="0" smtClean="0">
                <a:solidFill>
                  <a:schemeClr val="tx1"/>
                </a:solidFill>
                <a:latin typeface="Arial" pitchFamily="34" charset="0"/>
                <a:ea typeface="+mn-ea"/>
                <a:cs typeface="Arial" pitchFamily="34" charset="0"/>
              </a:defRPr>
            </a:lvl4pPr>
            <a:lvl5pPr marL="857272" indent="-189919" algn="l" defTabSz="759675" rtl="0" eaLnBrk="0" fontAlgn="base" latinLnBrk="0" hangingPunct="0">
              <a:spcBef>
                <a:spcPct val="0"/>
              </a:spcBef>
              <a:spcAft>
                <a:spcPts val="499"/>
              </a:spcAft>
              <a:buClr>
                <a:schemeClr val="accent2"/>
              </a:buClr>
              <a:buFont typeface="Arial" pitchFamily="34" charset="0"/>
              <a:buChar char="–"/>
              <a:defRPr lang="en-US" sz="997" b="0" kern="1200" dirty="0" smtClean="0">
                <a:solidFill>
                  <a:schemeClr val="tx1"/>
                </a:solidFill>
                <a:latin typeface="Arial" pitchFamily="34" charset="0"/>
                <a:ea typeface="+mn-ea"/>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 xmlns:p14="http://schemas.microsoft.com/office/powerpoint/2010/main" val="4608989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7"/>
          <p:cNvSpPr>
            <a:spLocks noGrp="1"/>
          </p:cNvSpPr>
          <p:nvPr>
            <p:ph type="body" sz="quarter" idx="10"/>
          </p:nvPr>
        </p:nvSpPr>
        <p:spPr>
          <a:xfrm>
            <a:off x="502921" y="787732"/>
            <a:ext cx="9050814" cy="389467"/>
          </a:xfrm>
        </p:spPr>
        <p:txBody>
          <a:bodyPr/>
          <a:lstStyle>
            <a:lvl1pPr marL="0" indent="0">
              <a:buNone/>
              <a:defRPr sz="1500">
                <a:solidFill>
                  <a:schemeClr val="tx2"/>
                </a:solidFill>
              </a:defRPr>
            </a:lvl1pPr>
          </a:lstStyle>
          <a:p>
            <a:pPr lvl="0"/>
            <a:r>
              <a:rPr lang="en-US" dirty="0" smtClean="0"/>
              <a:t>Click to edit Master text styles</a:t>
            </a:r>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Closing 1">
    <p:spTree>
      <p:nvGrpSpPr>
        <p:cNvPr id="1" name=""/>
        <p:cNvGrpSpPr/>
        <p:nvPr/>
      </p:nvGrpSpPr>
      <p:grpSpPr>
        <a:xfrm>
          <a:off x="0" y="0"/>
          <a:ext cx="0" cy="0"/>
          <a:chOff x="0" y="0"/>
          <a:chExt cx="0" cy="0"/>
        </a:xfrm>
      </p:grpSpPr>
      <p:graphicFrame>
        <p:nvGraphicFramePr>
          <p:cNvPr id="337" name="Object 336" hidden="1"/>
          <p:cNvGraphicFramePr>
            <a:graphicFrameLocks noChangeAspect="1"/>
          </p:cNvGraphicFramePr>
          <p:nvPr/>
        </p:nvGraphicFramePr>
        <p:xfrm>
          <a:off x="2" y="2"/>
          <a:ext cx="149323" cy="153584"/>
        </p:xfrm>
        <a:graphic>
          <a:graphicData uri="http://schemas.openxmlformats.org/presentationml/2006/ole">
            <p:oleObj spid="_x0000_s27751" name="think-cell Slide" r:id="rId4" imgW="360" imgH="360" progId="">
              <p:embed/>
            </p:oleObj>
          </a:graphicData>
        </a:graphic>
      </p:graphicFrame>
      <p:sp>
        <p:nvSpPr>
          <p:cNvPr id="335" name="Rectangle 9"/>
          <p:cNvSpPr>
            <a:spLocks noChangeArrowheads="1"/>
          </p:cNvSpPr>
          <p:nvPr userDrawn="1">
            <p:custDataLst>
              <p:tags r:id="rId2"/>
            </p:custDataLst>
          </p:nvPr>
        </p:nvSpPr>
        <p:spPr bwMode="gray">
          <a:xfrm>
            <a:off x="1135162" y="3858293"/>
            <a:ext cx="4325376" cy="2535111"/>
          </a:xfrm>
          <a:custGeom>
            <a:avLst/>
            <a:gdLst>
              <a:gd name="connsiteX0" fmla="*/ 0 w 4423977"/>
              <a:gd name="connsiteY0" fmla="*/ 164137 h 2296914"/>
              <a:gd name="connsiteX1" fmla="*/ 48075 w 4423977"/>
              <a:gd name="connsiteY1" fmla="*/ 48075 h 2296914"/>
              <a:gd name="connsiteX2" fmla="*/ 164138 w 4423977"/>
              <a:gd name="connsiteY2" fmla="*/ 1 h 2296914"/>
              <a:gd name="connsiteX3" fmla="*/ 4259840 w 4423977"/>
              <a:gd name="connsiteY3" fmla="*/ 0 h 2296914"/>
              <a:gd name="connsiteX4" fmla="*/ 4375902 w 4423977"/>
              <a:gd name="connsiteY4" fmla="*/ 48075 h 2296914"/>
              <a:gd name="connsiteX5" fmla="*/ 4423976 w 4423977"/>
              <a:gd name="connsiteY5" fmla="*/ 164138 h 2296914"/>
              <a:gd name="connsiteX6" fmla="*/ 4423977 w 4423977"/>
              <a:gd name="connsiteY6" fmla="*/ 2132777 h 2296914"/>
              <a:gd name="connsiteX7" fmla="*/ 4375902 w 4423977"/>
              <a:gd name="connsiteY7" fmla="*/ 2248839 h 2296914"/>
              <a:gd name="connsiteX8" fmla="*/ 4259840 w 4423977"/>
              <a:gd name="connsiteY8" fmla="*/ 2296914 h 2296914"/>
              <a:gd name="connsiteX9" fmla="*/ 164137 w 4423977"/>
              <a:gd name="connsiteY9" fmla="*/ 2296914 h 2296914"/>
              <a:gd name="connsiteX10" fmla="*/ 48075 w 4423977"/>
              <a:gd name="connsiteY10" fmla="*/ 2248839 h 2296914"/>
              <a:gd name="connsiteX11" fmla="*/ 0 w 4423977"/>
              <a:gd name="connsiteY11" fmla="*/ 2132777 h 2296914"/>
              <a:gd name="connsiteX12" fmla="*/ 0 w 4423977"/>
              <a:gd name="connsiteY12" fmla="*/ 164137 h 2296914"/>
              <a:gd name="connsiteX0" fmla="*/ 0 w 4969813"/>
              <a:gd name="connsiteY0" fmla="*/ 164137 h 2488240"/>
              <a:gd name="connsiteX1" fmla="*/ 48075 w 4969813"/>
              <a:gd name="connsiteY1" fmla="*/ 48075 h 2488240"/>
              <a:gd name="connsiteX2" fmla="*/ 164138 w 4969813"/>
              <a:gd name="connsiteY2" fmla="*/ 1 h 2488240"/>
              <a:gd name="connsiteX3" fmla="*/ 4259840 w 4969813"/>
              <a:gd name="connsiteY3" fmla="*/ 0 h 2488240"/>
              <a:gd name="connsiteX4" fmla="*/ 4375902 w 4969813"/>
              <a:gd name="connsiteY4" fmla="*/ 48075 h 2488240"/>
              <a:gd name="connsiteX5" fmla="*/ 4423976 w 4969813"/>
              <a:gd name="connsiteY5" fmla="*/ 164138 h 2488240"/>
              <a:gd name="connsiteX6" fmla="*/ 4423977 w 4969813"/>
              <a:gd name="connsiteY6" fmla="*/ 2132777 h 2488240"/>
              <a:gd name="connsiteX7" fmla="*/ 4259840 w 4969813"/>
              <a:gd name="connsiteY7" fmla="*/ 2296914 h 2488240"/>
              <a:gd name="connsiteX8" fmla="*/ 164137 w 4969813"/>
              <a:gd name="connsiteY8" fmla="*/ 2296914 h 2488240"/>
              <a:gd name="connsiteX9" fmla="*/ 48075 w 4969813"/>
              <a:gd name="connsiteY9" fmla="*/ 2248839 h 2488240"/>
              <a:gd name="connsiteX10" fmla="*/ 0 w 4969813"/>
              <a:gd name="connsiteY10" fmla="*/ 2132777 h 2488240"/>
              <a:gd name="connsiteX11" fmla="*/ 0 w 4969813"/>
              <a:gd name="connsiteY11" fmla="*/ 164137 h 2488240"/>
              <a:gd name="connsiteX0" fmla="*/ 0 w 4969813"/>
              <a:gd name="connsiteY0" fmla="*/ 164137 h 2296914"/>
              <a:gd name="connsiteX1" fmla="*/ 48075 w 4969813"/>
              <a:gd name="connsiteY1" fmla="*/ 48075 h 2296914"/>
              <a:gd name="connsiteX2" fmla="*/ 164138 w 4969813"/>
              <a:gd name="connsiteY2" fmla="*/ 1 h 2296914"/>
              <a:gd name="connsiteX3" fmla="*/ 4259840 w 4969813"/>
              <a:gd name="connsiteY3" fmla="*/ 0 h 2296914"/>
              <a:gd name="connsiteX4" fmla="*/ 4375902 w 4969813"/>
              <a:gd name="connsiteY4" fmla="*/ 48075 h 2296914"/>
              <a:gd name="connsiteX5" fmla="*/ 4423976 w 4969813"/>
              <a:gd name="connsiteY5" fmla="*/ 164138 h 2296914"/>
              <a:gd name="connsiteX6" fmla="*/ 4259840 w 4969813"/>
              <a:gd name="connsiteY6" fmla="*/ 2296914 h 2296914"/>
              <a:gd name="connsiteX7" fmla="*/ 164137 w 4969813"/>
              <a:gd name="connsiteY7" fmla="*/ 2296914 h 2296914"/>
              <a:gd name="connsiteX8" fmla="*/ 48075 w 4969813"/>
              <a:gd name="connsiteY8" fmla="*/ 2248839 h 2296914"/>
              <a:gd name="connsiteX9" fmla="*/ 0 w 4969813"/>
              <a:gd name="connsiteY9" fmla="*/ 2132777 h 2296914"/>
              <a:gd name="connsiteX10" fmla="*/ 0 w 4969813"/>
              <a:gd name="connsiteY10" fmla="*/ 164137 h 2296914"/>
              <a:gd name="connsiteX0" fmla="*/ 0 w 4961801"/>
              <a:gd name="connsiteY0" fmla="*/ 498881 h 2631658"/>
              <a:gd name="connsiteX1" fmla="*/ 48075 w 4961801"/>
              <a:gd name="connsiteY1" fmla="*/ 382819 h 2631658"/>
              <a:gd name="connsiteX2" fmla="*/ 164138 w 4961801"/>
              <a:gd name="connsiteY2" fmla="*/ 334745 h 2631658"/>
              <a:gd name="connsiteX3" fmla="*/ 4259840 w 4961801"/>
              <a:gd name="connsiteY3" fmla="*/ 334744 h 2631658"/>
              <a:gd name="connsiteX4" fmla="*/ 4375902 w 4961801"/>
              <a:gd name="connsiteY4" fmla="*/ 382819 h 2631658"/>
              <a:gd name="connsiteX5" fmla="*/ 4259840 w 4961801"/>
              <a:gd name="connsiteY5" fmla="*/ 2631658 h 2631658"/>
              <a:gd name="connsiteX6" fmla="*/ 164137 w 4961801"/>
              <a:gd name="connsiteY6" fmla="*/ 2631658 h 2631658"/>
              <a:gd name="connsiteX7" fmla="*/ 48075 w 4961801"/>
              <a:gd name="connsiteY7" fmla="*/ 2583583 h 2631658"/>
              <a:gd name="connsiteX8" fmla="*/ 0 w 4961801"/>
              <a:gd name="connsiteY8" fmla="*/ 2467521 h 2631658"/>
              <a:gd name="connsiteX9" fmla="*/ 0 w 4961801"/>
              <a:gd name="connsiteY9" fmla="*/ 498881 h 2631658"/>
              <a:gd name="connsiteX0" fmla="*/ 0 w 4942457"/>
              <a:gd name="connsiteY0" fmla="*/ 164137 h 2296914"/>
              <a:gd name="connsiteX1" fmla="*/ 48075 w 4942457"/>
              <a:gd name="connsiteY1" fmla="*/ 48075 h 2296914"/>
              <a:gd name="connsiteX2" fmla="*/ 164138 w 4942457"/>
              <a:gd name="connsiteY2" fmla="*/ 1 h 2296914"/>
              <a:gd name="connsiteX3" fmla="*/ 4259840 w 4942457"/>
              <a:gd name="connsiteY3" fmla="*/ 0 h 2296914"/>
              <a:gd name="connsiteX4" fmla="*/ 4259840 w 4942457"/>
              <a:gd name="connsiteY4" fmla="*/ 2296914 h 2296914"/>
              <a:gd name="connsiteX5" fmla="*/ 164137 w 4942457"/>
              <a:gd name="connsiteY5" fmla="*/ 2296914 h 2296914"/>
              <a:gd name="connsiteX6" fmla="*/ 48075 w 4942457"/>
              <a:gd name="connsiteY6" fmla="*/ 2248839 h 2296914"/>
              <a:gd name="connsiteX7" fmla="*/ 0 w 4942457"/>
              <a:gd name="connsiteY7" fmla="*/ 2132777 h 2296914"/>
              <a:gd name="connsiteX8" fmla="*/ 0 w 4942457"/>
              <a:gd name="connsiteY8" fmla="*/ 164137 h 2296914"/>
              <a:gd name="connsiteX0" fmla="*/ 4259840 w 4942457"/>
              <a:gd name="connsiteY0" fmla="*/ 0 h 2296914"/>
              <a:gd name="connsiteX1" fmla="*/ 4259840 w 4942457"/>
              <a:gd name="connsiteY1" fmla="*/ 2296914 h 2296914"/>
              <a:gd name="connsiteX2" fmla="*/ 164137 w 4942457"/>
              <a:gd name="connsiteY2" fmla="*/ 2296914 h 2296914"/>
              <a:gd name="connsiteX3" fmla="*/ 48075 w 4942457"/>
              <a:gd name="connsiteY3" fmla="*/ 2248839 h 2296914"/>
              <a:gd name="connsiteX4" fmla="*/ 0 w 4942457"/>
              <a:gd name="connsiteY4" fmla="*/ 2132777 h 2296914"/>
              <a:gd name="connsiteX5" fmla="*/ 0 w 4942457"/>
              <a:gd name="connsiteY5" fmla="*/ 164137 h 2296914"/>
              <a:gd name="connsiteX6" fmla="*/ 48075 w 4942457"/>
              <a:gd name="connsiteY6" fmla="*/ 48075 h 2296914"/>
              <a:gd name="connsiteX7" fmla="*/ 164138 w 4942457"/>
              <a:gd name="connsiteY7" fmla="*/ 1 h 2296914"/>
              <a:gd name="connsiteX8" fmla="*/ 4351280 w 4942457"/>
              <a:gd name="connsiteY8" fmla="*/ 91440 h 2296914"/>
              <a:gd name="connsiteX0" fmla="*/ 4259840 w 4351280"/>
              <a:gd name="connsiteY0" fmla="*/ 2296914 h 2296914"/>
              <a:gd name="connsiteX1" fmla="*/ 164137 w 4351280"/>
              <a:gd name="connsiteY1" fmla="*/ 2296914 h 2296914"/>
              <a:gd name="connsiteX2" fmla="*/ 48075 w 4351280"/>
              <a:gd name="connsiteY2" fmla="*/ 2248839 h 2296914"/>
              <a:gd name="connsiteX3" fmla="*/ 0 w 4351280"/>
              <a:gd name="connsiteY3" fmla="*/ 2132777 h 2296914"/>
              <a:gd name="connsiteX4" fmla="*/ 0 w 4351280"/>
              <a:gd name="connsiteY4" fmla="*/ 164137 h 2296914"/>
              <a:gd name="connsiteX5" fmla="*/ 48075 w 4351280"/>
              <a:gd name="connsiteY5" fmla="*/ 48075 h 2296914"/>
              <a:gd name="connsiteX6" fmla="*/ 164138 w 4351280"/>
              <a:gd name="connsiteY6" fmla="*/ 1 h 2296914"/>
              <a:gd name="connsiteX7" fmla="*/ 4351280 w 4351280"/>
              <a:gd name="connsiteY7" fmla="*/ 91440 h 2296914"/>
              <a:gd name="connsiteX0" fmla="*/ 4259840 w 4330731"/>
              <a:gd name="connsiteY0" fmla="*/ 2297942 h 2297942"/>
              <a:gd name="connsiteX1" fmla="*/ 164137 w 4330731"/>
              <a:gd name="connsiteY1" fmla="*/ 2297942 h 2297942"/>
              <a:gd name="connsiteX2" fmla="*/ 48075 w 4330731"/>
              <a:gd name="connsiteY2" fmla="*/ 2249867 h 2297942"/>
              <a:gd name="connsiteX3" fmla="*/ 0 w 4330731"/>
              <a:gd name="connsiteY3" fmla="*/ 2133805 h 2297942"/>
              <a:gd name="connsiteX4" fmla="*/ 0 w 4330731"/>
              <a:gd name="connsiteY4" fmla="*/ 165165 h 2297942"/>
              <a:gd name="connsiteX5" fmla="*/ 48075 w 4330731"/>
              <a:gd name="connsiteY5" fmla="*/ 49103 h 2297942"/>
              <a:gd name="connsiteX6" fmla="*/ 164138 w 4330731"/>
              <a:gd name="connsiteY6" fmla="*/ 1029 h 2297942"/>
              <a:gd name="connsiteX7" fmla="*/ 4330731 w 4330731"/>
              <a:gd name="connsiteY7" fmla="*/ 0 h 2297942"/>
              <a:gd name="connsiteX0" fmla="*/ 4259840 w 4259840"/>
              <a:gd name="connsiteY0" fmla="*/ 2296914 h 2296914"/>
              <a:gd name="connsiteX1" fmla="*/ 164137 w 4259840"/>
              <a:gd name="connsiteY1" fmla="*/ 2296914 h 2296914"/>
              <a:gd name="connsiteX2" fmla="*/ 48075 w 4259840"/>
              <a:gd name="connsiteY2" fmla="*/ 2248839 h 2296914"/>
              <a:gd name="connsiteX3" fmla="*/ 0 w 4259840"/>
              <a:gd name="connsiteY3" fmla="*/ 2132777 h 2296914"/>
              <a:gd name="connsiteX4" fmla="*/ 0 w 4259840"/>
              <a:gd name="connsiteY4" fmla="*/ 164137 h 2296914"/>
              <a:gd name="connsiteX5" fmla="*/ 48075 w 4259840"/>
              <a:gd name="connsiteY5" fmla="*/ 48075 h 2296914"/>
              <a:gd name="connsiteX6" fmla="*/ 164138 w 4259840"/>
              <a:gd name="connsiteY6" fmla="*/ 1 h 2296914"/>
              <a:gd name="connsiteX0" fmla="*/ 4259840 w 4259840"/>
              <a:gd name="connsiteY0" fmla="*/ 2248839 h 2248839"/>
              <a:gd name="connsiteX1" fmla="*/ 164137 w 4259840"/>
              <a:gd name="connsiteY1" fmla="*/ 2248839 h 2248839"/>
              <a:gd name="connsiteX2" fmla="*/ 48075 w 4259840"/>
              <a:gd name="connsiteY2" fmla="*/ 2200764 h 2248839"/>
              <a:gd name="connsiteX3" fmla="*/ 0 w 4259840"/>
              <a:gd name="connsiteY3" fmla="*/ 2084702 h 2248839"/>
              <a:gd name="connsiteX4" fmla="*/ 0 w 4259840"/>
              <a:gd name="connsiteY4" fmla="*/ 116062 h 2248839"/>
              <a:gd name="connsiteX5" fmla="*/ 48075 w 4259840"/>
              <a:gd name="connsiteY5" fmla="*/ 0 h 2248839"/>
              <a:gd name="connsiteX0" fmla="*/ 4259840 w 4259840"/>
              <a:gd name="connsiteY0" fmla="*/ 2132777 h 2132777"/>
              <a:gd name="connsiteX1" fmla="*/ 164137 w 4259840"/>
              <a:gd name="connsiteY1" fmla="*/ 2132777 h 2132777"/>
              <a:gd name="connsiteX2" fmla="*/ 48075 w 4259840"/>
              <a:gd name="connsiteY2" fmla="*/ 2084702 h 2132777"/>
              <a:gd name="connsiteX3" fmla="*/ 0 w 4259840"/>
              <a:gd name="connsiteY3" fmla="*/ 1968640 h 2132777"/>
              <a:gd name="connsiteX4" fmla="*/ 0 w 4259840"/>
              <a:gd name="connsiteY4" fmla="*/ 0 h 2132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9840" h="2132777">
                <a:moveTo>
                  <a:pt x="4259840" y="2132777"/>
                </a:moveTo>
                <a:lnTo>
                  <a:pt x="164137" y="2132777"/>
                </a:lnTo>
                <a:cubicBezTo>
                  <a:pt x="120605" y="2132777"/>
                  <a:pt x="78856" y="2115484"/>
                  <a:pt x="48075" y="2084702"/>
                </a:cubicBezTo>
                <a:cubicBezTo>
                  <a:pt x="17293" y="2053920"/>
                  <a:pt x="0" y="2012171"/>
                  <a:pt x="0" y="1968640"/>
                </a:cubicBezTo>
                <a:lnTo>
                  <a:pt x="0" y="0"/>
                </a:lnTo>
              </a:path>
            </a:pathLst>
          </a:custGeom>
          <a:noFill/>
          <a:ln w="19050" cap="flat" cmpd="sng" algn="ctr">
            <a:gradFill flip="none" rotWithShape="1">
              <a:gsLst>
                <a:gs pos="0">
                  <a:schemeClr val="accent5"/>
                </a:gs>
                <a:gs pos="100000">
                  <a:schemeClr val="accent5">
                    <a:lumMod val="20000"/>
                    <a:lumOff val="80000"/>
                  </a:schemeClr>
                </a:gs>
              </a:gsLst>
              <a:lin ang="240000" scaled="0"/>
              <a:tileRect/>
            </a:gradFill>
            <a:prstDash val="solid"/>
            <a:round/>
          </a:ln>
          <a:effectLst/>
        </p:spPr>
        <p:txBody>
          <a:bodyPr wrap="square" lIns="365497" tIns="51729" rIns="219298" bIns="146199" rtlCol="0" anchor="b"/>
          <a:lstStyle/>
          <a:p>
            <a:pPr algn="just" defTabSz="1058908" fontAlgn="auto">
              <a:spcBef>
                <a:spcPts val="0"/>
              </a:spcBef>
              <a:spcAft>
                <a:spcPts val="609"/>
              </a:spcAft>
              <a:defRPr/>
            </a:pPr>
            <a:r>
              <a:rPr lang="en-US" b="1" dirty="0" smtClean="0">
                <a:solidFill>
                  <a:prstClr val="white"/>
                </a:solidFill>
                <a:latin typeface="Arial"/>
                <a:cs typeface="Arial"/>
              </a:rPr>
              <a:t>About Capgemini</a:t>
            </a:r>
            <a:endParaRPr lang="en-US" sz="1117" dirty="0" smtClean="0">
              <a:solidFill>
                <a:prstClr val="white"/>
              </a:solidFill>
              <a:latin typeface="Arial" pitchFamily="34" charset="0"/>
              <a:cs typeface="Arial" pitchFamily="34" charset="0"/>
            </a:endParaRPr>
          </a:p>
          <a:p>
            <a:pPr algn="just" defTabSz="972395" fontAlgn="auto">
              <a:spcBef>
                <a:spcPts val="609"/>
              </a:spcBef>
              <a:spcAft>
                <a:spcPts val="0"/>
              </a:spcAft>
              <a:defRPr/>
            </a:pPr>
            <a:r>
              <a:rPr lang="en-US" sz="1117" dirty="0" smtClean="0">
                <a:solidFill>
                  <a:prstClr val="white"/>
                </a:solidFill>
                <a:latin typeface="Arial" pitchFamily="34" charset="0"/>
                <a:cs typeface="Arial" pitchFamily="34" charset="0"/>
              </a:rPr>
              <a:t>With more than 125,000 people in 44 countries, Capgemini is one of the world's foremost providers of consulting, technology and outsourcing services. The Group reported 2012 global revenues of EUR 10.3 billion.</a:t>
            </a:r>
          </a:p>
          <a:p>
            <a:pPr algn="just" defTabSz="972395" fontAlgn="auto">
              <a:spcBef>
                <a:spcPts val="609"/>
              </a:spcBef>
              <a:spcAft>
                <a:spcPts val="0"/>
              </a:spcAft>
              <a:defRPr/>
            </a:pPr>
            <a:r>
              <a:rPr lang="en-US" sz="1117" dirty="0" smtClean="0">
                <a:solidFill>
                  <a:prstClr val="white"/>
                </a:solidFill>
                <a:latin typeface="Arial" pitchFamily="34" charset="0"/>
                <a:cs typeface="Arial" pitchFamily="34" charset="0"/>
              </a:rPr>
              <a:t>Together with its clients, Capgemini creates and delivers business and technology solutions that fit their needs and drive the results they want. A deeply multicultural organization, Capgemini has developed its own way of working, the Collaborative Business Experience</a:t>
            </a:r>
            <a:r>
              <a:rPr lang="en-US" sz="1117" baseline="30000" dirty="0" smtClean="0">
                <a:solidFill>
                  <a:prstClr val="white"/>
                </a:solidFill>
                <a:latin typeface="Arial" pitchFamily="34" charset="0"/>
                <a:cs typeface="Arial" pitchFamily="34" charset="0"/>
              </a:rPr>
              <a:t>TM</a:t>
            </a:r>
            <a:r>
              <a:rPr lang="en-US" sz="1117" dirty="0" smtClean="0">
                <a:solidFill>
                  <a:prstClr val="white"/>
                </a:solidFill>
                <a:latin typeface="Arial" pitchFamily="34" charset="0"/>
                <a:cs typeface="Arial" pitchFamily="34" charset="0"/>
              </a:rPr>
              <a:t>, and draws on Rightshore</a:t>
            </a:r>
            <a:r>
              <a:rPr lang="en-US" sz="1117" baseline="30000" dirty="0" smtClean="0">
                <a:solidFill>
                  <a:prstClr val="white"/>
                </a:solidFill>
                <a:latin typeface="Arial" pitchFamily="34" charset="0"/>
                <a:cs typeface="Arial" pitchFamily="34" charset="0"/>
              </a:rPr>
              <a:t>®</a:t>
            </a:r>
            <a:r>
              <a:rPr lang="en-US" sz="1117" dirty="0" smtClean="0">
                <a:solidFill>
                  <a:prstClr val="white"/>
                </a:solidFill>
                <a:latin typeface="Arial" pitchFamily="34" charset="0"/>
                <a:cs typeface="Arial" pitchFamily="34" charset="0"/>
              </a:rPr>
              <a:t>, its worldwide delivery model.</a:t>
            </a:r>
          </a:p>
          <a:p>
            <a:pPr algn="just" defTabSz="972395" fontAlgn="auto">
              <a:spcBef>
                <a:spcPts val="609"/>
              </a:spcBef>
              <a:spcAft>
                <a:spcPts val="0"/>
              </a:spcAft>
            </a:pPr>
            <a:r>
              <a:rPr lang="en-US" sz="1117" dirty="0" smtClean="0">
                <a:solidFill>
                  <a:prstClr val="white"/>
                </a:solidFill>
                <a:latin typeface="Arial" pitchFamily="34" charset="0"/>
                <a:cs typeface="Arial" pitchFamily="34" charset="0"/>
              </a:rPr>
              <a:t>Learn more about us at www.capgemini.com</a:t>
            </a:r>
            <a:endParaRPr lang="en-US" sz="1117" dirty="0">
              <a:solidFill>
                <a:prstClr val="white"/>
              </a:solidFill>
              <a:latin typeface="Arial" pitchFamily="34" charset="0"/>
              <a:cs typeface="Arial" pitchFamily="34" charset="0"/>
            </a:endParaRPr>
          </a:p>
        </p:txBody>
      </p:sp>
      <p:pic>
        <p:nvPicPr>
          <p:cNvPr id="338" name="Image 337" descr="CBE_Label_ppt.png"/>
          <p:cNvPicPr>
            <a:picLocks noChangeAspect="1"/>
          </p:cNvPicPr>
          <p:nvPr userDrawn="1"/>
        </p:nvPicPr>
        <p:blipFill>
          <a:blip r:embed="rId5" cstate="screen"/>
          <a:stretch>
            <a:fillRect/>
          </a:stretch>
        </p:blipFill>
        <p:spPr>
          <a:xfrm>
            <a:off x="881076" y="3699515"/>
            <a:ext cx="527565" cy="557342"/>
          </a:xfrm>
          <a:prstGeom prst="rect">
            <a:avLst/>
          </a:prstGeom>
        </p:spPr>
      </p:pic>
      <p:pic>
        <p:nvPicPr>
          <p:cNvPr id="336" name="Picture 4" descr="C:\Documents and Settings\apshaw\Desktop\Locations_Map.png"/>
          <p:cNvPicPr>
            <a:picLocks noChangeAspect="1" noChangeArrowheads="1"/>
          </p:cNvPicPr>
          <p:nvPr userDrawn="1"/>
        </p:nvPicPr>
        <p:blipFill>
          <a:blip r:embed="rId6" cstate="print"/>
          <a:srcRect/>
          <a:stretch>
            <a:fillRect/>
          </a:stretch>
        </p:blipFill>
        <p:spPr bwMode="auto">
          <a:xfrm>
            <a:off x="5937445" y="3648259"/>
            <a:ext cx="3785676" cy="1964267"/>
          </a:xfrm>
          <a:prstGeom prst="rect">
            <a:avLst/>
          </a:prstGeom>
          <a:noFill/>
        </p:spPr>
      </p:pic>
    </p:spTree>
    <p:extLst>
      <p:ext uri="{BB962C8B-B14F-4D97-AF65-F5344CB8AC3E}">
        <p14:creationId xmlns="" xmlns:p14="http://schemas.microsoft.com/office/powerpoint/2010/main" val="1495132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ags" Target="../tags/tag3.xml"/><Relationship Id="rId13" Type="http://schemas.openxmlformats.org/officeDocument/2006/relationships/tags" Target="../tags/tag8.xml"/><Relationship Id="rId3" Type="http://schemas.openxmlformats.org/officeDocument/2006/relationships/slideLayout" Target="../slideLayouts/slideLayout3.xml"/><Relationship Id="rId7" Type="http://schemas.openxmlformats.org/officeDocument/2006/relationships/tags" Target="../tags/tag2.xml"/><Relationship Id="rId12" Type="http://schemas.openxmlformats.org/officeDocument/2006/relationships/tags" Target="../tags/tag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ags" Target="../tags/tag1.xml"/><Relationship Id="rId11" Type="http://schemas.openxmlformats.org/officeDocument/2006/relationships/tags" Target="../tags/tag6.xml"/><Relationship Id="rId5" Type="http://schemas.openxmlformats.org/officeDocument/2006/relationships/vmlDrawing" Target="../drawings/vmlDrawing1.vml"/><Relationship Id="rId15" Type="http://schemas.openxmlformats.org/officeDocument/2006/relationships/image" Target="../media/image2.png"/><Relationship Id="rId10" Type="http://schemas.openxmlformats.org/officeDocument/2006/relationships/tags" Target="../tags/tag5.xml"/><Relationship Id="rId4" Type="http://schemas.openxmlformats.org/officeDocument/2006/relationships/theme" Target="../theme/theme1.xml"/><Relationship Id="rId9" Type="http://schemas.openxmlformats.org/officeDocument/2006/relationships/tags" Target="../tags/tag4.xml"/><Relationship Id="rId14" Type="http://schemas.openxmlformats.org/officeDocument/2006/relationships/oleObject" Target="../embeddings/oleObject1.bin"/></Relationships>
</file>

<file path=ppt/slideMasters/_rels/slideMaster2.xml.rels><?xml version="1.0" encoding="UTF-8" standalone="yes"?>
<Relationships xmlns="http://schemas.openxmlformats.org/package/2006/relationships"><Relationship Id="rId8" Type="http://schemas.openxmlformats.org/officeDocument/2006/relationships/tags" Target="../tags/tag19.xml"/><Relationship Id="rId13" Type="http://schemas.openxmlformats.org/officeDocument/2006/relationships/tags" Target="../tags/tag24.xml"/><Relationship Id="rId18" Type="http://schemas.openxmlformats.org/officeDocument/2006/relationships/image" Target="../media/image7.png"/><Relationship Id="rId26" Type="http://schemas.openxmlformats.org/officeDocument/2006/relationships/image" Target="../media/image11.gif"/><Relationship Id="rId3" Type="http://schemas.openxmlformats.org/officeDocument/2006/relationships/vmlDrawing" Target="../drawings/vmlDrawing3.vml"/><Relationship Id="rId21" Type="http://schemas.openxmlformats.org/officeDocument/2006/relationships/hyperlink" Target="http://www.twitter.com/capgemini" TargetMode="External"/><Relationship Id="rId7" Type="http://schemas.openxmlformats.org/officeDocument/2006/relationships/tags" Target="../tags/tag18.xml"/><Relationship Id="rId12" Type="http://schemas.openxmlformats.org/officeDocument/2006/relationships/tags" Target="../tags/tag23.xml"/><Relationship Id="rId17" Type="http://schemas.openxmlformats.org/officeDocument/2006/relationships/hyperlink" Target="http://www.facebook.com/Capgemini" TargetMode="External"/><Relationship Id="rId25" Type="http://schemas.openxmlformats.org/officeDocument/2006/relationships/hyperlink" Target="http://www.slideshare.net/capgemini" TargetMode="External"/><Relationship Id="rId2" Type="http://schemas.openxmlformats.org/officeDocument/2006/relationships/theme" Target="../theme/theme2.xml"/><Relationship Id="rId16" Type="http://schemas.openxmlformats.org/officeDocument/2006/relationships/image" Target="../media/image4.emf"/><Relationship Id="rId20" Type="http://schemas.openxmlformats.org/officeDocument/2006/relationships/image" Target="../media/image8.png"/><Relationship Id="rId1" Type="http://schemas.openxmlformats.org/officeDocument/2006/relationships/slideLayout" Target="../slideLayouts/slideLayout4.xml"/><Relationship Id="rId6" Type="http://schemas.openxmlformats.org/officeDocument/2006/relationships/tags" Target="../tags/tag17.xml"/><Relationship Id="rId11" Type="http://schemas.openxmlformats.org/officeDocument/2006/relationships/tags" Target="../tags/tag22.xml"/><Relationship Id="rId24" Type="http://schemas.openxmlformats.org/officeDocument/2006/relationships/image" Target="../media/image10.png"/><Relationship Id="rId5" Type="http://schemas.openxmlformats.org/officeDocument/2006/relationships/tags" Target="../tags/tag16.xml"/><Relationship Id="rId15" Type="http://schemas.openxmlformats.org/officeDocument/2006/relationships/image" Target="../media/image6.tiff"/><Relationship Id="rId23" Type="http://schemas.openxmlformats.org/officeDocument/2006/relationships/hyperlink" Target="http://www.youtube.com/capgemini" TargetMode="External"/><Relationship Id="rId10" Type="http://schemas.openxmlformats.org/officeDocument/2006/relationships/tags" Target="../tags/tag21.xml"/><Relationship Id="rId19" Type="http://schemas.openxmlformats.org/officeDocument/2006/relationships/hyperlink" Target="http://www.linkedin.com/company/capgemini" TargetMode="External"/><Relationship Id="rId4" Type="http://schemas.openxmlformats.org/officeDocument/2006/relationships/tags" Target="../tags/tag15.xml"/><Relationship Id="rId9" Type="http://schemas.openxmlformats.org/officeDocument/2006/relationships/tags" Target="../tags/tag20.xml"/><Relationship Id="rId14" Type="http://schemas.openxmlformats.org/officeDocument/2006/relationships/oleObject" Target="../embeddings/oleObject3.bin"/><Relationship Id="rId22" Type="http://schemas.openxmlformats.org/officeDocument/2006/relationships/image" Target="../media/image9.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nvGraphicFramePr>
        <p:xfrm>
          <a:off x="1" y="0"/>
          <a:ext cx="161192" cy="169333"/>
        </p:xfrm>
        <a:graphic>
          <a:graphicData uri="http://schemas.openxmlformats.org/presentationml/2006/ole">
            <p:oleObj spid="_x0000_s1133" name="think-cell Slide" r:id="rId14" imgW="360" imgH="360" progId="">
              <p:embed/>
            </p:oleObj>
          </a:graphicData>
        </a:graphic>
      </p:graphicFrame>
      <p:sp>
        <p:nvSpPr>
          <p:cNvPr id="2" name="Title Placeholder 1"/>
          <p:cNvSpPr>
            <a:spLocks noGrp="1"/>
          </p:cNvSpPr>
          <p:nvPr>
            <p:ph type="title"/>
            <p:custDataLst>
              <p:tags r:id="rId6"/>
            </p:custDataLst>
          </p:nvPr>
        </p:nvSpPr>
        <p:spPr>
          <a:xfrm>
            <a:off x="3" y="5"/>
            <a:ext cx="9723119" cy="1068944"/>
          </a:xfrm>
          <a:prstGeom prst="rect">
            <a:avLst/>
          </a:prstGeom>
        </p:spPr>
        <p:txBody>
          <a:bodyPr vert="horz" lIns="297529" tIns="33059" rIns="165294" bIns="33059" rtlCol="0" anchor="ctr">
            <a:noAutofit/>
          </a:bodyPr>
          <a:lstStyle/>
          <a:p>
            <a:r>
              <a:rPr lang="en-US" noProof="0" dirty="0" smtClean="0"/>
              <a:t>Click to edit Master title style</a:t>
            </a:r>
            <a:endParaRPr lang="en-US" noProof="0" dirty="0"/>
          </a:p>
        </p:txBody>
      </p:sp>
      <p:sp>
        <p:nvSpPr>
          <p:cNvPr id="3" name="Text Placeholder 2"/>
          <p:cNvSpPr>
            <a:spLocks noGrp="1"/>
          </p:cNvSpPr>
          <p:nvPr>
            <p:ph type="body" idx="1"/>
            <p:custDataLst>
              <p:tags r:id="rId7"/>
            </p:custDataLst>
          </p:nvPr>
        </p:nvSpPr>
        <p:spPr>
          <a:xfrm>
            <a:off x="328369" y="1619042"/>
            <a:ext cx="9394753" cy="4945643"/>
          </a:xfrm>
          <a:prstGeom prst="rect">
            <a:avLst/>
          </a:prstGeom>
        </p:spPr>
        <p:txBody>
          <a:bodyPr vert="horz" lIns="0" tIns="0" rIns="0" bIns="0" rtlCol="0">
            <a:noAutofit/>
          </a:body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11" name="TextBox 10"/>
          <p:cNvSpPr txBox="1"/>
          <p:nvPr>
            <p:custDataLst>
              <p:tags r:id="rId8"/>
            </p:custDataLst>
          </p:nvPr>
        </p:nvSpPr>
        <p:spPr>
          <a:xfrm>
            <a:off x="9622084" y="7118566"/>
            <a:ext cx="89768" cy="89383"/>
          </a:xfrm>
          <a:prstGeom prst="rect">
            <a:avLst/>
          </a:prstGeom>
          <a:noFill/>
        </p:spPr>
        <p:txBody>
          <a:bodyPr wrap="none" lIns="0" tIns="0" rIns="0" bIns="0" rtlCol="0" anchor="ctr">
            <a:spAutoFit/>
          </a:bodyPr>
          <a:lstStyle/>
          <a:p>
            <a:pPr algn="ctr" defTabSz="795695" fontAlgn="auto">
              <a:spcBef>
                <a:spcPts val="0"/>
              </a:spcBef>
              <a:spcAft>
                <a:spcPts val="0"/>
              </a:spcAft>
            </a:pPr>
            <a:fld id="{6A895693-0027-4F28-9367-92E39A51F51C}" type="slidenum">
              <a:rPr lang="en-US" sz="581" smtClean="0">
                <a:solidFill>
                  <a:srgbClr val="9F958F"/>
                </a:solidFill>
                <a:latin typeface="Arial"/>
              </a:rPr>
              <a:pPr algn="ctr" defTabSz="795695" fontAlgn="auto">
                <a:spcBef>
                  <a:spcPts val="0"/>
                </a:spcBef>
                <a:spcAft>
                  <a:spcPts val="0"/>
                </a:spcAft>
              </a:pPr>
              <a:t>‹#›</a:t>
            </a:fld>
            <a:endParaRPr lang="en-US" sz="581" dirty="0">
              <a:solidFill>
                <a:srgbClr val="9F958F"/>
              </a:solidFill>
              <a:latin typeface="Arial"/>
            </a:endParaRPr>
          </a:p>
        </p:txBody>
      </p:sp>
      <p:sp>
        <p:nvSpPr>
          <p:cNvPr id="9" name="Freeform 4"/>
          <p:cNvSpPr>
            <a:spLocks/>
          </p:cNvSpPr>
          <p:nvPr>
            <p:custDataLst>
              <p:tags r:id="rId9"/>
            </p:custDataLst>
          </p:nvPr>
        </p:nvSpPr>
        <p:spPr bwMode="auto">
          <a:xfrm>
            <a:off x="4" y="721496"/>
            <a:ext cx="10058399" cy="776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82714" tIns="41358" rIns="82714" bIns="41358" numCol="1" anchor="t" anchorCtr="0" compatLnSpc="1">
            <a:prstTxWarp prst="textNoShape">
              <a:avLst/>
            </a:prstTxWarp>
          </a:bodyPr>
          <a:lstStyle/>
          <a:p>
            <a:pPr defTabSz="795695" fontAlgn="auto">
              <a:spcBef>
                <a:spcPts val="0"/>
              </a:spcBef>
              <a:spcAft>
                <a:spcPts val="0"/>
              </a:spcAft>
            </a:pPr>
            <a:endParaRPr lang="fr-FR" sz="1579" dirty="0">
              <a:solidFill>
                <a:srgbClr val="00234B"/>
              </a:solidFill>
              <a:latin typeface="Arial"/>
            </a:endParaRPr>
          </a:p>
        </p:txBody>
      </p:sp>
      <p:sp>
        <p:nvSpPr>
          <p:cNvPr id="12" name="Rectangle 11"/>
          <p:cNvSpPr>
            <a:spLocks noChangeArrowheads="1"/>
          </p:cNvSpPr>
          <p:nvPr>
            <p:custDataLst>
              <p:tags r:id="rId10"/>
            </p:custDataLst>
          </p:nvPr>
        </p:nvSpPr>
        <p:spPr bwMode="auto">
          <a:xfrm>
            <a:off x="6821372" y="7064968"/>
            <a:ext cx="2701577" cy="195737"/>
          </a:xfrm>
          <a:prstGeom prst="rect">
            <a:avLst/>
          </a:prstGeom>
          <a:noFill/>
          <a:ln w="19050">
            <a:noFill/>
            <a:miter lim="800000"/>
            <a:headEnd/>
            <a:tailEnd/>
          </a:ln>
          <a:effectLst/>
        </p:spPr>
        <p:txBody>
          <a:bodyPr wrap="square" lIns="29905" tIns="29905" rIns="29905" bIns="29905" anchor="b" anchorCtr="0">
            <a:noAutofit/>
          </a:bodyPr>
          <a:lstStyle/>
          <a:p>
            <a:pPr algn="r" defTabSz="827006" eaLnBrk="0" fontAlgn="auto" hangingPunct="0">
              <a:lnSpc>
                <a:spcPct val="90000"/>
              </a:lnSpc>
              <a:spcBef>
                <a:spcPct val="10000"/>
              </a:spcBef>
              <a:spcAft>
                <a:spcPts val="0"/>
              </a:spcAft>
              <a:defRPr/>
            </a:pPr>
            <a:r>
              <a:rPr lang="en-US" altLang="en-US" sz="581" dirty="0" smtClean="0">
                <a:solidFill>
                  <a:srgbClr val="9F958F"/>
                </a:solidFill>
                <a:latin typeface="Arial"/>
                <a:cs typeface="Helvetica Light"/>
              </a:rPr>
              <a:t>Copyright © Capgemini 2015. All Rights Reserved</a:t>
            </a:r>
          </a:p>
        </p:txBody>
      </p:sp>
      <p:sp>
        <p:nvSpPr>
          <p:cNvPr id="13" name="Rectangle 12"/>
          <p:cNvSpPr/>
          <p:nvPr>
            <p:custDataLst>
              <p:tags r:id="rId11"/>
            </p:custDataLst>
          </p:nvPr>
        </p:nvSpPr>
        <p:spPr>
          <a:xfrm>
            <a:off x="7578938" y="6855705"/>
            <a:ext cx="1944010" cy="208868"/>
          </a:xfrm>
          <a:prstGeom prst="rect">
            <a:avLst/>
          </a:prstGeom>
        </p:spPr>
        <p:txBody>
          <a:bodyPr wrap="none" lIns="29905" tIns="29905" rIns="29905" bIns="29905" anchor="b" anchorCtr="0">
            <a:noAutofit/>
          </a:bodyPr>
          <a:lstStyle/>
          <a:p>
            <a:pPr algn="r" defTabSz="795695" fontAlgn="auto">
              <a:spcBef>
                <a:spcPts val="0"/>
              </a:spcBef>
              <a:spcAft>
                <a:spcPts val="0"/>
              </a:spcAft>
            </a:pPr>
            <a:r>
              <a:rPr lang="en-US" sz="581" dirty="0" smtClean="0">
                <a:solidFill>
                  <a:srgbClr val="9F958F"/>
                </a:solidFill>
                <a:latin typeface="Arial"/>
              </a:rPr>
              <a:t>HIVE Executive Update | August 2015</a:t>
            </a:r>
          </a:p>
        </p:txBody>
      </p:sp>
      <p:pic>
        <p:nvPicPr>
          <p:cNvPr id="14" name="Picture 103" descr="C:\Users\UserSim\Desktop\Capgemini\Capgemini_logo_cmyk.png"/>
          <p:cNvPicPr>
            <a:picLocks noChangeAspect="1" noChangeArrowheads="1"/>
          </p:cNvPicPr>
          <p:nvPr>
            <p:custDataLst>
              <p:tags r:id="rId12"/>
            </p:custDataLst>
          </p:nvPr>
        </p:nvPicPr>
        <p:blipFill>
          <a:blip r:embed="rId15" cstate="email"/>
          <a:srcRect/>
          <a:stretch>
            <a:fillRect/>
          </a:stretch>
        </p:blipFill>
        <p:spPr bwMode="auto">
          <a:xfrm>
            <a:off x="332057" y="6872733"/>
            <a:ext cx="1330778" cy="342061"/>
          </a:xfrm>
          <a:prstGeom prst="rect">
            <a:avLst/>
          </a:prstGeom>
          <a:noFill/>
        </p:spPr>
      </p:pic>
      <p:cxnSp>
        <p:nvCxnSpPr>
          <p:cNvPr id="15" name="Straight Connector 5"/>
          <p:cNvCxnSpPr/>
          <p:nvPr>
            <p:custDataLst>
              <p:tags r:id="rId13"/>
            </p:custDataLst>
          </p:nvPr>
        </p:nvCxnSpPr>
        <p:spPr>
          <a:xfrm flipH="1">
            <a:off x="4" y="6786880"/>
            <a:ext cx="100583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sp>
        <p:nvSpPr>
          <p:cNvPr id="16" name="TextBox 15"/>
          <p:cNvSpPr txBox="1"/>
          <p:nvPr userDrawn="1"/>
        </p:nvSpPr>
        <p:spPr>
          <a:xfrm>
            <a:off x="8991600" y="6934200"/>
            <a:ext cx="990600" cy="304800"/>
          </a:xfrm>
          <a:prstGeom prst="rect">
            <a:avLst/>
          </a:prstGeom>
          <a:solidFill>
            <a:schemeClr val="bg1"/>
          </a:solidFill>
        </p:spPr>
        <p:txBody>
          <a:bodyPr wrap="square" rtlCol="0">
            <a:spAutoFit/>
          </a:bodyPr>
          <a:lstStyle/>
          <a:p>
            <a:pPr algn="ctr"/>
            <a:r>
              <a:rPr lang="en-US" sz="1400" b="1" dirty="0" smtClean="0">
                <a:solidFill>
                  <a:srgbClr val="C00000"/>
                </a:solidFill>
              </a:rPr>
              <a:t>DRAFT</a:t>
            </a:r>
          </a:p>
        </p:txBody>
      </p:sp>
    </p:spTree>
    <p:extLst>
      <p:ext uri="{BB962C8B-B14F-4D97-AF65-F5344CB8AC3E}">
        <p14:creationId xmlns="" xmlns:p14="http://schemas.microsoft.com/office/powerpoint/2010/main" val="1321875029"/>
      </p:ext>
    </p:extLst>
  </p:cSld>
  <p:clrMap bg1="lt1" tx1="dk1" bg2="lt2" tx2="dk2" accent1="accent1" accent2="accent2" accent3="accent3" accent4="accent4" accent5="accent5" accent6="accent6" hlink="hlink" folHlink="folHlink"/>
  <p:sldLayoutIdLst>
    <p:sldLayoutId id="2147483726" r:id="rId1"/>
    <p:sldLayoutId id="2147483748" r:id="rId2"/>
    <p:sldLayoutId id="2147483751" r:id="rId3"/>
  </p:sldLayoutIdLst>
  <p:timing>
    <p:tnLst>
      <p:par>
        <p:cTn id="1" dur="indefinite" restart="never" nodeType="tmRoot"/>
      </p:par>
    </p:tnLst>
  </p:timing>
  <p:txStyles>
    <p:titleStyle>
      <a:lvl1pPr algn="l" defTabSz="759626" rtl="0" eaLnBrk="1" latinLnBrk="0" hangingPunct="1">
        <a:lnSpc>
          <a:spcPct val="85000"/>
        </a:lnSpc>
        <a:spcBef>
          <a:spcPct val="0"/>
        </a:spcBef>
        <a:buNone/>
        <a:defRPr sz="2327" b="0" kern="1200">
          <a:solidFill>
            <a:schemeClr val="tx1"/>
          </a:solidFill>
          <a:latin typeface="+mj-lt"/>
          <a:ea typeface="+mj-ea"/>
          <a:cs typeface="+mj-cs"/>
        </a:defRPr>
      </a:lvl1pPr>
    </p:titleStyle>
    <p:bodyStyle>
      <a:lvl1pPr marL="189919" indent="-189919" algn="l" defTabSz="759626" rtl="0" eaLnBrk="1" latinLnBrk="0" hangingPunct="1">
        <a:spcBef>
          <a:spcPts val="0"/>
        </a:spcBef>
        <a:spcAft>
          <a:spcPts val="332"/>
        </a:spcAft>
        <a:buClr>
          <a:schemeClr val="accent5"/>
        </a:buClr>
        <a:buFont typeface="Wingdings" pitchFamily="2" charset="2"/>
        <a:buChar char="§"/>
        <a:defRPr sz="1661" b="0" kern="1200">
          <a:solidFill>
            <a:schemeClr val="tx1"/>
          </a:solidFill>
          <a:latin typeface="+mn-lt"/>
          <a:ea typeface="+mn-ea"/>
          <a:cs typeface="+mn-cs"/>
        </a:defRPr>
      </a:lvl1pPr>
      <a:lvl2pPr marL="379837" indent="-189919" algn="l" defTabSz="759626" rtl="0" eaLnBrk="1" latinLnBrk="0" hangingPunct="1">
        <a:spcBef>
          <a:spcPts val="0"/>
        </a:spcBef>
        <a:spcAft>
          <a:spcPts val="332"/>
        </a:spcAft>
        <a:buClr>
          <a:schemeClr val="accent3"/>
        </a:buClr>
        <a:buFont typeface="Wingdings" pitchFamily="2" charset="2"/>
        <a:buChar char="§"/>
        <a:defRPr sz="1496" kern="1200">
          <a:solidFill>
            <a:schemeClr val="tx1"/>
          </a:solidFill>
          <a:latin typeface="+mn-lt"/>
          <a:ea typeface="+mn-ea"/>
          <a:cs typeface="+mn-cs"/>
        </a:defRPr>
      </a:lvl2pPr>
      <a:lvl3pPr marL="572394" indent="-192557" algn="l" defTabSz="759626" rtl="0" eaLnBrk="1" latinLnBrk="0" hangingPunct="1">
        <a:spcBef>
          <a:spcPts val="0"/>
        </a:spcBef>
        <a:spcAft>
          <a:spcPts val="332"/>
        </a:spcAft>
        <a:buClr>
          <a:schemeClr val="accent2"/>
        </a:buClr>
        <a:buFont typeface="Arial" pitchFamily="34" charset="0"/>
        <a:buChar char="•"/>
        <a:defRPr sz="1329" kern="1200">
          <a:solidFill>
            <a:schemeClr val="tx1"/>
          </a:solidFill>
          <a:latin typeface="+mn-lt"/>
          <a:ea typeface="+mn-ea"/>
          <a:cs typeface="+mn-cs"/>
        </a:defRPr>
      </a:lvl3pPr>
      <a:lvl4pPr marL="759675" indent="-189919" algn="l" defTabSz="759626" rtl="0" eaLnBrk="1" latinLnBrk="0" hangingPunct="1">
        <a:spcBef>
          <a:spcPts val="0"/>
        </a:spcBef>
        <a:spcAft>
          <a:spcPts val="332"/>
        </a:spcAft>
        <a:buClr>
          <a:schemeClr val="bg2"/>
        </a:buClr>
        <a:buFont typeface="Arial" pitchFamily="34" charset="0"/>
        <a:buChar char="–"/>
        <a:defRPr sz="1163" kern="1200">
          <a:solidFill>
            <a:schemeClr val="tx1"/>
          </a:solidFill>
          <a:latin typeface="+mn-lt"/>
          <a:ea typeface="+mn-ea"/>
          <a:cs typeface="+mn-cs"/>
        </a:defRPr>
      </a:lvl4pPr>
      <a:lvl5pPr marL="1337260" indent="-160893" algn="l" defTabSz="759626" rtl="0" eaLnBrk="1" latinLnBrk="0" hangingPunct="1">
        <a:spcBef>
          <a:spcPts val="0"/>
        </a:spcBef>
        <a:buClr>
          <a:srgbClr val="B1B1B1"/>
        </a:buClr>
        <a:buFont typeface="Arial" pitchFamily="34" charset="0"/>
        <a:buChar char="–"/>
        <a:defRPr sz="1412" kern="1200">
          <a:solidFill>
            <a:srgbClr val="494949"/>
          </a:solidFill>
          <a:latin typeface="+mn-lt"/>
          <a:ea typeface="+mn-ea"/>
          <a:cs typeface="+mn-cs"/>
        </a:defRPr>
      </a:lvl5pPr>
      <a:lvl6pPr marL="2088972" indent="-189907" algn="l" defTabSz="759626" rtl="0" eaLnBrk="1" latinLnBrk="0" hangingPunct="1">
        <a:spcBef>
          <a:spcPct val="20000"/>
        </a:spcBef>
        <a:buFont typeface="Arial" pitchFamily="34" charset="0"/>
        <a:buChar char="•"/>
        <a:defRPr sz="1661" kern="1200">
          <a:solidFill>
            <a:schemeClr val="tx1"/>
          </a:solidFill>
          <a:latin typeface="+mn-lt"/>
          <a:ea typeface="+mn-ea"/>
          <a:cs typeface="+mn-cs"/>
        </a:defRPr>
      </a:lvl6pPr>
      <a:lvl7pPr marL="2468786" indent="-189907" algn="l" defTabSz="759626" rtl="0" eaLnBrk="1" latinLnBrk="0" hangingPunct="1">
        <a:spcBef>
          <a:spcPct val="20000"/>
        </a:spcBef>
        <a:buFont typeface="Arial" pitchFamily="34" charset="0"/>
        <a:buChar char="•"/>
        <a:defRPr sz="1661" kern="1200">
          <a:solidFill>
            <a:schemeClr val="tx1"/>
          </a:solidFill>
          <a:latin typeface="+mn-lt"/>
          <a:ea typeface="+mn-ea"/>
          <a:cs typeface="+mn-cs"/>
        </a:defRPr>
      </a:lvl7pPr>
      <a:lvl8pPr marL="2848599" indent="-189907" algn="l" defTabSz="759626" rtl="0" eaLnBrk="1" latinLnBrk="0" hangingPunct="1">
        <a:spcBef>
          <a:spcPct val="20000"/>
        </a:spcBef>
        <a:buFont typeface="Arial" pitchFamily="34" charset="0"/>
        <a:buChar char="•"/>
        <a:defRPr sz="1661" kern="1200">
          <a:solidFill>
            <a:schemeClr val="tx1"/>
          </a:solidFill>
          <a:latin typeface="+mn-lt"/>
          <a:ea typeface="+mn-ea"/>
          <a:cs typeface="+mn-cs"/>
        </a:defRPr>
      </a:lvl8pPr>
      <a:lvl9pPr marL="3228412" indent="-189907" algn="l" defTabSz="759626" rtl="0" eaLnBrk="1" latinLnBrk="0" hangingPunct="1">
        <a:spcBef>
          <a:spcPct val="20000"/>
        </a:spcBef>
        <a:buFont typeface="Arial" pitchFamily="34" charset="0"/>
        <a:buChar char="•"/>
        <a:defRPr sz="1661" kern="1200">
          <a:solidFill>
            <a:schemeClr val="tx1"/>
          </a:solidFill>
          <a:latin typeface="+mn-lt"/>
          <a:ea typeface="+mn-ea"/>
          <a:cs typeface="+mn-cs"/>
        </a:defRPr>
      </a:lvl9pPr>
    </p:bodyStyle>
    <p:otherStyle>
      <a:defPPr>
        <a:defRPr lang="fr-FR"/>
      </a:defPPr>
      <a:lvl1pPr marL="0" algn="l" defTabSz="759626" rtl="0" eaLnBrk="1" latinLnBrk="0" hangingPunct="1">
        <a:defRPr sz="1496" kern="1200">
          <a:solidFill>
            <a:schemeClr val="tx1"/>
          </a:solidFill>
          <a:latin typeface="+mn-lt"/>
          <a:ea typeface="+mn-ea"/>
          <a:cs typeface="+mn-cs"/>
        </a:defRPr>
      </a:lvl1pPr>
      <a:lvl2pPr marL="379814" algn="l" defTabSz="759626" rtl="0" eaLnBrk="1" latinLnBrk="0" hangingPunct="1">
        <a:defRPr sz="1496" kern="1200">
          <a:solidFill>
            <a:schemeClr val="tx1"/>
          </a:solidFill>
          <a:latin typeface="+mn-lt"/>
          <a:ea typeface="+mn-ea"/>
          <a:cs typeface="+mn-cs"/>
        </a:defRPr>
      </a:lvl2pPr>
      <a:lvl3pPr marL="759626" algn="l" defTabSz="759626" rtl="0" eaLnBrk="1" latinLnBrk="0" hangingPunct="1">
        <a:defRPr sz="1496" kern="1200">
          <a:solidFill>
            <a:schemeClr val="tx1"/>
          </a:solidFill>
          <a:latin typeface="+mn-lt"/>
          <a:ea typeface="+mn-ea"/>
          <a:cs typeface="+mn-cs"/>
        </a:defRPr>
      </a:lvl3pPr>
      <a:lvl4pPr marL="1139440" algn="l" defTabSz="759626" rtl="0" eaLnBrk="1" latinLnBrk="0" hangingPunct="1">
        <a:defRPr sz="1496" kern="1200">
          <a:solidFill>
            <a:schemeClr val="tx1"/>
          </a:solidFill>
          <a:latin typeface="+mn-lt"/>
          <a:ea typeface="+mn-ea"/>
          <a:cs typeface="+mn-cs"/>
        </a:defRPr>
      </a:lvl4pPr>
      <a:lvl5pPr marL="1519252" algn="l" defTabSz="759626" rtl="0" eaLnBrk="1" latinLnBrk="0" hangingPunct="1">
        <a:defRPr sz="1496" kern="1200">
          <a:solidFill>
            <a:schemeClr val="tx1"/>
          </a:solidFill>
          <a:latin typeface="+mn-lt"/>
          <a:ea typeface="+mn-ea"/>
          <a:cs typeface="+mn-cs"/>
        </a:defRPr>
      </a:lvl5pPr>
      <a:lvl6pPr marL="1899066" algn="l" defTabSz="759626" rtl="0" eaLnBrk="1" latinLnBrk="0" hangingPunct="1">
        <a:defRPr sz="1496" kern="1200">
          <a:solidFill>
            <a:schemeClr val="tx1"/>
          </a:solidFill>
          <a:latin typeface="+mn-lt"/>
          <a:ea typeface="+mn-ea"/>
          <a:cs typeface="+mn-cs"/>
        </a:defRPr>
      </a:lvl6pPr>
      <a:lvl7pPr marL="2278878" algn="l" defTabSz="759626" rtl="0" eaLnBrk="1" latinLnBrk="0" hangingPunct="1">
        <a:defRPr sz="1496" kern="1200">
          <a:solidFill>
            <a:schemeClr val="tx1"/>
          </a:solidFill>
          <a:latin typeface="+mn-lt"/>
          <a:ea typeface="+mn-ea"/>
          <a:cs typeface="+mn-cs"/>
        </a:defRPr>
      </a:lvl7pPr>
      <a:lvl8pPr marL="2658693" algn="l" defTabSz="759626" rtl="0" eaLnBrk="1" latinLnBrk="0" hangingPunct="1">
        <a:defRPr sz="1496" kern="1200">
          <a:solidFill>
            <a:schemeClr val="tx1"/>
          </a:solidFill>
          <a:latin typeface="+mn-lt"/>
          <a:ea typeface="+mn-ea"/>
          <a:cs typeface="+mn-cs"/>
        </a:defRPr>
      </a:lvl8pPr>
      <a:lvl9pPr marL="3038505" algn="l" defTabSz="759626" rtl="0" eaLnBrk="1" latinLnBrk="0" hangingPunct="1">
        <a:defRPr sz="1496"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12" name="Object 11" hidden="1"/>
          <p:cNvGraphicFramePr>
            <a:graphicFrameLocks noChangeAspect="1"/>
          </p:cNvGraphicFramePr>
          <p:nvPr/>
        </p:nvGraphicFramePr>
        <p:xfrm>
          <a:off x="0" y="2"/>
          <a:ext cx="161192" cy="169334"/>
        </p:xfrm>
        <a:graphic>
          <a:graphicData uri="http://schemas.openxmlformats.org/presentationml/2006/ole">
            <p:oleObj spid="_x0000_s26727" name="think-cell Slide" r:id="rId14" imgW="360" imgH="360" progId="">
              <p:embed/>
            </p:oleObj>
          </a:graphicData>
        </a:graphic>
      </p:graphicFrame>
      <p:sp>
        <p:nvSpPr>
          <p:cNvPr id="357" name="Rectangle 7"/>
          <p:cNvSpPr/>
          <p:nvPr>
            <p:custDataLst>
              <p:tags r:id="rId4"/>
            </p:custDataLst>
          </p:nvPr>
        </p:nvSpPr>
        <p:spPr bwMode="auto">
          <a:xfrm flipV="1">
            <a:off x="-1683" y="1789861"/>
            <a:ext cx="10060084" cy="5525341"/>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411"/>
              <a:gd name="connsiteY0" fmla="*/ 2791 h 3881172"/>
              <a:gd name="connsiteX1" fmla="*/ 10561655 w 10562411"/>
              <a:gd name="connsiteY1" fmla="*/ 0 h 3881172"/>
              <a:gd name="connsiteX2" fmla="*/ 10561157 w 10562411"/>
              <a:gd name="connsiteY2" fmla="*/ 1476338 h 3881172"/>
              <a:gd name="connsiteX3" fmla="*/ 9288594 w 10562411"/>
              <a:gd name="connsiteY3" fmla="*/ 2153103 h 3881172"/>
              <a:gd name="connsiteX4" fmla="*/ 2317558 w 10562411"/>
              <a:gd name="connsiteY4" fmla="*/ 2159512 h 3881172"/>
              <a:gd name="connsiteX5" fmla="*/ 1180889 w 10562411"/>
              <a:gd name="connsiteY5" fmla="*/ 2958168 h 3881172"/>
              <a:gd name="connsiteX6" fmla="*/ 0 w 10562411"/>
              <a:gd name="connsiteY6" fmla="*/ 2174065 h 3881172"/>
              <a:gd name="connsiteX7" fmla="*/ 1331 w 10562411"/>
              <a:gd name="connsiteY7" fmla="*/ 2791 h 3881172"/>
              <a:gd name="connsiteX0" fmla="*/ 1331 w 10562411"/>
              <a:gd name="connsiteY0" fmla="*/ 2791 h 4143392"/>
              <a:gd name="connsiteX1" fmla="*/ 10561655 w 10562411"/>
              <a:gd name="connsiteY1" fmla="*/ 0 h 4143392"/>
              <a:gd name="connsiteX2" fmla="*/ 10561157 w 10562411"/>
              <a:gd name="connsiteY2" fmla="*/ 1476338 h 4143392"/>
              <a:gd name="connsiteX3" fmla="*/ 9288594 w 10562411"/>
              <a:gd name="connsiteY3" fmla="*/ 2153103 h 4143392"/>
              <a:gd name="connsiteX4" fmla="*/ 2317558 w 10562411"/>
              <a:gd name="connsiteY4" fmla="*/ 2159512 h 4143392"/>
              <a:gd name="connsiteX5" fmla="*/ 1180889 w 10562411"/>
              <a:gd name="connsiteY5" fmla="*/ 2958168 h 4143392"/>
              <a:gd name="connsiteX6" fmla="*/ 0 w 10562411"/>
              <a:gd name="connsiteY6" fmla="*/ 2174065 h 4143392"/>
              <a:gd name="connsiteX7" fmla="*/ 1331 w 10562411"/>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336031 w 10580884"/>
              <a:gd name="connsiteY4" fmla="*/ 2159512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013072 w 10580884"/>
              <a:gd name="connsiteY3" fmla="*/ 3716089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641"/>
              <a:gd name="connsiteY0" fmla="*/ 2791 h 4143392"/>
              <a:gd name="connsiteX1" fmla="*/ 10580128 w 10580641"/>
              <a:gd name="connsiteY1" fmla="*/ 0 h 4143392"/>
              <a:gd name="connsiteX2" fmla="*/ 10559884 w 10580641"/>
              <a:gd name="connsiteY2" fmla="*/ 3400831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625733"/>
              <a:gd name="connsiteX1" fmla="*/ 10580128 w 10580641"/>
              <a:gd name="connsiteY1" fmla="*/ 0 h 4625733"/>
              <a:gd name="connsiteX2" fmla="*/ 10559883 w 10580641"/>
              <a:gd name="connsiteY2" fmla="*/ 3953724 h 4625733"/>
              <a:gd name="connsiteX3" fmla="*/ 9013072 w 10580641"/>
              <a:gd name="connsiteY3" fmla="*/ 3716089 h 4625733"/>
              <a:gd name="connsiteX4" fmla="*/ 2283533 w 10580641"/>
              <a:gd name="connsiteY4" fmla="*/ 3711866 h 4625733"/>
              <a:gd name="connsiteX5" fmla="*/ 1199362 w 10580641"/>
              <a:gd name="connsiteY5" fmla="*/ 2958168 h 4625733"/>
              <a:gd name="connsiteX6" fmla="*/ 0 w 10580641"/>
              <a:gd name="connsiteY6" fmla="*/ 3726419 h 4625733"/>
              <a:gd name="connsiteX7" fmla="*/ 19804 w 10580641"/>
              <a:gd name="connsiteY7" fmla="*/ 2791 h 4625733"/>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37052 h 3953724"/>
              <a:gd name="connsiteX7" fmla="*/ 19804 w 10580641"/>
              <a:gd name="connsiteY7" fmla="*/ 2791 h 3953724"/>
              <a:gd name="connsiteX0" fmla="*/ 0 w 10581837"/>
              <a:gd name="connsiteY0" fmla="*/ 13424 h 3953724"/>
              <a:gd name="connsiteX1" fmla="*/ 10581324 w 10581837"/>
              <a:gd name="connsiteY1" fmla="*/ 0 h 3953724"/>
              <a:gd name="connsiteX2" fmla="*/ 10561079 w 10581837"/>
              <a:gd name="connsiteY2" fmla="*/ 3953724 h 3953724"/>
              <a:gd name="connsiteX3" fmla="*/ 9014268 w 10581837"/>
              <a:gd name="connsiteY3" fmla="*/ 3716089 h 3953724"/>
              <a:gd name="connsiteX4" fmla="*/ 2284729 w 10581837"/>
              <a:gd name="connsiteY4" fmla="*/ 3711866 h 3953724"/>
              <a:gd name="connsiteX5" fmla="*/ 1200558 w 10581837"/>
              <a:gd name="connsiteY5" fmla="*/ 2958168 h 3953724"/>
              <a:gd name="connsiteX6" fmla="*/ 1196 w 10581837"/>
              <a:gd name="connsiteY6" fmla="*/ 3737052 h 3953724"/>
              <a:gd name="connsiteX7" fmla="*/ 0 w 10581837"/>
              <a:gd name="connsiteY7" fmla="*/ 13424 h 3953724"/>
              <a:gd name="connsiteX0" fmla="*/ 0 w 10562333"/>
              <a:gd name="connsiteY0" fmla="*/ 24056 h 3964356"/>
              <a:gd name="connsiteX1" fmla="*/ 10549824 w 10562333"/>
              <a:gd name="connsiteY1" fmla="*/ 0 h 3964356"/>
              <a:gd name="connsiteX2" fmla="*/ 10561079 w 10562333"/>
              <a:gd name="connsiteY2" fmla="*/ 3964356 h 3964356"/>
              <a:gd name="connsiteX3" fmla="*/ 9014268 w 10562333"/>
              <a:gd name="connsiteY3" fmla="*/ 3726721 h 3964356"/>
              <a:gd name="connsiteX4" fmla="*/ 2284729 w 10562333"/>
              <a:gd name="connsiteY4" fmla="*/ 3722498 h 3964356"/>
              <a:gd name="connsiteX5" fmla="*/ 1200558 w 10562333"/>
              <a:gd name="connsiteY5" fmla="*/ 2968800 h 3964356"/>
              <a:gd name="connsiteX6" fmla="*/ 1196 w 10562333"/>
              <a:gd name="connsiteY6" fmla="*/ 3747684 h 3964356"/>
              <a:gd name="connsiteX7" fmla="*/ 0 w 10562333"/>
              <a:gd name="connsiteY7" fmla="*/ 24056 h 3964356"/>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10559884 w 10650182"/>
              <a:gd name="connsiteY0" fmla="*/ 18474 h 3993463"/>
              <a:gd name="connsiteX1" fmla="*/ 10561079 w 10650182"/>
              <a:gd name="connsiteY1" fmla="*/ 3993463 h 3993463"/>
              <a:gd name="connsiteX2" fmla="*/ 9024769 w 10650182"/>
              <a:gd name="connsiteY2" fmla="*/ 3734563 h 3993463"/>
              <a:gd name="connsiteX3" fmla="*/ 2295230 w 10650182"/>
              <a:gd name="connsiteY3" fmla="*/ 3719707 h 3993463"/>
              <a:gd name="connsiteX4" fmla="*/ 1200558 w 10650182"/>
              <a:gd name="connsiteY4" fmla="*/ 2997907 h 3993463"/>
              <a:gd name="connsiteX5" fmla="*/ 0 w 10650182"/>
              <a:gd name="connsiteY5" fmla="*/ 3712996 h 3993463"/>
              <a:gd name="connsiteX6" fmla="*/ 0 w 10650182"/>
              <a:gd name="connsiteY6" fmla="*/ 0 h 3993463"/>
              <a:gd name="connsiteX7" fmla="*/ 10650182 w 10650182"/>
              <a:gd name="connsiteY7" fmla="*/ 109914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10285606 w 10562333"/>
              <a:gd name="connsiteY7" fmla="*/ 418258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9991611 w 10562333"/>
              <a:gd name="connsiteY7" fmla="*/ 56751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0 w 10562846"/>
              <a:gd name="connsiteY5" fmla="*/ 3712996 h 3993463"/>
              <a:gd name="connsiteX6" fmla="*/ 0 w 10562846"/>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2449 w 10562846"/>
              <a:gd name="connsiteY5" fmla="*/ 3734261 h 3993463"/>
              <a:gd name="connsiteX6" fmla="*/ 0 w 10562846"/>
              <a:gd name="connsiteY6" fmla="*/ 0 h 3993463"/>
              <a:gd name="connsiteX0" fmla="*/ 10562334 w 10562847"/>
              <a:gd name="connsiteY0" fmla="*/ 1074357 h 5067820"/>
              <a:gd name="connsiteX1" fmla="*/ 10561080 w 10562847"/>
              <a:gd name="connsiteY1" fmla="*/ 5067820 h 5067820"/>
              <a:gd name="connsiteX2" fmla="*/ 9024770 w 10562847"/>
              <a:gd name="connsiteY2" fmla="*/ 4808920 h 5067820"/>
              <a:gd name="connsiteX3" fmla="*/ 2295231 w 10562847"/>
              <a:gd name="connsiteY3" fmla="*/ 4794064 h 5067820"/>
              <a:gd name="connsiteX4" fmla="*/ 1200559 w 10562847"/>
              <a:gd name="connsiteY4" fmla="*/ 4072264 h 5067820"/>
              <a:gd name="connsiteX5" fmla="*/ 2450 w 10562847"/>
              <a:gd name="connsiteY5" fmla="*/ 4808618 h 5067820"/>
              <a:gd name="connsiteX6" fmla="*/ 0 w 10562847"/>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2450 w 10563360"/>
              <a:gd name="connsiteY5" fmla="*/ 4808618 h 5067820"/>
              <a:gd name="connsiteX6" fmla="*/ 0 w 10563360"/>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514 w 10563360"/>
              <a:gd name="connsiteY5" fmla="*/ 4819150 h 5067820"/>
              <a:gd name="connsiteX6" fmla="*/ 0 w 10563360"/>
              <a:gd name="connsiteY6" fmla="*/ 0 h 5067820"/>
              <a:gd name="connsiteX0" fmla="*/ 10562847 w 10564614"/>
              <a:gd name="connsiteY0" fmla="*/ 0 h 5152083"/>
              <a:gd name="connsiteX1" fmla="*/ 10563360 w 10564614"/>
              <a:gd name="connsiteY1" fmla="*/ 5152083 h 5152083"/>
              <a:gd name="connsiteX2" fmla="*/ 9024770 w 10564614"/>
              <a:gd name="connsiteY2" fmla="*/ 4808920 h 5152083"/>
              <a:gd name="connsiteX3" fmla="*/ 2295231 w 10564614"/>
              <a:gd name="connsiteY3" fmla="*/ 4794064 h 5152083"/>
              <a:gd name="connsiteX4" fmla="*/ 1200559 w 10564614"/>
              <a:gd name="connsiteY4" fmla="*/ 4072264 h 5152083"/>
              <a:gd name="connsiteX5" fmla="*/ 514 w 10564614"/>
              <a:gd name="connsiteY5" fmla="*/ 4819150 h 5152083"/>
              <a:gd name="connsiteX6" fmla="*/ 0 w 10564614"/>
              <a:gd name="connsiteY6" fmla="*/ 0 h 5152083"/>
              <a:gd name="connsiteX0" fmla="*/ 10562847 w 10564614"/>
              <a:gd name="connsiteY0" fmla="*/ 0 h 5183681"/>
              <a:gd name="connsiteX1" fmla="*/ 10563360 w 10564614"/>
              <a:gd name="connsiteY1" fmla="*/ 5183681 h 5183681"/>
              <a:gd name="connsiteX2" fmla="*/ 9024770 w 10564614"/>
              <a:gd name="connsiteY2" fmla="*/ 4808920 h 5183681"/>
              <a:gd name="connsiteX3" fmla="*/ 2295231 w 10564614"/>
              <a:gd name="connsiteY3" fmla="*/ 4794064 h 5183681"/>
              <a:gd name="connsiteX4" fmla="*/ 1200559 w 10564614"/>
              <a:gd name="connsiteY4" fmla="*/ 4072264 h 5183681"/>
              <a:gd name="connsiteX5" fmla="*/ 514 w 10564614"/>
              <a:gd name="connsiteY5" fmla="*/ 4819150 h 5183681"/>
              <a:gd name="connsiteX6" fmla="*/ 0 w 10564614"/>
              <a:gd name="connsiteY6" fmla="*/ 0 h 518368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87552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64614" h="5657661">
                <a:moveTo>
                  <a:pt x="10562847" y="0"/>
                </a:moveTo>
                <a:cubicBezTo>
                  <a:pt x="10563360" y="67600"/>
                  <a:pt x="10564614" y="5614246"/>
                  <a:pt x="10563360" y="5657661"/>
                </a:cubicBezTo>
                <a:cubicBezTo>
                  <a:pt x="10190941" y="4920324"/>
                  <a:pt x="9462356" y="4792975"/>
                  <a:pt x="9024770" y="4808920"/>
                </a:cubicBezTo>
                <a:lnTo>
                  <a:pt x="2295231" y="4794064"/>
                </a:lnTo>
                <a:cubicBezTo>
                  <a:pt x="1854598" y="4794612"/>
                  <a:pt x="1423669" y="4544310"/>
                  <a:pt x="1200559" y="4072264"/>
                </a:cubicBezTo>
                <a:cubicBezTo>
                  <a:pt x="965203" y="4750718"/>
                  <a:pt x="279154" y="4797207"/>
                  <a:pt x="514" y="4798085"/>
                </a:cubicBezTo>
                <a:cubicBezTo>
                  <a:pt x="2581" y="4762572"/>
                  <a:pt x="1272" y="95582"/>
                  <a:pt x="0" y="0"/>
                </a:cubicBezTo>
              </a:path>
            </a:pathLst>
          </a:custGeom>
          <a:gradFill flip="none" rotWithShape="1">
            <a:gsLst>
              <a:gs pos="0">
                <a:srgbClr val="005B7C"/>
              </a:gs>
              <a:gs pos="50000">
                <a:srgbClr val="0085B3"/>
              </a:gs>
              <a:gs pos="100000">
                <a:srgbClr val="00A0D6"/>
              </a:gs>
            </a:gsLst>
            <a:lin ang="18900000" scaled="1"/>
            <a:tileRect/>
          </a:gradFill>
          <a:ln w="12700" cmpd="sng" algn="ctr">
            <a:noFill/>
            <a:miter lim="800000"/>
            <a:headEnd/>
            <a:tailEnd/>
          </a:ln>
          <a:effectLst>
            <a:outerShdw blurRad="41275" dist="38100" dir="5400000" algn="t" rotWithShape="0">
              <a:schemeClr val="bg1">
                <a:lumMod val="65000"/>
                <a:alpha val="25000"/>
              </a:schemeClr>
            </a:outerShdw>
          </a:effectLst>
        </p:spPr>
        <p:txBody>
          <a:bodyPr wrap="square" lIns="33564" tIns="43632" rIns="33564" bIns="43632" rtlCol="0" anchor="ctr"/>
          <a:lstStyle/>
          <a:p>
            <a:pPr algn="ctr" defTabSz="972395" fontAlgn="auto">
              <a:spcBef>
                <a:spcPts val="0"/>
              </a:spcBef>
              <a:spcAft>
                <a:spcPts val="0"/>
              </a:spcAft>
            </a:pPr>
            <a:endParaRPr lang="en-US" sz="1117" dirty="0" smtClean="0">
              <a:solidFill>
                <a:prstClr val="white"/>
              </a:solidFill>
              <a:latin typeface="Arial"/>
              <a:cs typeface="Arial"/>
            </a:endParaRPr>
          </a:p>
        </p:txBody>
      </p:sp>
      <p:pic>
        <p:nvPicPr>
          <p:cNvPr id="8" name="Image 10" descr="Capgemini_logo_lr.tif"/>
          <p:cNvPicPr>
            <a:picLocks noChangeAspect="1"/>
          </p:cNvPicPr>
          <p:nvPr>
            <p:custDataLst>
              <p:tags r:id="rId5"/>
            </p:custDataLst>
          </p:nvPr>
        </p:nvPicPr>
        <p:blipFill>
          <a:blip r:embed="rId15" cstate="email"/>
          <a:stretch>
            <a:fillRect/>
          </a:stretch>
        </p:blipFill>
        <p:spPr>
          <a:xfrm>
            <a:off x="701195" y="992828"/>
            <a:ext cx="3203300" cy="827733"/>
          </a:xfrm>
          <a:prstGeom prst="rect">
            <a:avLst/>
          </a:prstGeom>
        </p:spPr>
      </p:pic>
      <p:pic>
        <p:nvPicPr>
          <p:cNvPr id="9" name="Picture 104" descr="C:\Users\UserSim\Desktop\Capgemini\moto.emf"/>
          <p:cNvPicPr>
            <a:picLocks noChangeAspect="1" noChangeArrowheads="1"/>
          </p:cNvPicPr>
          <p:nvPr>
            <p:custDataLst>
              <p:tags r:id="rId6"/>
            </p:custDataLst>
          </p:nvPr>
        </p:nvPicPr>
        <p:blipFill>
          <a:blip r:embed="rId16" cstate="email"/>
          <a:srcRect/>
          <a:stretch>
            <a:fillRect/>
          </a:stretch>
        </p:blipFill>
        <p:spPr bwMode="auto">
          <a:xfrm>
            <a:off x="5576118" y="1251871"/>
            <a:ext cx="3701374" cy="309652"/>
          </a:xfrm>
          <a:prstGeom prst="rect">
            <a:avLst/>
          </a:prstGeom>
          <a:noFill/>
        </p:spPr>
      </p:pic>
      <p:sp>
        <p:nvSpPr>
          <p:cNvPr id="13" name="Rectangle 12"/>
          <p:cNvSpPr/>
          <p:nvPr>
            <p:custDataLst>
              <p:tags r:id="rId7"/>
            </p:custDataLst>
          </p:nvPr>
        </p:nvSpPr>
        <p:spPr>
          <a:xfrm>
            <a:off x="5608902" y="6710052"/>
            <a:ext cx="4449500" cy="395950"/>
          </a:xfrm>
          <a:prstGeom prst="rect">
            <a:avLst/>
          </a:prstGeom>
        </p:spPr>
        <p:txBody>
          <a:bodyPr wrap="square" lIns="33564" tIns="33564" rIns="335635" bIns="33564" anchor="b" anchorCtr="0">
            <a:spAutoFit/>
          </a:bodyPr>
          <a:lstStyle/>
          <a:p>
            <a:pPr algn="r" defTabSz="972395" fontAlgn="auto">
              <a:spcBef>
                <a:spcPts val="0"/>
              </a:spcBef>
              <a:spcAft>
                <a:spcPts val="0"/>
              </a:spcAft>
            </a:pPr>
            <a:r>
              <a:rPr lang="en-US" sz="711" dirty="0" smtClean="0">
                <a:solidFill>
                  <a:prstClr val="white"/>
                </a:solidFill>
                <a:latin typeface="Arial"/>
                <a:cs typeface="Arial"/>
              </a:rPr>
              <a:t>The information contained in this presentation is proprietary.</a:t>
            </a:r>
          </a:p>
          <a:p>
            <a:pPr algn="r" defTabSz="972395" fontAlgn="auto">
              <a:spcBef>
                <a:spcPts val="0"/>
              </a:spcBef>
              <a:spcAft>
                <a:spcPts val="0"/>
              </a:spcAft>
              <a:defRPr/>
            </a:pPr>
            <a:r>
              <a:rPr lang="en-US" sz="711" dirty="0" smtClean="0">
                <a:solidFill>
                  <a:prstClr val="white"/>
                </a:solidFill>
                <a:latin typeface="Arial"/>
                <a:cs typeface="Arial"/>
              </a:rPr>
              <a:t>Copyright ©2013 Capgemini. All rights reserved.</a:t>
            </a:r>
          </a:p>
          <a:p>
            <a:pPr algn="r" defTabSz="972395" fontAlgn="auto">
              <a:spcBef>
                <a:spcPts val="0"/>
              </a:spcBef>
              <a:spcAft>
                <a:spcPts val="0"/>
              </a:spcAft>
            </a:pPr>
            <a:r>
              <a:rPr lang="en-US" sz="711" dirty="0" smtClean="0">
                <a:solidFill>
                  <a:prstClr val="white"/>
                </a:solidFill>
                <a:latin typeface="Arial"/>
                <a:cs typeface="Arial"/>
              </a:rPr>
              <a:t>Rightshore</a:t>
            </a:r>
            <a:r>
              <a:rPr lang="en-US" sz="711" baseline="30000" dirty="0" smtClean="0">
                <a:solidFill>
                  <a:prstClr val="white"/>
                </a:solidFill>
                <a:latin typeface="Arial"/>
                <a:cs typeface="Arial"/>
              </a:rPr>
              <a:t>®</a:t>
            </a:r>
            <a:r>
              <a:rPr lang="en-US" sz="711" dirty="0" smtClean="0">
                <a:solidFill>
                  <a:prstClr val="white"/>
                </a:solidFill>
                <a:latin typeface="Arial"/>
                <a:cs typeface="Arial"/>
              </a:rPr>
              <a:t> is a trademark belonging to Capgemini.</a:t>
            </a:r>
            <a:endParaRPr lang="en-US" sz="711" dirty="0">
              <a:solidFill>
                <a:prstClr val="white"/>
              </a:solidFill>
              <a:latin typeface="Arial"/>
              <a:cs typeface="Arial"/>
            </a:endParaRPr>
          </a:p>
        </p:txBody>
      </p:sp>
      <p:sp>
        <p:nvSpPr>
          <p:cNvPr id="15" name="Rectangle 14"/>
          <p:cNvSpPr/>
          <p:nvPr>
            <p:custDataLst>
              <p:tags r:id="rId8"/>
            </p:custDataLst>
          </p:nvPr>
        </p:nvSpPr>
        <p:spPr>
          <a:xfrm>
            <a:off x="7094101" y="5841309"/>
            <a:ext cx="2964301" cy="386335"/>
          </a:xfrm>
          <a:prstGeom prst="rect">
            <a:avLst/>
          </a:prstGeom>
        </p:spPr>
        <p:txBody>
          <a:bodyPr wrap="none" lIns="36550" tIns="36550" rIns="365497" bIns="36550" anchor="b" anchorCtr="0">
            <a:spAutoFit/>
          </a:bodyPr>
          <a:lstStyle/>
          <a:p>
            <a:pPr algn="r" defTabSz="972395" fontAlgn="auto">
              <a:spcBef>
                <a:spcPts val="0"/>
              </a:spcBef>
              <a:spcAft>
                <a:spcPts val="0"/>
              </a:spcAft>
            </a:pPr>
            <a:r>
              <a:rPr lang="en-US" sz="2031" b="1" dirty="0">
                <a:solidFill>
                  <a:prstClr val="white"/>
                </a:solidFill>
                <a:latin typeface="Arial" pitchFamily="34" charset="0"/>
                <a:cs typeface="Arial" pitchFamily="34" charset="0"/>
              </a:rPr>
              <a:t>www.capgemini.com</a:t>
            </a:r>
          </a:p>
        </p:txBody>
      </p:sp>
      <p:pic>
        <p:nvPicPr>
          <p:cNvPr id="16" name="Picture 3" descr="C:\Users\UserSim\Desktop\DS_icons\128x128 shadows\facebook.png">
            <a:hlinkClick r:id="rId17"/>
          </p:cNvPr>
          <p:cNvPicPr>
            <a:picLocks noChangeAspect="1" noChangeArrowheads="1"/>
          </p:cNvPicPr>
          <p:nvPr>
            <p:custDataLst>
              <p:tags r:id="rId9"/>
            </p:custDataLst>
          </p:nvPr>
        </p:nvPicPr>
        <p:blipFill>
          <a:blip r:embed="rId18" cstate="email"/>
          <a:srcRect/>
          <a:stretch>
            <a:fillRect/>
          </a:stretch>
        </p:blipFill>
        <p:spPr bwMode="auto">
          <a:xfrm>
            <a:off x="8061396" y="6328051"/>
            <a:ext cx="282503" cy="281356"/>
          </a:xfrm>
          <a:prstGeom prst="rect">
            <a:avLst/>
          </a:prstGeom>
          <a:noFill/>
        </p:spPr>
      </p:pic>
      <p:pic>
        <p:nvPicPr>
          <p:cNvPr id="17" name="Picture 4" descr="C:\Users\UserSim\Desktop\DS_icons\128x128 shadows\linkedin.png">
            <a:hlinkClick r:id="rId19"/>
          </p:cNvPr>
          <p:cNvPicPr>
            <a:picLocks noChangeAspect="1" noChangeArrowheads="1"/>
          </p:cNvPicPr>
          <p:nvPr>
            <p:custDataLst>
              <p:tags r:id="rId10"/>
            </p:custDataLst>
          </p:nvPr>
        </p:nvPicPr>
        <p:blipFill>
          <a:blip r:embed="rId20" cstate="email"/>
          <a:srcRect/>
          <a:stretch>
            <a:fillRect/>
          </a:stretch>
        </p:blipFill>
        <p:spPr bwMode="auto">
          <a:xfrm>
            <a:off x="8401969" y="6328050"/>
            <a:ext cx="285642" cy="284480"/>
          </a:xfrm>
          <a:prstGeom prst="rect">
            <a:avLst/>
          </a:prstGeom>
          <a:noFill/>
        </p:spPr>
      </p:pic>
      <p:pic>
        <p:nvPicPr>
          <p:cNvPr id="18" name="Picture 5" descr="C:\Users\UserSim\Desktop\DS_icons\128x128 shadows\twitter.png">
            <a:hlinkClick r:id="rId21"/>
          </p:cNvPr>
          <p:cNvPicPr>
            <a:picLocks noChangeAspect="1" noChangeArrowheads="1"/>
          </p:cNvPicPr>
          <p:nvPr>
            <p:custDataLst>
              <p:tags r:id="rId11"/>
            </p:custDataLst>
          </p:nvPr>
        </p:nvPicPr>
        <p:blipFill>
          <a:blip r:embed="rId22" cstate="email"/>
          <a:srcRect/>
          <a:stretch>
            <a:fillRect/>
          </a:stretch>
        </p:blipFill>
        <p:spPr bwMode="auto">
          <a:xfrm>
            <a:off x="9040700" y="6328050"/>
            <a:ext cx="285642" cy="284480"/>
          </a:xfrm>
          <a:prstGeom prst="rect">
            <a:avLst/>
          </a:prstGeom>
          <a:noFill/>
        </p:spPr>
      </p:pic>
      <p:pic>
        <p:nvPicPr>
          <p:cNvPr id="19" name="Picture 6" descr="C:\Users\UserSim\Desktop\DS_icons\128x128 shadows\youtube.png">
            <a:hlinkClick r:id="rId23"/>
          </p:cNvPr>
          <p:cNvPicPr>
            <a:picLocks noChangeAspect="1" noChangeArrowheads="1"/>
          </p:cNvPicPr>
          <p:nvPr>
            <p:custDataLst>
              <p:tags r:id="rId12"/>
            </p:custDataLst>
          </p:nvPr>
        </p:nvPicPr>
        <p:blipFill>
          <a:blip r:embed="rId24" cstate="email"/>
          <a:srcRect/>
          <a:stretch>
            <a:fillRect/>
          </a:stretch>
        </p:blipFill>
        <p:spPr bwMode="auto">
          <a:xfrm>
            <a:off x="9384411" y="6328050"/>
            <a:ext cx="285642" cy="284480"/>
          </a:xfrm>
          <a:prstGeom prst="rect">
            <a:avLst/>
          </a:prstGeom>
          <a:noFill/>
        </p:spPr>
      </p:pic>
      <p:pic>
        <p:nvPicPr>
          <p:cNvPr id="20" name="Image 22" descr="Picto_Slideshare.gif">
            <a:hlinkClick r:id="rId25"/>
          </p:cNvPr>
          <p:cNvPicPr preferRelativeResize="0">
            <a:picLocks/>
          </p:cNvPicPr>
          <p:nvPr>
            <p:custDataLst>
              <p:tags r:id="rId13"/>
            </p:custDataLst>
          </p:nvPr>
        </p:nvPicPr>
        <p:blipFill>
          <a:blip r:embed="rId26" cstate="email"/>
          <a:srcRect l="4793" t="6316" r="5718" b="7969"/>
          <a:stretch>
            <a:fillRect/>
          </a:stretch>
        </p:blipFill>
        <p:spPr>
          <a:xfrm>
            <a:off x="8745679" y="6328052"/>
            <a:ext cx="236952" cy="254000"/>
          </a:xfrm>
          <a:prstGeom prst="roundRect">
            <a:avLst/>
          </a:prstGeom>
          <a:effectLst>
            <a:outerShdw blurRad="38100" dist="25400" dir="5400000" sx="98000" sy="98000" algn="t" rotWithShape="0">
              <a:schemeClr val="tx2">
                <a:alpha val="51000"/>
              </a:schemeClr>
            </a:outerShdw>
          </a:effectLst>
        </p:spPr>
      </p:pic>
    </p:spTree>
    <p:extLst>
      <p:ext uri="{BB962C8B-B14F-4D97-AF65-F5344CB8AC3E}">
        <p14:creationId xmlns="" xmlns:p14="http://schemas.microsoft.com/office/powerpoint/2010/main" val="3628951936"/>
      </p:ext>
    </p:extLst>
  </p:cSld>
  <p:clrMap bg1="lt1" tx1="dk1" bg2="lt2" tx2="dk2" accent1="accent1" accent2="accent2" accent3="accent3" accent4="accent4" accent5="accent5" accent6="accent6" hlink="hlink" folHlink="folHlink"/>
  <p:sldLayoutIdLst>
    <p:sldLayoutId id="2147483750" r:id="rId1"/>
  </p:sldLayoutIdLst>
  <p:txStyles>
    <p:titleStyle>
      <a:lvl1pPr algn="ctr" defTabSz="852528" rtl="0" eaLnBrk="1" latinLnBrk="0" hangingPunct="1">
        <a:spcBef>
          <a:spcPct val="0"/>
        </a:spcBef>
        <a:buNone/>
        <a:defRPr sz="4062" kern="1200">
          <a:solidFill>
            <a:schemeClr val="tx1"/>
          </a:solidFill>
          <a:latin typeface="+mj-lt"/>
          <a:ea typeface="+mj-ea"/>
          <a:cs typeface="+mj-cs"/>
        </a:defRPr>
      </a:lvl1pPr>
    </p:titleStyle>
    <p:bodyStyle>
      <a:lvl1pPr marL="319698" indent="-319698" algn="l" defTabSz="852528" rtl="0" eaLnBrk="1" latinLnBrk="0" hangingPunct="1">
        <a:spcBef>
          <a:spcPct val="20000"/>
        </a:spcBef>
        <a:buFont typeface="Arial" pitchFamily="34" charset="0"/>
        <a:buChar char="•"/>
        <a:defRPr sz="2945" kern="1200">
          <a:solidFill>
            <a:schemeClr val="tx1"/>
          </a:solidFill>
          <a:latin typeface="+mn-lt"/>
          <a:ea typeface="+mn-ea"/>
          <a:cs typeface="+mn-cs"/>
        </a:defRPr>
      </a:lvl1pPr>
      <a:lvl2pPr marL="692678" indent="-266416" algn="l" defTabSz="852528" rtl="0" eaLnBrk="1" latinLnBrk="0" hangingPunct="1">
        <a:spcBef>
          <a:spcPct val="20000"/>
        </a:spcBef>
        <a:buFont typeface="Arial" pitchFamily="34" charset="0"/>
        <a:buChar char="–"/>
        <a:defRPr sz="2640" kern="1200">
          <a:solidFill>
            <a:schemeClr val="tx1"/>
          </a:solidFill>
          <a:latin typeface="+mn-lt"/>
          <a:ea typeface="+mn-ea"/>
          <a:cs typeface="+mn-cs"/>
        </a:defRPr>
      </a:lvl2pPr>
      <a:lvl3pPr marL="1065660" indent="-213131" algn="l" defTabSz="852528" rtl="0" eaLnBrk="1" latinLnBrk="0" hangingPunct="1">
        <a:spcBef>
          <a:spcPct val="20000"/>
        </a:spcBef>
        <a:buFont typeface="Arial" pitchFamily="34" charset="0"/>
        <a:buChar char="•"/>
        <a:defRPr sz="2234" kern="1200">
          <a:solidFill>
            <a:schemeClr val="tx1"/>
          </a:solidFill>
          <a:latin typeface="+mn-lt"/>
          <a:ea typeface="+mn-ea"/>
          <a:cs typeface="+mn-cs"/>
        </a:defRPr>
      </a:lvl3pPr>
      <a:lvl4pPr marL="1491924" indent="-213131" algn="l" defTabSz="852528" rtl="0" eaLnBrk="1" latinLnBrk="0" hangingPunct="1">
        <a:spcBef>
          <a:spcPct val="20000"/>
        </a:spcBef>
        <a:buFont typeface="Arial" pitchFamily="34" charset="0"/>
        <a:buChar char="–"/>
        <a:defRPr sz="1828" kern="1200">
          <a:solidFill>
            <a:schemeClr val="tx1"/>
          </a:solidFill>
          <a:latin typeface="+mn-lt"/>
          <a:ea typeface="+mn-ea"/>
          <a:cs typeface="+mn-cs"/>
        </a:defRPr>
      </a:lvl4pPr>
      <a:lvl5pPr marL="1918187" indent="-213131" algn="l" defTabSz="852528" rtl="0" eaLnBrk="1" latinLnBrk="0" hangingPunct="1">
        <a:spcBef>
          <a:spcPct val="20000"/>
        </a:spcBef>
        <a:buFont typeface="Arial" pitchFamily="34" charset="0"/>
        <a:buChar char="»"/>
        <a:defRPr sz="1828" kern="1200">
          <a:solidFill>
            <a:schemeClr val="tx1"/>
          </a:solidFill>
          <a:latin typeface="+mn-lt"/>
          <a:ea typeface="+mn-ea"/>
          <a:cs typeface="+mn-cs"/>
        </a:defRPr>
      </a:lvl5pPr>
      <a:lvl6pPr marL="2344452" indent="-213131" algn="l" defTabSz="852528" rtl="0" eaLnBrk="1" latinLnBrk="0" hangingPunct="1">
        <a:spcBef>
          <a:spcPct val="20000"/>
        </a:spcBef>
        <a:buFont typeface="Arial" pitchFamily="34" charset="0"/>
        <a:buChar char="•"/>
        <a:defRPr sz="1828" kern="1200">
          <a:solidFill>
            <a:schemeClr val="tx1"/>
          </a:solidFill>
          <a:latin typeface="+mn-lt"/>
          <a:ea typeface="+mn-ea"/>
          <a:cs typeface="+mn-cs"/>
        </a:defRPr>
      </a:lvl6pPr>
      <a:lvl7pPr marL="2770715" indent="-213131" algn="l" defTabSz="852528" rtl="0" eaLnBrk="1" latinLnBrk="0" hangingPunct="1">
        <a:spcBef>
          <a:spcPct val="20000"/>
        </a:spcBef>
        <a:buFont typeface="Arial" pitchFamily="34" charset="0"/>
        <a:buChar char="•"/>
        <a:defRPr sz="1828" kern="1200">
          <a:solidFill>
            <a:schemeClr val="tx1"/>
          </a:solidFill>
          <a:latin typeface="+mn-lt"/>
          <a:ea typeface="+mn-ea"/>
          <a:cs typeface="+mn-cs"/>
        </a:defRPr>
      </a:lvl7pPr>
      <a:lvl8pPr marL="3196980" indent="-213131" algn="l" defTabSz="852528" rtl="0" eaLnBrk="1" latinLnBrk="0" hangingPunct="1">
        <a:spcBef>
          <a:spcPct val="20000"/>
        </a:spcBef>
        <a:buFont typeface="Arial" pitchFamily="34" charset="0"/>
        <a:buChar char="•"/>
        <a:defRPr sz="1828" kern="1200">
          <a:solidFill>
            <a:schemeClr val="tx1"/>
          </a:solidFill>
          <a:latin typeface="+mn-lt"/>
          <a:ea typeface="+mn-ea"/>
          <a:cs typeface="+mn-cs"/>
        </a:defRPr>
      </a:lvl8pPr>
      <a:lvl9pPr marL="3623244" indent="-213131" algn="l" defTabSz="852528" rtl="0" eaLnBrk="1" latinLnBrk="0" hangingPunct="1">
        <a:spcBef>
          <a:spcPct val="20000"/>
        </a:spcBef>
        <a:buFont typeface="Arial" pitchFamily="34" charset="0"/>
        <a:buChar char="•"/>
        <a:defRPr sz="1828" kern="1200">
          <a:solidFill>
            <a:schemeClr val="tx1"/>
          </a:solidFill>
          <a:latin typeface="+mn-lt"/>
          <a:ea typeface="+mn-ea"/>
          <a:cs typeface="+mn-cs"/>
        </a:defRPr>
      </a:lvl9pPr>
    </p:bodyStyle>
    <p:otherStyle>
      <a:defPPr>
        <a:defRPr lang="fr-FR"/>
      </a:defPPr>
      <a:lvl1pPr marL="0" algn="l" defTabSz="852528" rtl="0" eaLnBrk="1" latinLnBrk="0" hangingPunct="1">
        <a:defRPr sz="1625" kern="1200">
          <a:solidFill>
            <a:schemeClr val="tx1"/>
          </a:solidFill>
          <a:latin typeface="+mn-lt"/>
          <a:ea typeface="+mn-ea"/>
          <a:cs typeface="+mn-cs"/>
        </a:defRPr>
      </a:lvl1pPr>
      <a:lvl2pPr marL="426265" algn="l" defTabSz="852528" rtl="0" eaLnBrk="1" latinLnBrk="0" hangingPunct="1">
        <a:defRPr sz="1625" kern="1200">
          <a:solidFill>
            <a:schemeClr val="tx1"/>
          </a:solidFill>
          <a:latin typeface="+mn-lt"/>
          <a:ea typeface="+mn-ea"/>
          <a:cs typeface="+mn-cs"/>
        </a:defRPr>
      </a:lvl2pPr>
      <a:lvl3pPr marL="852528" algn="l" defTabSz="852528" rtl="0" eaLnBrk="1" latinLnBrk="0" hangingPunct="1">
        <a:defRPr sz="1625" kern="1200">
          <a:solidFill>
            <a:schemeClr val="tx1"/>
          </a:solidFill>
          <a:latin typeface="+mn-lt"/>
          <a:ea typeface="+mn-ea"/>
          <a:cs typeface="+mn-cs"/>
        </a:defRPr>
      </a:lvl3pPr>
      <a:lvl4pPr marL="1278792" algn="l" defTabSz="852528" rtl="0" eaLnBrk="1" latinLnBrk="0" hangingPunct="1">
        <a:defRPr sz="1625" kern="1200">
          <a:solidFill>
            <a:schemeClr val="tx1"/>
          </a:solidFill>
          <a:latin typeface="+mn-lt"/>
          <a:ea typeface="+mn-ea"/>
          <a:cs typeface="+mn-cs"/>
        </a:defRPr>
      </a:lvl4pPr>
      <a:lvl5pPr marL="1705056" algn="l" defTabSz="852528" rtl="0" eaLnBrk="1" latinLnBrk="0" hangingPunct="1">
        <a:defRPr sz="1625" kern="1200">
          <a:solidFill>
            <a:schemeClr val="tx1"/>
          </a:solidFill>
          <a:latin typeface="+mn-lt"/>
          <a:ea typeface="+mn-ea"/>
          <a:cs typeface="+mn-cs"/>
        </a:defRPr>
      </a:lvl5pPr>
      <a:lvl6pPr marL="2131320" algn="l" defTabSz="852528" rtl="0" eaLnBrk="1" latinLnBrk="0" hangingPunct="1">
        <a:defRPr sz="1625" kern="1200">
          <a:solidFill>
            <a:schemeClr val="tx1"/>
          </a:solidFill>
          <a:latin typeface="+mn-lt"/>
          <a:ea typeface="+mn-ea"/>
          <a:cs typeface="+mn-cs"/>
        </a:defRPr>
      </a:lvl6pPr>
      <a:lvl7pPr marL="2557584" algn="l" defTabSz="852528" rtl="0" eaLnBrk="1" latinLnBrk="0" hangingPunct="1">
        <a:defRPr sz="1625" kern="1200">
          <a:solidFill>
            <a:schemeClr val="tx1"/>
          </a:solidFill>
          <a:latin typeface="+mn-lt"/>
          <a:ea typeface="+mn-ea"/>
          <a:cs typeface="+mn-cs"/>
        </a:defRPr>
      </a:lvl7pPr>
      <a:lvl8pPr marL="2983847" algn="l" defTabSz="852528" rtl="0" eaLnBrk="1" latinLnBrk="0" hangingPunct="1">
        <a:defRPr sz="1625" kern="1200">
          <a:solidFill>
            <a:schemeClr val="tx1"/>
          </a:solidFill>
          <a:latin typeface="+mn-lt"/>
          <a:ea typeface="+mn-ea"/>
          <a:cs typeface="+mn-cs"/>
        </a:defRPr>
      </a:lvl8pPr>
      <a:lvl9pPr marL="3410111" algn="l" defTabSz="852528" rtl="0" eaLnBrk="1" latinLnBrk="0" hangingPunct="1">
        <a:defRPr sz="162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3.xml"/><Relationship Id="rId4" Type="http://schemas.openxmlformats.org/officeDocument/2006/relationships/image" Target="../media/image16.png"/></Relationships>
</file>

<file path=ppt/slides/_rels/slide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6947"/>
            <a:ext cx="9354312" cy="877824"/>
          </a:xfrm>
        </p:spPr>
        <p:txBody>
          <a:bodyPr/>
          <a:lstStyle/>
          <a:p>
            <a:r>
              <a:rPr lang="en-US" sz="2400" dirty="0" smtClean="0"/>
              <a:t>Agenda - Aviation Cloud Native Solution Demo Dev. Plan</a:t>
            </a:r>
            <a:endParaRPr lang="en-US" sz="2400" dirty="0"/>
          </a:p>
        </p:txBody>
      </p:sp>
      <p:graphicFrame>
        <p:nvGraphicFramePr>
          <p:cNvPr id="4" name="Group 57"/>
          <p:cNvGraphicFramePr>
            <a:graphicFrameLocks noGrp="1"/>
          </p:cNvGraphicFramePr>
          <p:nvPr>
            <p:extLst>
              <p:ext uri="{D42A27DB-BD31-4B8C-83A1-F6EECF244321}">
                <p14:modId xmlns="" xmlns:p14="http://schemas.microsoft.com/office/powerpoint/2010/main" val="1687854038"/>
              </p:ext>
            </p:extLst>
          </p:nvPr>
        </p:nvGraphicFramePr>
        <p:xfrm>
          <a:off x="2209800" y="2057400"/>
          <a:ext cx="5276439" cy="3120254"/>
        </p:xfrm>
        <a:graphic>
          <a:graphicData uri="http://schemas.openxmlformats.org/drawingml/2006/table">
            <a:tbl>
              <a:tblPr/>
              <a:tblGrid>
                <a:gridCol w="454068"/>
                <a:gridCol w="4822371"/>
              </a:tblGrid>
              <a:tr h="446622">
                <a:tc>
                  <a:txBody>
                    <a:bodyPr/>
                    <a:lstStyle/>
                    <a:p>
                      <a:pPr marL="0" marR="0" lvl="0" indent="0" algn="l" defTabSz="914400" rtl="0" eaLnBrk="0" fontAlgn="base" latinLnBrk="0" hangingPunct="0">
                        <a:lnSpc>
                          <a:spcPct val="100000"/>
                        </a:lnSpc>
                        <a:spcBef>
                          <a:spcPct val="100000"/>
                        </a:spcBef>
                        <a:spcAft>
                          <a:spcPct val="50000"/>
                        </a:spcAft>
                        <a:buClr>
                          <a:schemeClr val="accent2"/>
                        </a:buClr>
                        <a:buSzTx/>
                        <a:buFont typeface="Wingdings" pitchFamily="2" charset="2"/>
                        <a:buNone/>
                        <a:tabLst/>
                      </a:pPr>
                      <a:endParaRPr kumimoji="0" lang="en-US" sz="1600" b="1" i="0" u="none" strike="noStrike" cap="none" normalizeH="0" baseline="0" dirty="0" smtClean="0">
                        <a:ln>
                          <a:noFill/>
                        </a:ln>
                        <a:solidFill>
                          <a:schemeClr val="bg2"/>
                        </a:solidFill>
                        <a:effectLst/>
                        <a:latin typeface="Arial" charset="0"/>
                      </a:endParaRPr>
                    </a:p>
                  </a:txBody>
                  <a:tcPr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100000"/>
                        </a:spcBef>
                        <a:spcAft>
                          <a:spcPct val="50000"/>
                        </a:spcAft>
                        <a:buClr>
                          <a:schemeClr val="accent2"/>
                        </a:buClr>
                        <a:buSzTx/>
                        <a:buFont typeface="Wingdings" pitchFamily="2" charset="2"/>
                        <a:buNone/>
                        <a:tabLst/>
                      </a:pPr>
                      <a:r>
                        <a:rPr kumimoji="0" lang="en-GB" altLang="en-GB" sz="1600" b="1" i="0" u="none" strike="noStrike" cap="none" normalizeH="0" baseline="0" dirty="0" smtClean="0">
                          <a:ln>
                            <a:noFill/>
                          </a:ln>
                          <a:solidFill>
                            <a:schemeClr val="tx2"/>
                          </a:solidFill>
                          <a:effectLst/>
                          <a:latin typeface="Arial" charset="0"/>
                        </a:rPr>
                        <a:t>Our Understanding - Use Case</a:t>
                      </a:r>
                    </a:p>
                  </a:txBody>
                  <a:tcPr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chemeClr val="bg1"/>
                    </a:solidFill>
                  </a:tcPr>
                </a:tc>
              </a:tr>
              <a:tr h="446622">
                <a:tc>
                  <a:txBody>
                    <a:bodyPr/>
                    <a:lstStyle/>
                    <a:p>
                      <a:pPr marL="0" marR="0" lvl="0" indent="0" algn="l" defTabSz="914400" rtl="0" eaLnBrk="0" fontAlgn="base" latinLnBrk="0" hangingPunct="0">
                        <a:lnSpc>
                          <a:spcPct val="100000"/>
                        </a:lnSpc>
                        <a:spcBef>
                          <a:spcPct val="100000"/>
                        </a:spcBef>
                        <a:spcAft>
                          <a:spcPct val="50000"/>
                        </a:spcAft>
                        <a:buClr>
                          <a:schemeClr val="accent2"/>
                        </a:buClr>
                        <a:buSzTx/>
                        <a:buFont typeface="Wingdings" pitchFamily="2" charset="2"/>
                        <a:buNone/>
                        <a:tabLst/>
                      </a:pPr>
                      <a:endParaRPr kumimoji="0" lang="en-US" sz="1600" b="1" i="0" u="none" strike="noStrike" cap="none" normalizeH="0" baseline="0" dirty="0" smtClean="0">
                        <a:ln>
                          <a:noFill/>
                        </a:ln>
                        <a:solidFill>
                          <a:schemeClr val="bg2"/>
                        </a:solidFill>
                        <a:effectLst/>
                        <a:latin typeface="Arial" charset="0"/>
                      </a:endParaRPr>
                    </a:p>
                  </a:txBody>
                  <a:tcPr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100000"/>
                        </a:spcBef>
                        <a:spcAft>
                          <a:spcPct val="50000"/>
                        </a:spcAft>
                        <a:buClr>
                          <a:schemeClr val="accent2"/>
                        </a:buClr>
                        <a:buSzTx/>
                        <a:buFont typeface="Wingdings" pitchFamily="2" charset="2"/>
                        <a:buNone/>
                        <a:tabLst/>
                      </a:pPr>
                      <a:r>
                        <a:rPr kumimoji="0" lang="en-US" altLang="en-GB" sz="1600" b="1" i="0" u="none" strike="noStrike" cap="none" normalizeH="0" baseline="0" dirty="0" smtClean="0">
                          <a:ln>
                            <a:noFill/>
                          </a:ln>
                          <a:solidFill>
                            <a:schemeClr val="tx2"/>
                          </a:solidFill>
                          <a:effectLst/>
                          <a:latin typeface="Arial" charset="0"/>
                        </a:rPr>
                        <a:t>Approach – Phase 1 &amp; Phase 2</a:t>
                      </a:r>
                    </a:p>
                  </a:txBody>
                  <a:tcPr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chemeClr val="bg1"/>
                    </a:solidFill>
                  </a:tcPr>
                </a:tc>
              </a:tr>
              <a:tr h="445402">
                <a:tc>
                  <a:txBody>
                    <a:bodyPr/>
                    <a:lstStyle/>
                    <a:p>
                      <a:pPr marL="0" marR="0" lvl="0" indent="0" algn="l" defTabSz="914400" rtl="0" eaLnBrk="0" fontAlgn="base" latinLnBrk="0" hangingPunct="0">
                        <a:lnSpc>
                          <a:spcPct val="100000"/>
                        </a:lnSpc>
                        <a:spcBef>
                          <a:spcPct val="100000"/>
                        </a:spcBef>
                        <a:spcAft>
                          <a:spcPct val="50000"/>
                        </a:spcAft>
                        <a:buClr>
                          <a:schemeClr val="accent2"/>
                        </a:buClr>
                        <a:buSzTx/>
                        <a:buFont typeface="Wingdings" pitchFamily="2" charset="2"/>
                        <a:buNone/>
                        <a:tabLst/>
                      </a:pPr>
                      <a:endParaRPr kumimoji="0" lang="en-US" sz="1600" b="1" i="0" u="none" strike="noStrike" cap="none" normalizeH="0" baseline="0" dirty="0" smtClean="0">
                        <a:ln>
                          <a:noFill/>
                        </a:ln>
                        <a:solidFill>
                          <a:schemeClr val="bg2"/>
                        </a:solidFill>
                        <a:effectLst/>
                        <a:latin typeface="Arial" charset="0"/>
                      </a:endParaRPr>
                    </a:p>
                  </a:txBody>
                  <a:tcPr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100000"/>
                        </a:spcBef>
                        <a:spcAft>
                          <a:spcPct val="50000"/>
                        </a:spcAft>
                        <a:buClr>
                          <a:schemeClr val="accent2"/>
                        </a:buClr>
                        <a:buSzTx/>
                        <a:buFont typeface="Wingdings" pitchFamily="2" charset="2"/>
                        <a:buNone/>
                        <a:tabLst/>
                      </a:pPr>
                      <a:r>
                        <a:rPr kumimoji="0" lang="en-US" altLang="en-GB" sz="1600" b="1" i="0" u="none" strike="noStrike" cap="none" normalizeH="0" baseline="0" dirty="0" smtClean="0">
                          <a:ln>
                            <a:noFill/>
                          </a:ln>
                          <a:solidFill>
                            <a:schemeClr val="tx2"/>
                          </a:solidFill>
                          <a:effectLst/>
                          <a:latin typeface="Arial" charset="0"/>
                        </a:rPr>
                        <a:t>Use Case Functional Flows and Wireframes </a:t>
                      </a:r>
                    </a:p>
                  </a:txBody>
                  <a:tcPr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chemeClr val="bg1"/>
                    </a:solidFill>
                  </a:tcPr>
                </a:tc>
              </a:tr>
              <a:tr h="445402">
                <a:tc>
                  <a:txBody>
                    <a:bodyPr/>
                    <a:lstStyle/>
                    <a:p>
                      <a:pPr marL="0" marR="0" lvl="0" indent="0" algn="l" defTabSz="914400" rtl="0" eaLnBrk="0" fontAlgn="base" latinLnBrk="0" hangingPunct="0">
                        <a:lnSpc>
                          <a:spcPct val="100000"/>
                        </a:lnSpc>
                        <a:spcBef>
                          <a:spcPct val="100000"/>
                        </a:spcBef>
                        <a:spcAft>
                          <a:spcPct val="50000"/>
                        </a:spcAft>
                        <a:buClr>
                          <a:schemeClr val="accent2"/>
                        </a:buClr>
                        <a:buSzTx/>
                        <a:buFont typeface="Wingdings" pitchFamily="2" charset="2"/>
                        <a:buNone/>
                        <a:tabLst/>
                      </a:pPr>
                      <a:endParaRPr kumimoji="0" lang="en-US" sz="1600" b="1" i="0" u="none" strike="noStrike" cap="none" normalizeH="0" baseline="0" dirty="0" smtClean="0">
                        <a:ln>
                          <a:noFill/>
                        </a:ln>
                        <a:solidFill>
                          <a:schemeClr val="bg2"/>
                        </a:solidFill>
                        <a:effectLst/>
                        <a:latin typeface="Arial" charset="0"/>
                      </a:endParaRPr>
                    </a:p>
                  </a:txBody>
                  <a:tcPr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100000"/>
                        </a:spcBef>
                        <a:spcAft>
                          <a:spcPct val="50000"/>
                        </a:spcAft>
                        <a:buClr>
                          <a:schemeClr val="accent2"/>
                        </a:buClr>
                        <a:buSzTx/>
                        <a:buFont typeface="Wingdings" pitchFamily="2" charset="2"/>
                        <a:buNone/>
                        <a:tabLst/>
                        <a:defRPr/>
                      </a:pPr>
                      <a:r>
                        <a:rPr kumimoji="0" lang="en-US" altLang="en-GB" sz="1600" b="1" i="0" u="none" strike="noStrike" cap="none" normalizeH="0" baseline="0" dirty="0" smtClean="0">
                          <a:ln>
                            <a:noFill/>
                          </a:ln>
                          <a:solidFill>
                            <a:schemeClr val="tx2"/>
                          </a:solidFill>
                          <a:effectLst/>
                          <a:latin typeface="Arial" charset="0"/>
                        </a:rPr>
                        <a:t>Logical Architecture</a:t>
                      </a:r>
                    </a:p>
                  </a:txBody>
                  <a:tcPr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chemeClr val="bg1"/>
                    </a:solidFill>
                  </a:tcPr>
                </a:tc>
              </a:tr>
              <a:tr h="445402">
                <a:tc>
                  <a:txBody>
                    <a:bodyPr/>
                    <a:lstStyle/>
                    <a:p>
                      <a:pPr marL="0" marR="0" lvl="0" indent="0" algn="l" defTabSz="914400" rtl="0" eaLnBrk="0" fontAlgn="base" latinLnBrk="0" hangingPunct="0">
                        <a:lnSpc>
                          <a:spcPct val="100000"/>
                        </a:lnSpc>
                        <a:spcBef>
                          <a:spcPct val="100000"/>
                        </a:spcBef>
                        <a:spcAft>
                          <a:spcPct val="50000"/>
                        </a:spcAft>
                        <a:buClr>
                          <a:schemeClr val="accent2"/>
                        </a:buClr>
                        <a:buSzTx/>
                        <a:buFont typeface="Wingdings" pitchFamily="2" charset="2"/>
                        <a:buNone/>
                        <a:tabLst/>
                      </a:pPr>
                      <a:endParaRPr kumimoji="0" lang="en-US" sz="1600" b="1" i="0" u="none" strike="noStrike" cap="none" normalizeH="0" baseline="0" dirty="0" smtClean="0">
                        <a:ln>
                          <a:noFill/>
                        </a:ln>
                        <a:solidFill>
                          <a:schemeClr val="bg2"/>
                        </a:solidFill>
                        <a:effectLst/>
                        <a:latin typeface="Arial" charset="0"/>
                      </a:endParaRPr>
                    </a:p>
                  </a:txBody>
                  <a:tcPr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100000"/>
                        </a:spcBef>
                        <a:spcAft>
                          <a:spcPct val="50000"/>
                        </a:spcAft>
                        <a:buClr>
                          <a:schemeClr val="accent2"/>
                        </a:buClr>
                        <a:buSzTx/>
                        <a:buFont typeface="Wingdings" pitchFamily="2" charset="2"/>
                        <a:buNone/>
                        <a:tabLst/>
                        <a:defRPr/>
                      </a:pPr>
                      <a:r>
                        <a:rPr kumimoji="0" lang="en-GB" altLang="en-GB" sz="1600" b="1" i="0" u="none" strike="noStrike" cap="none" normalizeH="0" baseline="0" dirty="0" smtClean="0">
                          <a:ln>
                            <a:noFill/>
                          </a:ln>
                          <a:solidFill>
                            <a:schemeClr val="tx2"/>
                          </a:solidFill>
                          <a:effectLst/>
                          <a:latin typeface="Arial" charset="0"/>
                        </a:rPr>
                        <a:t>Illustrative Phase 1 Resourcing </a:t>
                      </a:r>
                    </a:p>
                  </a:txBody>
                  <a:tcPr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chemeClr val="bg1"/>
                    </a:solidFill>
                  </a:tcPr>
                </a:tc>
              </a:tr>
              <a:tr h="445402">
                <a:tc>
                  <a:txBody>
                    <a:bodyPr/>
                    <a:lstStyle/>
                    <a:p>
                      <a:pPr marL="0" marR="0" lvl="0" indent="0" algn="l" defTabSz="914400" rtl="0" eaLnBrk="0" fontAlgn="base" latinLnBrk="0" hangingPunct="0">
                        <a:lnSpc>
                          <a:spcPct val="100000"/>
                        </a:lnSpc>
                        <a:spcBef>
                          <a:spcPct val="100000"/>
                        </a:spcBef>
                        <a:spcAft>
                          <a:spcPct val="50000"/>
                        </a:spcAft>
                        <a:buClr>
                          <a:schemeClr val="accent2"/>
                        </a:buClr>
                        <a:buSzTx/>
                        <a:buFont typeface="Wingdings" pitchFamily="2" charset="2"/>
                        <a:buNone/>
                        <a:tabLst/>
                      </a:pPr>
                      <a:endParaRPr kumimoji="0" lang="en-US" sz="1600" b="1" i="0" u="none" strike="noStrike" cap="none" normalizeH="0" baseline="0" dirty="0" smtClean="0">
                        <a:ln>
                          <a:noFill/>
                        </a:ln>
                        <a:solidFill>
                          <a:schemeClr val="bg2"/>
                        </a:solidFill>
                        <a:effectLst/>
                        <a:latin typeface="Arial" charset="0"/>
                      </a:endParaRPr>
                    </a:p>
                  </a:txBody>
                  <a:tcPr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100000"/>
                        </a:spcBef>
                        <a:spcAft>
                          <a:spcPct val="50000"/>
                        </a:spcAft>
                        <a:buClr>
                          <a:schemeClr val="accent2"/>
                        </a:buClr>
                        <a:buSzTx/>
                        <a:buFont typeface="Wingdings" pitchFamily="2" charset="2"/>
                        <a:buNone/>
                        <a:tabLst/>
                        <a:defRPr/>
                      </a:pPr>
                      <a:r>
                        <a:rPr kumimoji="0" lang="en-GB" altLang="en-GB" sz="1600" b="1" i="0" u="none" strike="noStrike" cap="none" normalizeH="0" baseline="0" dirty="0" smtClean="0">
                          <a:ln>
                            <a:noFill/>
                          </a:ln>
                          <a:solidFill>
                            <a:schemeClr val="tx2"/>
                          </a:solidFill>
                          <a:effectLst/>
                          <a:latin typeface="Arial" charset="0"/>
                        </a:rPr>
                        <a:t>Assumptions</a:t>
                      </a:r>
                    </a:p>
                  </a:txBody>
                  <a:tcPr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chemeClr val="bg1"/>
                    </a:solidFill>
                  </a:tcPr>
                </a:tc>
              </a:tr>
              <a:tr h="445402">
                <a:tc>
                  <a:txBody>
                    <a:bodyPr/>
                    <a:lstStyle/>
                    <a:p>
                      <a:pPr marL="0" marR="0" lvl="0" indent="0" algn="l" defTabSz="914400" rtl="0" eaLnBrk="0" fontAlgn="base" latinLnBrk="0" hangingPunct="0">
                        <a:lnSpc>
                          <a:spcPct val="100000"/>
                        </a:lnSpc>
                        <a:spcBef>
                          <a:spcPct val="100000"/>
                        </a:spcBef>
                        <a:spcAft>
                          <a:spcPct val="50000"/>
                        </a:spcAft>
                        <a:buClr>
                          <a:schemeClr val="accent2"/>
                        </a:buClr>
                        <a:buSzTx/>
                        <a:buFont typeface="Wingdings" pitchFamily="2" charset="2"/>
                        <a:buNone/>
                        <a:tabLst/>
                      </a:pPr>
                      <a:endParaRPr kumimoji="0" lang="en-US" sz="1600" b="1" i="0" u="none" strike="noStrike" cap="none" normalizeH="0" baseline="0" dirty="0" smtClean="0">
                        <a:ln>
                          <a:noFill/>
                        </a:ln>
                        <a:solidFill>
                          <a:schemeClr val="bg2"/>
                        </a:solidFill>
                        <a:effectLst/>
                        <a:latin typeface="Arial" charset="0"/>
                      </a:endParaRPr>
                    </a:p>
                  </a:txBody>
                  <a:tcPr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100000"/>
                        </a:spcBef>
                        <a:spcAft>
                          <a:spcPct val="50000"/>
                        </a:spcAft>
                        <a:buClr>
                          <a:schemeClr val="accent2"/>
                        </a:buClr>
                        <a:buSzTx/>
                        <a:buFont typeface="Wingdings" pitchFamily="2" charset="2"/>
                        <a:buNone/>
                        <a:tabLst/>
                        <a:defRPr/>
                      </a:pPr>
                      <a:r>
                        <a:rPr kumimoji="0" lang="en-GB" altLang="en-GB" sz="1600" b="1" i="0" u="none" strike="noStrike" cap="none" normalizeH="0" baseline="0" dirty="0" smtClean="0">
                          <a:ln>
                            <a:noFill/>
                          </a:ln>
                          <a:solidFill>
                            <a:schemeClr val="tx2"/>
                          </a:solidFill>
                          <a:effectLst/>
                          <a:latin typeface="Arial" charset="0"/>
                        </a:rPr>
                        <a:t>Next Steps</a:t>
                      </a:r>
                    </a:p>
                  </a:txBody>
                  <a:tcPr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chemeClr val="bg1"/>
                    </a:solidFill>
                  </a:tcPr>
                </a:tc>
              </a:tr>
            </a:tbl>
          </a:graphicData>
        </a:graphic>
      </p:graphicFrame>
    </p:spTree>
    <p:extLst>
      <p:ext uri="{BB962C8B-B14F-4D97-AF65-F5344CB8AC3E}">
        <p14:creationId xmlns="" xmlns:p14="http://schemas.microsoft.com/office/powerpoint/2010/main" val="303093210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5"/>
            <a:ext cx="9723119" cy="1068944"/>
          </a:xfrm>
        </p:spPr>
        <p:txBody>
          <a:bodyPr/>
          <a:lstStyle/>
          <a:p>
            <a:r>
              <a:rPr lang="en-US" sz="2400" dirty="0" smtClean="0"/>
              <a:t>Our Understanding - Aviation Cloud Native Solution Demo Scope</a:t>
            </a:r>
            <a:endParaRPr lang="en-US" sz="2400" dirty="0"/>
          </a:p>
        </p:txBody>
      </p:sp>
      <p:sp>
        <p:nvSpPr>
          <p:cNvPr id="17" name="Rectangle 16"/>
          <p:cNvSpPr/>
          <p:nvPr/>
        </p:nvSpPr>
        <p:spPr>
          <a:xfrm>
            <a:off x="76200" y="1829812"/>
            <a:ext cx="9982200" cy="4401205"/>
          </a:xfrm>
          <a:prstGeom prst="rect">
            <a:avLst/>
          </a:prstGeom>
          <a:solidFill>
            <a:schemeClr val="bg1"/>
          </a:solidFill>
        </p:spPr>
        <p:txBody>
          <a:bodyPr wrap="square">
            <a:spAutoFit/>
          </a:bodyPr>
          <a:lstStyle/>
          <a:p>
            <a:r>
              <a:rPr lang="en-US" sz="1600" dirty="0" smtClean="0">
                <a:latin typeface="Arial" pitchFamily="34" charset="0"/>
                <a:ea typeface="Calibri" pitchFamily="34" charset="0"/>
                <a:cs typeface="Times New Roman" pitchFamily="18" charset="0"/>
              </a:rPr>
              <a:t>Build an </a:t>
            </a:r>
            <a:r>
              <a:rPr lang="en-US" sz="1600" b="1" dirty="0" smtClean="0">
                <a:latin typeface="Arial" pitchFamily="34" charset="0"/>
                <a:ea typeface="Calibri" pitchFamily="34" charset="0"/>
                <a:cs typeface="Times New Roman" pitchFamily="18" charset="0"/>
              </a:rPr>
              <a:t>Aircraft component performance analysis system </a:t>
            </a:r>
            <a:r>
              <a:rPr lang="en-US" sz="1600" dirty="0" smtClean="0">
                <a:latin typeface="Arial" pitchFamily="34" charset="0"/>
                <a:ea typeface="Calibri" pitchFamily="34" charset="0"/>
                <a:cs typeface="Times New Roman" pitchFamily="18" charset="0"/>
              </a:rPr>
              <a:t>with a near future requirement of </a:t>
            </a:r>
            <a:r>
              <a:rPr lang="en-US" sz="1600" b="1" dirty="0" smtClean="0">
                <a:latin typeface="Arial" pitchFamily="34" charset="0"/>
                <a:ea typeface="Calibri" pitchFamily="34" charset="0"/>
                <a:cs typeface="Times New Roman" pitchFamily="18" charset="0"/>
              </a:rPr>
              <a:t>predictive analysis </a:t>
            </a:r>
            <a:r>
              <a:rPr lang="en-US" sz="1600" dirty="0" smtClean="0">
                <a:latin typeface="Arial" pitchFamily="34" charset="0"/>
                <a:ea typeface="Calibri" pitchFamily="34" charset="0"/>
                <a:cs typeface="Times New Roman" pitchFamily="18" charset="0"/>
              </a:rPr>
              <a:t>of components performance.</a:t>
            </a:r>
          </a:p>
          <a:p>
            <a:pPr marL="173038" indent="-173038">
              <a:buFont typeface="Wingdings" pitchFamily="2" charset="2"/>
              <a:buChar char="ü"/>
            </a:pPr>
            <a:endParaRPr lang="en-US" sz="1600" dirty="0">
              <a:latin typeface="Arial" pitchFamily="34" charset="0"/>
              <a:ea typeface="Calibri" pitchFamily="34" charset="0"/>
              <a:cs typeface="Times New Roman" pitchFamily="18" charset="0"/>
            </a:endParaRPr>
          </a:p>
          <a:p>
            <a:pPr marL="173038" indent="-173038">
              <a:buFont typeface="Wingdings" pitchFamily="2" charset="2"/>
              <a:buChar char="ü"/>
            </a:pPr>
            <a:endParaRPr lang="en-US" sz="1600" dirty="0" smtClean="0">
              <a:latin typeface="Arial" pitchFamily="34" charset="0"/>
              <a:ea typeface="Calibri" pitchFamily="34" charset="0"/>
              <a:cs typeface="Times New Roman" pitchFamily="18" charset="0"/>
            </a:endParaRPr>
          </a:p>
          <a:p>
            <a:pPr marL="173038" indent="-173038">
              <a:buFont typeface="Wingdings" pitchFamily="2" charset="2"/>
              <a:buChar char="ü"/>
            </a:pPr>
            <a:endParaRPr lang="en-US" sz="1600" dirty="0" smtClean="0">
              <a:latin typeface="Arial" pitchFamily="34" charset="0"/>
              <a:ea typeface="Calibri" pitchFamily="34" charset="0"/>
              <a:cs typeface="Times New Roman" pitchFamily="18" charset="0"/>
            </a:endParaRPr>
          </a:p>
          <a:p>
            <a:pPr marL="173038"/>
            <a:endParaRPr lang="en-US" sz="1600" u="sng" dirty="0" smtClean="0"/>
          </a:p>
          <a:p>
            <a:pPr marL="173038" lvl="1"/>
            <a:r>
              <a:rPr lang="en-US" sz="1400" b="1" dirty="0" smtClean="0"/>
              <a:t>Phase 1 </a:t>
            </a:r>
            <a:r>
              <a:rPr lang="en-US" sz="1400" dirty="0" smtClean="0"/>
              <a:t>: </a:t>
            </a:r>
            <a:r>
              <a:rPr lang="en-US" sz="1400" b="1" dirty="0" smtClean="0"/>
              <a:t>Dynamic User Interface(UI) screens which enable the performance tracking of aircraft components</a:t>
            </a:r>
            <a:r>
              <a:rPr lang="en-US" sz="1400" dirty="0" smtClean="0"/>
              <a:t>, based on Component (unit)performance history  and Component history by aircraft position </a:t>
            </a:r>
          </a:p>
          <a:p>
            <a:pPr marL="346075" lvl="1"/>
            <a:endParaRPr lang="en-US" sz="1400" dirty="0"/>
          </a:p>
          <a:p>
            <a:pPr marL="346075" lvl="1"/>
            <a:endParaRPr lang="en-US" sz="1400" dirty="0" smtClean="0"/>
          </a:p>
          <a:p>
            <a:pPr marL="346075" lvl="1"/>
            <a:endParaRPr lang="en-US" sz="1400" dirty="0"/>
          </a:p>
          <a:p>
            <a:pPr marL="346075" lvl="1"/>
            <a:endParaRPr lang="en-US" sz="1400" dirty="0" smtClean="0"/>
          </a:p>
          <a:p>
            <a:pPr marL="346075" lvl="1"/>
            <a:endParaRPr lang="en-US" sz="1400" dirty="0"/>
          </a:p>
          <a:p>
            <a:pPr marL="346075" lvl="1"/>
            <a:endParaRPr lang="en-US" sz="1400" dirty="0" smtClean="0"/>
          </a:p>
          <a:p>
            <a:pPr marL="346075" lvl="1"/>
            <a:endParaRPr lang="en-US" sz="1400" dirty="0" smtClean="0"/>
          </a:p>
          <a:p>
            <a:pPr marL="346075" lvl="1"/>
            <a:endParaRPr lang="en-US" sz="1400" b="1" dirty="0" smtClean="0"/>
          </a:p>
          <a:p>
            <a:pPr marL="173037" lvl="1"/>
            <a:r>
              <a:rPr lang="en-US" sz="1400" b="1" dirty="0" smtClean="0"/>
              <a:t>Phase 2 </a:t>
            </a:r>
            <a:r>
              <a:rPr lang="en-US" sz="1400" dirty="0" smtClean="0"/>
              <a:t>: </a:t>
            </a:r>
            <a:r>
              <a:rPr lang="en-US" sz="1400" b="1" dirty="0" smtClean="0"/>
              <a:t>Predictive analysis of aircraft component performance </a:t>
            </a:r>
            <a:r>
              <a:rPr lang="en-US" sz="1400" dirty="0" smtClean="0"/>
              <a:t>that enables cost savings through increased performance and decreased maintenance cost and operational disruption</a:t>
            </a:r>
            <a:r>
              <a:rPr lang="en-US" sz="1600" dirty="0" smtClean="0"/>
              <a:t>. </a:t>
            </a:r>
            <a:endParaRPr lang="en-US" sz="1400" b="1" dirty="0" smtClean="0"/>
          </a:p>
          <a:p>
            <a:pPr lvl="1"/>
            <a:endParaRPr lang="en-US" sz="1400" dirty="0" smtClean="0">
              <a:latin typeface="Arial" pitchFamily="34" charset="0"/>
              <a:ea typeface="Calibri" pitchFamily="34" charset="0"/>
              <a:cs typeface="Times New Roman" pitchFamily="18" charset="0"/>
            </a:endParaRPr>
          </a:p>
        </p:txBody>
      </p:sp>
      <p:sp>
        <p:nvSpPr>
          <p:cNvPr id="16" name="Title 1"/>
          <p:cNvSpPr txBox="1">
            <a:spLocks/>
          </p:cNvSpPr>
          <p:nvPr/>
        </p:nvSpPr>
        <p:spPr>
          <a:xfrm>
            <a:off x="38100" y="1448812"/>
            <a:ext cx="10058400" cy="381000"/>
          </a:xfrm>
          <a:prstGeom prst="rect">
            <a:avLst/>
          </a:prstGeom>
          <a:solidFill>
            <a:schemeClr val="bg1">
              <a:lumMod val="95000"/>
            </a:schemeClr>
          </a:solidFill>
        </p:spPr>
        <p:txBody>
          <a:bodyPr vert="horz" lIns="297529" tIns="33059" rIns="165294" bIns="33059" rtlCol="0" anchor="ctr">
            <a:noAutofit/>
          </a:bodyPr>
          <a:lstStyle/>
          <a:p>
            <a:pPr marL="0" marR="0" lvl="0" indent="0" algn="ctr" defTabSz="759626" rtl="0" eaLnBrk="1" fontAlgn="auto" latinLnBrk="0" hangingPunct="1">
              <a:lnSpc>
                <a:spcPct val="85000"/>
              </a:lnSpc>
              <a:spcBef>
                <a:spcPct val="0"/>
              </a:spcBef>
              <a:spcAft>
                <a:spcPts val="0"/>
              </a:spcAft>
              <a:buClrTx/>
              <a:buSzTx/>
              <a:buFontTx/>
              <a:buNone/>
              <a:tabLst/>
              <a:defRPr/>
            </a:pPr>
            <a:r>
              <a:rPr kumimoji="0" lang="en-US" b="1" i="0" strike="noStrike" kern="1200" cap="none" spc="0" normalizeH="0" baseline="0" noProof="0" dirty="0" smtClean="0">
                <a:ln>
                  <a:noFill/>
                </a:ln>
                <a:solidFill>
                  <a:schemeClr val="tx1"/>
                </a:solidFill>
                <a:effectLst/>
                <a:uLnTx/>
                <a:uFillTx/>
                <a:latin typeface="Arial" pitchFamily="34" charset="0"/>
                <a:ea typeface="+mj-ea"/>
                <a:cs typeface="Arial" pitchFamily="34" charset="0"/>
              </a:rPr>
              <a:t>Scope</a:t>
            </a:r>
            <a:endParaRPr kumimoji="0" lang="en-US" b="1" i="0" strike="noStrike" kern="1200" cap="none" spc="0" normalizeH="0" baseline="0" noProof="0" dirty="0">
              <a:ln>
                <a:noFill/>
              </a:ln>
              <a:solidFill>
                <a:schemeClr val="tx1"/>
              </a:solidFill>
              <a:effectLst/>
              <a:uLnTx/>
              <a:uFillTx/>
              <a:latin typeface="Arial" pitchFamily="34" charset="0"/>
              <a:ea typeface="+mj-ea"/>
              <a:cs typeface="Arial" pitchFamily="34"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Approach – 2 Phased Approach with Phase 1 implementation to start 09/23</a:t>
            </a:r>
            <a:endParaRPr lang="en-US" dirty="0"/>
          </a:p>
        </p:txBody>
      </p:sp>
      <p:sp>
        <p:nvSpPr>
          <p:cNvPr id="13" name="Rectangle 13"/>
          <p:cNvSpPr>
            <a:spLocks noChangeArrowheads="1"/>
          </p:cNvSpPr>
          <p:nvPr/>
        </p:nvSpPr>
        <p:spPr bwMode="gray">
          <a:xfrm>
            <a:off x="1018353" y="2008275"/>
            <a:ext cx="4191000" cy="1125823"/>
          </a:xfrm>
          <a:prstGeom prst="rect">
            <a:avLst/>
          </a:prstGeom>
          <a:solidFill>
            <a:schemeClr val="bg2">
              <a:lumMod val="20000"/>
              <a:lumOff val="80000"/>
            </a:schemeClr>
          </a:solidFill>
          <a:ln w="12700">
            <a:noFill/>
            <a:miter lim="800000"/>
            <a:headEnd/>
            <a:tailEnd/>
          </a:ln>
        </p:spPr>
        <p:txBody>
          <a:bodyPr wrap="square" lIns="0" tIns="0" rIns="0" bIns="0" anchor="ctr" anchorCtr="0">
            <a:noAutofit/>
          </a:bodyPr>
          <a:lstStyle/>
          <a:p>
            <a:pPr marL="628650" lvl="1" indent="-171450">
              <a:buFont typeface="Arial" panose="020B0604020202020204" pitchFamily="34" charset="0"/>
              <a:buChar char="•"/>
            </a:pPr>
            <a:r>
              <a:rPr lang="en-US" sz="1200" b="1" i="1" dirty="0" smtClean="0">
                <a:latin typeface="Arial" pitchFamily="34" charset="0"/>
                <a:cs typeface="Arial" pitchFamily="34" charset="0"/>
              </a:rPr>
              <a:t>Data </a:t>
            </a:r>
            <a:r>
              <a:rPr lang="en-US" sz="1200" b="1" i="1" dirty="0">
                <a:latin typeface="Arial" pitchFamily="34" charset="0"/>
                <a:cs typeface="Arial" pitchFamily="34" charset="0"/>
              </a:rPr>
              <a:t>Aggregation</a:t>
            </a:r>
          </a:p>
          <a:p>
            <a:pPr marL="628650" lvl="1" indent="-171450">
              <a:buFont typeface="Arial" panose="020B0604020202020204" pitchFamily="34" charset="0"/>
              <a:buChar char="•"/>
            </a:pPr>
            <a:r>
              <a:rPr lang="en-US" sz="1200" b="1" i="1" dirty="0">
                <a:latin typeface="Arial" pitchFamily="34" charset="0"/>
                <a:cs typeface="Arial" pitchFamily="34" charset="0"/>
              </a:rPr>
              <a:t>Visualization</a:t>
            </a:r>
          </a:p>
          <a:p>
            <a:pPr marL="628650" lvl="1" indent="-171450">
              <a:buFont typeface="Arial" panose="020B0604020202020204" pitchFamily="34" charset="0"/>
              <a:buChar char="•"/>
            </a:pPr>
            <a:r>
              <a:rPr lang="en-US" sz="1200" b="1" i="1" dirty="0">
                <a:latin typeface="Arial" pitchFamily="34" charset="0"/>
                <a:cs typeface="Arial" pitchFamily="34" charset="0"/>
              </a:rPr>
              <a:t>Reporting </a:t>
            </a:r>
            <a:endParaRPr lang="en-US" sz="1200" b="1" i="1" dirty="0" smtClean="0">
              <a:latin typeface="Arial" pitchFamily="34" charset="0"/>
              <a:cs typeface="Arial" pitchFamily="34" charset="0"/>
            </a:endParaRPr>
          </a:p>
          <a:p>
            <a:pPr marL="628650" lvl="1" indent="-171450">
              <a:buFont typeface="Arial" panose="020B0604020202020204" pitchFamily="34" charset="0"/>
              <a:buChar char="•"/>
            </a:pPr>
            <a:r>
              <a:rPr lang="en-US" sz="1200" b="1" i="1" dirty="0" smtClean="0">
                <a:latin typeface="Arial" pitchFamily="34" charset="0"/>
                <a:cs typeface="Arial" pitchFamily="34" charset="0"/>
              </a:rPr>
              <a:t>Analysis</a:t>
            </a:r>
            <a:endParaRPr lang="en-US" sz="1200" b="1" i="1" dirty="0">
              <a:latin typeface="Arial" pitchFamily="34" charset="0"/>
              <a:cs typeface="Arial" pitchFamily="34" charset="0"/>
            </a:endParaRPr>
          </a:p>
        </p:txBody>
      </p:sp>
      <p:sp>
        <p:nvSpPr>
          <p:cNvPr id="14" name="Rectangle 13"/>
          <p:cNvSpPr>
            <a:spLocks noChangeArrowheads="1"/>
          </p:cNvSpPr>
          <p:nvPr/>
        </p:nvSpPr>
        <p:spPr bwMode="gray">
          <a:xfrm>
            <a:off x="6573684" y="2329178"/>
            <a:ext cx="2722716" cy="1099822"/>
          </a:xfrm>
          <a:prstGeom prst="rect">
            <a:avLst/>
          </a:prstGeom>
          <a:solidFill>
            <a:schemeClr val="bg2">
              <a:lumMod val="20000"/>
              <a:lumOff val="80000"/>
            </a:schemeClr>
          </a:solidFill>
          <a:ln w="12700">
            <a:noFill/>
            <a:miter lim="800000"/>
            <a:headEnd/>
            <a:tailEnd/>
          </a:ln>
        </p:spPr>
        <p:txBody>
          <a:bodyPr wrap="square" lIns="0" tIns="0" rIns="0" bIns="0" anchor="ctr" anchorCtr="0">
            <a:noAutofit/>
          </a:bodyPr>
          <a:lstStyle/>
          <a:p>
            <a:pPr marL="628650" lvl="1" indent="-171450">
              <a:buFont typeface="Arial" panose="020B0604020202020204" pitchFamily="34" charset="0"/>
              <a:buChar char="•"/>
            </a:pPr>
            <a:r>
              <a:rPr lang="en-US" sz="1200" b="1" i="1" dirty="0" smtClean="0">
                <a:latin typeface="Arial" pitchFamily="34" charset="0"/>
                <a:cs typeface="Arial" pitchFamily="34" charset="0"/>
              </a:rPr>
              <a:t>Real-time </a:t>
            </a:r>
            <a:r>
              <a:rPr lang="en-US" sz="1200" b="1" i="1" dirty="0">
                <a:latin typeface="Arial" pitchFamily="34" charset="0"/>
                <a:cs typeface="Arial" pitchFamily="34" charset="0"/>
              </a:rPr>
              <a:t>alerting based on complex event </a:t>
            </a:r>
            <a:r>
              <a:rPr lang="en-US" sz="1200" b="1" i="1" dirty="0" smtClean="0">
                <a:latin typeface="Arial" pitchFamily="34" charset="0"/>
                <a:cs typeface="Arial" pitchFamily="34" charset="0"/>
              </a:rPr>
              <a:t>processing</a:t>
            </a:r>
          </a:p>
          <a:p>
            <a:pPr marL="628650" lvl="1" indent="-171450">
              <a:buFont typeface="Arial" panose="020B0604020202020204" pitchFamily="34" charset="0"/>
              <a:buChar char="•"/>
            </a:pPr>
            <a:r>
              <a:rPr lang="en-US" sz="1200" b="1" i="1" dirty="0" smtClean="0">
                <a:latin typeface="Arial" pitchFamily="34" charset="0"/>
                <a:cs typeface="Arial" pitchFamily="34" charset="0"/>
              </a:rPr>
              <a:t>Predictive </a:t>
            </a:r>
            <a:r>
              <a:rPr lang="en-US" sz="1200" b="1" i="1" dirty="0">
                <a:latin typeface="Arial" pitchFamily="34" charset="0"/>
                <a:cs typeface="Arial" pitchFamily="34" charset="0"/>
              </a:rPr>
              <a:t>analytics</a:t>
            </a:r>
          </a:p>
          <a:p>
            <a:pPr marL="628650" lvl="1" indent="-171450">
              <a:buFont typeface="Arial" panose="020B0604020202020204" pitchFamily="34" charset="0"/>
              <a:buChar char="•"/>
            </a:pPr>
            <a:r>
              <a:rPr lang="en-US" sz="1200" b="1" i="1" dirty="0" smtClean="0">
                <a:latin typeface="Arial" pitchFamily="34" charset="0"/>
                <a:cs typeface="Arial" pitchFamily="34" charset="0"/>
              </a:rPr>
              <a:t>Alerts </a:t>
            </a:r>
            <a:r>
              <a:rPr lang="en-US" sz="1200" b="1" i="1" dirty="0">
                <a:latin typeface="Arial" pitchFamily="34" charset="0"/>
                <a:cs typeface="Arial" pitchFamily="34" charset="0"/>
              </a:rPr>
              <a:t>/ </a:t>
            </a:r>
            <a:r>
              <a:rPr lang="en-US" sz="1200" b="1" i="1" dirty="0" smtClean="0">
                <a:latin typeface="Arial" pitchFamily="34" charset="0"/>
                <a:cs typeface="Arial" pitchFamily="34" charset="0"/>
              </a:rPr>
              <a:t>Predictions</a:t>
            </a:r>
            <a:endParaRPr lang="en-US" sz="1200" b="1" dirty="0" smtClean="0">
              <a:latin typeface="Arial" pitchFamily="34" charset="0"/>
              <a:cs typeface="Arial" pitchFamily="34" charset="0"/>
            </a:endParaRPr>
          </a:p>
        </p:txBody>
      </p:sp>
      <p:sp>
        <p:nvSpPr>
          <p:cNvPr id="16" name="Isosceles Triangle 15"/>
          <p:cNvSpPr/>
          <p:nvPr/>
        </p:nvSpPr>
        <p:spPr>
          <a:xfrm rot="10800000">
            <a:off x="693068" y="2018167"/>
            <a:ext cx="325285" cy="359255"/>
          </a:xfrm>
          <a:prstGeom prst="triangle">
            <a:avLst>
              <a:gd name="adj" fmla="val 0"/>
            </a:avLst>
          </a:prstGeom>
          <a:solidFill>
            <a:schemeClr val="tx1">
              <a:lumMod val="90000"/>
              <a:lumOff val="1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2">
                  <a:lumMod val="50000"/>
                </a:schemeClr>
              </a:solidFill>
            </a:endParaRPr>
          </a:p>
        </p:txBody>
      </p:sp>
      <p:sp>
        <p:nvSpPr>
          <p:cNvPr id="17" name="Isosceles Triangle 16"/>
          <p:cNvSpPr/>
          <p:nvPr/>
        </p:nvSpPr>
        <p:spPr>
          <a:xfrm rot="10800000">
            <a:off x="6248400" y="2329178"/>
            <a:ext cx="325285" cy="359255"/>
          </a:xfrm>
          <a:prstGeom prst="triangle">
            <a:avLst>
              <a:gd name="adj" fmla="val 0"/>
            </a:avLst>
          </a:prstGeom>
          <a:solidFill>
            <a:schemeClr val="tx1">
              <a:lumMod val="90000"/>
              <a:lumOff val="1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2">
                  <a:lumMod val="50000"/>
                </a:schemeClr>
              </a:solidFill>
            </a:endParaRPr>
          </a:p>
        </p:txBody>
      </p:sp>
      <p:sp>
        <p:nvSpPr>
          <p:cNvPr id="19" name="Pentagon 18"/>
          <p:cNvSpPr>
            <a:spLocks/>
          </p:cNvSpPr>
          <p:nvPr/>
        </p:nvSpPr>
        <p:spPr>
          <a:xfrm>
            <a:off x="693068" y="1679533"/>
            <a:ext cx="5479132" cy="324900"/>
          </a:xfrm>
          <a:prstGeom prst="homePlate">
            <a:avLst/>
          </a:prstGeom>
          <a:solidFill>
            <a:schemeClr val="tx1">
              <a:lumMod val="90000"/>
              <a:lumOff val="10000"/>
            </a:schemeClr>
          </a:solid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27432" tIns="27432" rIns="27432" bIns="27432" rtlCol="0" anchor="ctr"/>
          <a:lstStyle/>
          <a:p>
            <a:pPr algn="ctr"/>
            <a:r>
              <a:rPr lang="en-US" b="1" dirty="0" smtClean="0">
                <a:solidFill>
                  <a:schemeClr val="bg1"/>
                </a:solidFill>
                <a:latin typeface="Arial" pitchFamily="34" charset="0"/>
                <a:cs typeface="Arial" pitchFamily="34" charset="0"/>
              </a:rPr>
              <a:t>Phase 1</a:t>
            </a:r>
            <a:endParaRPr lang="en-US" b="1" dirty="0">
              <a:solidFill>
                <a:schemeClr val="bg1"/>
              </a:solidFill>
              <a:latin typeface="Arial" pitchFamily="34" charset="0"/>
              <a:cs typeface="Arial" pitchFamily="34" charset="0"/>
            </a:endParaRPr>
          </a:p>
        </p:txBody>
      </p:sp>
      <p:sp>
        <p:nvSpPr>
          <p:cNvPr id="20" name="Pentagon 19"/>
          <p:cNvSpPr>
            <a:spLocks/>
          </p:cNvSpPr>
          <p:nvPr/>
        </p:nvSpPr>
        <p:spPr>
          <a:xfrm>
            <a:off x="6248400" y="2083415"/>
            <a:ext cx="2895600" cy="249494"/>
          </a:xfrm>
          <a:prstGeom prst="homePlate">
            <a:avLst/>
          </a:prstGeom>
          <a:solidFill>
            <a:schemeClr val="tx1">
              <a:lumMod val="90000"/>
              <a:lumOff val="10000"/>
            </a:schemeClr>
          </a:solid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27432" tIns="27432" rIns="27432" bIns="27432" rtlCol="0" anchor="ctr"/>
          <a:lstStyle/>
          <a:p>
            <a:pPr algn="ctr"/>
            <a:r>
              <a:rPr lang="en-US" b="1" dirty="0" smtClean="0">
                <a:solidFill>
                  <a:schemeClr val="bg1"/>
                </a:solidFill>
                <a:latin typeface="Arial" pitchFamily="34" charset="0"/>
                <a:cs typeface="Arial" pitchFamily="34" charset="0"/>
              </a:rPr>
              <a:t>Phase 2</a:t>
            </a:r>
            <a:endParaRPr lang="en-US" b="1" dirty="0">
              <a:solidFill>
                <a:schemeClr val="bg1"/>
              </a:solidFill>
              <a:latin typeface="Arial" pitchFamily="34" charset="0"/>
              <a:cs typeface="Arial" pitchFamily="34" charset="0"/>
            </a:endParaRPr>
          </a:p>
        </p:txBody>
      </p:sp>
      <p:pic>
        <p:nvPicPr>
          <p:cNvPr id="48" name="Picture 47"/>
          <p:cNvPicPr>
            <a:picLocks noChangeAspect="1"/>
          </p:cNvPicPr>
          <p:nvPr/>
        </p:nvPicPr>
        <p:blipFill>
          <a:blip r:embed="rId2" cstate="print"/>
          <a:stretch>
            <a:fillRect/>
          </a:stretch>
        </p:blipFill>
        <p:spPr>
          <a:xfrm>
            <a:off x="1219199" y="3403120"/>
            <a:ext cx="3890225" cy="2464202"/>
          </a:xfrm>
          <a:prstGeom prst="rect">
            <a:avLst/>
          </a:prstGeom>
        </p:spPr>
      </p:pic>
      <p:sp>
        <p:nvSpPr>
          <p:cNvPr id="52" name="Left Brace 51"/>
          <p:cNvSpPr/>
          <p:nvPr/>
        </p:nvSpPr>
        <p:spPr>
          <a:xfrm rot="16200000">
            <a:off x="7971636" y="4682864"/>
            <a:ext cx="192573" cy="2724645"/>
          </a:xfrm>
          <a:prstGeom prst="leftBrace">
            <a:avLst/>
          </a:prstGeom>
          <a:ln>
            <a:solidFill>
              <a:schemeClr val="tx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5" name="TextBox 54"/>
          <p:cNvSpPr txBox="1"/>
          <p:nvPr/>
        </p:nvSpPr>
        <p:spPr>
          <a:xfrm>
            <a:off x="2438400" y="6392375"/>
            <a:ext cx="1447917" cy="246221"/>
          </a:xfrm>
          <a:prstGeom prst="rect">
            <a:avLst/>
          </a:prstGeom>
          <a:noFill/>
        </p:spPr>
        <p:txBody>
          <a:bodyPr wrap="square" rtlCol="0">
            <a:spAutoFit/>
          </a:bodyPr>
          <a:lstStyle/>
          <a:p>
            <a:r>
              <a:rPr lang="en-US" sz="1000" dirty="0" smtClean="0">
                <a:solidFill>
                  <a:schemeClr val="tx2">
                    <a:lumMod val="50000"/>
                  </a:schemeClr>
                </a:solidFill>
              </a:rPr>
              <a:t>Demo: 5 - 6 Weeks. </a:t>
            </a:r>
          </a:p>
        </p:txBody>
      </p:sp>
      <p:sp>
        <p:nvSpPr>
          <p:cNvPr id="58" name="TextBox 57"/>
          <p:cNvSpPr txBox="1"/>
          <p:nvPr/>
        </p:nvSpPr>
        <p:spPr>
          <a:xfrm>
            <a:off x="7392063" y="6232988"/>
            <a:ext cx="1333500" cy="246221"/>
          </a:xfrm>
          <a:prstGeom prst="rect">
            <a:avLst/>
          </a:prstGeom>
          <a:noFill/>
        </p:spPr>
        <p:txBody>
          <a:bodyPr wrap="square" rtlCol="0">
            <a:spAutoFit/>
          </a:bodyPr>
          <a:lstStyle/>
          <a:p>
            <a:r>
              <a:rPr lang="en-US" sz="1000" dirty="0" smtClean="0">
                <a:solidFill>
                  <a:schemeClr val="tx2">
                    <a:lumMod val="50000"/>
                  </a:schemeClr>
                </a:solidFill>
              </a:rPr>
              <a:t>*x - Iterations</a:t>
            </a:r>
          </a:p>
        </p:txBody>
      </p:sp>
      <p:pic>
        <p:nvPicPr>
          <p:cNvPr id="3" name="Picture 2"/>
          <p:cNvPicPr>
            <a:picLocks noChangeAspect="1"/>
          </p:cNvPicPr>
          <p:nvPr/>
        </p:nvPicPr>
        <p:blipFill>
          <a:blip r:embed="rId3" cstate="print"/>
          <a:stretch>
            <a:fillRect/>
          </a:stretch>
        </p:blipFill>
        <p:spPr>
          <a:xfrm>
            <a:off x="6477000" y="3674763"/>
            <a:ext cx="1362168" cy="1659237"/>
          </a:xfrm>
          <a:prstGeom prst="rect">
            <a:avLst/>
          </a:prstGeom>
        </p:spPr>
      </p:pic>
      <p:pic>
        <p:nvPicPr>
          <p:cNvPr id="5" name="Picture 4"/>
          <p:cNvPicPr>
            <a:picLocks noChangeAspect="1"/>
          </p:cNvPicPr>
          <p:nvPr/>
        </p:nvPicPr>
        <p:blipFill>
          <a:blip r:embed="rId4" cstate="print"/>
          <a:stretch>
            <a:fillRect/>
          </a:stretch>
        </p:blipFill>
        <p:spPr>
          <a:xfrm>
            <a:off x="7839168" y="4038600"/>
            <a:ext cx="1249768" cy="1203886"/>
          </a:xfrm>
          <a:prstGeom prst="rect">
            <a:avLst/>
          </a:prstGeom>
        </p:spPr>
      </p:pic>
      <p:sp>
        <p:nvSpPr>
          <p:cNvPr id="21" name="Left Brace 20"/>
          <p:cNvSpPr/>
          <p:nvPr/>
        </p:nvSpPr>
        <p:spPr>
          <a:xfrm rot="16200000">
            <a:off x="3126851" y="4041249"/>
            <a:ext cx="223300" cy="4343399"/>
          </a:xfrm>
          <a:prstGeom prst="leftBrace">
            <a:avLst/>
          </a:prstGeom>
          <a:ln>
            <a:solidFill>
              <a:schemeClr val="tx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Rectangle 5"/>
          <p:cNvSpPr/>
          <p:nvPr/>
        </p:nvSpPr>
        <p:spPr>
          <a:xfrm>
            <a:off x="533400" y="1514804"/>
            <a:ext cx="5715000" cy="5266996"/>
          </a:xfrm>
          <a:prstGeom prst="rect">
            <a:avLst/>
          </a:prstGeom>
          <a:solidFill>
            <a:schemeClr val="accent1">
              <a:alpha val="0"/>
            </a:schemeClr>
          </a:solidFill>
          <a:ln w="571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smtClean="0">
              <a:solidFill>
                <a:schemeClr val="tx2">
                  <a:lumMod val="50000"/>
                </a:schemeClr>
              </a:solidFill>
            </a:endParaRPr>
          </a:p>
        </p:txBody>
      </p:sp>
    </p:spTree>
    <p:extLst>
      <p:ext uri="{BB962C8B-B14F-4D97-AF65-F5344CB8AC3E}">
        <p14:creationId xmlns="" xmlns:p14="http://schemas.microsoft.com/office/powerpoint/2010/main" val="334502154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6947"/>
            <a:ext cx="9354312" cy="877824"/>
          </a:xfrm>
        </p:spPr>
        <p:txBody>
          <a:bodyPr/>
          <a:lstStyle/>
          <a:p>
            <a:r>
              <a:rPr lang="en-US" sz="2800" dirty="0" smtClean="0">
                <a:latin typeface="Arial" pitchFamily="34" charset="0"/>
                <a:cs typeface="Arial" pitchFamily="34" charset="0"/>
              </a:rPr>
              <a:t>Phase 1 - Use Case Elaboration</a:t>
            </a:r>
            <a:endParaRPr lang="en-US" sz="2800" dirty="0">
              <a:latin typeface="Arial" pitchFamily="34" charset="0"/>
              <a:cs typeface="Arial" pitchFamily="34" charset="0"/>
            </a:endParaRPr>
          </a:p>
        </p:txBody>
      </p:sp>
      <p:sp>
        <p:nvSpPr>
          <p:cNvPr id="4" name="TextBox 3"/>
          <p:cNvSpPr txBox="1"/>
          <p:nvPr/>
        </p:nvSpPr>
        <p:spPr>
          <a:xfrm>
            <a:off x="304800" y="1447800"/>
            <a:ext cx="9372600" cy="584775"/>
          </a:xfrm>
          <a:prstGeom prst="rect">
            <a:avLst/>
          </a:prstGeom>
          <a:solidFill>
            <a:schemeClr val="bg1"/>
          </a:solidFill>
          <a:ln w="19050">
            <a:noFill/>
          </a:ln>
        </p:spPr>
        <p:txBody>
          <a:bodyPr wrap="square" rtlCol="0">
            <a:spAutoFit/>
          </a:bodyPr>
          <a:lstStyle/>
          <a:p>
            <a:pPr marL="228600" indent="-228600"/>
            <a:endParaRPr lang="en-US" sz="1600" dirty="0" smtClean="0"/>
          </a:p>
          <a:p>
            <a:pPr marL="228600" indent="-228600">
              <a:buFont typeface="Wingdings" pitchFamily="2" charset="2"/>
              <a:buChar char="q"/>
            </a:pPr>
            <a:endParaRPr lang="en-US" sz="1600" dirty="0" smtClean="0"/>
          </a:p>
        </p:txBody>
      </p:sp>
      <p:sp>
        <p:nvSpPr>
          <p:cNvPr id="5" name="Title 10"/>
          <p:cNvSpPr txBox="1">
            <a:spLocks/>
          </p:cNvSpPr>
          <p:nvPr/>
        </p:nvSpPr>
        <p:spPr>
          <a:xfrm>
            <a:off x="304800" y="1066800"/>
            <a:ext cx="6629945" cy="751601"/>
          </a:xfrm>
          <a:prstGeom prst="rect">
            <a:avLst/>
          </a:prstGeom>
        </p:spPr>
        <p:txBody>
          <a:bodyPr vert="horz" lIns="297529" tIns="33059" rIns="165294" bIns="33059" rtlCol="0" anchor="ctr">
            <a:noAutofit/>
          </a:bodyPr>
          <a:lstStyle/>
          <a:p>
            <a:pPr marL="0" marR="0" lvl="0" indent="0" algn="ctr" defTabSz="759626" rtl="0" eaLnBrk="1" fontAlgn="auto" latinLnBrk="0" hangingPunct="1">
              <a:lnSpc>
                <a:spcPct val="85000"/>
              </a:lnSpc>
              <a:spcBef>
                <a:spcPct val="0"/>
              </a:spcBef>
              <a:spcAft>
                <a:spcPts val="0"/>
              </a:spcAft>
              <a:buClrTx/>
              <a:buSzTx/>
              <a:buFontTx/>
              <a:buNone/>
              <a:tabLst/>
              <a:defRPr/>
            </a:pPr>
            <a:r>
              <a:rPr kumimoji="0" lang="en-US" sz="2327" b="0" i="0" u="none" strike="noStrike" kern="1200" cap="none" spc="0" normalizeH="0" baseline="0" noProof="0" dirty="0" smtClean="0">
                <a:ln>
                  <a:noFill/>
                </a:ln>
                <a:solidFill>
                  <a:schemeClr val="tx1"/>
                </a:solidFill>
                <a:effectLst/>
                <a:uLnTx/>
                <a:uFillTx/>
                <a:latin typeface="+mj-lt"/>
                <a:ea typeface="+mj-ea"/>
                <a:cs typeface="+mj-cs"/>
              </a:rPr>
              <a:t>Functional Flow </a:t>
            </a:r>
            <a:endParaRPr kumimoji="0" lang="en-US" sz="2327" b="0" i="0" u="none" strike="noStrike" kern="1200" cap="none" spc="0" normalizeH="0" baseline="0" noProof="0" dirty="0">
              <a:ln>
                <a:noFill/>
              </a:ln>
              <a:solidFill>
                <a:schemeClr val="tx1"/>
              </a:solidFill>
              <a:effectLst/>
              <a:uLnTx/>
              <a:uFillTx/>
              <a:latin typeface="+mj-lt"/>
              <a:ea typeface="+mj-ea"/>
              <a:cs typeface="+mj-cs"/>
            </a:endParaRPr>
          </a:p>
        </p:txBody>
      </p:sp>
      <p:sp>
        <p:nvSpPr>
          <p:cNvPr id="7" name="Content Placeholder 11"/>
          <p:cNvSpPr txBox="1">
            <a:spLocks/>
          </p:cNvSpPr>
          <p:nvPr/>
        </p:nvSpPr>
        <p:spPr>
          <a:xfrm>
            <a:off x="6552586" y="2561749"/>
            <a:ext cx="2898186" cy="3737644"/>
          </a:xfrm>
          <a:prstGeom prst="rect">
            <a:avLst/>
          </a:prstGeom>
        </p:spPr>
        <p:txBody>
          <a:bodyPr/>
          <a:lstStyle/>
          <a:p>
            <a:pPr marL="189919" marR="0" lvl="0" indent="-189919" algn="l" defTabSz="759626" rtl="0" eaLnBrk="1" fontAlgn="auto" latinLnBrk="0" hangingPunct="1">
              <a:lnSpc>
                <a:spcPct val="100000"/>
              </a:lnSpc>
              <a:spcBef>
                <a:spcPts val="0"/>
              </a:spcBef>
              <a:spcAft>
                <a:spcPts val="332"/>
              </a:spcAft>
              <a:buClr>
                <a:schemeClr val="accent5"/>
              </a:buClr>
              <a:buSzTx/>
              <a:buFont typeface="Wingdings" pitchFamily="2" charset="2"/>
              <a:buChar char="Ø"/>
              <a:tabLst/>
              <a:defRPr/>
            </a:pPr>
            <a:endParaRPr kumimoji="0" lang="en-US" sz="16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759626" rtl="0" eaLnBrk="1" fontAlgn="auto" latinLnBrk="0" hangingPunct="1">
              <a:lnSpc>
                <a:spcPct val="100000"/>
              </a:lnSpc>
              <a:spcBef>
                <a:spcPts val="0"/>
              </a:spcBef>
              <a:spcAft>
                <a:spcPts val="332"/>
              </a:spcAft>
              <a:buClr>
                <a:schemeClr val="accent5"/>
              </a:buClr>
              <a:buSzTx/>
              <a:buFont typeface="Wingdings" pitchFamily="2" charset="2"/>
              <a:buChar char="Ø"/>
              <a:tabLst/>
              <a:defRPr/>
            </a:pPr>
            <a:endParaRPr kumimoji="0" lang="en-US" sz="16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9" name="Rectangle 8"/>
          <p:cNvSpPr/>
          <p:nvPr/>
        </p:nvSpPr>
        <p:spPr>
          <a:xfrm>
            <a:off x="7274816" y="1696779"/>
            <a:ext cx="2780040" cy="4555093"/>
          </a:xfrm>
          <a:prstGeom prst="rect">
            <a:avLst/>
          </a:prstGeom>
        </p:spPr>
        <p:txBody>
          <a:bodyPr wrap="square">
            <a:spAutoFit/>
          </a:bodyPr>
          <a:lstStyle/>
          <a:p>
            <a:r>
              <a:rPr lang="en-US" sz="1400" b="1" u="sng" dirty="0" smtClean="0">
                <a:solidFill>
                  <a:schemeClr val="tx2">
                    <a:lumMod val="50000"/>
                  </a:schemeClr>
                </a:solidFill>
              </a:rPr>
              <a:t>Major Functionalities: </a:t>
            </a:r>
          </a:p>
          <a:p>
            <a:endParaRPr lang="en-US" sz="1400" dirty="0" smtClean="0"/>
          </a:p>
          <a:p>
            <a:pPr marL="228600" indent="-228600">
              <a:buAutoNum type="arabicPeriod"/>
            </a:pPr>
            <a:r>
              <a:rPr lang="en-US" sz="1400" b="1" dirty="0" smtClean="0"/>
              <a:t>Initial login page</a:t>
            </a:r>
            <a:r>
              <a:rPr lang="en-US" sz="1400" dirty="0" smtClean="0"/>
              <a:t> and launch buttons for screens to navigate to splash  screen and component performance screen.</a:t>
            </a:r>
          </a:p>
          <a:p>
            <a:pPr marL="228600" indent="-228600">
              <a:buAutoNum type="arabicPeriod"/>
            </a:pPr>
            <a:endParaRPr lang="en-US" sz="1400" dirty="0" smtClean="0"/>
          </a:p>
          <a:p>
            <a:pPr marL="228600" indent="-228600">
              <a:buAutoNum type="arabicPeriod"/>
            </a:pPr>
            <a:r>
              <a:rPr lang="en-US" sz="1400" b="1" dirty="0" smtClean="0"/>
              <a:t>Filter editor screens for Unit based, aircraft position </a:t>
            </a:r>
            <a:r>
              <a:rPr lang="en-US" sz="1400" dirty="0" smtClean="0"/>
              <a:t>based and System- aircraft based selection of components.</a:t>
            </a:r>
          </a:p>
          <a:p>
            <a:pPr marL="228600" indent="-228600">
              <a:buAutoNum type="arabicPeriod"/>
            </a:pPr>
            <a:endParaRPr lang="en-US" sz="1400" dirty="0" smtClean="0"/>
          </a:p>
          <a:p>
            <a:pPr marL="228600" indent="-228600">
              <a:buAutoNum type="arabicPeriod"/>
            </a:pPr>
            <a:r>
              <a:rPr lang="en-US" sz="1400" b="1" dirty="0" smtClean="0"/>
              <a:t>Screen to display the performance </a:t>
            </a:r>
            <a:r>
              <a:rPr lang="en-US" sz="1400" dirty="0" smtClean="0"/>
              <a:t>of the components based on the parameters set in the filter editor. </a:t>
            </a:r>
          </a:p>
          <a:p>
            <a:endParaRPr lang="en-US" sz="2400" b="1" dirty="0" smtClean="0"/>
          </a:p>
        </p:txBody>
      </p:sp>
      <p:sp>
        <p:nvSpPr>
          <p:cNvPr id="15" name="Rectangle 14"/>
          <p:cNvSpPr/>
          <p:nvPr/>
        </p:nvSpPr>
        <p:spPr>
          <a:xfrm>
            <a:off x="133707" y="1934906"/>
            <a:ext cx="6800493" cy="438969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smtClean="0">
              <a:solidFill>
                <a:schemeClr val="tx2">
                  <a:lumMod val="50000"/>
                </a:schemeClr>
              </a:solidFill>
            </a:endParaRPr>
          </a:p>
        </p:txBody>
      </p:sp>
      <p:pic>
        <p:nvPicPr>
          <p:cNvPr id="3" name="Picture 2" descr="D:\Users\sumpande\Downloads\Untitled Diagram.png"/>
          <p:cNvPicPr>
            <a:picLocks noChangeAspect="1" noChangeArrowheads="1"/>
          </p:cNvPicPr>
          <p:nvPr/>
        </p:nvPicPr>
        <p:blipFill>
          <a:blip r:embed="rId3" cstate="print"/>
          <a:srcRect/>
          <a:stretch>
            <a:fillRect/>
          </a:stretch>
        </p:blipFill>
        <p:spPr bwMode="auto">
          <a:xfrm>
            <a:off x="232767" y="2438400"/>
            <a:ext cx="6493471" cy="3276600"/>
          </a:xfrm>
          <a:prstGeom prst="rect">
            <a:avLst/>
          </a:prstGeom>
          <a:noFill/>
        </p:spPr>
      </p:pic>
    </p:spTree>
    <p:extLst>
      <p:ext uri="{BB962C8B-B14F-4D97-AF65-F5344CB8AC3E}">
        <p14:creationId xmlns="" xmlns:p14="http://schemas.microsoft.com/office/powerpoint/2010/main" val="129576324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a:xfrm>
            <a:off x="152400" y="26947"/>
            <a:ext cx="9448800" cy="877824"/>
          </a:xfrm>
        </p:spPr>
        <p:txBody>
          <a:bodyPr/>
          <a:lstStyle/>
          <a:p>
            <a:r>
              <a:rPr lang="en-US" dirty="0" smtClean="0"/>
              <a:t>Phase 1 – Screen A -  Wireframes / Mockups  - Filter </a:t>
            </a:r>
            <a:r>
              <a:rPr lang="en-US" dirty="0"/>
              <a:t>E</a:t>
            </a:r>
            <a:r>
              <a:rPr lang="en-US" dirty="0" smtClean="0"/>
              <a:t>ditor Screen</a:t>
            </a:r>
            <a:endParaRPr lang="en-US" dirty="0"/>
          </a:p>
        </p:txBody>
      </p:sp>
      <p:pic>
        <p:nvPicPr>
          <p:cNvPr id="15" name="Picture 14" descr="Aircraft Position based filter editor.jpg"/>
          <p:cNvPicPr>
            <a:picLocks noChangeAspect="1"/>
          </p:cNvPicPr>
          <p:nvPr/>
        </p:nvPicPr>
        <p:blipFill>
          <a:blip r:embed="rId3" cstate="print"/>
          <a:stretch>
            <a:fillRect/>
          </a:stretch>
        </p:blipFill>
        <p:spPr>
          <a:xfrm>
            <a:off x="1295400" y="1690176"/>
            <a:ext cx="5638800" cy="4868900"/>
          </a:xfrm>
          <a:prstGeom prst="rect">
            <a:avLst/>
          </a:prstGeom>
        </p:spPr>
      </p:pic>
      <p:sp>
        <p:nvSpPr>
          <p:cNvPr id="16" name="Line Callout 2 15"/>
          <p:cNvSpPr/>
          <p:nvPr/>
        </p:nvSpPr>
        <p:spPr>
          <a:xfrm>
            <a:off x="4572000" y="1295400"/>
            <a:ext cx="838200" cy="228600"/>
          </a:xfrm>
          <a:prstGeom prst="borderCallout2">
            <a:avLst>
              <a:gd name="adj1" fmla="val 45417"/>
              <a:gd name="adj2" fmla="val -4697"/>
              <a:gd name="adj3" fmla="val 58750"/>
              <a:gd name="adj4" fmla="val -14243"/>
              <a:gd name="adj5" fmla="val 561389"/>
              <a:gd name="adj6" fmla="val -102425"/>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2">
                    <a:lumMod val="50000"/>
                  </a:schemeClr>
                </a:solidFill>
              </a:rPr>
              <a:t>Buttons </a:t>
            </a:r>
          </a:p>
        </p:txBody>
      </p:sp>
      <p:sp>
        <p:nvSpPr>
          <p:cNvPr id="17" name="Line Callout 2 16"/>
          <p:cNvSpPr/>
          <p:nvPr/>
        </p:nvSpPr>
        <p:spPr>
          <a:xfrm>
            <a:off x="2895600" y="1295400"/>
            <a:ext cx="1066800" cy="228600"/>
          </a:xfrm>
          <a:prstGeom prst="borderCallout2">
            <a:avLst>
              <a:gd name="adj1" fmla="val 45417"/>
              <a:gd name="adj2" fmla="val -4697"/>
              <a:gd name="adj3" fmla="val 58750"/>
              <a:gd name="adj4" fmla="val -14243"/>
              <a:gd name="adj5" fmla="val 548056"/>
              <a:gd name="adj6" fmla="val -67187"/>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2">
                    <a:lumMod val="50000"/>
                  </a:schemeClr>
                </a:solidFill>
              </a:rPr>
              <a:t>Text boxes</a:t>
            </a:r>
          </a:p>
        </p:txBody>
      </p:sp>
      <p:sp>
        <p:nvSpPr>
          <p:cNvPr id="20" name="Line Callout 3 19"/>
          <p:cNvSpPr/>
          <p:nvPr/>
        </p:nvSpPr>
        <p:spPr>
          <a:xfrm>
            <a:off x="228600" y="3429000"/>
            <a:ext cx="914400" cy="381000"/>
          </a:xfrm>
          <a:prstGeom prst="borderCallout3">
            <a:avLst>
              <a:gd name="adj1" fmla="val 18750"/>
              <a:gd name="adj2" fmla="val -8333"/>
              <a:gd name="adj3" fmla="val 18750"/>
              <a:gd name="adj4" fmla="val -16667"/>
              <a:gd name="adj5" fmla="val 100000"/>
              <a:gd name="adj6" fmla="val -16667"/>
              <a:gd name="adj7" fmla="val 371630"/>
              <a:gd name="adj8" fmla="val 165001"/>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smtClean="0">
                <a:solidFill>
                  <a:schemeClr val="tx2">
                    <a:lumMod val="50000"/>
                  </a:schemeClr>
                </a:solidFill>
              </a:rPr>
              <a:t>Filters &amp; groupings</a:t>
            </a:r>
          </a:p>
        </p:txBody>
      </p:sp>
      <p:sp>
        <p:nvSpPr>
          <p:cNvPr id="21" name="Line Callout 3 20"/>
          <p:cNvSpPr/>
          <p:nvPr/>
        </p:nvSpPr>
        <p:spPr>
          <a:xfrm>
            <a:off x="457200" y="2438400"/>
            <a:ext cx="990600" cy="228600"/>
          </a:xfrm>
          <a:prstGeom prst="borderCallout3">
            <a:avLst>
              <a:gd name="adj1" fmla="val 18750"/>
              <a:gd name="adj2" fmla="val -8333"/>
              <a:gd name="adj3" fmla="val 18750"/>
              <a:gd name="adj4" fmla="val -16667"/>
              <a:gd name="adj5" fmla="val 100000"/>
              <a:gd name="adj6" fmla="val -16667"/>
              <a:gd name="adj7" fmla="val 513852"/>
              <a:gd name="adj8" fmla="val 156796"/>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smtClean="0">
                <a:solidFill>
                  <a:schemeClr val="tx2">
                    <a:lumMod val="50000"/>
                  </a:schemeClr>
                </a:solidFill>
              </a:rPr>
              <a:t>Dropdowns</a:t>
            </a:r>
          </a:p>
        </p:txBody>
      </p:sp>
      <p:sp>
        <p:nvSpPr>
          <p:cNvPr id="22" name="Line Callout 3 21"/>
          <p:cNvSpPr/>
          <p:nvPr/>
        </p:nvSpPr>
        <p:spPr>
          <a:xfrm>
            <a:off x="381000" y="5562600"/>
            <a:ext cx="685800" cy="304800"/>
          </a:xfrm>
          <a:prstGeom prst="borderCallout3">
            <a:avLst>
              <a:gd name="adj1" fmla="val 18750"/>
              <a:gd name="adj2" fmla="val -8333"/>
              <a:gd name="adj3" fmla="val 18750"/>
              <a:gd name="adj4" fmla="val -16667"/>
              <a:gd name="adj5" fmla="val -68000"/>
              <a:gd name="adj6" fmla="val -13334"/>
              <a:gd name="adj7" fmla="val -199037"/>
              <a:gd name="adj8" fmla="val 423149"/>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smtClean="0">
                <a:solidFill>
                  <a:schemeClr val="tx2">
                    <a:lumMod val="50000"/>
                  </a:schemeClr>
                </a:solidFill>
              </a:rPr>
              <a:t>Lists</a:t>
            </a:r>
          </a:p>
        </p:txBody>
      </p:sp>
      <p:sp>
        <p:nvSpPr>
          <p:cNvPr id="27" name="TextBox 26"/>
          <p:cNvSpPr txBox="1"/>
          <p:nvPr/>
        </p:nvSpPr>
        <p:spPr>
          <a:xfrm>
            <a:off x="6934200" y="1905000"/>
            <a:ext cx="2667000" cy="4739759"/>
          </a:xfrm>
          <a:prstGeom prst="rect">
            <a:avLst/>
          </a:prstGeom>
          <a:noFill/>
        </p:spPr>
        <p:txBody>
          <a:bodyPr wrap="square" rtlCol="0">
            <a:spAutoFit/>
          </a:bodyPr>
          <a:lstStyle/>
          <a:p>
            <a:endParaRPr lang="en-US" sz="1600" b="1" u="sng" dirty="0" smtClean="0">
              <a:solidFill>
                <a:schemeClr val="tx2">
                  <a:lumMod val="50000"/>
                </a:schemeClr>
              </a:solidFill>
            </a:endParaRPr>
          </a:p>
          <a:p>
            <a:r>
              <a:rPr lang="en-US" sz="1600" b="1" u="sng" dirty="0" smtClean="0">
                <a:solidFill>
                  <a:schemeClr val="tx2">
                    <a:lumMod val="50000"/>
                  </a:schemeClr>
                </a:solidFill>
              </a:rPr>
              <a:t>Functionalities:</a:t>
            </a:r>
          </a:p>
          <a:p>
            <a:pPr marL="233363" indent="-233363">
              <a:buFont typeface="Wingdings" pitchFamily="2" charset="2"/>
              <a:buChar char="Ø"/>
            </a:pPr>
            <a:r>
              <a:rPr lang="en-US" sz="1600" b="1" dirty="0" smtClean="0"/>
              <a:t>Grouping / filtering options for components </a:t>
            </a:r>
            <a:r>
              <a:rPr lang="en-US" sz="1600" dirty="0" smtClean="0"/>
              <a:t>viz, installed, new, active units etc.</a:t>
            </a:r>
          </a:p>
          <a:p>
            <a:pPr marL="233363" indent="-233363">
              <a:buFont typeface="Wingdings" pitchFamily="2" charset="2"/>
              <a:buChar char="Ø"/>
            </a:pPr>
            <a:r>
              <a:rPr lang="en-US" sz="1600" b="1" dirty="0" smtClean="0"/>
              <a:t>Settings options for save, edit or load</a:t>
            </a:r>
            <a:r>
              <a:rPr lang="en-US" sz="1600" dirty="0" smtClean="0"/>
              <a:t> earlier saved filters</a:t>
            </a:r>
          </a:p>
          <a:p>
            <a:pPr marL="233363" indent="-233363">
              <a:buFont typeface="Wingdings" pitchFamily="2" charset="2"/>
              <a:buChar char="Ø"/>
            </a:pPr>
            <a:r>
              <a:rPr lang="en-US" sz="1600" b="1" dirty="0" smtClean="0"/>
              <a:t>Grouping and sorting options</a:t>
            </a:r>
            <a:r>
              <a:rPr lang="en-US" sz="1600" dirty="0" smtClean="0"/>
              <a:t> based on date range, Mfg. part no. and Serial numbers.</a:t>
            </a:r>
          </a:p>
          <a:p>
            <a:pPr marL="233363" indent="-233363">
              <a:buFont typeface="Wingdings" pitchFamily="2" charset="2"/>
              <a:buChar char="Ø"/>
            </a:pPr>
            <a:r>
              <a:rPr lang="en-US" sz="1600" b="1" dirty="0" smtClean="0"/>
              <a:t>Select or deselect serial numbers </a:t>
            </a:r>
            <a:r>
              <a:rPr lang="en-US" sz="1600" dirty="0" smtClean="0"/>
              <a:t>based on set filters and save the filter</a:t>
            </a:r>
          </a:p>
          <a:p>
            <a:pPr>
              <a:buFont typeface="Wingdings" pitchFamily="2" charset="2"/>
              <a:buChar char="Ø"/>
            </a:pPr>
            <a:endParaRPr lang="en-US" sz="1400" dirty="0" smtClean="0">
              <a:solidFill>
                <a:schemeClr val="tx2">
                  <a:lumMod val="50000"/>
                </a:schemeClr>
              </a:solidFill>
            </a:endParaRPr>
          </a:p>
        </p:txBody>
      </p:sp>
      <p:sp>
        <p:nvSpPr>
          <p:cNvPr id="28" name="Line Callout 3 27"/>
          <p:cNvSpPr/>
          <p:nvPr/>
        </p:nvSpPr>
        <p:spPr>
          <a:xfrm>
            <a:off x="381000" y="6248400"/>
            <a:ext cx="990600" cy="381000"/>
          </a:xfrm>
          <a:prstGeom prst="borderCallout3">
            <a:avLst>
              <a:gd name="adj1" fmla="val 18750"/>
              <a:gd name="adj2" fmla="val -8333"/>
              <a:gd name="adj3" fmla="val 18750"/>
              <a:gd name="adj4" fmla="val -16667"/>
              <a:gd name="adj5" fmla="val -25333"/>
              <a:gd name="adj6" fmla="val -12223"/>
              <a:gd name="adj7" fmla="val -105704"/>
              <a:gd name="adj8" fmla="val 131582"/>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smtClean="0">
                <a:solidFill>
                  <a:schemeClr val="tx2">
                    <a:lumMod val="50000"/>
                  </a:schemeClr>
                </a:solidFill>
              </a:rPr>
              <a:t>Checkboxes</a:t>
            </a:r>
          </a:p>
        </p:txBody>
      </p:sp>
    </p:spTree>
    <p:extLst>
      <p:ext uri="{BB962C8B-B14F-4D97-AF65-F5344CB8AC3E}">
        <p14:creationId xmlns="" xmlns:p14="http://schemas.microsoft.com/office/powerpoint/2010/main" val="129576324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3"/>
          <p:cNvPicPr>
            <a:picLocks noChangeAspect="1" noChangeArrowheads="1"/>
          </p:cNvPicPr>
          <p:nvPr/>
        </p:nvPicPr>
        <p:blipFill>
          <a:blip r:embed="rId3" cstate="print"/>
          <a:srcRect/>
          <a:stretch>
            <a:fillRect/>
          </a:stretch>
        </p:blipFill>
        <p:spPr bwMode="auto">
          <a:xfrm>
            <a:off x="990600" y="1828800"/>
            <a:ext cx="6096000" cy="4800600"/>
          </a:xfrm>
          <a:prstGeom prst="rect">
            <a:avLst/>
          </a:prstGeom>
          <a:noFill/>
          <a:ln w="9525">
            <a:noFill/>
            <a:miter lim="800000"/>
            <a:headEnd/>
            <a:tailEnd/>
          </a:ln>
        </p:spPr>
      </p:pic>
      <p:sp>
        <p:nvSpPr>
          <p:cNvPr id="12" name="TextBox 11"/>
          <p:cNvSpPr txBox="1"/>
          <p:nvPr/>
        </p:nvSpPr>
        <p:spPr>
          <a:xfrm>
            <a:off x="7086600" y="1828800"/>
            <a:ext cx="2819400" cy="4247317"/>
          </a:xfrm>
          <a:prstGeom prst="rect">
            <a:avLst/>
          </a:prstGeom>
          <a:noFill/>
        </p:spPr>
        <p:txBody>
          <a:bodyPr wrap="square" rtlCol="0">
            <a:spAutoFit/>
          </a:bodyPr>
          <a:lstStyle/>
          <a:p>
            <a:endParaRPr lang="en-US" sz="1600" b="1" u="sng" dirty="0" smtClean="0">
              <a:solidFill>
                <a:schemeClr val="tx2">
                  <a:lumMod val="50000"/>
                </a:schemeClr>
              </a:solidFill>
            </a:endParaRPr>
          </a:p>
          <a:p>
            <a:r>
              <a:rPr lang="en-US" sz="1600" b="1" u="sng" dirty="0" smtClean="0">
                <a:solidFill>
                  <a:schemeClr val="tx2">
                    <a:lumMod val="50000"/>
                  </a:schemeClr>
                </a:solidFill>
              </a:rPr>
              <a:t>Functionalities:</a:t>
            </a:r>
          </a:p>
          <a:p>
            <a:pPr marL="173038" indent="-173038">
              <a:buFont typeface="Wingdings" pitchFamily="2" charset="2"/>
              <a:buChar char="Ø"/>
            </a:pPr>
            <a:r>
              <a:rPr lang="en-US" sz="1400" b="1" dirty="0" smtClean="0"/>
              <a:t>Toolbar with print, sort, filter, statistics </a:t>
            </a:r>
            <a:r>
              <a:rPr lang="en-US" sz="1400" dirty="0" smtClean="0"/>
              <a:t>dropdowns</a:t>
            </a:r>
          </a:p>
          <a:p>
            <a:pPr marL="173038" indent="-173038">
              <a:buFont typeface="Wingdings" pitchFamily="2" charset="2"/>
              <a:buChar char="Ø"/>
            </a:pPr>
            <a:r>
              <a:rPr lang="en-US" sz="1400" dirty="0" smtClean="0"/>
              <a:t>Auto populated part information</a:t>
            </a:r>
          </a:p>
          <a:p>
            <a:pPr marL="173038" indent="-173038">
              <a:buFont typeface="Wingdings" pitchFamily="2" charset="2"/>
              <a:buChar char="Ø"/>
            </a:pPr>
            <a:r>
              <a:rPr lang="en-US" sz="1400" b="1" dirty="0" smtClean="0"/>
              <a:t>Auto populated time duration </a:t>
            </a:r>
            <a:r>
              <a:rPr lang="en-US" sz="1400" dirty="0" smtClean="0"/>
              <a:t>based on filter editor</a:t>
            </a:r>
          </a:p>
          <a:p>
            <a:pPr marL="173038" indent="-173038">
              <a:buFont typeface="Wingdings" pitchFamily="2" charset="2"/>
              <a:buChar char="Ø"/>
            </a:pPr>
            <a:r>
              <a:rPr lang="en-US" sz="1400" dirty="0" smtClean="0"/>
              <a:t>Check boxes to enable / disable display options</a:t>
            </a:r>
          </a:p>
          <a:p>
            <a:pPr marL="173038" indent="-173038">
              <a:buFont typeface="Wingdings" pitchFamily="2" charset="2"/>
              <a:buChar char="Ø"/>
            </a:pPr>
            <a:r>
              <a:rPr lang="en-US" sz="1400" b="1" dirty="0" smtClean="0"/>
              <a:t>Installation period bars </a:t>
            </a:r>
            <a:r>
              <a:rPr lang="en-US" sz="1400" dirty="0" smtClean="0"/>
              <a:t>to indicate the revenue service duration of the components </a:t>
            </a:r>
          </a:p>
          <a:p>
            <a:pPr marL="173038" indent="-173038">
              <a:buFont typeface="Wingdings" pitchFamily="2" charset="2"/>
              <a:buChar char="Ø"/>
            </a:pPr>
            <a:r>
              <a:rPr lang="en-US" sz="1400" dirty="0" smtClean="0"/>
              <a:t>Tick marks to show scheduled/ unscheduled removals of the components</a:t>
            </a:r>
          </a:p>
          <a:p>
            <a:pPr marL="173038" indent="-173038">
              <a:buFont typeface="Wingdings" pitchFamily="2" charset="2"/>
              <a:buChar char="Ø"/>
            </a:pPr>
            <a:r>
              <a:rPr lang="en-US" sz="1400" dirty="0" smtClean="0"/>
              <a:t>Display of component serial numbers </a:t>
            </a:r>
            <a:r>
              <a:rPr lang="en-US" sz="1400" dirty="0" err="1" smtClean="0"/>
              <a:t>vs</a:t>
            </a:r>
            <a:r>
              <a:rPr lang="en-US" sz="1400" dirty="0" smtClean="0"/>
              <a:t> timeline to show the component performance</a:t>
            </a:r>
          </a:p>
        </p:txBody>
      </p:sp>
      <p:sp>
        <p:nvSpPr>
          <p:cNvPr id="18" name="Line Callout 2 17"/>
          <p:cNvSpPr/>
          <p:nvPr/>
        </p:nvSpPr>
        <p:spPr>
          <a:xfrm>
            <a:off x="7696200" y="1219200"/>
            <a:ext cx="1066800" cy="381000"/>
          </a:xfrm>
          <a:prstGeom prst="borderCallout2">
            <a:avLst>
              <a:gd name="adj1" fmla="val 45417"/>
              <a:gd name="adj2" fmla="val -4697"/>
              <a:gd name="adj3" fmla="val 58750"/>
              <a:gd name="adj4" fmla="val -14243"/>
              <a:gd name="adj5" fmla="val 566724"/>
              <a:gd name="adj6" fmla="val -250997"/>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2">
                    <a:lumMod val="50000"/>
                  </a:schemeClr>
                </a:solidFill>
              </a:rPr>
              <a:t>Analysis Dashboard</a:t>
            </a:r>
          </a:p>
        </p:txBody>
      </p:sp>
      <p:sp>
        <p:nvSpPr>
          <p:cNvPr id="19" name="Line Callout 2 18"/>
          <p:cNvSpPr/>
          <p:nvPr/>
        </p:nvSpPr>
        <p:spPr>
          <a:xfrm>
            <a:off x="3200400" y="1371600"/>
            <a:ext cx="1066800" cy="228600"/>
          </a:xfrm>
          <a:prstGeom prst="borderCallout2">
            <a:avLst>
              <a:gd name="adj1" fmla="val 45417"/>
              <a:gd name="adj2" fmla="val -4697"/>
              <a:gd name="adj3" fmla="val 58750"/>
              <a:gd name="adj4" fmla="val -14243"/>
              <a:gd name="adj5" fmla="val 330278"/>
              <a:gd name="adj6" fmla="val -59568"/>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2">
                    <a:lumMod val="50000"/>
                  </a:schemeClr>
                </a:solidFill>
              </a:rPr>
              <a:t>Dropdowns</a:t>
            </a:r>
          </a:p>
        </p:txBody>
      </p:sp>
      <p:sp>
        <p:nvSpPr>
          <p:cNvPr id="23" name="Line Callout 2 22"/>
          <p:cNvSpPr/>
          <p:nvPr/>
        </p:nvSpPr>
        <p:spPr>
          <a:xfrm>
            <a:off x="1752600" y="1371600"/>
            <a:ext cx="1066800" cy="228600"/>
          </a:xfrm>
          <a:prstGeom prst="borderCallout2">
            <a:avLst>
              <a:gd name="adj1" fmla="val 45417"/>
              <a:gd name="adj2" fmla="val -4697"/>
              <a:gd name="adj3" fmla="val 58750"/>
              <a:gd name="adj4" fmla="val -14243"/>
              <a:gd name="adj5" fmla="val 561390"/>
              <a:gd name="adj6" fmla="val -32901"/>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2">
                    <a:lumMod val="50000"/>
                  </a:schemeClr>
                </a:solidFill>
              </a:rPr>
              <a:t>Part Info.</a:t>
            </a:r>
          </a:p>
        </p:txBody>
      </p:sp>
      <p:sp>
        <p:nvSpPr>
          <p:cNvPr id="25" name="Line Callout 3 24"/>
          <p:cNvSpPr/>
          <p:nvPr/>
        </p:nvSpPr>
        <p:spPr>
          <a:xfrm>
            <a:off x="228600" y="6096000"/>
            <a:ext cx="685800" cy="609600"/>
          </a:xfrm>
          <a:prstGeom prst="borderCallout3">
            <a:avLst>
              <a:gd name="adj1" fmla="val 18750"/>
              <a:gd name="adj2" fmla="val -8333"/>
              <a:gd name="adj3" fmla="val 18750"/>
              <a:gd name="adj4" fmla="val -16667"/>
              <a:gd name="adj5" fmla="val -13000"/>
              <a:gd name="adj6" fmla="val -10371"/>
              <a:gd name="adj7" fmla="val -42370"/>
              <a:gd name="adj8" fmla="val 140186"/>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smtClean="0">
                <a:solidFill>
                  <a:schemeClr val="tx2">
                    <a:lumMod val="50000"/>
                  </a:schemeClr>
                </a:solidFill>
              </a:rPr>
              <a:t>Display </a:t>
            </a:r>
          </a:p>
          <a:p>
            <a:pPr algn="ctr"/>
            <a:r>
              <a:rPr lang="en-US" sz="1050" b="1" dirty="0" smtClean="0">
                <a:solidFill>
                  <a:schemeClr val="tx2">
                    <a:lumMod val="50000"/>
                  </a:schemeClr>
                </a:solidFill>
              </a:rPr>
              <a:t>options</a:t>
            </a:r>
          </a:p>
        </p:txBody>
      </p:sp>
      <p:sp>
        <p:nvSpPr>
          <p:cNvPr id="26" name="Line Callout 2 25"/>
          <p:cNvSpPr/>
          <p:nvPr/>
        </p:nvSpPr>
        <p:spPr>
          <a:xfrm>
            <a:off x="5105400" y="1371600"/>
            <a:ext cx="1676400" cy="228600"/>
          </a:xfrm>
          <a:prstGeom prst="borderCallout2">
            <a:avLst>
              <a:gd name="adj1" fmla="val 45417"/>
              <a:gd name="adj2" fmla="val -4697"/>
              <a:gd name="adj3" fmla="val 58750"/>
              <a:gd name="adj4" fmla="val -14243"/>
              <a:gd name="adj5" fmla="val 490278"/>
              <a:gd name="adj6" fmla="val -21473"/>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2">
                    <a:lumMod val="50000"/>
                  </a:schemeClr>
                </a:solidFill>
              </a:rPr>
              <a:t>Dynamic display</a:t>
            </a:r>
          </a:p>
        </p:txBody>
      </p:sp>
      <p:sp>
        <p:nvSpPr>
          <p:cNvPr id="13" name="Title 13"/>
          <p:cNvSpPr>
            <a:spLocks noGrp="1"/>
          </p:cNvSpPr>
          <p:nvPr>
            <p:ph type="title"/>
          </p:nvPr>
        </p:nvSpPr>
        <p:spPr>
          <a:xfrm>
            <a:off x="152400" y="26947"/>
            <a:ext cx="9448800" cy="877824"/>
          </a:xfrm>
        </p:spPr>
        <p:txBody>
          <a:bodyPr/>
          <a:lstStyle/>
          <a:p>
            <a:r>
              <a:rPr lang="en-US" dirty="0" smtClean="0"/>
              <a:t>Phase 1 – Screen A-  Wireframes / Mockups  - Component Removal Analysis Screen</a:t>
            </a:r>
            <a:endParaRPr lang="en-US" dirty="0"/>
          </a:p>
        </p:txBody>
      </p:sp>
    </p:spTree>
    <p:extLst>
      <p:ext uri="{BB962C8B-B14F-4D97-AF65-F5344CB8AC3E}">
        <p14:creationId xmlns="" xmlns:p14="http://schemas.microsoft.com/office/powerpoint/2010/main" val="129576324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ounded Rectangle 16"/>
          <p:cNvSpPr/>
          <p:nvPr/>
        </p:nvSpPr>
        <p:spPr>
          <a:xfrm>
            <a:off x="2286000" y="2286000"/>
            <a:ext cx="7391400" cy="4343400"/>
          </a:xfrm>
          <a:prstGeom prst="round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smtClean="0">
              <a:solidFill>
                <a:schemeClr val="tx2">
                  <a:lumMod val="50000"/>
                </a:schemeClr>
              </a:solidFill>
            </a:endParaRPr>
          </a:p>
        </p:txBody>
      </p:sp>
      <p:sp>
        <p:nvSpPr>
          <p:cNvPr id="4" name="Rounded Rectangle 3"/>
          <p:cNvSpPr/>
          <p:nvPr/>
        </p:nvSpPr>
        <p:spPr>
          <a:xfrm>
            <a:off x="2362200" y="1219200"/>
            <a:ext cx="6934200" cy="762000"/>
          </a:xfrm>
          <a:prstGeom prst="roundRect">
            <a:avLst/>
          </a:prstGeom>
          <a:solidFill>
            <a:schemeClr val="tx1">
              <a:lumMod val="10000"/>
              <a:lumOff val="9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err="1" smtClean="0">
              <a:solidFill>
                <a:schemeClr val="tx2">
                  <a:lumMod val="50000"/>
                </a:schemeClr>
              </a:solidFill>
            </a:endParaRPr>
          </a:p>
        </p:txBody>
      </p:sp>
      <p:sp>
        <p:nvSpPr>
          <p:cNvPr id="5" name="Rounded Rectangle 4"/>
          <p:cNvSpPr/>
          <p:nvPr/>
        </p:nvSpPr>
        <p:spPr>
          <a:xfrm>
            <a:off x="2971800" y="1371600"/>
            <a:ext cx="1631043" cy="533400"/>
          </a:xfrm>
          <a:prstGeom prst="roundRect">
            <a:avLst/>
          </a:prstGeom>
          <a:solidFill>
            <a:schemeClr val="bg1">
              <a:lumMod val="7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2">
                    <a:lumMod val="50000"/>
                  </a:schemeClr>
                </a:solidFill>
              </a:rPr>
              <a:t>Setting Widget</a:t>
            </a:r>
          </a:p>
        </p:txBody>
      </p:sp>
      <p:sp>
        <p:nvSpPr>
          <p:cNvPr id="6" name="Rounded Rectangle 5"/>
          <p:cNvSpPr/>
          <p:nvPr/>
        </p:nvSpPr>
        <p:spPr>
          <a:xfrm>
            <a:off x="7238999" y="1371600"/>
            <a:ext cx="1631043" cy="533400"/>
          </a:xfrm>
          <a:prstGeom prst="roundRect">
            <a:avLst/>
          </a:prstGeom>
          <a:solidFill>
            <a:schemeClr val="bg1">
              <a:lumMod val="7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2">
                    <a:lumMod val="50000"/>
                  </a:schemeClr>
                </a:solidFill>
              </a:rPr>
              <a:t>Unit Service History Graph Widget</a:t>
            </a:r>
          </a:p>
        </p:txBody>
      </p:sp>
      <p:sp>
        <p:nvSpPr>
          <p:cNvPr id="7" name="Rounded Rectangle 6"/>
          <p:cNvSpPr/>
          <p:nvPr/>
        </p:nvSpPr>
        <p:spPr>
          <a:xfrm>
            <a:off x="5181600" y="1371600"/>
            <a:ext cx="1631043" cy="533400"/>
          </a:xfrm>
          <a:prstGeom prst="roundRect">
            <a:avLst/>
          </a:prstGeom>
          <a:solidFill>
            <a:schemeClr val="bg1">
              <a:lumMod val="7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2">
                    <a:lumMod val="50000"/>
                  </a:schemeClr>
                </a:solidFill>
              </a:rPr>
              <a:t>Component Dashboard</a:t>
            </a:r>
          </a:p>
        </p:txBody>
      </p:sp>
      <p:sp>
        <p:nvSpPr>
          <p:cNvPr id="8" name="Cloud Callout 7"/>
          <p:cNvSpPr/>
          <p:nvPr/>
        </p:nvSpPr>
        <p:spPr>
          <a:xfrm>
            <a:off x="2819400" y="2438400"/>
            <a:ext cx="2743200" cy="838200"/>
          </a:xfrm>
          <a:prstGeom prst="cloudCallout">
            <a:avLst>
              <a:gd name="adj1" fmla="val -29528"/>
              <a:gd name="adj2" fmla="val 21288"/>
            </a:avLst>
          </a:prstGeom>
          <a:solidFill>
            <a:schemeClr val="tx1">
              <a:lumMod val="10000"/>
              <a:lumOff val="9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2">
                    <a:lumMod val="50000"/>
                  </a:schemeClr>
                </a:solidFill>
              </a:rPr>
              <a:t>Aviation –</a:t>
            </a:r>
            <a:r>
              <a:rPr lang="en-US" sz="1200" b="1" dirty="0" smtClean="0">
                <a:solidFill>
                  <a:schemeClr val="tx2">
                    <a:lumMod val="50000"/>
                  </a:schemeClr>
                </a:solidFill>
              </a:rPr>
              <a:t>Settings &amp; Splash UI micro </a:t>
            </a:r>
            <a:r>
              <a:rPr lang="en-US" sz="1200" b="1" dirty="0" smtClean="0">
                <a:solidFill>
                  <a:schemeClr val="tx2">
                    <a:lumMod val="50000"/>
                  </a:schemeClr>
                </a:solidFill>
              </a:rPr>
              <a:t>services</a:t>
            </a:r>
          </a:p>
        </p:txBody>
      </p:sp>
      <p:sp>
        <p:nvSpPr>
          <p:cNvPr id="9" name="Cloud Callout 8"/>
          <p:cNvSpPr/>
          <p:nvPr/>
        </p:nvSpPr>
        <p:spPr>
          <a:xfrm>
            <a:off x="7086600" y="2438400"/>
            <a:ext cx="1600200" cy="737616"/>
          </a:xfrm>
          <a:prstGeom prst="cloudCallout">
            <a:avLst>
              <a:gd name="adj1" fmla="val -29528"/>
              <a:gd name="adj2" fmla="val 21288"/>
            </a:avLst>
          </a:prstGeom>
          <a:solidFill>
            <a:schemeClr val="tx1">
              <a:lumMod val="10000"/>
              <a:lumOff val="9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2">
                    <a:lumMod val="50000"/>
                  </a:schemeClr>
                </a:solidFill>
              </a:rPr>
              <a:t>Aviation UI  micro services</a:t>
            </a:r>
          </a:p>
        </p:txBody>
      </p:sp>
      <p:sp>
        <p:nvSpPr>
          <p:cNvPr id="10" name="Cloud Callout 9"/>
          <p:cNvSpPr/>
          <p:nvPr/>
        </p:nvSpPr>
        <p:spPr>
          <a:xfrm>
            <a:off x="7848600" y="3505200"/>
            <a:ext cx="1676399" cy="737616"/>
          </a:xfrm>
          <a:prstGeom prst="cloudCallout">
            <a:avLst>
              <a:gd name="adj1" fmla="val -29528"/>
              <a:gd name="adj2" fmla="val 21288"/>
            </a:avLst>
          </a:prstGeom>
          <a:solidFill>
            <a:schemeClr val="tx1">
              <a:lumMod val="10000"/>
              <a:lumOff val="9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2">
                    <a:lumMod val="50000"/>
                  </a:schemeClr>
                </a:solidFill>
              </a:rPr>
              <a:t>Component infra micro services</a:t>
            </a:r>
          </a:p>
        </p:txBody>
      </p:sp>
      <p:sp>
        <p:nvSpPr>
          <p:cNvPr id="12" name="Cloud Callout 11"/>
          <p:cNvSpPr/>
          <p:nvPr/>
        </p:nvSpPr>
        <p:spPr>
          <a:xfrm>
            <a:off x="2438400" y="4596384"/>
            <a:ext cx="2133600" cy="737616"/>
          </a:xfrm>
          <a:prstGeom prst="cloudCallout">
            <a:avLst>
              <a:gd name="adj1" fmla="val -29528"/>
              <a:gd name="adj2" fmla="val 21288"/>
            </a:avLst>
          </a:prstGeom>
          <a:solidFill>
            <a:schemeClr val="tx1">
              <a:lumMod val="10000"/>
              <a:lumOff val="9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2">
                    <a:lumMod val="50000"/>
                  </a:schemeClr>
                </a:solidFill>
              </a:rPr>
              <a:t>Component API micro services</a:t>
            </a:r>
            <a:endParaRPr lang="en-US" sz="1200" b="1" dirty="0" smtClean="0">
              <a:solidFill>
                <a:schemeClr val="tx2">
                  <a:lumMod val="50000"/>
                </a:schemeClr>
              </a:solidFill>
            </a:endParaRPr>
          </a:p>
        </p:txBody>
      </p:sp>
      <p:sp>
        <p:nvSpPr>
          <p:cNvPr id="14" name="Rounded Rectangle 13"/>
          <p:cNvSpPr/>
          <p:nvPr/>
        </p:nvSpPr>
        <p:spPr>
          <a:xfrm>
            <a:off x="2590800" y="5638800"/>
            <a:ext cx="6139543" cy="914400"/>
          </a:xfrm>
          <a:prstGeom prst="roundRect">
            <a:avLst/>
          </a:prstGeom>
          <a:solidFill>
            <a:schemeClr val="bg1">
              <a:lumMod val="8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2">
                  <a:lumMod val="50000"/>
                </a:schemeClr>
              </a:solidFill>
            </a:endParaRPr>
          </a:p>
          <a:p>
            <a:pPr algn="ctr"/>
            <a:r>
              <a:rPr lang="en-US" sz="2400" dirty="0" smtClean="0">
                <a:solidFill>
                  <a:schemeClr val="tx2">
                    <a:lumMod val="50000"/>
                  </a:schemeClr>
                </a:solidFill>
              </a:rPr>
              <a:t>Pivotal Platform</a:t>
            </a:r>
          </a:p>
        </p:txBody>
      </p:sp>
      <p:sp>
        <p:nvSpPr>
          <p:cNvPr id="15" name="Rounded Rectangle 14"/>
          <p:cNvSpPr/>
          <p:nvPr/>
        </p:nvSpPr>
        <p:spPr>
          <a:xfrm>
            <a:off x="2895600" y="5715000"/>
            <a:ext cx="2547257" cy="335280"/>
          </a:xfrm>
          <a:prstGeom prst="roundRect">
            <a:avLst/>
          </a:prstGeom>
          <a:solidFill>
            <a:schemeClr val="tx1">
              <a:lumMod val="10000"/>
              <a:lumOff val="9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2">
                    <a:lumMod val="50000"/>
                  </a:schemeClr>
                </a:solidFill>
              </a:rPr>
              <a:t>Spring Cloud </a:t>
            </a:r>
            <a:r>
              <a:rPr lang="en-US" sz="1600" dirty="0" err="1" smtClean="0">
                <a:solidFill>
                  <a:schemeClr val="tx2">
                    <a:lumMod val="50000"/>
                  </a:schemeClr>
                </a:solidFill>
              </a:rPr>
              <a:t>Config</a:t>
            </a:r>
            <a:endParaRPr lang="en-US" sz="1600" dirty="0" smtClean="0">
              <a:solidFill>
                <a:schemeClr val="tx2">
                  <a:lumMod val="50000"/>
                </a:schemeClr>
              </a:solidFill>
            </a:endParaRPr>
          </a:p>
        </p:txBody>
      </p:sp>
      <p:sp>
        <p:nvSpPr>
          <p:cNvPr id="16" name="Rounded Rectangle 15"/>
          <p:cNvSpPr/>
          <p:nvPr/>
        </p:nvSpPr>
        <p:spPr>
          <a:xfrm>
            <a:off x="5562601" y="5715000"/>
            <a:ext cx="2895600" cy="335280"/>
          </a:xfrm>
          <a:prstGeom prst="roundRect">
            <a:avLst/>
          </a:prstGeom>
          <a:solidFill>
            <a:schemeClr val="tx1">
              <a:lumMod val="10000"/>
              <a:lumOff val="9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2">
                    <a:lumMod val="50000"/>
                  </a:schemeClr>
                </a:solidFill>
              </a:rPr>
              <a:t>Spring Cloud Service registry</a:t>
            </a:r>
          </a:p>
        </p:txBody>
      </p:sp>
      <p:sp>
        <p:nvSpPr>
          <p:cNvPr id="18" name="Rounded Rectangle 17"/>
          <p:cNvSpPr/>
          <p:nvPr/>
        </p:nvSpPr>
        <p:spPr>
          <a:xfrm>
            <a:off x="8001000" y="4648200"/>
            <a:ext cx="1219200" cy="533400"/>
          </a:xfrm>
          <a:prstGeom prst="roundRect">
            <a:avLst/>
          </a:prstGeom>
          <a:solidFill>
            <a:schemeClr val="bg1">
              <a:lumMod val="8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2">
                    <a:lumMod val="50000"/>
                  </a:schemeClr>
                </a:solidFill>
              </a:rPr>
              <a:t>Aviation Live Data Platform</a:t>
            </a:r>
          </a:p>
        </p:txBody>
      </p:sp>
      <p:sp>
        <p:nvSpPr>
          <p:cNvPr id="19" name="Rounded Rectangle 18"/>
          <p:cNvSpPr/>
          <p:nvPr/>
        </p:nvSpPr>
        <p:spPr>
          <a:xfrm>
            <a:off x="381000" y="3810000"/>
            <a:ext cx="1219200" cy="1219200"/>
          </a:xfrm>
          <a:prstGeom prst="roundRect">
            <a:avLst/>
          </a:prstGeom>
          <a:solidFill>
            <a:schemeClr val="bg1">
              <a:lumMod val="8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sz="1400" dirty="0" smtClean="0">
                <a:solidFill>
                  <a:schemeClr val="tx2">
                    <a:lumMod val="50000"/>
                  </a:schemeClr>
                </a:solidFill>
              </a:rPr>
              <a:t>Jenkins </a:t>
            </a:r>
            <a:r>
              <a:rPr lang="en-US" sz="1400" dirty="0" err="1" smtClean="0">
                <a:solidFill>
                  <a:schemeClr val="tx2">
                    <a:lumMod val="50000"/>
                  </a:schemeClr>
                </a:solidFill>
              </a:rPr>
              <a:t>CloudBees</a:t>
            </a:r>
            <a:r>
              <a:rPr lang="en-US" sz="1400" dirty="0" smtClean="0">
                <a:solidFill>
                  <a:schemeClr val="tx2">
                    <a:lumMod val="50000"/>
                  </a:schemeClr>
                </a:solidFill>
              </a:rPr>
              <a:t> Pipeline</a:t>
            </a:r>
          </a:p>
        </p:txBody>
      </p:sp>
      <p:sp>
        <p:nvSpPr>
          <p:cNvPr id="20" name="Up Arrow 19"/>
          <p:cNvSpPr/>
          <p:nvPr/>
        </p:nvSpPr>
        <p:spPr>
          <a:xfrm>
            <a:off x="3810000" y="1981200"/>
            <a:ext cx="152400" cy="228600"/>
          </a:xfrm>
          <a:prstGeom prst="upArrow">
            <a:avLst/>
          </a:prstGeom>
          <a:solidFill>
            <a:schemeClr val="accent2">
              <a:lumMod val="50000"/>
              <a:alpha val="4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smtClean="0">
              <a:solidFill>
                <a:schemeClr val="tx2">
                  <a:lumMod val="50000"/>
                </a:schemeClr>
              </a:solidFill>
            </a:endParaRPr>
          </a:p>
        </p:txBody>
      </p:sp>
      <p:sp>
        <p:nvSpPr>
          <p:cNvPr id="21" name="Up Arrow 20"/>
          <p:cNvSpPr/>
          <p:nvPr/>
        </p:nvSpPr>
        <p:spPr>
          <a:xfrm>
            <a:off x="7391400" y="1981200"/>
            <a:ext cx="152400" cy="228600"/>
          </a:xfrm>
          <a:prstGeom prst="upArrow">
            <a:avLst/>
          </a:prstGeom>
          <a:solidFill>
            <a:schemeClr val="accent2">
              <a:lumMod val="50000"/>
              <a:alpha val="4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smtClean="0">
              <a:solidFill>
                <a:schemeClr val="tx2">
                  <a:lumMod val="50000"/>
                </a:schemeClr>
              </a:solidFill>
            </a:endParaRPr>
          </a:p>
        </p:txBody>
      </p:sp>
      <p:sp>
        <p:nvSpPr>
          <p:cNvPr id="23" name="Down Arrow 22"/>
          <p:cNvSpPr/>
          <p:nvPr/>
        </p:nvSpPr>
        <p:spPr>
          <a:xfrm>
            <a:off x="5562600" y="1981200"/>
            <a:ext cx="152400" cy="228600"/>
          </a:xfrm>
          <a:prstGeom prst="downArrow">
            <a:avLst/>
          </a:prstGeom>
          <a:solidFill>
            <a:schemeClr val="accent1">
              <a:lumMod val="50000"/>
              <a:alpha val="4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smtClean="0">
              <a:solidFill>
                <a:schemeClr val="tx2">
                  <a:lumMod val="50000"/>
                </a:schemeClr>
              </a:solidFill>
            </a:endParaRPr>
          </a:p>
        </p:txBody>
      </p:sp>
      <p:sp>
        <p:nvSpPr>
          <p:cNvPr id="31" name="Down Arrow 30"/>
          <p:cNvSpPr/>
          <p:nvPr/>
        </p:nvSpPr>
        <p:spPr>
          <a:xfrm>
            <a:off x="8458200" y="4267200"/>
            <a:ext cx="152400" cy="304800"/>
          </a:xfrm>
          <a:prstGeom prst="downArrow">
            <a:avLst/>
          </a:prstGeom>
          <a:solidFill>
            <a:schemeClr val="accent1">
              <a:lumMod val="50000"/>
              <a:alpha val="4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smtClean="0">
              <a:solidFill>
                <a:schemeClr val="tx2">
                  <a:lumMod val="50000"/>
                </a:schemeClr>
              </a:solidFill>
            </a:endParaRPr>
          </a:p>
        </p:txBody>
      </p:sp>
      <p:sp>
        <p:nvSpPr>
          <p:cNvPr id="37" name="Left Arrow 36"/>
          <p:cNvSpPr/>
          <p:nvPr/>
        </p:nvSpPr>
        <p:spPr>
          <a:xfrm>
            <a:off x="1676400" y="4343400"/>
            <a:ext cx="533400" cy="152400"/>
          </a:xfrm>
          <a:prstGeom prst="leftArrow">
            <a:avLst/>
          </a:prstGeom>
          <a:solidFill>
            <a:srgbClr val="00B05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smtClean="0">
              <a:solidFill>
                <a:schemeClr val="tx2">
                  <a:lumMod val="50000"/>
                </a:schemeClr>
              </a:solidFill>
            </a:endParaRPr>
          </a:p>
        </p:txBody>
      </p:sp>
      <p:sp>
        <p:nvSpPr>
          <p:cNvPr id="38" name="Title 1"/>
          <p:cNvSpPr>
            <a:spLocks noGrp="1"/>
          </p:cNvSpPr>
          <p:nvPr>
            <p:ph type="title"/>
          </p:nvPr>
        </p:nvSpPr>
        <p:spPr>
          <a:xfrm>
            <a:off x="352044" y="26947"/>
            <a:ext cx="9354312" cy="877824"/>
          </a:xfrm>
        </p:spPr>
        <p:txBody>
          <a:bodyPr/>
          <a:lstStyle/>
          <a:p>
            <a:r>
              <a:rPr lang="en-US" dirty="0" smtClean="0"/>
              <a:t>Phase 1 - Logical Architecture including Cloud based </a:t>
            </a:r>
            <a:r>
              <a:rPr lang="en-US" dirty="0" err="1" smtClean="0"/>
              <a:t>Microservices</a:t>
            </a:r>
            <a:r>
              <a:rPr lang="en-US" dirty="0" smtClean="0"/>
              <a:t> architecture with a </a:t>
            </a:r>
            <a:r>
              <a:rPr lang="en-US" dirty="0" err="1" smtClean="0"/>
              <a:t>DevOps</a:t>
            </a:r>
            <a:r>
              <a:rPr lang="en-US" dirty="0" smtClean="0"/>
              <a:t>/</a:t>
            </a:r>
            <a:r>
              <a:rPr lang="en-US" dirty="0" err="1" smtClean="0"/>
              <a:t>PaaS</a:t>
            </a:r>
            <a:r>
              <a:rPr lang="en-US" dirty="0" smtClean="0"/>
              <a:t> Foundation</a:t>
            </a:r>
            <a:endParaRPr lang="en-US" dirty="0"/>
          </a:p>
        </p:txBody>
      </p:sp>
      <p:sp>
        <p:nvSpPr>
          <p:cNvPr id="41" name="Cloud Callout 40"/>
          <p:cNvSpPr/>
          <p:nvPr/>
        </p:nvSpPr>
        <p:spPr>
          <a:xfrm>
            <a:off x="4953000" y="3886200"/>
            <a:ext cx="2133600" cy="838200"/>
          </a:xfrm>
          <a:prstGeom prst="cloudCallout">
            <a:avLst>
              <a:gd name="adj1" fmla="val -29528"/>
              <a:gd name="adj2" fmla="val 21288"/>
            </a:avLst>
          </a:prstGeom>
          <a:solidFill>
            <a:schemeClr val="tx1">
              <a:lumMod val="10000"/>
              <a:lumOff val="9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2">
                    <a:lumMod val="50000"/>
                  </a:schemeClr>
                </a:solidFill>
              </a:rPr>
              <a:t>Aviation-Component History </a:t>
            </a:r>
            <a:r>
              <a:rPr lang="en-US" sz="1200" b="1" dirty="0" smtClean="0">
                <a:solidFill>
                  <a:schemeClr val="tx2">
                    <a:lumMod val="50000"/>
                  </a:schemeClr>
                </a:solidFill>
              </a:rPr>
              <a:t>UI  micro services</a:t>
            </a:r>
          </a:p>
        </p:txBody>
      </p:sp>
      <p:sp>
        <p:nvSpPr>
          <p:cNvPr id="48" name="Up-Down Arrow 47"/>
          <p:cNvSpPr/>
          <p:nvPr/>
        </p:nvSpPr>
        <p:spPr>
          <a:xfrm>
            <a:off x="5334000" y="3048000"/>
            <a:ext cx="152400" cy="838200"/>
          </a:xfrm>
          <a:prstGeom prst="upDownArrow">
            <a:avLst/>
          </a:prstGeom>
          <a:solidFill>
            <a:schemeClr val="accent1">
              <a:lumMod val="50000"/>
              <a:alpha val="4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smtClean="0">
              <a:solidFill>
                <a:schemeClr val="tx2">
                  <a:lumMod val="50000"/>
                </a:schemeClr>
              </a:solidFill>
            </a:endParaRPr>
          </a:p>
        </p:txBody>
      </p:sp>
      <p:sp>
        <p:nvSpPr>
          <p:cNvPr id="52" name="Can 51"/>
          <p:cNvSpPr/>
          <p:nvPr/>
        </p:nvSpPr>
        <p:spPr>
          <a:xfrm>
            <a:off x="2819400" y="3733800"/>
            <a:ext cx="609600" cy="381000"/>
          </a:xfrm>
          <a:prstGeom prst="can">
            <a:avLst/>
          </a:prstGeom>
          <a:solidFill>
            <a:schemeClr val="bg1">
              <a:lumMod val="7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2">
                    <a:lumMod val="50000"/>
                  </a:schemeClr>
                </a:solidFill>
              </a:rPr>
              <a:t>DB</a:t>
            </a:r>
          </a:p>
        </p:txBody>
      </p:sp>
      <p:sp>
        <p:nvSpPr>
          <p:cNvPr id="53" name="Up-Down Arrow 52"/>
          <p:cNvSpPr/>
          <p:nvPr/>
        </p:nvSpPr>
        <p:spPr>
          <a:xfrm>
            <a:off x="2971800" y="3200400"/>
            <a:ext cx="152400" cy="533400"/>
          </a:xfrm>
          <a:prstGeom prst="upDownArrow">
            <a:avLst/>
          </a:prstGeom>
          <a:solidFill>
            <a:schemeClr val="accent1">
              <a:lumMod val="50000"/>
              <a:alpha val="4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smtClean="0">
              <a:solidFill>
                <a:schemeClr val="tx2">
                  <a:lumMod val="50000"/>
                </a:schemeClr>
              </a:solidFill>
            </a:endParaRPr>
          </a:p>
        </p:txBody>
      </p:sp>
      <p:sp>
        <p:nvSpPr>
          <p:cNvPr id="55" name="Left-Right Arrow 54"/>
          <p:cNvSpPr/>
          <p:nvPr/>
        </p:nvSpPr>
        <p:spPr>
          <a:xfrm>
            <a:off x="5638800" y="2743200"/>
            <a:ext cx="1219200" cy="152400"/>
          </a:xfrm>
          <a:prstGeom prst="leftRightArrow">
            <a:avLst/>
          </a:prstGeom>
          <a:solidFill>
            <a:schemeClr val="accent1">
              <a:lumMod val="50000"/>
              <a:alpha val="4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smtClean="0">
              <a:solidFill>
                <a:schemeClr val="tx2">
                  <a:lumMod val="50000"/>
                </a:schemeClr>
              </a:solidFill>
            </a:endParaRPr>
          </a:p>
        </p:txBody>
      </p:sp>
      <p:sp>
        <p:nvSpPr>
          <p:cNvPr id="56" name="Up-Down Arrow 55"/>
          <p:cNvSpPr/>
          <p:nvPr/>
        </p:nvSpPr>
        <p:spPr>
          <a:xfrm>
            <a:off x="3886200" y="5257800"/>
            <a:ext cx="152400" cy="304800"/>
          </a:xfrm>
          <a:prstGeom prst="upDownArrow">
            <a:avLst/>
          </a:prstGeom>
          <a:solidFill>
            <a:schemeClr val="accent1">
              <a:lumMod val="50000"/>
              <a:alpha val="4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smtClean="0">
              <a:solidFill>
                <a:schemeClr val="tx2">
                  <a:lumMod val="50000"/>
                </a:schemeClr>
              </a:solidFill>
            </a:endParaRPr>
          </a:p>
        </p:txBody>
      </p:sp>
      <p:sp>
        <p:nvSpPr>
          <p:cNvPr id="58" name="Round Same Side Corner Rectangle 57"/>
          <p:cNvSpPr/>
          <p:nvPr/>
        </p:nvSpPr>
        <p:spPr>
          <a:xfrm>
            <a:off x="7010400" y="2362200"/>
            <a:ext cx="1752600" cy="1066800"/>
          </a:xfrm>
          <a:prstGeom prst="round2SameRect">
            <a:avLst/>
          </a:prstGeom>
          <a:solidFill>
            <a:schemeClr val="accent1">
              <a:alpha val="14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smtClean="0">
              <a:solidFill>
                <a:schemeClr val="tx2">
                  <a:lumMod val="50000"/>
                </a:schemeClr>
              </a:solidFill>
            </a:endParaRPr>
          </a:p>
          <a:p>
            <a:pPr algn="ctr"/>
            <a:endParaRPr lang="en-US" sz="1600" dirty="0" smtClean="0">
              <a:solidFill>
                <a:schemeClr val="tx2">
                  <a:lumMod val="50000"/>
                </a:schemeClr>
              </a:solidFill>
            </a:endParaRPr>
          </a:p>
          <a:p>
            <a:pPr algn="ctr"/>
            <a:endParaRPr lang="en-US" sz="1600" dirty="0" smtClean="0">
              <a:solidFill>
                <a:schemeClr val="tx2">
                  <a:lumMod val="50000"/>
                </a:schemeClr>
              </a:solidFill>
            </a:endParaRPr>
          </a:p>
          <a:p>
            <a:pPr algn="ctr"/>
            <a:r>
              <a:rPr lang="en-US" sz="1600" dirty="0" smtClean="0">
                <a:solidFill>
                  <a:schemeClr val="tx2">
                    <a:lumMod val="50000"/>
                  </a:schemeClr>
                </a:solidFill>
              </a:rPr>
              <a:t>API Gateway</a:t>
            </a:r>
            <a:endParaRPr lang="en-US" sz="1600" dirty="0" smtClean="0">
              <a:solidFill>
                <a:schemeClr val="tx2">
                  <a:lumMod val="50000"/>
                </a:schemeClr>
              </a:solidFill>
            </a:endParaRPr>
          </a:p>
        </p:txBody>
      </p:sp>
      <p:sp>
        <p:nvSpPr>
          <p:cNvPr id="59" name="Left-Right Arrow 58"/>
          <p:cNvSpPr/>
          <p:nvPr/>
        </p:nvSpPr>
        <p:spPr>
          <a:xfrm rot="19383702">
            <a:off x="6062135" y="3460640"/>
            <a:ext cx="932467" cy="198738"/>
          </a:xfrm>
          <a:prstGeom prst="leftRightArrow">
            <a:avLst/>
          </a:prstGeom>
          <a:solidFill>
            <a:schemeClr val="accent1">
              <a:lumMod val="50000"/>
              <a:alpha val="4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smtClean="0">
              <a:solidFill>
                <a:schemeClr val="tx2">
                  <a:lumMod val="50000"/>
                </a:schemeClr>
              </a:solidFill>
            </a:endParaRPr>
          </a:p>
        </p:txBody>
      </p:sp>
      <p:sp>
        <p:nvSpPr>
          <p:cNvPr id="61" name="Up-Down Arrow 60"/>
          <p:cNvSpPr/>
          <p:nvPr/>
        </p:nvSpPr>
        <p:spPr>
          <a:xfrm>
            <a:off x="2971800" y="4191000"/>
            <a:ext cx="152400" cy="457200"/>
          </a:xfrm>
          <a:prstGeom prst="upDownArrow">
            <a:avLst/>
          </a:prstGeom>
          <a:solidFill>
            <a:schemeClr val="accent1">
              <a:lumMod val="50000"/>
              <a:alpha val="4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smtClean="0">
              <a:solidFill>
                <a:schemeClr val="tx2">
                  <a:lumMod val="50000"/>
                </a:schemeClr>
              </a:solidFill>
            </a:endParaRPr>
          </a:p>
        </p:txBody>
      </p:sp>
      <p:sp>
        <p:nvSpPr>
          <p:cNvPr id="66" name="Right Arrow 65"/>
          <p:cNvSpPr/>
          <p:nvPr/>
        </p:nvSpPr>
        <p:spPr>
          <a:xfrm rot="8796784">
            <a:off x="4590543" y="4615622"/>
            <a:ext cx="500727" cy="217557"/>
          </a:xfrm>
          <a:prstGeom prst="rightArrow">
            <a:avLst/>
          </a:prstGeom>
          <a:solidFill>
            <a:schemeClr val="accent1">
              <a:lumMod val="50000"/>
              <a:alpha val="4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smtClean="0">
              <a:solidFill>
                <a:schemeClr val="tx2">
                  <a:lumMod val="50000"/>
                </a:schemeClr>
              </a:solidFill>
            </a:endParaRPr>
          </a:p>
        </p:txBody>
      </p:sp>
      <p:sp>
        <p:nvSpPr>
          <p:cNvPr id="67" name="Down Arrow 66"/>
          <p:cNvSpPr/>
          <p:nvPr/>
        </p:nvSpPr>
        <p:spPr>
          <a:xfrm>
            <a:off x="3657600" y="3276600"/>
            <a:ext cx="152400" cy="1219200"/>
          </a:xfrm>
          <a:prstGeom prst="downArrow">
            <a:avLst/>
          </a:prstGeom>
          <a:solidFill>
            <a:schemeClr val="accent1">
              <a:lumMod val="50000"/>
              <a:alpha val="4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smtClean="0">
              <a:solidFill>
                <a:schemeClr val="tx2">
                  <a:lumMod val="50000"/>
                </a:schemeClr>
              </a:solidFill>
            </a:endParaRPr>
          </a:p>
        </p:txBody>
      </p:sp>
      <p:sp>
        <p:nvSpPr>
          <p:cNvPr id="68" name="Rounded Rectangle 67"/>
          <p:cNvSpPr/>
          <p:nvPr/>
        </p:nvSpPr>
        <p:spPr>
          <a:xfrm>
            <a:off x="7620000" y="3505200"/>
            <a:ext cx="1981200" cy="2057400"/>
          </a:xfrm>
          <a:prstGeom prst="roundRect">
            <a:avLst/>
          </a:prstGeom>
          <a:solidFill>
            <a:schemeClr val="accent1">
              <a:alpha val="1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smtClean="0">
              <a:solidFill>
                <a:schemeClr val="tx2">
                  <a:lumMod val="50000"/>
                </a:schemeClr>
              </a:solidFill>
            </a:endParaRPr>
          </a:p>
        </p:txBody>
      </p:sp>
      <p:sp>
        <p:nvSpPr>
          <p:cNvPr id="69" name="TextBox 68"/>
          <p:cNvSpPr txBox="1"/>
          <p:nvPr/>
        </p:nvSpPr>
        <p:spPr>
          <a:xfrm>
            <a:off x="8229600" y="5181600"/>
            <a:ext cx="838200" cy="307777"/>
          </a:xfrm>
          <a:prstGeom prst="rect">
            <a:avLst/>
          </a:prstGeom>
          <a:noFill/>
        </p:spPr>
        <p:txBody>
          <a:bodyPr wrap="square" rtlCol="0">
            <a:spAutoFit/>
          </a:bodyPr>
          <a:lstStyle/>
          <a:p>
            <a:r>
              <a:rPr lang="en-US" sz="1400" dirty="0" smtClean="0">
                <a:solidFill>
                  <a:schemeClr val="tx2">
                    <a:lumMod val="50000"/>
                  </a:schemeClr>
                </a:solidFill>
              </a:rPr>
              <a:t>Phase 2</a:t>
            </a:r>
            <a:endParaRPr lang="en-US" sz="1400" dirty="0" smtClean="0">
              <a:solidFill>
                <a:schemeClr val="tx2">
                  <a:lumMod val="50000"/>
                </a:schemeClr>
              </a:solidFill>
            </a:endParaRPr>
          </a:p>
        </p:txBody>
      </p:sp>
    </p:spTree>
    <p:extLst>
      <p:ext uri="{BB962C8B-B14F-4D97-AF65-F5344CB8AC3E}">
        <p14:creationId xmlns="" xmlns:p14="http://schemas.microsoft.com/office/powerpoint/2010/main" val="271955752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6947"/>
            <a:ext cx="9354312" cy="877824"/>
          </a:xfrm>
        </p:spPr>
        <p:txBody>
          <a:bodyPr/>
          <a:lstStyle/>
          <a:p>
            <a:r>
              <a:rPr lang="en-US" sz="2800" dirty="0" smtClean="0">
                <a:latin typeface="Arial" pitchFamily="34" charset="0"/>
                <a:cs typeface="Arial" pitchFamily="34" charset="0"/>
              </a:rPr>
              <a:t>Illustrative Phase Staffing and Key Assumptions</a:t>
            </a:r>
            <a:endParaRPr lang="en-US" sz="2800" dirty="0">
              <a:latin typeface="Arial" pitchFamily="34" charset="0"/>
              <a:cs typeface="Arial" pitchFamily="34" charset="0"/>
            </a:endParaRPr>
          </a:p>
        </p:txBody>
      </p:sp>
      <p:sp>
        <p:nvSpPr>
          <p:cNvPr id="4" name="TextBox 3"/>
          <p:cNvSpPr txBox="1"/>
          <p:nvPr/>
        </p:nvSpPr>
        <p:spPr>
          <a:xfrm>
            <a:off x="304800" y="1447800"/>
            <a:ext cx="9372600" cy="584775"/>
          </a:xfrm>
          <a:prstGeom prst="rect">
            <a:avLst/>
          </a:prstGeom>
          <a:solidFill>
            <a:schemeClr val="bg1"/>
          </a:solidFill>
          <a:ln w="19050">
            <a:noFill/>
          </a:ln>
        </p:spPr>
        <p:txBody>
          <a:bodyPr wrap="square" rtlCol="0">
            <a:spAutoFit/>
          </a:bodyPr>
          <a:lstStyle/>
          <a:p>
            <a:pPr marL="228600" indent="-228600"/>
            <a:endParaRPr lang="en-US" sz="1600" dirty="0" smtClean="0"/>
          </a:p>
          <a:p>
            <a:pPr marL="228600" indent="-228600">
              <a:buFont typeface="Wingdings" pitchFamily="2" charset="2"/>
              <a:buChar char="q"/>
            </a:pPr>
            <a:endParaRPr lang="en-US" sz="1600" dirty="0" smtClean="0"/>
          </a:p>
        </p:txBody>
      </p:sp>
      <p:sp>
        <p:nvSpPr>
          <p:cNvPr id="5" name="TextBox 4"/>
          <p:cNvSpPr txBox="1"/>
          <p:nvPr/>
        </p:nvSpPr>
        <p:spPr>
          <a:xfrm>
            <a:off x="304800" y="1295400"/>
            <a:ext cx="9448800" cy="2523768"/>
          </a:xfrm>
          <a:prstGeom prst="rect">
            <a:avLst/>
          </a:prstGeom>
          <a:noFill/>
        </p:spPr>
        <p:txBody>
          <a:bodyPr wrap="square" rtlCol="0">
            <a:spAutoFit/>
          </a:bodyPr>
          <a:lstStyle/>
          <a:p>
            <a:endParaRPr lang="en-US" sz="1600" b="1" u="sng" dirty="0" smtClean="0">
              <a:solidFill>
                <a:schemeClr val="tx2">
                  <a:lumMod val="50000"/>
                </a:schemeClr>
              </a:solidFill>
            </a:endParaRPr>
          </a:p>
          <a:p>
            <a:r>
              <a:rPr lang="en-US" sz="1600" b="1" u="sng" dirty="0" smtClean="0">
                <a:solidFill>
                  <a:schemeClr val="tx2">
                    <a:lumMod val="50000"/>
                  </a:schemeClr>
                </a:solidFill>
              </a:rPr>
              <a:t>Phase 1 – Four Offshore  resources including one UI Analyst and three Cloud Developer</a:t>
            </a:r>
          </a:p>
          <a:p>
            <a:pPr marL="173038" indent="-173038">
              <a:buFont typeface="Wingdings" pitchFamily="2" charset="2"/>
              <a:buChar char="Ø"/>
            </a:pPr>
            <a:endParaRPr lang="en-US" sz="1400" dirty="0" smtClean="0"/>
          </a:p>
          <a:p>
            <a:pPr marL="173038" indent="-173038">
              <a:buFont typeface="Wingdings" pitchFamily="2" charset="2"/>
              <a:buChar char="Ø"/>
            </a:pPr>
            <a:endParaRPr lang="en-US" sz="1400" dirty="0" smtClean="0"/>
          </a:p>
          <a:p>
            <a:pPr marL="173038" indent="-173038"/>
            <a:endParaRPr lang="en-US" sz="1400" dirty="0" smtClean="0"/>
          </a:p>
          <a:p>
            <a:pPr marL="173038" indent="-173038">
              <a:buFont typeface="Wingdings" pitchFamily="2" charset="2"/>
              <a:buChar char="Ø"/>
            </a:pPr>
            <a:endParaRPr lang="en-US" sz="1400" dirty="0" smtClean="0"/>
          </a:p>
          <a:p>
            <a:pPr marL="173038" indent="-173038"/>
            <a:endParaRPr lang="en-US" sz="1400" dirty="0" smtClean="0"/>
          </a:p>
          <a:p>
            <a:pPr marL="173038" indent="-173038">
              <a:buFont typeface="Wingdings" pitchFamily="2" charset="2"/>
              <a:buChar char="Ø"/>
            </a:pPr>
            <a:endParaRPr lang="en-US" sz="1400" dirty="0" smtClean="0"/>
          </a:p>
          <a:p>
            <a:pPr marL="173038" indent="-173038">
              <a:buFont typeface="Wingdings" pitchFamily="2" charset="2"/>
              <a:buChar char="Ø"/>
            </a:pPr>
            <a:endParaRPr lang="en-US" sz="1400" dirty="0" smtClean="0"/>
          </a:p>
          <a:p>
            <a:pPr marL="173038" indent="-173038">
              <a:buFont typeface="Wingdings" pitchFamily="2" charset="2"/>
              <a:buChar char="Ø"/>
            </a:pPr>
            <a:endParaRPr lang="en-US" sz="1400" dirty="0" smtClean="0"/>
          </a:p>
          <a:p>
            <a:pPr marL="173038" indent="-173038"/>
            <a:endParaRPr lang="en-US" sz="1400" dirty="0" smtClean="0"/>
          </a:p>
        </p:txBody>
      </p:sp>
      <p:graphicFrame>
        <p:nvGraphicFramePr>
          <p:cNvPr id="7" name="Table 6"/>
          <p:cNvGraphicFramePr>
            <a:graphicFrameLocks noGrp="1"/>
          </p:cNvGraphicFramePr>
          <p:nvPr>
            <p:extLst>
              <p:ext uri="{D42A27DB-BD31-4B8C-83A1-F6EECF244321}">
                <p14:modId xmlns="" xmlns:p14="http://schemas.microsoft.com/office/powerpoint/2010/main" val="3596517096"/>
              </p:ext>
            </p:extLst>
          </p:nvPr>
        </p:nvGraphicFramePr>
        <p:xfrm>
          <a:off x="539055" y="2362200"/>
          <a:ext cx="5297341" cy="1219200"/>
        </p:xfrm>
        <a:graphic>
          <a:graphicData uri="http://schemas.openxmlformats.org/drawingml/2006/table">
            <a:tbl>
              <a:tblPr/>
              <a:tblGrid>
                <a:gridCol w="763690"/>
                <a:gridCol w="884910"/>
                <a:gridCol w="775812"/>
                <a:gridCol w="1333427"/>
                <a:gridCol w="1539502"/>
              </a:tblGrid>
              <a:tr h="365760">
                <a:tc>
                  <a:txBody>
                    <a:bodyPr/>
                    <a:lstStyle/>
                    <a:p>
                      <a:pPr algn="ctr" rtl="0" fontAlgn="b"/>
                      <a:r>
                        <a:rPr lang="en-US" sz="1100" b="1" i="0" u="none" strike="noStrike" dirty="0">
                          <a:solidFill>
                            <a:srgbClr val="000000"/>
                          </a:solidFill>
                          <a:latin typeface="Century Gothic"/>
                        </a:rPr>
                        <a:t>Resource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100" b="1" i="0" u="none" strike="noStrike" dirty="0">
                          <a:solidFill>
                            <a:srgbClr val="000000"/>
                          </a:solidFill>
                          <a:latin typeface="Century Gothic"/>
                        </a:rPr>
                        <a:t>Location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100" b="1" i="0" u="none" strike="noStrike" dirty="0">
                          <a:solidFill>
                            <a:srgbClr val="000000"/>
                          </a:solidFill>
                          <a:latin typeface="Century Gothic"/>
                        </a:rPr>
                        <a:t>Level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100" b="1" i="0" u="none" strike="noStrike" dirty="0">
                          <a:solidFill>
                            <a:srgbClr val="000000"/>
                          </a:solidFill>
                          <a:latin typeface="Century Gothic"/>
                        </a:rPr>
                        <a:t>Role</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100" b="1" i="0" u="none" strike="noStrike" dirty="0">
                          <a:solidFill>
                            <a:srgbClr val="FFFFFF"/>
                          </a:solidFill>
                          <a:latin typeface="Century Gothic"/>
                        </a:rPr>
                        <a:t>Man-days </a:t>
                      </a:r>
                      <a:r>
                        <a:rPr lang="en-US" sz="1100" b="1" i="0" u="none" strike="noStrike" dirty="0" smtClean="0">
                          <a:solidFill>
                            <a:srgbClr val="FFFFFF"/>
                          </a:solidFill>
                          <a:latin typeface="Century Gothic"/>
                        </a:rPr>
                        <a:t>(Phase</a:t>
                      </a:r>
                      <a:r>
                        <a:rPr lang="en-US" sz="1100" b="1" i="0" u="none" strike="noStrike" baseline="0" dirty="0" smtClean="0">
                          <a:solidFill>
                            <a:srgbClr val="FFFFFF"/>
                          </a:solidFill>
                          <a:latin typeface="Century Gothic"/>
                        </a:rPr>
                        <a:t> 1)</a:t>
                      </a:r>
                      <a:endParaRPr lang="en-US" sz="1100" b="1" i="0" u="none" strike="noStrike" dirty="0">
                        <a:solidFill>
                          <a:srgbClr val="FFFFFF"/>
                        </a:solidFill>
                        <a:latin typeface="Century Gothic"/>
                      </a:endParaRP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4F81BD"/>
                    </a:solidFill>
                  </a:tcPr>
                </a:tc>
              </a:tr>
              <a:tr h="228600">
                <a:tc>
                  <a:txBody>
                    <a:bodyPr/>
                    <a:lstStyle/>
                    <a:p>
                      <a:pPr algn="ctr" rtl="0" fontAlgn="b"/>
                      <a:r>
                        <a:rPr lang="en-US" sz="1100" b="0" i="0" u="none" strike="noStrike" dirty="0">
                          <a:solidFill>
                            <a:srgbClr val="000000"/>
                          </a:solidFill>
                          <a:latin typeface="Calibri"/>
                        </a:rPr>
                        <a:t>Parag</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3E8FF"/>
                    </a:solidFill>
                  </a:tcPr>
                </a:tc>
                <a:tc>
                  <a:txBody>
                    <a:bodyPr/>
                    <a:lstStyle/>
                    <a:p>
                      <a:pPr algn="ctr" rtl="0" fontAlgn="b"/>
                      <a:r>
                        <a:rPr lang="en-US" sz="1100" b="0" i="0" u="none" strike="noStrike" dirty="0">
                          <a:solidFill>
                            <a:srgbClr val="000000"/>
                          </a:solidFill>
                          <a:latin typeface="Calibri"/>
                        </a:rPr>
                        <a:t>Offshore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3E8FF"/>
                    </a:solidFill>
                  </a:tcPr>
                </a:tc>
                <a:tc>
                  <a:txBody>
                    <a:bodyPr/>
                    <a:lstStyle/>
                    <a:p>
                      <a:pPr algn="ctr" rtl="0" fontAlgn="b"/>
                      <a:r>
                        <a:rPr lang="en-US" sz="1100" b="0" i="0" u="none" strike="noStrike" dirty="0">
                          <a:solidFill>
                            <a:srgbClr val="000000"/>
                          </a:solidFill>
                          <a:latin typeface="Calibri"/>
                        </a:rPr>
                        <a:t>SC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3E8FF"/>
                    </a:solidFill>
                  </a:tcPr>
                </a:tc>
                <a:tc>
                  <a:txBody>
                    <a:bodyPr/>
                    <a:lstStyle/>
                    <a:p>
                      <a:pPr algn="ctr" rtl="0" fontAlgn="b"/>
                      <a:r>
                        <a:rPr lang="en-US" sz="1100" b="0" i="0" u="none" strike="noStrike" dirty="0" smtClean="0">
                          <a:solidFill>
                            <a:srgbClr val="000000"/>
                          </a:solidFill>
                          <a:latin typeface="Calibri"/>
                        </a:rPr>
                        <a:t>UI Analyst</a:t>
                      </a:r>
                      <a:r>
                        <a:rPr lang="en-US" sz="1100" b="0" i="0" u="none" strike="noStrike" dirty="0">
                          <a:solidFill>
                            <a:srgbClr val="000000"/>
                          </a:solidFill>
                          <a:latin typeface="Calibri"/>
                        </a:rPr>
                        <a:t> </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3E8FF"/>
                    </a:solidFill>
                  </a:tcPr>
                </a:tc>
                <a:tc>
                  <a:txBody>
                    <a:bodyPr/>
                    <a:lstStyle/>
                    <a:p>
                      <a:pPr algn="ctr" rtl="0" fontAlgn="ctr"/>
                      <a:r>
                        <a:rPr lang="en-US" sz="1100" b="1" i="0" u="none" strike="noStrike" dirty="0" smtClean="0">
                          <a:solidFill>
                            <a:srgbClr val="00234B"/>
                          </a:solidFill>
                          <a:latin typeface="Calibri"/>
                        </a:rPr>
                        <a:t>28</a:t>
                      </a:r>
                      <a:r>
                        <a:rPr lang="en-US" sz="1100" b="1" i="0" u="none" strike="noStrike" dirty="0">
                          <a:solidFill>
                            <a:srgbClr val="00234B"/>
                          </a:solidFill>
                          <a:latin typeface="Calibri"/>
                        </a:rPr>
                        <a:t> </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3E8FF"/>
                    </a:solidFill>
                  </a:tcPr>
                </a:tc>
              </a:tr>
              <a:tr h="243840">
                <a:tc>
                  <a:txBody>
                    <a:bodyPr/>
                    <a:lstStyle/>
                    <a:p>
                      <a:pPr algn="ctr" rtl="0" fontAlgn="b"/>
                      <a:r>
                        <a:rPr lang="en-US" sz="1100" b="0" i="0" u="none" strike="noStrike" dirty="0">
                          <a:solidFill>
                            <a:srgbClr val="000000"/>
                          </a:solidFill>
                          <a:latin typeface="Calibri"/>
                        </a:rPr>
                        <a:t>Suman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3E8FF"/>
                    </a:solidFill>
                  </a:tcPr>
                </a:tc>
                <a:tc>
                  <a:txBody>
                    <a:bodyPr/>
                    <a:lstStyle/>
                    <a:p>
                      <a:pPr algn="ctr" rtl="0" fontAlgn="b"/>
                      <a:r>
                        <a:rPr lang="en-US" sz="1100" b="0" i="0" u="none" strike="noStrike" dirty="0">
                          <a:solidFill>
                            <a:srgbClr val="000000"/>
                          </a:solidFill>
                          <a:latin typeface="Calibri"/>
                        </a:rPr>
                        <a:t>Offshore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3E8FF"/>
                    </a:solidFill>
                  </a:tcPr>
                </a:tc>
                <a:tc>
                  <a:txBody>
                    <a:bodyPr/>
                    <a:lstStyle/>
                    <a:p>
                      <a:pPr algn="ctr" rtl="0" fontAlgn="b"/>
                      <a:r>
                        <a:rPr lang="en-US" sz="1100" b="0" i="0" u="none" strike="noStrike" dirty="0" smtClean="0">
                          <a:solidFill>
                            <a:srgbClr val="000000"/>
                          </a:solidFill>
                          <a:latin typeface="Calibri"/>
                        </a:rPr>
                        <a:t>C </a:t>
                      </a:r>
                      <a:endParaRPr lang="en-US" sz="1100" b="0" i="0" u="none" strike="noStrike" dirty="0">
                        <a:solidFill>
                          <a:srgbClr val="000000"/>
                        </a:solidFill>
                        <a:latin typeface="Calibri"/>
                      </a:endParaRP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3E8FF"/>
                    </a:solidFill>
                  </a:tcPr>
                </a:tc>
                <a:tc>
                  <a:txBody>
                    <a:bodyPr/>
                    <a:lstStyle/>
                    <a:p>
                      <a:pPr algn="ctr" rtl="0" fontAlgn="b"/>
                      <a:r>
                        <a:rPr lang="en-US" sz="1100" b="0" i="0" u="none" strike="noStrike" dirty="0" smtClean="0">
                          <a:solidFill>
                            <a:srgbClr val="000000"/>
                          </a:solidFill>
                          <a:latin typeface="Calibri"/>
                        </a:rPr>
                        <a:t>Cloud Developer</a:t>
                      </a:r>
                      <a:r>
                        <a:rPr lang="en-US" sz="1100" b="0" i="0" u="none" strike="noStrike" dirty="0">
                          <a:solidFill>
                            <a:srgbClr val="000000"/>
                          </a:solidFill>
                          <a:latin typeface="Calibri"/>
                        </a:rPr>
                        <a:t> </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3E8FF"/>
                    </a:solidFill>
                  </a:tcPr>
                </a:tc>
                <a:tc>
                  <a:txBody>
                    <a:bodyPr/>
                    <a:lstStyle/>
                    <a:p>
                      <a:pPr algn="ctr" rtl="0" fontAlgn="ctr"/>
                      <a:r>
                        <a:rPr lang="en-US" sz="1100" b="1" i="0" u="none" strike="noStrike" smtClean="0">
                          <a:solidFill>
                            <a:srgbClr val="00234B"/>
                          </a:solidFill>
                          <a:latin typeface="Calibri"/>
                        </a:rPr>
                        <a:t>28</a:t>
                      </a:r>
                      <a:endParaRPr lang="en-US" sz="1100" b="1" i="0" u="none" strike="noStrike" dirty="0">
                        <a:solidFill>
                          <a:srgbClr val="00234B"/>
                        </a:solidFill>
                        <a:latin typeface="Calibri"/>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3E8FF"/>
                    </a:solidFill>
                  </a:tcPr>
                </a:tc>
              </a:tr>
              <a:tr h="190500">
                <a:tc>
                  <a:txBody>
                    <a:bodyPr/>
                    <a:lstStyle/>
                    <a:p>
                      <a:pPr algn="ctr" rtl="0" fontAlgn="b"/>
                      <a:r>
                        <a:rPr lang="en-US" sz="1100" b="0" i="0" u="none" strike="noStrike" dirty="0">
                          <a:solidFill>
                            <a:srgbClr val="00234B"/>
                          </a:solidFill>
                          <a:latin typeface="Calibri"/>
                        </a:rPr>
                        <a:t>Abhilash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CC"/>
                    </a:solidFill>
                  </a:tcPr>
                </a:tc>
                <a:tc>
                  <a:txBody>
                    <a:bodyPr/>
                    <a:lstStyle/>
                    <a:p>
                      <a:pPr algn="ctr" rtl="0" fontAlgn="b"/>
                      <a:r>
                        <a:rPr lang="en-US" sz="1100" b="0" i="0" u="none" strike="noStrike" dirty="0">
                          <a:solidFill>
                            <a:srgbClr val="000000"/>
                          </a:solidFill>
                          <a:latin typeface="Calibri"/>
                        </a:rPr>
                        <a:t>Offshore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CC"/>
                    </a:solidFill>
                  </a:tcPr>
                </a:tc>
                <a:tc>
                  <a:txBody>
                    <a:bodyPr/>
                    <a:lstStyle/>
                    <a:p>
                      <a:pPr algn="ctr" rtl="0" fontAlgn="b"/>
                      <a:r>
                        <a:rPr lang="en-US" sz="1100" b="0" i="0" u="none" strike="noStrike" dirty="0">
                          <a:solidFill>
                            <a:srgbClr val="000000"/>
                          </a:solidFill>
                          <a:latin typeface="Calibri"/>
                        </a:rPr>
                        <a:t> </a:t>
                      </a:r>
                      <a:r>
                        <a:rPr lang="en-US" sz="1100" b="0" i="0" u="none" strike="noStrike" dirty="0" smtClean="0">
                          <a:solidFill>
                            <a:srgbClr val="000000"/>
                          </a:solidFill>
                          <a:latin typeface="Calibri"/>
                        </a:rPr>
                        <a:t>C</a:t>
                      </a:r>
                      <a:endParaRPr lang="en-US" sz="1100" b="0" i="0" u="none" strike="noStrike" dirty="0">
                        <a:solidFill>
                          <a:srgbClr val="000000"/>
                        </a:solidFill>
                        <a:latin typeface="Calibri"/>
                      </a:endParaRP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CC"/>
                    </a:solidFill>
                  </a:tcPr>
                </a:tc>
                <a:tc>
                  <a:txBody>
                    <a:bodyPr/>
                    <a:lstStyle/>
                    <a:p>
                      <a:pPr algn="ctr" rtl="0" fontAlgn="b"/>
                      <a:r>
                        <a:rPr lang="en-US" sz="1100" b="0" i="0" u="none" strike="noStrike" dirty="0" smtClean="0">
                          <a:solidFill>
                            <a:srgbClr val="000000"/>
                          </a:solidFill>
                          <a:latin typeface="Calibri"/>
                        </a:rPr>
                        <a:t>Cloud Developer </a:t>
                      </a:r>
                      <a:endParaRPr lang="en-US" sz="1100" b="0" i="0" u="none" strike="noStrike" dirty="0">
                        <a:solidFill>
                          <a:srgbClr val="000000"/>
                        </a:solidFill>
                        <a:latin typeface="Calibri"/>
                      </a:endParaRP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CC"/>
                    </a:solidFill>
                  </a:tcPr>
                </a:tc>
                <a:tc>
                  <a:txBody>
                    <a:bodyPr/>
                    <a:lstStyle/>
                    <a:p>
                      <a:pPr algn="ctr" rtl="0" fontAlgn="ctr"/>
                      <a:r>
                        <a:rPr lang="en-US" sz="1100" b="1" i="0" u="none" strike="noStrike" dirty="0" smtClean="0">
                          <a:solidFill>
                            <a:srgbClr val="00234B"/>
                          </a:solidFill>
                          <a:latin typeface="Calibri"/>
                        </a:rPr>
                        <a:t>28</a:t>
                      </a:r>
                      <a:endParaRPr lang="en-US" sz="1100" b="1" i="0" u="none" strike="noStrike" dirty="0">
                        <a:solidFill>
                          <a:srgbClr val="00234B"/>
                        </a:solidFill>
                        <a:latin typeface="Calibri"/>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CC"/>
                    </a:solidFill>
                  </a:tcPr>
                </a:tc>
              </a:tr>
              <a:tr h="190500">
                <a:tc>
                  <a:txBody>
                    <a:bodyPr/>
                    <a:lstStyle/>
                    <a:p>
                      <a:pPr algn="ctr" rtl="0" fontAlgn="b"/>
                      <a:r>
                        <a:rPr lang="en-US" sz="1100" b="0" i="0" u="none" strike="noStrike" dirty="0">
                          <a:solidFill>
                            <a:srgbClr val="000000"/>
                          </a:solidFill>
                          <a:latin typeface="Calibri"/>
                        </a:rPr>
                        <a:t>Balaji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5D4"/>
                    </a:solidFill>
                  </a:tcPr>
                </a:tc>
                <a:tc>
                  <a:txBody>
                    <a:bodyPr/>
                    <a:lstStyle/>
                    <a:p>
                      <a:pPr algn="ctr" rtl="0" fontAlgn="b"/>
                      <a:r>
                        <a:rPr lang="en-US" sz="1100" b="0" i="0" u="none" strike="noStrike" dirty="0">
                          <a:solidFill>
                            <a:srgbClr val="000000"/>
                          </a:solidFill>
                          <a:latin typeface="Calibri"/>
                        </a:rPr>
                        <a:t>Offshore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CC"/>
                    </a:solidFill>
                  </a:tcPr>
                </a:tc>
                <a:tc>
                  <a:txBody>
                    <a:bodyPr/>
                    <a:lstStyle/>
                    <a:p>
                      <a:pPr algn="ctr" rtl="0" fontAlgn="b"/>
                      <a:r>
                        <a:rPr lang="en-US" sz="1100" b="0" i="0" u="none" strike="noStrike" dirty="0" smtClean="0">
                          <a:solidFill>
                            <a:srgbClr val="000000"/>
                          </a:solidFill>
                          <a:latin typeface="Calibri"/>
                        </a:rPr>
                        <a:t> SE</a:t>
                      </a:r>
                      <a:endParaRPr lang="en-US" sz="1100" b="0" i="0" u="none" strike="noStrike" dirty="0">
                        <a:solidFill>
                          <a:srgbClr val="000000"/>
                        </a:solidFill>
                        <a:latin typeface="Calibri"/>
                      </a:endParaRP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5D4"/>
                    </a:solidFill>
                  </a:tcPr>
                </a:tc>
                <a:tc>
                  <a:txBody>
                    <a:bodyPr/>
                    <a:lstStyle/>
                    <a:p>
                      <a:pPr algn="ctr" rtl="0" fontAlgn="b"/>
                      <a:r>
                        <a:rPr lang="en-US" sz="1100" b="0" i="0" u="none" strike="noStrike" dirty="0" smtClean="0">
                          <a:solidFill>
                            <a:srgbClr val="000000"/>
                          </a:solidFill>
                          <a:latin typeface="Calibri"/>
                        </a:rPr>
                        <a:t>Cloud Developer </a:t>
                      </a:r>
                      <a:endParaRPr lang="en-US" sz="1100" b="0" i="0" u="none" strike="noStrike" dirty="0">
                        <a:solidFill>
                          <a:srgbClr val="000000"/>
                        </a:solidFill>
                        <a:latin typeface="Calibri"/>
                      </a:endParaRP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5D4"/>
                    </a:solidFill>
                  </a:tcPr>
                </a:tc>
                <a:tc>
                  <a:txBody>
                    <a:bodyPr/>
                    <a:lstStyle/>
                    <a:p>
                      <a:pPr algn="ctr" rtl="0" fontAlgn="ctr"/>
                      <a:r>
                        <a:rPr lang="en-US" sz="1100" b="1" i="0" u="none" strike="noStrike" dirty="0" smtClean="0">
                          <a:solidFill>
                            <a:srgbClr val="00234B"/>
                          </a:solidFill>
                          <a:latin typeface="Calibri"/>
                        </a:rPr>
                        <a:t>28</a:t>
                      </a:r>
                      <a:endParaRPr lang="en-US" sz="1100" b="1" i="0" u="none" strike="noStrike" dirty="0">
                        <a:solidFill>
                          <a:srgbClr val="00234B"/>
                        </a:solidFill>
                        <a:latin typeface="Calibri"/>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5D4"/>
                    </a:solidFill>
                  </a:tcPr>
                </a:tc>
              </a:tr>
            </a:tbl>
          </a:graphicData>
        </a:graphic>
      </p:graphicFrame>
      <p:sp>
        <p:nvSpPr>
          <p:cNvPr id="3" name="Rectangle 2"/>
          <p:cNvSpPr/>
          <p:nvPr/>
        </p:nvSpPr>
        <p:spPr>
          <a:xfrm>
            <a:off x="341242" y="4114800"/>
            <a:ext cx="9412357" cy="2739211"/>
          </a:xfrm>
          <a:prstGeom prst="rect">
            <a:avLst/>
          </a:prstGeom>
        </p:spPr>
        <p:txBody>
          <a:bodyPr wrap="square">
            <a:spAutoFit/>
          </a:bodyPr>
          <a:lstStyle/>
          <a:p>
            <a:r>
              <a:rPr lang="en-US" sz="1600" b="1" u="sng" dirty="0">
                <a:solidFill>
                  <a:schemeClr val="tx2">
                    <a:lumMod val="50000"/>
                  </a:schemeClr>
                </a:solidFill>
              </a:rPr>
              <a:t>Assumptions:</a:t>
            </a:r>
          </a:p>
          <a:p>
            <a:pPr marL="173038" indent="-173038">
              <a:buFont typeface="Wingdings" pitchFamily="2" charset="2"/>
              <a:buChar char="Ø"/>
            </a:pPr>
            <a:r>
              <a:rPr lang="en-US" sz="1600" b="1" dirty="0" smtClean="0"/>
              <a:t>Onshore resource time will be non-billable and will be optimized </a:t>
            </a:r>
          </a:p>
          <a:p>
            <a:pPr marL="173038" indent="-173038">
              <a:buFont typeface="Wingdings" pitchFamily="2" charset="2"/>
              <a:buChar char="Ø"/>
            </a:pPr>
            <a:endParaRPr lang="en-US" sz="1600" b="1" dirty="0"/>
          </a:p>
          <a:p>
            <a:pPr marL="173038" indent="-173038">
              <a:buFont typeface="Wingdings" pitchFamily="2" charset="2"/>
              <a:buChar char="Ø"/>
            </a:pPr>
            <a:r>
              <a:rPr lang="en-US" sz="1600" b="1" dirty="0" smtClean="0"/>
              <a:t> </a:t>
            </a:r>
            <a:r>
              <a:rPr lang="en-US" sz="1600" b="1" dirty="0"/>
              <a:t>Require sample data with hierarchy for Phase 1 within first </a:t>
            </a:r>
            <a:r>
              <a:rPr lang="en-US" sz="1600" b="1" dirty="0" smtClean="0"/>
              <a:t>week</a:t>
            </a:r>
          </a:p>
          <a:p>
            <a:pPr marL="173038" indent="-173038">
              <a:buFont typeface="Wingdings" pitchFamily="2" charset="2"/>
              <a:buChar char="Ø"/>
            </a:pPr>
            <a:endParaRPr lang="en-US" sz="1600" b="1" dirty="0"/>
          </a:p>
          <a:p>
            <a:pPr marL="173038" indent="-173038">
              <a:buFont typeface="Wingdings" pitchFamily="2" charset="2"/>
              <a:buChar char="Ø"/>
            </a:pPr>
            <a:r>
              <a:rPr lang="en-US" sz="1600" dirty="0"/>
              <a:t>Any functional clarifications / context will be provided in one business day</a:t>
            </a:r>
          </a:p>
          <a:p>
            <a:pPr marL="173038" indent="-173038">
              <a:buFont typeface="Wingdings" pitchFamily="2" charset="2"/>
              <a:buChar char="Ø"/>
            </a:pPr>
            <a:endParaRPr lang="en-US" sz="1600" dirty="0"/>
          </a:p>
          <a:p>
            <a:pPr marL="173038" indent="-173038">
              <a:buFont typeface="Wingdings" pitchFamily="2" charset="2"/>
              <a:buChar char="Ø"/>
            </a:pPr>
            <a:r>
              <a:rPr lang="en-US" sz="1600" dirty="0"/>
              <a:t>PCF environment will be made available.</a:t>
            </a:r>
          </a:p>
          <a:p>
            <a:pPr marL="173038" indent="-173038">
              <a:buFont typeface="Wingdings" pitchFamily="2" charset="2"/>
              <a:buChar char="Ø"/>
            </a:pPr>
            <a:endParaRPr lang="en-US" sz="1600" dirty="0"/>
          </a:p>
          <a:p>
            <a:pPr marL="173038" indent="-173038">
              <a:buFont typeface="Wingdings" pitchFamily="2" charset="2"/>
              <a:buChar char="Ø"/>
            </a:pPr>
            <a:r>
              <a:rPr lang="en-US" sz="1600" dirty="0" smtClean="0"/>
              <a:t>.Earliest </a:t>
            </a:r>
            <a:r>
              <a:rPr lang="en-US" sz="1600" dirty="0"/>
              <a:t>approval by end of 23</a:t>
            </a:r>
            <a:r>
              <a:rPr lang="en-US" sz="1600" baseline="30000" dirty="0"/>
              <a:t>rd</a:t>
            </a:r>
            <a:r>
              <a:rPr lang="en-US" sz="1600" dirty="0"/>
              <a:t> September since the resources are multi-proposed.</a:t>
            </a:r>
          </a:p>
          <a:p>
            <a:pPr marL="173038" indent="-173038">
              <a:buFont typeface="Wingdings" pitchFamily="2" charset="2"/>
              <a:buChar char="Ø"/>
            </a:pPr>
            <a:endParaRPr lang="en-US" sz="1200" dirty="0"/>
          </a:p>
        </p:txBody>
      </p:sp>
    </p:spTree>
    <p:extLst>
      <p:ext uri="{BB962C8B-B14F-4D97-AF65-F5344CB8AC3E}">
        <p14:creationId xmlns="" xmlns:p14="http://schemas.microsoft.com/office/powerpoint/2010/main" val="272301243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Next Steps</a:t>
            </a:r>
            <a:endParaRPr lang="en-US" dirty="0"/>
          </a:p>
        </p:txBody>
      </p:sp>
      <p:sp>
        <p:nvSpPr>
          <p:cNvPr id="7" name="Rounded Rectangle 6"/>
          <p:cNvSpPr/>
          <p:nvPr/>
        </p:nvSpPr>
        <p:spPr>
          <a:xfrm>
            <a:off x="2991608" y="3014736"/>
            <a:ext cx="5237992" cy="473108"/>
          </a:xfrm>
          <a:prstGeom prst="roundRect">
            <a:avLst>
              <a:gd name="adj" fmla="val 50000"/>
            </a:avLst>
          </a:prstGeom>
          <a:noFill/>
          <a:ln w="9525">
            <a:solidFill>
              <a:schemeClr val="bg1">
                <a:lumMod val="8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435700" tIns="0" rIns="0" bIns="0" rtlCol="0" anchor="ctr"/>
          <a:lstStyle/>
          <a:p>
            <a:r>
              <a:rPr lang="en-US" sz="1270" b="1" dirty="0" smtClean="0">
                <a:solidFill>
                  <a:schemeClr val="accent4"/>
                </a:solidFill>
              </a:rPr>
              <a:t>Submit Staffing &amp; Budget (Pankaj)</a:t>
            </a:r>
            <a:endParaRPr lang="en-US" sz="1270" b="1" dirty="0">
              <a:solidFill>
                <a:schemeClr val="accent4"/>
              </a:solidFill>
            </a:endParaRPr>
          </a:p>
        </p:txBody>
      </p:sp>
      <p:sp>
        <p:nvSpPr>
          <p:cNvPr id="8" name="Round Diagonal Corner Rectangle 7"/>
          <p:cNvSpPr/>
          <p:nvPr/>
        </p:nvSpPr>
        <p:spPr bwMode="auto">
          <a:xfrm>
            <a:off x="2494686" y="2923162"/>
            <a:ext cx="914705" cy="615597"/>
          </a:xfrm>
          <a:prstGeom prst="round2DiagRect">
            <a:avLst>
              <a:gd name="adj1" fmla="val 27028"/>
              <a:gd name="adj2" fmla="val 0"/>
            </a:avLst>
          </a:prstGeom>
          <a:solidFill>
            <a:schemeClr val="accent4"/>
          </a:solidFill>
          <a:ln w="6350" cap="flat" cmpd="sng" algn="ctr">
            <a:noFill/>
            <a:prstDash val="solid"/>
            <a:round/>
            <a:headEnd type="none" w="med" len="med"/>
            <a:tailEnd type="none" w="med" len="med"/>
          </a:ln>
          <a:effectLst/>
        </p:spPr>
        <p:txBody>
          <a:bodyPr vert="horz" wrap="none" lIns="72617" tIns="36308" rIns="72617" bIns="36308" numCol="1" rtlCol="0" anchor="ctr" anchorCtr="0" compatLnSpc="1">
            <a:prstTxWarp prst="textNoShape">
              <a:avLst/>
            </a:prstTxWarp>
          </a:bodyPr>
          <a:lstStyle/>
          <a:p>
            <a:pPr algn="ctr" eaLnBrk="0" hangingPunct="0">
              <a:lnSpc>
                <a:spcPct val="85000"/>
              </a:lnSpc>
            </a:pPr>
            <a:endParaRPr lang="en-US" sz="1270" b="1" dirty="0">
              <a:cs typeface="Arial" charset="0"/>
            </a:endParaRPr>
          </a:p>
        </p:txBody>
      </p:sp>
      <p:sp>
        <p:nvSpPr>
          <p:cNvPr id="9" name="Round Diagonal Corner Rectangle 8"/>
          <p:cNvSpPr/>
          <p:nvPr/>
        </p:nvSpPr>
        <p:spPr bwMode="auto">
          <a:xfrm>
            <a:off x="2572086" y="3015910"/>
            <a:ext cx="837306" cy="563508"/>
          </a:xfrm>
          <a:prstGeom prst="round2DiagRect">
            <a:avLst>
              <a:gd name="adj1" fmla="val 27028"/>
              <a:gd name="adj2" fmla="val 0"/>
            </a:avLst>
          </a:prstGeom>
          <a:solidFill>
            <a:schemeClr val="bg1"/>
          </a:solidFill>
          <a:ln w="6350"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none" lIns="72617" tIns="36308" rIns="72617" bIns="36308" numCol="1" rtlCol="0" anchor="ctr" anchorCtr="0" compatLnSpc="1">
            <a:prstTxWarp prst="textNoShape">
              <a:avLst/>
            </a:prstTxWarp>
          </a:bodyPr>
          <a:lstStyle/>
          <a:p>
            <a:pPr algn="ctr" eaLnBrk="0" hangingPunct="0">
              <a:lnSpc>
                <a:spcPct val="85000"/>
              </a:lnSpc>
            </a:pPr>
            <a:endParaRPr lang="en-US" sz="1270" b="1" dirty="0">
              <a:cs typeface="Arial" charset="0"/>
            </a:endParaRPr>
          </a:p>
        </p:txBody>
      </p:sp>
      <p:grpSp>
        <p:nvGrpSpPr>
          <p:cNvPr id="21" name="Group 20"/>
          <p:cNvGrpSpPr/>
          <p:nvPr/>
        </p:nvGrpSpPr>
        <p:grpSpPr>
          <a:xfrm>
            <a:off x="2685647" y="3142597"/>
            <a:ext cx="610181" cy="310133"/>
            <a:chOff x="5656263" y="5219700"/>
            <a:chExt cx="768350" cy="390525"/>
          </a:xfrm>
        </p:grpSpPr>
        <p:sp>
          <p:nvSpPr>
            <p:cNvPr id="22" name="Freeform 35"/>
            <p:cNvSpPr>
              <a:spLocks/>
            </p:cNvSpPr>
            <p:nvPr/>
          </p:nvSpPr>
          <p:spPr bwMode="auto">
            <a:xfrm>
              <a:off x="6272213" y="5224463"/>
              <a:ext cx="152400" cy="347663"/>
            </a:xfrm>
            <a:custGeom>
              <a:avLst/>
              <a:gdLst/>
              <a:ahLst/>
              <a:cxnLst>
                <a:cxn ang="0">
                  <a:pos x="41" y="0"/>
                </a:cxn>
                <a:cxn ang="0">
                  <a:pos x="0" y="16"/>
                </a:cxn>
                <a:cxn ang="0">
                  <a:pos x="27" y="93"/>
                </a:cxn>
                <a:cxn ang="0">
                  <a:pos x="41" y="88"/>
                </a:cxn>
              </a:cxnLst>
              <a:rect l="0" t="0" r="r" b="b"/>
              <a:pathLst>
                <a:path w="41" h="93">
                  <a:moveTo>
                    <a:pt x="41" y="0"/>
                  </a:moveTo>
                  <a:cubicBezTo>
                    <a:pt x="0" y="16"/>
                    <a:pt x="0" y="16"/>
                    <a:pt x="0" y="16"/>
                  </a:cubicBezTo>
                  <a:cubicBezTo>
                    <a:pt x="27" y="93"/>
                    <a:pt x="27" y="93"/>
                    <a:pt x="27" y="93"/>
                  </a:cubicBezTo>
                  <a:cubicBezTo>
                    <a:pt x="29" y="92"/>
                    <a:pt x="41" y="88"/>
                    <a:pt x="41" y="88"/>
                  </a:cubicBezTo>
                </a:path>
              </a:pathLst>
            </a:custGeom>
            <a:noFill/>
            <a:ln w="9525" cap="rnd">
              <a:solidFill>
                <a:schemeClr val="accent4"/>
              </a:solidFill>
              <a:prstDash val="solid"/>
              <a:round/>
              <a:headEnd/>
              <a:tailEnd/>
            </a:ln>
          </p:spPr>
          <p:txBody>
            <a:bodyPr vert="horz" wrap="square" lIns="72617" tIns="36308" rIns="72617" bIns="36308" numCol="1" anchor="t" anchorCtr="0" compatLnSpc="1">
              <a:prstTxWarp prst="textNoShape">
                <a:avLst/>
              </a:prstTxWarp>
            </a:bodyPr>
            <a:lstStyle/>
            <a:p>
              <a:endParaRPr lang="en-US" sz="1559" dirty="0"/>
            </a:p>
          </p:txBody>
        </p:sp>
        <p:sp>
          <p:nvSpPr>
            <p:cNvPr id="23" name="Freeform 36"/>
            <p:cNvSpPr>
              <a:spLocks/>
            </p:cNvSpPr>
            <p:nvPr/>
          </p:nvSpPr>
          <p:spPr bwMode="auto">
            <a:xfrm>
              <a:off x="5656263" y="5527675"/>
              <a:ext cx="71438" cy="44450"/>
            </a:xfrm>
            <a:custGeom>
              <a:avLst/>
              <a:gdLst/>
              <a:ahLst/>
              <a:cxnLst>
                <a:cxn ang="0">
                  <a:pos x="0" y="14"/>
                </a:cxn>
                <a:cxn ang="0">
                  <a:pos x="36" y="28"/>
                </a:cxn>
                <a:cxn ang="0">
                  <a:pos x="45" y="0"/>
                </a:cxn>
              </a:cxnLst>
              <a:rect l="0" t="0" r="r" b="b"/>
              <a:pathLst>
                <a:path w="45" h="28">
                  <a:moveTo>
                    <a:pt x="0" y="14"/>
                  </a:moveTo>
                  <a:lnTo>
                    <a:pt x="36" y="28"/>
                  </a:lnTo>
                  <a:lnTo>
                    <a:pt x="45" y="0"/>
                  </a:lnTo>
                </a:path>
              </a:pathLst>
            </a:custGeom>
            <a:noFill/>
            <a:ln w="9525" cap="rnd">
              <a:solidFill>
                <a:schemeClr val="accent4"/>
              </a:solidFill>
              <a:prstDash val="solid"/>
              <a:round/>
              <a:headEnd/>
              <a:tailEnd/>
            </a:ln>
          </p:spPr>
          <p:txBody>
            <a:bodyPr vert="horz" wrap="square" lIns="72617" tIns="36308" rIns="72617" bIns="36308" numCol="1" anchor="t" anchorCtr="0" compatLnSpc="1">
              <a:prstTxWarp prst="textNoShape">
                <a:avLst/>
              </a:prstTxWarp>
            </a:bodyPr>
            <a:lstStyle/>
            <a:p>
              <a:endParaRPr lang="en-US" sz="1559" dirty="0"/>
            </a:p>
          </p:txBody>
        </p:sp>
        <p:sp>
          <p:nvSpPr>
            <p:cNvPr id="24" name="Freeform 37"/>
            <p:cNvSpPr>
              <a:spLocks/>
            </p:cNvSpPr>
            <p:nvPr/>
          </p:nvSpPr>
          <p:spPr bwMode="auto">
            <a:xfrm>
              <a:off x="5656263" y="5219700"/>
              <a:ext cx="157163" cy="60325"/>
            </a:xfrm>
            <a:custGeom>
              <a:avLst/>
              <a:gdLst/>
              <a:ahLst/>
              <a:cxnLst>
                <a:cxn ang="0">
                  <a:pos x="99" y="38"/>
                </a:cxn>
                <a:cxn ang="0">
                  <a:pos x="3" y="0"/>
                </a:cxn>
                <a:cxn ang="0">
                  <a:pos x="0" y="3"/>
                </a:cxn>
              </a:cxnLst>
              <a:rect l="0" t="0" r="r" b="b"/>
              <a:pathLst>
                <a:path w="99" h="38">
                  <a:moveTo>
                    <a:pt x="99" y="38"/>
                  </a:moveTo>
                  <a:lnTo>
                    <a:pt x="3" y="0"/>
                  </a:lnTo>
                  <a:lnTo>
                    <a:pt x="0" y="3"/>
                  </a:lnTo>
                </a:path>
              </a:pathLst>
            </a:custGeom>
            <a:noFill/>
            <a:ln w="9525" cap="rnd">
              <a:solidFill>
                <a:schemeClr val="accent4"/>
              </a:solidFill>
              <a:prstDash val="solid"/>
              <a:round/>
              <a:headEnd/>
              <a:tailEnd/>
            </a:ln>
          </p:spPr>
          <p:txBody>
            <a:bodyPr vert="horz" wrap="square" lIns="72617" tIns="36308" rIns="72617" bIns="36308" numCol="1" anchor="t" anchorCtr="0" compatLnSpc="1">
              <a:prstTxWarp prst="textNoShape">
                <a:avLst/>
              </a:prstTxWarp>
            </a:bodyPr>
            <a:lstStyle/>
            <a:p>
              <a:endParaRPr lang="en-US" sz="1559" dirty="0"/>
            </a:p>
          </p:txBody>
        </p:sp>
        <p:sp>
          <p:nvSpPr>
            <p:cNvPr id="25" name="Freeform 38"/>
            <p:cNvSpPr>
              <a:spLocks/>
            </p:cNvSpPr>
            <p:nvPr/>
          </p:nvSpPr>
          <p:spPr bwMode="auto">
            <a:xfrm>
              <a:off x="5768975" y="5276850"/>
              <a:ext cx="250825" cy="220663"/>
            </a:xfrm>
            <a:custGeom>
              <a:avLst/>
              <a:gdLst/>
              <a:ahLst/>
              <a:cxnLst>
                <a:cxn ang="0">
                  <a:pos x="67" y="0"/>
                </a:cxn>
                <a:cxn ang="0">
                  <a:pos x="23" y="3"/>
                </a:cxn>
                <a:cxn ang="0">
                  <a:pos x="18" y="7"/>
                </a:cxn>
                <a:cxn ang="0">
                  <a:pos x="0" y="58"/>
                </a:cxn>
                <a:cxn ang="0">
                  <a:pos x="8" y="59"/>
                </a:cxn>
              </a:cxnLst>
              <a:rect l="0" t="0" r="r" b="b"/>
              <a:pathLst>
                <a:path w="67" h="59">
                  <a:moveTo>
                    <a:pt x="67" y="0"/>
                  </a:moveTo>
                  <a:cubicBezTo>
                    <a:pt x="23" y="3"/>
                    <a:pt x="23" y="3"/>
                    <a:pt x="23" y="3"/>
                  </a:cubicBezTo>
                  <a:cubicBezTo>
                    <a:pt x="23" y="3"/>
                    <a:pt x="20" y="3"/>
                    <a:pt x="18" y="7"/>
                  </a:cubicBezTo>
                  <a:cubicBezTo>
                    <a:pt x="17" y="9"/>
                    <a:pt x="0" y="58"/>
                    <a:pt x="0" y="58"/>
                  </a:cubicBezTo>
                  <a:cubicBezTo>
                    <a:pt x="8" y="59"/>
                    <a:pt x="8" y="59"/>
                    <a:pt x="8" y="59"/>
                  </a:cubicBezTo>
                </a:path>
              </a:pathLst>
            </a:custGeom>
            <a:noFill/>
            <a:ln w="9525" cap="rnd">
              <a:solidFill>
                <a:schemeClr val="accent4"/>
              </a:solidFill>
              <a:prstDash val="solid"/>
              <a:round/>
              <a:headEnd/>
              <a:tailEnd/>
            </a:ln>
          </p:spPr>
          <p:txBody>
            <a:bodyPr vert="horz" wrap="square" lIns="72617" tIns="36308" rIns="72617" bIns="36308" numCol="1" anchor="t" anchorCtr="0" compatLnSpc="1">
              <a:prstTxWarp prst="textNoShape">
                <a:avLst/>
              </a:prstTxWarp>
            </a:bodyPr>
            <a:lstStyle/>
            <a:p>
              <a:endParaRPr lang="en-US" sz="1559" dirty="0"/>
            </a:p>
          </p:txBody>
        </p:sp>
        <p:sp>
          <p:nvSpPr>
            <p:cNvPr id="26" name="Freeform 39"/>
            <p:cNvSpPr>
              <a:spLocks/>
            </p:cNvSpPr>
            <p:nvPr/>
          </p:nvSpPr>
          <p:spPr bwMode="auto">
            <a:xfrm>
              <a:off x="6065838" y="5448300"/>
              <a:ext cx="212725" cy="161925"/>
            </a:xfrm>
            <a:custGeom>
              <a:avLst/>
              <a:gdLst/>
              <a:ahLst/>
              <a:cxnLst>
                <a:cxn ang="0">
                  <a:pos x="0" y="27"/>
                </a:cxn>
                <a:cxn ang="0">
                  <a:pos x="10" y="35"/>
                </a:cxn>
                <a:cxn ang="0">
                  <a:pos x="20" y="43"/>
                </a:cxn>
                <a:cxn ang="0">
                  <a:pos x="22" y="43"/>
                </a:cxn>
                <a:cxn ang="0">
                  <a:pos x="29" y="36"/>
                </a:cxn>
                <a:cxn ang="0">
                  <a:pos x="18" y="22"/>
                </a:cxn>
                <a:cxn ang="0">
                  <a:pos x="6" y="11"/>
                </a:cxn>
                <a:cxn ang="0">
                  <a:pos x="7" y="9"/>
                </a:cxn>
                <a:cxn ang="0">
                  <a:pos x="26" y="27"/>
                </a:cxn>
                <a:cxn ang="0">
                  <a:pos x="36" y="34"/>
                </a:cxn>
                <a:cxn ang="0">
                  <a:pos x="42" y="33"/>
                </a:cxn>
                <a:cxn ang="0">
                  <a:pos x="45" y="27"/>
                </a:cxn>
                <a:cxn ang="0">
                  <a:pos x="41" y="19"/>
                </a:cxn>
                <a:cxn ang="0">
                  <a:pos x="21" y="2"/>
                </a:cxn>
                <a:cxn ang="0">
                  <a:pos x="22" y="0"/>
                </a:cxn>
                <a:cxn ang="0">
                  <a:pos x="35" y="12"/>
                </a:cxn>
                <a:cxn ang="0">
                  <a:pos x="49" y="22"/>
                </a:cxn>
                <a:cxn ang="0">
                  <a:pos x="49" y="22"/>
                </a:cxn>
                <a:cxn ang="0">
                  <a:pos x="57" y="15"/>
                </a:cxn>
                <a:cxn ang="0">
                  <a:pos x="57" y="14"/>
                </a:cxn>
              </a:cxnLst>
              <a:rect l="0" t="0" r="r" b="b"/>
              <a:pathLst>
                <a:path w="57" h="43">
                  <a:moveTo>
                    <a:pt x="0" y="27"/>
                  </a:moveTo>
                  <a:cubicBezTo>
                    <a:pt x="2" y="28"/>
                    <a:pt x="8" y="33"/>
                    <a:pt x="10" y="35"/>
                  </a:cubicBezTo>
                  <a:cubicBezTo>
                    <a:pt x="12" y="37"/>
                    <a:pt x="17" y="43"/>
                    <a:pt x="20" y="43"/>
                  </a:cubicBezTo>
                  <a:cubicBezTo>
                    <a:pt x="22" y="43"/>
                    <a:pt x="22" y="43"/>
                    <a:pt x="22" y="43"/>
                  </a:cubicBezTo>
                  <a:cubicBezTo>
                    <a:pt x="25" y="43"/>
                    <a:pt x="29" y="39"/>
                    <a:pt x="29" y="36"/>
                  </a:cubicBezTo>
                  <a:cubicBezTo>
                    <a:pt x="29" y="30"/>
                    <a:pt x="21" y="25"/>
                    <a:pt x="18" y="22"/>
                  </a:cubicBezTo>
                  <a:cubicBezTo>
                    <a:pt x="6" y="11"/>
                    <a:pt x="6" y="11"/>
                    <a:pt x="6" y="11"/>
                  </a:cubicBezTo>
                  <a:cubicBezTo>
                    <a:pt x="7" y="9"/>
                    <a:pt x="7" y="9"/>
                    <a:pt x="7" y="9"/>
                  </a:cubicBezTo>
                  <a:cubicBezTo>
                    <a:pt x="26" y="27"/>
                    <a:pt x="26" y="27"/>
                    <a:pt x="26" y="27"/>
                  </a:cubicBezTo>
                  <a:cubicBezTo>
                    <a:pt x="29" y="29"/>
                    <a:pt x="32" y="34"/>
                    <a:pt x="36" y="34"/>
                  </a:cubicBezTo>
                  <a:cubicBezTo>
                    <a:pt x="38" y="35"/>
                    <a:pt x="40" y="35"/>
                    <a:pt x="42" y="33"/>
                  </a:cubicBezTo>
                  <a:cubicBezTo>
                    <a:pt x="44" y="32"/>
                    <a:pt x="45" y="29"/>
                    <a:pt x="45" y="27"/>
                  </a:cubicBezTo>
                  <a:cubicBezTo>
                    <a:pt x="45" y="23"/>
                    <a:pt x="43" y="22"/>
                    <a:pt x="41" y="19"/>
                  </a:cubicBezTo>
                  <a:cubicBezTo>
                    <a:pt x="21" y="2"/>
                    <a:pt x="21" y="2"/>
                    <a:pt x="21" y="2"/>
                  </a:cubicBezTo>
                  <a:cubicBezTo>
                    <a:pt x="22" y="1"/>
                    <a:pt x="22" y="0"/>
                    <a:pt x="22" y="0"/>
                  </a:cubicBezTo>
                  <a:cubicBezTo>
                    <a:pt x="23" y="0"/>
                    <a:pt x="34" y="10"/>
                    <a:pt x="35" y="12"/>
                  </a:cubicBezTo>
                  <a:cubicBezTo>
                    <a:pt x="38" y="14"/>
                    <a:pt x="46" y="22"/>
                    <a:pt x="49" y="22"/>
                  </a:cubicBezTo>
                  <a:cubicBezTo>
                    <a:pt x="49" y="22"/>
                    <a:pt x="49" y="22"/>
                    <a:pt x="49" y="22"/>
                  </a:cubicBezTo>
                  <a:cubicBezTo>
                    <a:pt x="53" y="22"/>
                    <a:pt x="57" y="19"/>
                    <a:pt x="57" y="15"/>
                  </a:cubicBezTo>
                  <a:cubicBezTo>
                    <a:pt x="57" y="14"/>
                    <a:pt x="57" y="14"/>
                    <a:pt x="57" y="14"/>
                  </a:cubicBezTo>
                </a:path>
              </a:pathLst>
            </a:custGeom>
            <a:noFill/>
            <a:ln w="9525" cap="rnd">
              <a:solidFill>
                <a:schemeClr val="accent4"/>
              </a:solidFill>
              <a:prstDash val="solid"/>
              <a:round/>
              <a:headEnd/>
              <a:tailEnd/>
            </a:ln>
          </p:spPr>
          <p:txBody>
            <a:bodyPr vert="horz" wrap="square" lIns="72617" tIns="36308" rIns="72617" bIns="36308" numCol="1" anchor="t" anchorCtr="0" compatLnSpc="1">
              <a:prstTxWarp prst="textNoShape">
                <a:avLst/>
              </a:prstTxWarp>
            </a:bodyPr>
            <a:lstStyle/>
            <a:p>
              <a:endParaRPr lang="en-US" sz="1559" dirty="0"/>
            </a:p>
          </p:txBody>
        </p:sp>
        <p:sp>
          <p:nvSpPr>
            <p:cNvPr id="27" name="Freeform 40"/>
            <p:cNvSpPr>
              <a:spLocks/>
            </p:cNvSpPr>
            <p:nvPr/>
          </p:nvSpPr>
          <p:spPr bwMode="auto">
            <a:xfrm>
              <a:off x="5964238" y="5268913"/>
              <a:ext cx="360363" cy="258763"/>
            </a:xfrm>
            <a:custGeom>
              <a:avLst/>
              <a:gdLst/>
              <a:ahLst/>
              <a:cxnLst>
                <a:cxn ang="0">
                  <a:pos x="74" y="4"/>
                </a:cxn>
                <a:cxn ang="0">
                  <a:pos x="25" y="0"/>
                </a:cxn>
                <a:cxn ang="0">
                  <a:pos x="15" y="5"/>
                </a:cxn>
                <a:cxn ang="0">
                  <a:pos x="7" y="20"/>
                </a:cxn>
                <a:cxn ang="0">
                  <a:pos x="0" y="36"/>
                </a:cxn>
                <a:cxn ang="0">
                  <a:pos x="10" y="40"/>
                </a:cxn>
                <a:cxn ang="0">
                  <a:pos x="19" y="33"/>
                </a:cxn>
                <a:cxn ang="0">
                  <a:pos x="25" y="22"/>
                </a:cxn>
                <a:cxn ang="0">
                  <a:pos x="28" y="16"/>
                </a:cxn>
                <a:cxn ang="0">
                  <a:pos x="40" y="16"/>
                </a:cxn>
                <a:cxn ang="0">
                  <a:pos x="47" y="22"/>
                </a:cxn>
                <a:cxn ang="0">
                  <a:pos x="60" y="34"/>
                </a:cxn>
                <a:cxn ang="0">
                  <a:pos x="96" y="69"/>
                </a:cxn>
              </a:cxnLst>
              <a:rect l="0" t="0" r="r" b="b"/>
              <a:pathLst>
                <a:path w="96" h="69">
                  <a:moveTo>
                    <a:pt x="74" y="4"/>
                  </a:moveTo>
                  <a:cubicBezTo>
                    <a:pt x="25" y="0"/>
                    <a:pt x="25" y="0"/>
                    <a:pt x="25" y="0"/>
                  </a:cubicBezTo>
                  <a:cubicBezTo>
                    <a:pt x="20" y="0"/>
                    <a:pt x="17" y="3"/>
                    <a:pt x="15" y="5"/>
                  </a:cubicBezTo>
                  <a:cubicBezTo>
                    <a:pt x="12" y="9"/>
                    <a:pt x="9" y="15"/>
                    <a:pt x="7" y="20"/>
                  </a:cubicBezTo>
                  <a:cubicBezTo>
                    <a:pt x="0" y="36"/>
                    <a:pt x="0" y="36"/>
                    <a:pt x="0" y="36"/>
                  </a:cubicBezTo>
                  <a:cubicBezTo>
                    <a:pt x="1" y="38"/>
                    <a:pt x="7" y="40"/>
                    <a:pt x="10" y="40"/>
                  </a:cubicBezTo>
                  <a:cubicBezTo>
                    <a:pt x="15" y="39"/>
                    <a:pt x="17" y="37"/>
                    <a:pt x="19" y="33"/>
                  </a:cubicBezTo>
                  <a:cubicBezTo>
                    <a:pt x="23" y="28"/>
                    <a:pt x="25" y="22"/>
                    <a:pt x="25" y="22"/>
                  </a:cubicBezTo>
                  <a:cubicBezTo>
                    <a:pt x="25" y="22"/>
                    <a:pt x="27" y="17"/>
                    <a:pt x="28" y="16"/>
                  </a:cubicBezTo>
                  <a:cubicBezTo>
                    <a:pt x="31" y="16"/>
                    <a:pt x="36" y="16"/>
                    <a:pt x="40" y="16"/>
                  </a:cubicBezTo>
                  <a:cubicBezTo>
                    <a:pt x="42" y="16"/>
                    <a:pt x="46" y="20"/>
                    <a:pt x="47" y="22"/>
                  </a:cubicBezTo>
                  <a:cubicBezTo>
                    <a:pt x="51" y="26"/>
                    <a:pt x="56" y="30"/>
                    <a:pt x="60" y="34"/>
                  </a:cubicBezTo>
                  <a:cubicBezTo>
                    <a:pt x="96" y="69"/>
                    <a:pt x="96" y="69"/>
                    <a:pt x="96" y="69"/>
                  </a:cubicBezTo>
                </a:path>
              </a:pathLst>
            </a:custGeom>
            <a:noFill/>
            <a:ln w="9525" cap="rnd">
              <a:solidFill>
                <a:schemeClr val="accent4"/>
              </a:solidFill>
              <a:prstDash val="solid"/>
              <a:round/>
              <a:headEnd/>
              <a:tailEnd/>
            </a:ln>
          </p:spPr>
          <p:txBody>
            <a:bodyPr vert="horz" wrap="square" lIns="72617" tIns="36308" rIns="72617" bIns="36308" numCol="1" anchor="t" anchorCtr="0" compatLnSpc="1">
              <a:prstTxWarp prst="textNoShape">
                <a:avLst/>
              </a:prstTxWarp>
            </a:bodyPr>
            <a:lstStyle/>
            <a:p>
              <a:endParaRPr lang="en-US" sz="1559" dirty="0"/>
            </a:p>
          </p:txBody>
        </p:sp>
        <p:sp>
          <p:nvSpPr>
            <p:cNvPr id="28" name="Freeform 41"/>
            <p:cNvSpPr>
              <a:spLocks/>
            </p:cNvSpPr>
            <p:nvPr/>
          </p:nvSpPr>
          <p:spPr bwMode="auto">
            <a:xfrm>
              <a:off x="5854700" y="5453063"/>
              <a:ext cx="90488" cy="127000"/>
            </a:xfrm>
            <a:custGeom>
              <a:avLst/>
              <a:gdLst/>
              <a:ahLst/>
              <a:cxnLst>
                <a:cxn ang="0">
                  <a:pos x="17" y="1"/>
                </a:cxn>
                <a:cxn ang="0">
                  <a:pos x="17" y="1"/>
                </a:cxn>
                <a:cxn ang="0">
                  <a:pos x="22" y="11"/>
                </a:cxn>
                <a:cxn ang="0">
                  <a:pos x="17" y="27"/>
                </a:cxn>
                <a:cxn ang="0">
                  <a:pos x="7" y="32"/>
                </a:cxn>
                <a:cxn ang="0">
                  <a:pos x="2" y="22"/>
                </a:cxn>
                <a:cxn ang="0">
                  <a:pos x="8" y="6"/>
                </a:cxn>
                <a:cxn ang="0">
                  <a:pos x="17" y="1"/>
                </a:cxn>
              </a:cxnLst>
              <a:rect l="0" t="0" r="r" b="b"/>
              <a:pathLst>
                <a:path w="24" h="34">
                  <a:moveTo>
                    <a:pt x="17" y="1"/>
                  </a:moveTo>
                  <a:cubicBezTo>
                    <a:pt x="17" y="1"/>
                    <a:pt x="17" y="1"/>
                    <a:pt x="17" y="1"/>
                  </a:cubicBezTo>
                  <a:cubicBezTo>
                    <a:pt x="22" y="2"/>
                    <a:pt x="24" y="7"/>
                    <a:pt x="22" y="11"/>
                  </a:cubicBezTo>
                  <a:cubicBezTo>
                    <a:pt x="17" y="27"/>
                    <a:pt x="17" y="27"/>
                    <a:pt x="17" y="27"/>
                  </a:cubicBezTo>
                  <a:cubicBezTo>
                    <a:pt x="15" y="31"/>
                    <a:pt x="11" y="34"/>
                    <a:pt x="7" y="32"/>
                  </a:cubicBezTo>
                  <a:cubicBezTo>
                    <a:pt x="3" y="31"/>
                    <a:pt x="0" y="26"/>
                    <a:pt x="2" y="22"/>
                  </a:cubicBezTo>
                  <a:cubicBezTo>
                    <a:pt x="8" y="6"/>
                    <a:pt x="8" y="6"/>
                    <a:pt x="8" y="6"/>
                  </a:cubicBezTo>
                  <a:cubicBezTo>
                    <a:pt x="9" y="2"/>
                    <a:pt x="13" y="0"/>
                    <a:pt x="17" y="1"/>
                  </a:cubicBezTo>
                  <a:close/>
                </a:path>
              </a:pathLst>
            </a:custGeom>
            <a:noFill/>
            <a:ln w="9525" cap="rnd">
              <a:solidFill>
                <a:schemeClr val="accent4"/>
              </a:solidFill>
              <a:prstDash val="solid"/>
              <a:round/>
              <a:headEnd/>
              <a:tailEnd/>
            </a:ln>
          </p:spPr>
          <p:txBody>
            <a:bodyPr vert="horz" wrap="square" lIns="72617" tIns="36308" rIns="72617" bIns="36308" numCol="1" anchor="t" anchorCtr="0" compatLnSpc="1">
              <a:prstTxWarp prst="textNoShape">
                <a:avLst/>
              </a:prstTxWarp>
            </a:bodyPr>
            <a:lstStyle/>
            <a:p>
              <a:endParaRPr lang="en-US" sz="1559" dirty="0"/>
            </a:p>
          </p:txBody>
        </p:sp>
        <p:sp>
          <p:nvSpPr>
            <p:cNvPr id="29" name="Freeform 42"/>
            <p:cNvSpPr>
              <a:spLocks/>
            </p:cNvSpPr>
            <p:nvPr/>
          </p:nvSpPr>
          <p:spPr bwMode="auto">
            <a:xfrm>
              <a:off x="5802313" y="5437188"/>
              <a:ext cx="79375" cy="109538"/>
            </a:xfrm>
            <a:custGeom>
              <a:avLst/>
              <a:gdLst/>
              <a:ahLst/>
              <a:cxnLst>
                <a:cxn ang="0">
                  <a:pos x="14" y="1"/>
                </a:cxn>
                <a:cxn ang="0">
                  <a:pos x="14" y="1"/>
                </a:cxn>
                <a:cxn ang="0">
                  <a:pos x="19" y="12"/>
                </a:cxn>
                <a:cxn ang="0">
                  <a:pos x="16" y="22"/>
                </a:cxn>
                <a:cxn ang="0">
                  <a:pos x="6" y="27"/>
                </a:cxn>
                <a:cxn ang="0">
                  <a:pos x="1" y="17"/>
                </a:cxn>
                <a:cxn ang="0">
                  <a:pos x="4" y="7"/>
                </a:cxn>
                <a:cxn ang="0">
                  <a:pos x="14" y="1"/>
                </a:cxn>
              </a:cxnLst>
              <a:rect l="0" t="0" r="r" b="b"/>
              <a:pathLst>
                <a:path w="21" h="29">
                  <a:moveTo>
                    <a:pt x="14" y="1"/>
                  </a:moveTo>
                  <a:cubicBezTo>
                    <a:pt x="14" y="1"/>
                    <a:pt x="14" y="1"/>
                    <a:pt x="14" y="1"/>
                  </a:cubicBezTo>
                  <a:cubicBezTo>
                    <a:pt x="19" y="3"/>
                    <a:pt x="21" y="7"/>
                    <a:pt x="19" y="12"/>
                  </a:cubicBezTo>
                  <a:cubicBezTo>
                    <a:pt x="16" y="22"/>
                    <a:pt x="16" y="22"/>
                    <a:pt x="16" y="22"/>
                  </a:cubicBezTo>
                  <a:cubicBezTo>
                    <a:pt x="14" y="26"/>
                    <a:pt x="10" y="29"/>
                    <a:pt x="6" y="27"/>
                  </a:cubicBezTo>
                  <a:cubicBezTo>
                    <a:pt x="2" y="26"/>
                    <a:pt x="0" y="21"/>
                    <a:pt x="1" y="17"/>
                  </a:cubicBezTo>
                  <a:cubicBezTo>
                    <a:pt x="4" y="7"/>
                    <a:pt x="4" y="7"/>
                    <a:pt x="4" y="7"/>
                  </a:cubicBezTo>
                  <a:cubicBezTo>
                    <a:pt x="6" y="2"/>
                    <a:pt x="10" y="0"/>
                    <a:pt x="14" y="1"/>
                  </a:cubicBezTo>
                  <a:close/>
                </a:path>
              </a:pathLst>
            </a:custGeom>
            <a:noFill/>
            <a:ln w="9525" cap="rnd">
              <a:solidFill>
                <a:schemeClr val="accent4"/>
              </a:solidFill>
              <a:prstDash val="solid"/>
              <a:round/>
              <a:headEnd/>
              <a:tailEnd/>
            </a:ln>
          </p:spPr>
          <p:txBody>
            <a:bodyPr vert="horz" wrap="square" lIns="72617" tIns="36308" rIns="72617" bIns="36308" numCol="1" anchor="t" anchorCtr="0" compatLnSpc="1">
              <a:prstTxWarp prst="textNoShape">
                <a:avLst/>
              </a:prstTxWarp>
            </a:bodyPr>
            <a:lstStyle/>
            <a:p>
              <a:endParaRPr lang="en-US" sz="1559" dirty="0"/>
            </a:p>
          </p:txBody>
        </p:sp>
        <p:sp>
          <p:nvSpPr>
            <p:cNvPr id="30" name="Freeform 43"/>
            <p:cNvSpPr>
              <a:spLocks/>
            </p:cNvSpPr>
            <p:nvPr/>
          </p:nvSpPr>
          <p:spPr bwMode="auto">
            <a:xfrm>
              <a:off x="5919788" y="5472113"/>
              <a:ext cx="85725" cy="127000"/>
            </a:xfrm>
            <a:custGeom>
              <a:avLst/>
              <a:gdLst/>
              <a:ahLst/>
              <a:cxnLst>
                <a:cxn ang="0">
                  <a:pos x="17" y="2"/>
                </a:cxn>
                <a:cxn ang="0">
                  <a:pos x="17" y="2"/>
                </a:cxn>
                <a:cxn ang="0">
                  <a:pos x="22" y="11"/>
                </a:cxn>
                <a:cxn ang="0">
                  <a:pos x="16" y="28"/>
                </a:cxn>
                <a:cxn ang="0">
                  <a:pos x="6" y="33"/>
                </a:cxn>
                <a:cxn ang="0">
                  <a:pos x="1" y="23"/>
                </a:cxn>
                <a:cxn ang="0">
                  <a:pos x="7" y="6"/>
                </a:cxn>
                <a:cxn ang="0">
                  <a:pos x="17" y="2"/>
                </a:cxn>
              </a:cxnLst>
              <a:rect l="0" t="0" r="r" b="b"/>
              <a:pathLst>
                <a:path w="23" h="34">
                  <a:moveTo>
                    <a:pt x="17" y="2"/>
                  </a:moveTo>
                  <a:cubicBezTo>
                    <a:pt x="17" y="2"/>
                    <a:pt x="17" y="2"/>
                    <a:pt x="17" y="2"/>
                  </a:cubicBezTo>
                  <a:cubicBezTo>
                    <a:pt x="21" y="3"/>
                    <a:pt x="23" y="8"/>
                    <a:pt x="22" y="11"/>
                  </a:cubicBezTo>
                  <a:cubicBezTo>
                    <a:pt x="16" y="28"/>
                    <a:pt x="16" y="28"/>
                    <a:pt x="16" y="28"/>
                  </a:cubicBezTo>
                  <a:cubicBezTo>
                    <a:pt x="15" y="32"/>
                    <a:pt x="10" y="34"/>
                    <a:pt x="6" y="33"/>
                  </a:cubicBezTo>
                  <a:cubicBezTo>
                    <a:pt x="2" y="31"/>
                    <a:pt x="0" y="27"/>
                    <a:pt x="1" y="23"/>
                  </a:cubicBezTo>
                  <a:cubicBezTo>
                    <a:pt x="7" y="6"/>
                    <a:pt x="7" y="6"/>
                    <a:pt x="7" y="6"/>
                  </a:cubicBezTo>
                  <a:cubicBezTo>
                    <a:pt x="8" y="2"/>
                    <a:pt x="13" y="0"/>
                    <a:pt x="17" y="2"/>
                  </a:cubicBezTo>
                  <a:close/>
                </a:path>
              </a:pathLst>
            </a:custGeom>
            <a:noFill/>
            <a:ln w="9525" cap="rnd">
              <a:solidFill>
                <a:schemeClr val="accent4"/>
              </a:solidFill>
              <a:prstDash val="solid"/>
              <a:round/>
              <a:headEnd/>
              <a:tailEnd/>
            </a:ln>
          </p:spPr>
          <p:txBody>
            <a:bodyPr vert="horz" wrap="square" lIns="72617" tIns="36308" rIns="72617" bIns="36308" numCol="1" anchor="t" anchorCtr="0" compatLnSpc="1">
              <a:prstTxWarp prst="textNoShape">
                <a:avLst/>
              </a:prstTxWarp>
            </a:bodyPr>
            <a:lstStyle/>
            <a:p>
              <a:endParaRPr lang="en-US" sz="1559" dirty="0"/>
            </a:p>
          </p:txBody>
        </p:sp>
        <p:sp>
          <p:nvSpPr>
            <p:cNvPr id="31" name="Freeform 44"/>
            <p:cNvSpPr>
              <a:spLocks/>
            </p:cNvSpPr>
            <p:nvPr/>
          </p:nvSpPr>
          <p:spPr bwMode="auto">
            <a:xfrm>
              <a:off x="5986463" y="5505450"/>
              <a:ext cx="79375" cy="104775"/>
            </a:xfrm>
            <a:custGeom>
              <a:avLst/>
              <a:gdLst/>
              <a:ahLst/>
              <a:cxnLst>
                <a:cxn ang="0">
                  <a:pos x="15" y="1"/>
                </a:cxn>
                <a:cxn ang="0">
                  <a:pos x="15" y="1"/>
                </a:cxn>
                <a:cxn ang="0">
                  <a:pos x="19" y="11"/>
                </a:cxn>
                <a:cxn ang="0">
                  <a:pos x="16" y="22"/>
                </a:cxn>
                <a:cxn ang="0">
                  <a:pos x="6" y="27"/>
                </a:cxn>
                <a:cxn ang="0">
                  <a:pos x="1" y="17"/>
                </a:cxn>
                <a:cxn ang="0">
                  <a:pos x="5" y="6"/>
                </a:cxn>
                <a:cxn ang="0">
                  <a:pos x="15" y="1"/>
                </a:cxn>
              </a:cxnLst>
              <a:rect l="0" t="0" r="r" b="b"/>
              <a:pathLst>
                <a:path w="21" h="28">
                  <a:moveTo>
                    <a:pt x="15" y="1"/>
                  </a:moveTo>
                  <a:cubicBezTo>
                    <a:pt x="15" y="1"/>
                    <a:pt x="15" y="1"/>
                    <a:pt x="15" y="1"/>
                  </a:cubicBezTo>
                  <a:cubicBezTo>
                    <a:pt x="19" y="3"/>
                    <a:pt x="21" y="7"/>
                    <a:pt x="19" y="11"/>
                  </a:cubicBezTo>
                  <a:cubicBezTo>
                    <a:pt x="16" y="22"/>
                    <a:pt x="16" y="22"/>
                    <a:pt x="16" y="22"/>
                  </a:cubicBezTo>
                  <a:cubicBezTo>
                    <a:pt x="14" y="26"/>
                    <a:pt x="10" y="28"/>
                    <a:pt x="6" y="27"/>
                  </a:cubicBezTo>
                  <a:cubicBezTo>
                    <a:pt x="2" y="26"/>
                    <a:pt x="0" y="21"/>
                    <a:pt x="1" y="17"/>
                  </a:cubicBezTo>
                  <a:cubicBezTo>
                    <a:pt x="5" y="6"/>
                    <a:pt x="5" y="6"/>
                    <a:pt x="5" y="6"/>
                  </a:cubicBezTo>
                  <a:cubicBezTo>
                    <a:pt x="6" y="2"/>
                    <a:pt x="10" y="0"/>
                    <a:pt x="15" y="1"/>
                  </a:cubicBezTo>
                  <a:close/>
                </a:path>
              </a:pathLst>
            </a:custGeom>
            <a:noFill/>
            <a:ln w="9525" cap="rnd">
              <a:solidFill>
                <a:schemeClr val="accent4"/>
              </a:solidFill>
              <a:prstDash val="solid"/>
              <a:round/>
              <a:headEnd/>
              <a:tailEnd/>
            </a:ln>
          </p:spPr>
          <p:txBody>
            <a:bodyPr vert="horz" wrap="square" lIns="72617" tIns="36308" rIns="72617" bIns="36308" numCol="1" anchor="t" anchorCtr="0" compatLnSpc="1">
              <a:prstTxWarp prst="textNoShape">
                <a:avLst/>
              </a:prstTxWarp>
            </a:bodyPr>
            <a:lstStyle/>
            <a:p>
              <a:endParaRPr lang="en-US" sz="1559" dirty="0"/>
            </a:p>
          </p:txBody>
        </p:sp>
      </p:grpSp>
      <p:sp>
        <p:nvSpPr>
          <p:cNvPr id="32" name="Rounded Rectangle 31"/>
          <p:cNvSpPr/>
          <p:nvPr/>
        </p:nvSpPr>
        <p:spPr>
          <a:xfrm>
            <a:off x="3026166" y="3890921"/>
            <a:ext cx="5203434" cy="473108"/>
          </a:xfrm>
          <a:prstGeom prst="roundRect">
            <a:avLst>
              <a:gd name="adj" fmla="val 50000"/>
            </a:avLst>
          </a:prstGeom>
          <a:noFill/>
          <a:ln w="9525">
            <a:solidFill>
              <a:schemeClr val="bg1">
                <a:lumMod val="8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435700" tIns="0" rIns="0" bIns="0" rtlCol="0" anchor="ctr"/>
          <a:lstStyle/>
          <a:p>
            <a:r>
              <a:rPr lang="en-US" sz="1270" b="1" dirty="0" smtClean="0">
                <a:solidFill>
                  <a:schemeClr val="accent3"/>
                </a:solidFill>
              </a:rPr>
              <a:t>Approve build cost and  confirm logistics for Phase 1  Demo (Mike, Peter)</a:t>
            </a:r>
            <a:endParaRPr lang="en-US" sz="1270" b="1" dirty="0">
              <a:solidFill>
                <a:schemeClr val="accent3"/>
              </a:solidFill>
            </a:endParaRPr>
          </a:p>
        </p:txBody>
      </p:sp>
      <p:sp>
        <p:nvSpPr>
          <p:cNvPr id="33" name="Round Diagonal Corner Rectangle 32"/>
          <p:cNvSpPr/>
          <p:nvPr/>
        </p:nvSpPr>
        <p:spPr bwMode="auto">
          <a:xfrm>
            <a:off x="2529244" y="3799347"/>
            <a:ext cx="914705" cy="615597"/>
          </a:xfrm>
          <a:prstGeom prst="round2DiagRect">
            <a:avLst>
              <a:gd name="adj1" fmla="val 27028"/>
              <a:gd name="adj2" fmla="val 0"/>
            </a:avLst>
          </a:prstGeom>
          <a:solidFill>
            <a:schemeClr val="accent3"/>
          </a:solidFill>
          <a:ln w="6350" cap="flat" cmpd="sng" algn="ctr">
            <a:noFill/>
            <a:prstDash val="solid"/>
            <a:round/>
            <a:headEnd type="none" w="med" len="med"/>
            <a:tailEnd type="none" w="med" len="med"/>
          </a:ln>
          <a:effectLst/>
        </p:spPr>
        <p:txBody>
          <a:bodyPr vert="horz" wrap="none" lIns="72617" tIns="36308" rIns="72617" bIns="36308" numCol="1" rtlCol="0" anchor="ctr" anchorCtr="0" compatLnSpc="1">
            <a:prstTxWarp prst="textNoShape">
              <a:avLst/>
            </a:prstTxWarp>
          </a:bodyPr>
          <a:lstStyle/>
          <a:p>
            <a:pPr algn="ctr" eaLnBrk="0" hangingPunct="0">
              <a:lnSpc>
                <a:spcPct val="85000"/>
              </a:lnSpc>
            </a:pPr>
            <a:endParaRPr lang="en-US" sz="1270" b="1" dirty="0">
              <a:cs typeface="Arial" charset="0"/>
            </a:endParaRPr>
          </a:p>
        </p:txBody>
      </p:sp>
      <p:sp>
        <p:nvSpPr>
          <p:cNvPr id="34" name="Round Diagonal Corner Rectangle 33"/>
          <p:cNvSpPr/>
          <p:nvPr/>
        </p:nvSpPr>
        <p:spPr bwMode="auto">
          <a:xfrm>
            <a:off x="2606644" y="3892094"/>
            <a:ext cx="837306" cy="563508"/>
          </a:xfrm>
          <a:prstGeom prst="round2DiagRect">
            <a:avLst>
              <a:gd name="adj1" fmla="val 27028"/>
              <a:gd name="adj2" fmla="val 0"/>
            </a:avLst>
          </a:prstGeom>
          <a:solidFill>
            <a:schemeClr val="bg1"/>
          </a:solidFill>
          <a:ln w="6350"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none" lIns="72617" tIns="36308" rIns="72617" bIns="36308" numCol="1" rtlCol="0" anchor="ctr" anchorCtr="0" compatLnSpc="1">
            <a:prstTxWarp prst="textNoShape">
              <a:avLst/>
            </a:prstTxWarp>
          </a:bodyPr>
          <a:lstStyle/>
          <a:p>
            <a:pPr algn="ctr" eaLnBrk="0" hangingPunct="0">
              <a:lnSpc>
                <a:spcPct val="85000"/>
              </a:lnSpc>
            </a:pPr>
            <a:endParaRPr lang="en-US" sz="1270" b="1" dirty="0">
              <a:cs typeface="Arial" charset="0"/>
            </a:endParaRPr>
          </a:p>
        </p:txBody>
      </p:sp>
      <p:grpSp>
        <p:nvGrpSpPr>
          <p:cNvPr id="35" name="Group 34"/>
          <p:cNvGrpSpPr/>
          <p:nvPr/>
        </p:nvGrpSpPr>
        <p:grpSpPr>
          <a:xfrm>
            <a:off x="2756135" y="4050240"/>
            <a:ext cx="538321" cy="247215"/>
            <a:chOff x="2332038" y="5308601"/>
            <a:chExt cx="1323975" cy="608013"/>
          </a:xfrm>
        </p:grpSpPr>
        <p:sp>
          <p:nvSpPr>
            <p:cNvPr id="36" name="Line 21"/>
            <p:cNvSpPr>
              <a:spLocks noChangeShapeType="1"/>
            </p:cNvSpPr>
            <p:nvPr/>
          </p:nvSpPr>
          <p:spPr bwMode="auto">
            <a:xfrm>
              <a:off x="3246438" y="5859463"/>
              <a:ext cx="65088" cy="1588"/>
            </a:xfrm>
            <a:prstGeom prst="line">
              <a:avLst/>
            </a:prstGeom>
            <a:noFill/>
            <a:ln w="9525" cap="rnd">
              <a:solidFill>
                <a:schemeClr val="accent3"/>
              </a:solidFill>
              <a:prstDash val="solid"/>
              <a:round/>
              <a:headEnd/>
              <a:tailEnd/>
            </a:ln>
          </p:spPr>
          <p:txBody>
            <a:bodyPr vert="horz" wrap="square" lIns="72617" tIns="36308" rIns="72617" bIns="36308" numCol="1" anchor="t" anchorCtr="0" compatLnSpc="1">
              <a:prstTxWarp prst="textNoShape">
                <a:avLst/>
              </a:prstTxWarp>
            </a:bodyPr>
            <a:lstStyle/>
            <a:p>
              <a:endParaRPr lang="en-US" sz="1559" dirty="0"/>
            </a:p>
          </p:txBody>
        </p:sp>
        <p:sp>
          <p:nvSpPr>
            <p:cNvPr id="37" name="Line 22"/>
            <p:cNvSpPr>
              <a:spLocks noChangeShapeType="1"/>
            </p:cNvSpPr>
            <p:nvPr/>
          </p:nvSpPr>
          <p:spPr bwMode="auto">
            <a:xfrm>
              <a:off x="2759075" y="5859463"/>
              <a:ext cx="93663" cy="1588"/>
            </a:xfrm>
            <a:prstGeom prst="line">
              <a:avLst/>
            </a:prstGeom>
            <a:noFill/>
            <a:ln w="9525" cap="rnd">
              <a:solidFill>
                <a:schemeClr val="accent3"/>
              </a:solidFill>
              <a:prstDash val="solid"/>
              <a:round/>
              <a:headEnd/>
              <a:tailEnd/>
            </a:ln>
          </p:spPr>
          <p:txBody>
            <a:bodyPr vert="horz" wrap="square" lIns="72617" tIns="36308" rIns="72617" bIns="36308" numCol="1" anchor="t" anchorCtr="0" compatLnSpc="1">
              <a:prstTxWarp prst="textNoShape">
                <a:avLst/>
              </a:prstTxWarp>
            </a:bodyPr>
            <a:lstStyle/>
            <a:p>
              <a:endParaRPr lang="en-US" sz="1559" dirty="0"/>
            </a:p>
          </p:txBody>
        </p:sp>
        <p:sp>
          <p:nvSpPr>
            <p:cNvPr id="38" name="Freeform 23"/>
            <p:cNvSpPr>
              <a:spLocks/>
            </p:cNvSpPr>
            <p:nvPr/>
          </p:nvSpPr>
          <p:spPr bwMode="auto">
            <a:xfrm>
              <a:off x="2332038" y="5308601"/>
              <a:ext cx="938213" cy="550863"/>
            </a:xfrm>
            <a:custGeom>
              <a:avLst/>
              <a:gdLst/>
              <a:ahLst/>
              <a:cxnLst>
                <a:cxn ang="0">
                  <a:pos x="250" y="0"/>
                </a:cxn>
                <a:cxn ang="0">
                  <a:pos x="250" y="34"/>
                </a:cxn>
                <a:cxn ang="0">
                  <a:pos x="250" y="111"/>
                </a:cxn>
                <a:cxn ang="0">
                  <a:pos x="232" y="111"/>
                </a:cxn>
                <a:cxn ang="0">
                  <a:pos x="230" y="43"/>
                </a:cxn>
                <a:cxn ang="0">
                  <a:pos x="213" y="26"/>
                </a:cxn>
                <a:cxn ang="0">
                  <a:pos x="24" y="26"/>
                </a:cxn>
                <a:cxn ang="0">
                  <a:pos x="8" y="40"/>
                </a:cxn>
                <a:cxn ang="0">
                  <a:pos x="8" y="130"/>
                </a:cxn>
                <a:cxn ang="0">
                  <a:pos x="0" y="133"/>
                </a:cxn>
                <a:cxn ang="0">
                  <a:pos x="0" y="147"/>
                </a:cxn>
                <a:cxn ang="0">
                  <a:pos x="1" y="147"/>
                </a:cxn>
                <a:cxn ang="0">
                  <a:pos x="7" y="147"/>
                </a:cxn>
              </a:cxnLst>
              <a:rect l="0" t="0" r="r" b="b"/>
              <a:pathLst>
                <a:path w="250" h="147">
                  <a:moveTo>
                    <a:pt x="250" y="0"/>
                  </a:moveTo>
                  <a:cubicBezTo>
                    <a:pt x="250" y="34"/>
                    <a:pt x="250" y="34"/>
                    <a:pt x="250" y="34"/>
                  </a:cubicBezTo>
                  <a:cubicBezTo>
                    <a:pt x="250" y="111"/>
                    <a:pt x="250" y="111"/>
                    <a:pt x="250" y="111"/>
                  </a:cubicBezTo>
                  <a:cubicBezTo>
                    <a:pt x="232" y="111"/>
                    <a:pt x="232" y="111"/>
                    <a:pt x="232" y="111"/>
                  </a:cubicBezTo>
                  <a:cubicBezTo>
                    <a:pt x="230" y="43"/>
                    <a:pt x="230" y="43"/>
                    <a:pt x="230" y="43"/>
                  </a:cubicBezTo>
                  <a:cubicBezTo>
                    <a:pt x="230" y="43"/>
                    <a:pt x="230" y="26"/>
                    <a:pt x="213" y="26"/>
                  </a:cubicBezTo>
                  <a:cubicBezTo>
                    <a:pt x="200" y="26"/>
                    <a:pt x="36" y="26"/>
                    <a:pt x="24" y="26"/>
                  </a:cubicBezTo>
                  <a:cubicBezTo>
                    <a:pt x="12" y="26"/>
                    <a:pt x="8" y="33"/>
                    <a:pt x="8" y="40"/>
                  </a:cubicBezTo>
                  <a:cubicBezTo>
                    <a:pt x="8" y="130"/>
                    <a:pt x="8" y="130"/>
                    <a:pt x="8" y="130"/>
                  </a:cubicBezTo>
                  <a:cubicBezTo>
                    <a:pt x="0" y="133"/>
                    <a:pt x="0" y="133"/>
                    <a:pt x="0" y="133"/>
                  </a:cubicBezTo>
                  <a:cubicBezTo>
                    <a:pt x="0" y="147"/>
                    <a:pt x="0" y="147"/>
                    <a:pt x="0" y="147"/>
                  </a:cubicBezTo>
                  <a:cubicBezTo>
                    <a:pt x="1" y="147"/>
                    <a:pt x="1" y="147"/>
                    <a:pt x="1" y="147"/>
                  </a:cubicBezTo>
                  <a:cubicBezTo>
                    <a:pt x="7" y="147"/>
                    <a:pt x="7" y="147"/>
                    <a:pt x="7" y="147"/>
                  </a:cubicBezTo>
                </a:path>
              </a:pathLst>
            </a:custGeom>
            <a:noFill/>
            <a:ln w="9525" cap="rnd">
              <a:solidFill>
                <a:schemeClr val="accent3"/>
              </a:solidFill>
              <a:prstDash val="solid"/>
              <a:round/>
              <a:headEnd/>
              <a:tailEnd/>
            </a:ln>
          </p:spPr>
          <p:txBody>
            <a:bodyPr vert="horz" wrap="square" lIns="72617" tIns="36308" rIns="72617" bIns="36308" numCol="1" anchor="t" anchorCtr="0" compatLnSpc="1">
              <a:prstTxWarp prst="textNoShape">
                <a:avLst/>
              </a:prstTxWarp>
            </a:bodyPr>
            <a:lstStyle/>
            <a:p>
              <a:endParaRPr lang="en-US" sz="1559" dirty="0"/>
            </a:p>
          </p:txBody>
        </p:sp>
        <p:sp>
          <p:nvSpPr>
            <p:cNvPr id="39" name="Freeform 24"/>
            <p:cNvSpPr>
              <a:spLocks/>
            </p:cNvSpPr>
            <p:nvPr/>
          </p:nvSpPr>
          <p:spPr bwMode="auto">
            <a:xfrm>
              <a:off x="3276600" y="5435601"/>
              <a:ext cx="379413" cy="423863"/>
            </a:xfrm>
            <a:custGeom>
              <a:avLst/>
              <a:gdLst/>
              <a:ahLst/>
              <a:cxnLst>
                <a:cxn ang="0">
                  <a:pos x="67" y="113"/>
                </a:cxn>
                <a:cxn ang="0">
                  <a:pos x="100" y="113"/>
                </a:cxn>
                <a:cxn ang="0">
                  <a:pos x="92" y="101"/>
                </a:cxn>
                <a:cxn ang="0">
                  <a:pos x="92" y="70"/>
                </a:cxn>
                <a:cxn ang="0">
                  <a:pos x="61" y="42"/>
                </a:cxn>
                <a:cxn ang="0">
                  <a:pos x="61" y="20"/>
                </a:cxn>
                <a:cxn ang="0">
                  <a:pos x="37" y="0"/>
                </a:cxn>
                <a:cxn ang="0">
                  <a:pos x="0" y="0"/>
                </a:cxn>
              </a:cxnLst>
              <a:rect l="0" t="0" r="r" b="b"/>
              <a:pathLst>
                <a:path w="101" h="113">
                  <a:moveTo>
                    <a:pt x="67" y="113"/>
                  </a:moveTo>
                  <a:cubicBezTo>
                    <a:pt x="100" y="113"/>
                    <a:pt x="100" y="113"/>
                    <a:pt x="100" y="113"/>
                  </a:cubicBezTo>
                  <a:cubicBezTo>
                    <a:pt x="100" y="113"/>
                    <a:pt x="101" y="104"/>
                    <a:pt x="92" y="101"/>
                  </a:cubicBezTo>
                  <a:cubicBezTo>
                    <a:pt x="92" y="70"/>
                    <a:pt x="92" y="70"/>
                    <a:pt x="92" y="70"/>
                  </a:cubicBezTo>
                  <a:cubicBezTo>
                    <a:pt x="92" y="57"/>
                    <a:pt x="71" y="46"/>
                    <a:pt x="61" y="42"/>
                  </a:cubicBezTo>
                  <a:cubicBezTo>
                    <a:pt x="61" y="20"/>
                    <a:pt x="61" y="20"/>
                    <a:pt x="61" y="20"/>
                  </a:cubicBezTo>
                  <a:cubicBezTo>
                    <a:pt x="61" y="15"/>
                    <a:pt x="47" y="0"/>
                    <a:pt x="37" y="0"/>
                  </a:cubicBezTo>
                  <a:cubicBezTo>
                    <a:pt x="0" y="0"/>
                    <a:pt x="0" y="0"/>
                    <a:pt x="0" y="0"/>
                  </a:cubicBezTo>
                </a:path>
              </a:pathLst>
            </a:custGeom>
            <a:noFill/>
            <a:ln w="9525" cap="rnd">
              <a:solidFill>
                <a:schemeClr val="accent3"/>
              </a:solidFill>
              <a:prstDash val="solid"/>
              <a:round/>
              <a:headEnd/>
              <a:tailEnd/>
            </a:ln>
          </p:spPr>
          <p:txBody>
            <a:bodyPr vert="horz" wrap="square" lIns="72617" tIns="36308" rIns="72617" bIns="36308" numCol="1" anchor="t" anchorCtr="0" compatLnSpc="1">
              <a:prstTxWarp prst="textNoShape">
                <a:avLst/>
              </a:prstTxWarp>
            </a:bodyPr>
            <a:lstStyle/>
            <a:p>
              <a:endParaRPr lang="en-US" sz="1559" dirty="0"/>
            </a:p>
          </p:txBody>
        </p:sp>
        <p:sp>
          <p:nvSpPr>
            <p:cNvPr id="40" name="Line 25"/>
            <p:cNvSpPr>
              <a:spLocks noChangeShapeType="1"/>
            </p:cNvSpPr>
            <p:nvPr/>
          </p:nvSpPr>
          <p:spPr bwMode="auto">
            <a:xfrm flipH="1">
              <a:off x="3276600" y="5594351"/>
              <a:ext cx="228600" cy="1588"/>
            </a:xfrm>
            <a:prstGeom prst="line">
              <a:avLst/>
            </a:prstGeom>
            <a:noFill/>
            <a:ln w="9525" cap="rnd">
              <a:solidFill>
                <a:schemeClr val="accent3"/>
              </a:solidFill>
              <a:prstDash val="solid"/>
              <a:round/>
              <a:headEnd/>
              <a:tailEnd/>
            </a:ln>
          </p:spPr>
          <p:txBody>
            <a:bodyPr vert="horz" wrap="square" lIns="72617" tIns="36308" rIns="72617" bIns="36308" numCol="1" anchor="t" anchorCtr="0" compatLnSpc="1">
              <a:prstTxWarp prst="textNoShape">
                <a:avLst/>
              </a:prstTxWarp>
            </a:bodyPr>
            <a:lstStyle/>
            <a:p>
              <a:endParaRPr lang="en-US" sz="1559" dirty="0"/>
            </a:p>
          </p:txBody>
        </p:sp>
        <p:sp>
          <p:nvSpPr>
            <p:cNvPr id="41" name="Oval 26"/>
            <p:cNvSpPr>
              <a:spLocks noChangeArrowheads="1"/>
            </p:cNvSpPr>
            <p:nvPr/>
          </p:nvSpPr>
          <p:spPr bwMode="auto">
            <a:xfrm>
              <a:off x="2403475" y="5781676"/>
              <a:ext cx="134938" cy="134938"/>
            </a:xfrm>
            <a:prstGeom prst="ellipse">
              <a:avLst/>
            </a:prstGeom>
            <a:noFill/>
            <a:ln w="9525" cap="rnd">
              <a:solidFill>
                <a:schemeClr val="accent3"/>
              </a:solidFill>
              <a:prstDash val="solid"/>
              <a:round/>
              <a:headEnd/>
              <a:tailEnd/>
            </a:ln>
          </p:spPr>
          <p:txBody>
            <a:bodyPr vert="horz" wrap="square" lIns="72617" tIns="36308" rIns="72617" bIns="36308" numCol="1" anchor="t" anchorCtr="0" compatLnSpc="1">
              <a:prstTxWarp prst="textNoShape">
                <a:avLst/>
              </a:prstTxWarp>
            </a:bodyPr>
            <a:lstStyle/>
            <a:p>
              <a:endParaRPr lang="en-US" sz="1559" dirty="0"/>
            </a:p>
          </p:txBody>
        </p:sp>
        <p:sp>
          <p:nvSpPr>
            <p:cNvPr id="42" name="Oval 27"/>
            <p:cNvSpPr>
              <a:spLocks noChangeArrowheads="1"/>
            </p:cNvSpPr>
            <p:nvPr/>
          </p:nvSpPr>
          <p:spPr bwMode="auto">
            <a:xfrm>
              <a:off x="2579688" y="5781676"/>
              <a:ext cx="134938" cy="134938"/>
            </a:xfrm>
            <a:prstGeom prst="ellipse">
              <a:avLst/>
            </a:prstGeom>
            <a:noFill/>
            <a:ln w="9525" cap="rnd">
              <a:solidFill>
                <a:schemeClr val="accent3"/>
              </a:solidFill>
              <a:prstDash val="solid"/>
              <a:round/>
              <a:headEnd/>
              <a:tailEnd/>
            </a:ln>
          </p:spPr>
          <p:txBody>
            <a:bodyPr vert="horz" wrap="square" lIns="72617" tIns="36308" rIns="72617" bIns="36308" numCol="1" anchor="t" anchorCtr="0" compatLnSpc="1">
              <a:prstTxWarp prst="textNoShape">
                <a:avLst/>
              </a:prstTxWarp>
            </a:bodyPr>
            <a:lstStyle/>
            <a:p>
              <a:endParaRPr lang="en-US" sz="1559" dirty="0"/>
            </a:p>
          </p:txBody>
        </p:sp>
        <p:sp>
          <p:nvSpPr>
            <p:cNvPr id="43" name="Oval 28"/>
            <p:cNvSpPr>
              <a:spLocks noChangeArrowheads="1"/>
            </p:cNvSpPr>
            <p:nvPr/>
          </p:nvSpPr>
          <p:spPr bwMode="auto">
            <a:xfrm>
              <a:off x="2894013" y="5781676"/>
              <a:ext cx="134938" cy="134938"/>
            </a:xfrm>
            <a:prstGeom prst="ellipse">
              <a:avLst/>
            </a:prstGeom>
            <a:noFill/>
            <a:ln w="9525" cap="rnd">
              <a:solidFill>
                <a:schemeClr val="accent3"/>
              </a:solidFill>
              <a:prstDash val="solid"/>
              <a:round/>
              <a:headEnd/>
              <a:tailEnd/>
            </a:ln>
          </p:spPr>
          <p:txBody>
            <a:bodyPr vert="horz" wrap="square" lIns="72617" tIns="36308" rIns="72617" bIns="36308" numCol="1" anchor="t" anchorCtr="0" compatLnSpc="1">
              <a:prstTxWarp prst="textNoShape">
                <a:avLst/>
              </a:prstTxWarp>
            </a:bodyPr>
            <a:lstStyle/>
            <a:p>
              <a:endParaRPr lang="en-US" sz="1559" dirty="0"/>
            </a:p>
          </p:txBody>
        </p:sp>
        <p:sp>
          <p:nvSpPr>
            <p:cNvPr id="44" name="Oval 29"/>
            <p:cNvSpPr>
              <a:spLocks noChangeArrowheads="1"/>
            </p:cNvSpPr>
            <p:nvPr/>
          </p:nvSpPr>
          <p:spPr bwMode="auto">
            <a:xfrm>
              <a:off x="3070225" y="5781676"/>
              <a:ext cx="134938" cy="134938"/>
            </a:xfrm>
            <a:prstGeom prst="ellipse">
              <a:avLst/>
            </a:prstGeom>
            <a:noFill/>
            <a:ln w="9525" cap="rnd">
              <a:solidFill>
                <a:schemeClr val="accent3"/>
              </a:solidFill>
              <a:prstDash val="solid"/>
              <a:round/>
              <a:headEnd/>
              <a:tailEnd/>
            </a:ln>
          </p:spPr>
          <p:txBody>
            <a:bodyPr vert="horz" wrap="square" lIns="72617" tIns="36308" rIns="72617" bIns="36308" numCol="1" anchor="t" anchorCtr="0" compatLnSpc="1">
              <a:prstTxWarp prst="textNoShape">
                <a:avLst/>
              </a:prstTxWarp>
            </a:bodyPr>
            <a:lstStyle/>
            <a:p>
              <a:endParaRPr lang="en-US" sz="1559" dirty="0"/>
            </a:p>
          </p:txBody>
        </p:sp>
        <p:sp>
          <p:nvSpPr>
            <p:cNvPr id="45" name="Oval 30"/>
            <p:cNvSpPr>
              <a:spLocks noChangeArrowheads="1"/>
            </p:cNvSpPr>
            <p:nvPr/>
          </p:nvSpPr>
          <p:spPr bwMode="auto">
            <a:xfrm>
              <a:off x="3355975" y="5781676"/>
              <a:ext cx="134938" cy="134938"/>
            </a:xfrm>
            <a:prstGeom prst="ellipse">
              <a:avLst/>
            </a:prstGeom>
            <a:noFill/>
            <a:ln w="9525" cap="rnd">
              <a:solidFill>
                <a:schemeClr val="accent3"/>
              </a:solidFill>
              <a:prstDash val="solid"/>
              <a:round/>
              <a:headEnd/>
              <a:tailEnd/>
            </a:ln>
          </p:spPr>
          <p:txBody>
            <a:bodyPr vert="horz" wrap="square" lIns="72617" tIns="36308" rIns="72617" bIns="36308" numCol="1" anchor="t" anchorCtr="0" compatLnSpc="1">
              <a:prstTxWarp prst="textNoShape">
                <a:avLst/>
              </a:prstTxWarp>
            </a:bodyPr>
            <a:lstStyle/>
            <a:p>
              <a:endParaRPr lang="en-US" sz="1559" dirty="0"/>
            </a:p>
          </p:txBody>
        </p:sp>
      </p:grpSp>
    </p:spTree>
    <p:extLst>
      <p:ext uri="{BB962C8B-B14F-4D97-AF65-F5344CB8AC3E}">
        <p14:creationId xmlns="" xmlns:p14="http://schemas.microsoft.com/office/powerpoint/2010/main" val="1586708455"/>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FrrxF00J0k2t3oJwY033cw"/>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jDnCrkojv0SGcwHGEYrPFQ"/>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O0p5rQUZbU22mWSKdDzEbQ"/>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pOFNbajSUEaO0T7L3_MyVA"/>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zDbv4V7vT0WxnXgCD5MXW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e11Y1Bb0l0irz8SJoiUMeg"/>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Zmxc0iXCQkmeiJMOi0JxKg"/>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cF9GXJfe4kWec6UHbfCPKw"/>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6kAk9o_lW0Ov.hm_5XvnyQ"/>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OxU61rCZf0ui2sg3.Ux._w"/>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Xq6O2oonXUC.Ah4a29V_IQ"/>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heme/theme1.xml><?xml version="1.0" encoding="utf-8"?>
<a:theme xmlns:a="http://schemas.openxmlformats.org/drawingml/2006/main" name="Capgemini template V1.1">
  <a:themeElements>
    <a:clrScheme name="Capgemini New Colors">
      <a:dk1>
        <a:srgbClr val="00234B"/>
      </a:dk1>
      <a:lt1>
        <a:sysClr val="window" lastClr="FFFFFF"/>
      </a:lt1>
      <a:dk2>
        <a:srgbClr val="9F958F"/>
      </a:dk2>
      <a:lt2>
        <a:srgbClr val="B1B3B4"/>
      </a:lt2>
      <a:accent1>
        <a:srgbClr val="FECC26"/>
      </a:accent1>
      <a:accent2>
        <a:srgbClr val="ED771A"/>
      </a:accent2>
      <a:accent3>
        <a:srgbClr val="B70132"/>
      </a:accent3>
      <a:accent4>
        <a:srgbClr val="691E7C"/>
      </a:accent4>
      <a:accent5>
        <a:srgbClr val="0098CC"/>
      </a:accent5>
      <a:accent6>
        <a:srgbClr val="BDBD00"/>
      </a:accent6>
      <a:hlink>
        <a:srgbClr val="007299"/>
      </a:hlink>
      <a:folHlink>
        <a:srgbClr val="BA0065"/>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Closing slides">
  <a:themeElements>
    <a:clrScheme name="Custom 4">
      <a:dk1>
        <a:srgbClr val="00234B"/>
      </a:dk1>
      <a:lt1>
        <a:sysClr val="window" lastClr="FFFFFF"/>
      </a:lt1>
      <a:dk2>
        <a:srgbClr val="9F958F"/>
      </a:dk2>
      <a:lt2>
        <a:srgbClr val="B1B3B4"/>
      </a:lt2>
      <a:accent1>
        <a:srgbClr val="FECC26"/>
      </a:accent1>
      <a:accent2>
        <a:srgbClr val="ED771A"/>
      </a:accent2>
      <a:accent3>
        <a:srgbClr val="B70132"/>
      </a:accent3>
      <a:accent4>
        <a:srgbClr val="691E7C"/>
      </a:accent4>
      <a:accent5>
        <a:srgbClr val="0098CC"/>
      </a:accent5>
      <a:accent6>
        <a:srgbClr val="BDBD00"/>
      </a:accent6>
      <a:hlink>
        <a:srgbClr val="B7ECFF"/>
      </a:hlink>
      <a:folHlink>
        <a:srgbClr val="BA0065"/>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13661</TotalTime>
  <Words>609</Words>
  <Application>Microsoft Office PowerPoint</Application>
  <PresentationFormat>Custom</PresentationFormat>
  <Paragraphs>150</Paragraphs>
  <Slides>9</Slides>
  <Notes>6</Notes>
  <HiddenSlides>0</HiddenSlides>
  <MMClips>0</MMClips>
  <ScaleCrop>false</ScaleCrop>
  <HeadingPairs>
    <vt:vector size="6" baseType="variant">
      <vt:variant>
        <vt:lpstr>Theme</vt:lpstr>
      </vt:variant>
      <vt:variant>
        <vt:i4>2</vt:i4>
      </vt:variant>
      <vt:variant>
        <vt:lpstr>Embedded OLE Servers</vt:lpstr>
      </vt:variant>
      <vt:variant>
        <vt:i4>1</vt:i4>
      </vt:variant>
      <vt:variant>
        <vt:lpstr>Slide Titles</vt:lpstr>
      </vt:variant>
      <vt:variant>
        <vt:i4>9</vt:i4>
      </vt:variant>
    </vt:vector>
  </HeadingPairs>
  <TitlesOfParts>
    <vt:vector size="12" baseType="lpstr">
      <vt:lpstr>Capgemini template V1.1</vt:lpstr>
      <vt:lpstr>Closing slides</vt:lpstr>
      <vt:lpstr>think-cell Slide</vt:lpstr>
      <vt:lpstr>Agenda - Aviation Cloud Native Solution Demo Dev. Plan</vt:lpstr>
      <vt:lpstr>Our Understanding - Aviation Cloud Native Solution Demo Scope</vt:lpstr>
      <vt:lpstr>Approach – 2 Phased Approach with Phase 1 implementation to start 09/23</vt:lpstr>
      <vt:lpstr>Phase 1 - Use Case Elaboration</vt:lpstr>
      <vt:lpstr>Phase 1 – Screen A -  Wireframes / Mockups  - Filter Editor Screen</vt:lpstr>
      <vt:lpstr>Phase 1 – Screen A-  Wireframes / Mockups  - Component Removal Analysis Screen</vt:lpstr>
      <vt:lpstr>Phase 1 - Logical Architecture including Cloud based Microservices architecture with a DevOps/PaaS Foundation</vt:lpstr>
      <vt:lpstr>Illustrative Phase Staffing and Key Assumptions</vt:lpstr>
      <vt:lpstr>Next Steps</vt:lpstr>
    </vt:vector>
  </TitlesOfParts>
  <Company>Capgemini</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Back Office Global Integration Project</dc:title>
  <dc:creator>Pal, Subrata</dc:creator>
  <cp:lastModifiedBy>Parag Amrutsagar</cp:lastModifiedBy>
  <cp:revision>488</cp:revision>
  <dcterms:created xsi:type="dcterms:W3CDTF">2009-06-25T13:01:34Z</dcterms:created>
  <dcterms:modified xsi:type="dcterms:W3CDTF">2016-11-25T11:23:05Z</dcterms:modified>
</cp:coreProperties>
</file>