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0" r:id="rId1"/>
  </p:sldMasterIdLst>
  <p:sldIdLst>
    <p:sldId id="256" r:id="rId2"/>
    <p:sldId id="257" r:id="rId3"/>
    <p:sldId id="266" r:id="rId4"/>
    <p:sldId id="275" r:id="rId5"/>
    <p:sldId id="267" r:id="rId6"/>
    <p:sldId id="258" r:id="rId7"/>
    <p:sldId id="259" r:id="rId8"/>
    <p:sldId id="268" r:id="rId9"/>
    <p:sldId id="269" r:id="rId10"/>
    <p:sldId id="262" r:id="rId11"/>
    <p:sldId id="270" r:id="rId12"/>
    <p:sldId id="264" r:id="rId13"/>
    <p:sldId id="271" r:id="rId14"/>
    <p:sldId id="26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ert Johnson" initials="RJ" lastIdx="1" clrIdx="0">
    <p:extLst>
      <p:ext uri="{19B8F6BF-5375-455C-9EA6-DF929625EA0E}">
        <p15:presenceInfo xmlns:p15="http://schemas.microsoft.com/office/powerpoint/2012/main" userId="63fced4ac49b0a3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AC3C"/>
    <a:srgbClr val="BD330A"/>
    <a:srgbClr val="E70012"/>
    <a:srgbClr val="0084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>
      <p:cViewPr>
        <p:scale>
          <a:sx n="93" d="100"/>
          <a:sy n="93" d="100"/>
        </p:scale>
        <p:origin x="72" y="3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2-15T14:34:23.291" idx="1">
    <p:pos x="-2442" y="6558"/>
    <p:text/>
    <p:extLst>
      <p:ext uri="{C676402C-5697-4E1C-873F-D02D1690AC5C}">
        <p15:threadingInfo xmlns:p15="http://schemas.microsoft.com/office/powerpoint/2012/main" timeZoneBias="300"/>
      </p:ext>
    </p:extLst>
  </p:cm>
</p:cmLst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13A86B9-7346-4E0E-9056-B7527392EFC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5465E5F-856D-423C-AEF5-1D1FBA756B0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History of Consoles Sales</a:t>
          </a:r>
        </a:p>
      </dgm:t>
    </dgm:pt>
    <dgm:pt modelId="{FCC60C54-8A93-485A-950B-654ACB5A90A7}" type="parTrans" cxnId="{7A2538EF-D338-4846-AE46-6A83FD595D80}">
      <dgm:prSet/>
      <dgm:spPr/>
      <dgm:t>
        <a:bodyPr/>
        <a:lstStyle/>
        <a:p>
          <a:endParaRPr lang="en-US"/>
        </a:p>
      </dgm:t>
    </dgm:pt>
    <dgm:pt modelId="{986FCF21-E29D-4F06-AEF7-8E1215EACBAB}" type="sibTrans" cxnId="{7A2538EF-D338-4846-AE46-6A83FD595D80}">
      <dgm:prSet/>
      <dgm:spPr/>
      <dgm:t>
        <a:bodyPr/>
        <a:lstStyle/>
        <a:p>
          <a:endParaRPr lang="en-US"/>
        </a:p>
      </dgm:t>
    </dgm:pt>
    <dgm:pt modelId="{080803B8-90B3-48A3-81BC-F692A07A67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Sales by Platform</a:t>
          </a:r>
        </a:p>
      </dgm:t>
    </dgm:pt>
    <dgm:pt modelId="{6A051226-105A-4A47-948F-DEED751D34A7}" type="parTrans" cxnId="{69487A54-127F-4634-A138-FAFCF8CA1BBE}">
      <dgm:prSet/>
      <dgm:spPr/>
      <dgm:t>
        <a:bodyPr/>
        <a:lstStyle/>
        <a:p>
          <a:endParaRPr lang="en-US"/>
        </a:p>
      </dgm:t>
    </dgm:pt>
    <dgm:pt modelId="{CC8592CC-575B-4F37-A0DF-1EE0135EAED3}" type="sibTrans" cxnId="{69487A54-127F-4634-A138-FAFCF8CA1BBE}">
      <dgm:prSet/>
      <dgm:spPr/>
      <dgm:t>
        <a:bodyPr/>
        <a:lstStyle/>
        <a:p>
          <a:endParaRPr lang="en-US"/>
        </a:p>
      </dgm:t>
    </dgm:pt>
    <dgm:pt modelId="{D39D4460-B66C-4CE7-9097-91329AF9A4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Game Sales by Genres</a:t>
          </a:r>
        </a:p>
      </dgm:t>
    </dgm:pt>
    <dgm:pt modelId="{D723091E-8031-49F6-9F10-68ED23E10760}" type="parTrans" cxnId="{8E3E759F-DAD2-4453-9B32-37D910B8B32C}">
      <dgm:prSet/>
      <dgm:spPr/>
      <dgm:t>
        <a:bodyPr/>
        <a:lstStyle/>
        <a:p>
          <a:endParaRPr lang="en-US"/>
        </a:p>
      </dgm:t>
    </dgm:pt>
    <dgm:pt modelId="{1DD10460-B6D1-4552-9D50-E7A52CC8C055}" type="sibTrans" cxnId="{8E3E759F-DAD2-4453-9B32-37D910B8B32C}">
      <dgm:prSet/>
      <dgm:spPr/>
      <dgm:t>
        <a:bodyPr/>
        <a:lstStyle/>
        <a:p>
          <a:endParaRPr lang="en-US"/>
        </a:p>
      </dgm:t>
    </dgm:pt>
    <dgm:pt modelId="{0BB4D94F-3F1B-4CE4-B2B5-C7A483551E4B}" type="pres">
      <dgm:prSet presAssocID="{913A86B9-7346-4E0E-9056-B7527392EFC7}" presName="root" presStyleCnt="0">
        <dgm:presLayoutVars>
          <dgm:dir/>
          <dgm:resizeHandles val="exact"/>
        </dgm:presLayoutVars>
      </dgm:prSet>
      <dgm:spPr/>
    </dgm:pt>
    <dgm:pt modelId="{3E424AF7-5CE0-4B99-BD9F-8DACF9D5D1C3}" type="pres">
      <dgm:prSet presAssocID="{F5465E5F-856D-423C-AEF5-1D1FBA756B04}" presName="compNode" presStyleCnt="0"/>
      <dgm:spPr/>
    </dgm:pt>
    <dgm:pt modelId="{8D9A8B9A-CEC4-4754-8ED7-D8F6CBCE07E6}" type="pres">
      <dgm:prSet presAssocID="{F5465E5F-856D-423C-AEF5-1D1FBA756B04}" presName="bgRect" presStyleLbl="bgShp" presStyleIdx="0" presStyleCnt="3" custLinFactNeighborX="90" custLinFactNeighborY="967"/>
      <dgm:spPr/>
    </dgm:pt>
    <dgm:pt modelId="{7D0E3B93-D6D1-4CB1-853C-4F5626AB7708}" type="pres">
      <dgm:prSet presAssocID="{F5465E5F-856D-423C-AEF5-1D1FBA756B04}" presName="iconRect" presStyleLbl="node1" presStyleIdx="0" presStyleCnt="3" custLinFactNeighborX="-19929" custLinFactNeighborY="1073"/>
      <dgm:spPr>
        <a:blipFill dpi="0" rotWithShape="1">
          <a:blip xmlns:r="http://schemas.openxmlformats.org/officeDocument/2006/relationships" r:embed="rId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946"/>
          </a:stretch>
        </a:blipFill>
        <a:ln>
          <a:noFill/>
        </a:ln>
      </dgm:spPr>
    </dgm:pt>
    <dgm:pt modelId="{EAC2821B-68ED-4730-8923-B87C86C33A13}" type="pres">
      <dgm:prSet presAssocID="{F5465E5F-856D-423C-AEF5-1D1FBA756B04}" presName="spaceRect" presStyleCnt="0"/>
      <dgm:spPr/>
    </dgm:pt>
    <dgm:pt modelId="{08FB8B15-8B8B-4786-ACEE-2F829F80BBE6}" type="pres">
      <dgm:prSet presAssocID="{F5465E5F-856D-423C-AEF5-1D1FBA756B04}" presName="parTx" presStyleLbl="revTx" presStyleIdx="0" presStyleCnt="3">
        <dgm:presLayoutVars>
          <dgm:chMax val="0"/>
          <dgm:chPref val="0"/>
        </dgm:presLayoutVars>
      </dgm:prSet>
      <dgm:spPr/>
    </dgm:pt>
    <dgm:pt modelId="{F20B95D5-2AD3-477E-8B0F-08E6870014A6}" type="pres">
      <dgm:prSet presAssocID="{986FCF21-E29D-4F06-AEF7-8E1215EACBAB}" presName="sibTrans" presStyleCnt="0"/>
      <dgm:spPr/>
    </dgm:pt>
    <dgm:pt modelId="{FBB1C4FF-523A-4F4C-A21A-D2308504F77C}" type="pres">
      <dgm:prSet presAssocID="{080803B8-90B3-48A3-81BC-F692A07A6738}" presName="compNode" presStyleCnt="0"/>
      <dgm:spPr/>
    </dgm:pt>
    <dgm:pt modelId="{CC2326AA-8894-442B-B581-F2432547ACEF}" type="pres">
      <dgm:prSet presAssocID="{080803B8-90B3-48A3-81BC-F692A07A6738}" presName="bgRect" presStyleLbl="bgShp" presStyleIdx="1" presStyleCnt="3" custLinFactNeighborX="90"/>
      <dgm:spPr/>
    </dgm:pt>
    <dgm:pt modelId="{C47BA1C7-A719-4CBE-93B2-62C9494F4A2F}" type="pres">
      <dgm:prSet presAssocID="{080803B8-90B3-48A3-81BC-F692A07A6738}" presName="iconRect" presStyleLbl="node1" presStyleIdx="1" presStyleCnt="3" custScaleX="109157" custScaleY="103749" custLinFactNeighborX="-9333"/>
      <dgm:spPr>
        <a:prstGeom prst="ellipse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22B4701-3987-408C-9FB8-B80D08AB3BD2}" type="pres">
      <dgm:prSet presAssocID="{080803B8-90B3-48A3-81BC-F692A07A6738}" presName="spaceRect" presStyleCnt="0"/>
      <dgm:spPr/>
    </dgm:pt>
    <dgm:pt modelId="{D9BBEE98-15ED-4C86-8D1C-04F752834857}" type="pres">
      <dgm:prSet presAssocID="{080803B8-90B3-48A3-81BC-F692A07A6738}" presName="parTx" presStyleLbl="revTx" presStyleIdx="1" presStyleCnt="3">
        <dgm:presLayoutVars>
          <dgm:chMax val="0"/>
          <dgm:chPref val="0"/>
        </dgm:presLayoutVars>
      </dgm:prSet>
      <dgm:spPr/>
    </dgm:pt>
    <dgm:pt modelId="{FAD216EC-F879-4210-91C3-2AC2B33A2528}" type="pres">
      <dgm:prSet presAssocID="{CC8592CC-575B-4F37-A0DF-1EE0135EAED3}" presName="sibTrans" presStyleCnt="0"/>
      <dgm:spPr/>
    </dgm:pt>
    <dgm:pt modelId="{DBE77C06-CC41-4479-BDAB-2D56BCF235F5}" type="pres">
      <dgm:prSet presAssocID="{D39D4460-B66C-4CE7-9097-91329AF9A47E}" presName="compNode" presStyleCnt="0"/>
      <dgm:spPr/>
    </dgm:pt>
    <dgm:pt modelId="{3F3C8460-08B2-4525-BD91-E6679B9EB487}" type="pres">
      <dgm:prSet presAssocID="{D39D4460-B66C-4CE7-9097-91329AF9A47E}" presName="bgRect" presStyleLbl="bgShp" presStyleIdx="2" presStyleCnt="3"/>
      <dgm:spPr/>
    </dgm:pt>
    <dgm:pt modelId="{2274BEA7-1588-4135-B88A-F33F18685425}" type="pres">
      <dgm:prSet presAssocID="{D39D4460-B66C-4CE7-9097-91329AF9A47E}" presName="iconRect" presStyleLbl="node1" presStyleIdx="2" presStyleCnt="3" custScaleX="145234" custScaleY="136263"/>
      <dgm:spPr>
        <a:prstGeom prst="ellipse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F2998E5E-56E4-46AD-AA43-D155915C1F30}" type="pres">
      <dgm:prSet presAssocID="{D39D4460-B66C-4CE7-9097-91329AF9A47E}" presName="spaceRect" presStyleCnt="0"/>
      <dgm:spPr/>
    </dgm:pt>
    <dgm:pt modelId="{D00CD004-877F-476A-B1C3-706EDC8FF96C}" type="pres">
      <dgm:prSet presAssocID="{D39D4460-B66C-4CE7-9097-91329AF9A47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69487A54-127F-4634-A138-FAFCF8CA1BBE}" srcId="{913A86B9-7346-4E0E-9056-B7527392EFC7}" destId="{080803B8-90B3-48A3-81BC-F692A07A6738}" srcOrd="1" destOrd="0" parTransId="{6A051226-105A-4A47-948F-DEED751D34A7}" sibTransId="{CC8592CC-575B-4F37-A0DF-1EE0135EAED3}"/>
    <dgm:cxn modelId="{77718D99-16D6-44F8-91A0-2ADE5F6C575E}" type="presOf" srcId="{913A86B9-7346-4E0E-9056-B7527392EFC7}" destId="{0BB4D94F-3F1B-4CE4-B2B5-C7A483551E4B}" srcOrd="0" destOrd="0" presId="urn:microsoft.com/office/officeart/2018/2/layout/IconVerticalSolidList"/>
    <dgm:cxn modelId="{8E3E759F-DAD2-4453-9B32-37D910B8B32C}" srcId="{913A86B9-7346-4E0E-9056-B7527392EFC7}" destId="{D39D4460-B66C-4CE7-9097-91329AF9A47E}" srcOrd="2" destOrd="0" parTransId="{D723091E-8031-49F6-9F10-68ED23E10760}" sibTransId="{1DD10460-B6D1-4552-9D50-E7A52CC8C055}"/>
    <dgm:cxn modelId="{4EA8D6D3-B5DA-40F8-B435-7DF465B9E149}" type="presOf" srcId="{080803B8-90B3-48A3-81BC-F692A07A6738}" destId="{D9BBEE98-15ED-4C86-8D1C-04F752834857}" srcOrd="0" destOrd="0" presId="urn:microsoft.com/office/officeart/2018/2/layout/IconVerticalSolidList"/>
    <dgm:cxn modelId="{42C57BE1-A5C6-4C8C-8BC0-6476E0D4BF04}" type="presOf" srcId="{D39D4460-B66C-4CE7-9097-91329AF9A47E}" destId="{D00CD004-877F-476A-B1C3-706EDC8FF96C}" srcOrd="0" destOrd="0" presId="urn:microsoft.com/office/officeart/2018/2/layout/IconVerticalSolidList"/>
    <dgm:cxn modelId="{960319E2-AEA3-40C1-9ABA-B0DA945F55BC}" type="presOf" srcId="{F5465E5F-856D-423C-AEF5-1D1FBA756B04}" destId="{08FB8B15-8B8B-4786-ACEE-2F829F80BBE6}" srcOrd="0" destOrd="0" presId="urn:microsoft.com/office/officeart/2018/2/layout/IconVerticalSolidList"/>
    <dgm:cxn modelId="{7A2538EF-D338-4846-AE46-6A83FD595D80}" srcId="{913A86B9-7346-4E0E-9056-B7527392EFC7}" destId="{F5465E5F-856D-423C-AEF5-1D1FBA756B04}" srcOrd="0" destOrd="0" parTransId="{FCC60C54-8A93-485A-950B-654ACB5A90A7}" sibTransId="{986FCF21-E29D-4F06-AEF7-8E1215EACBAB}"/>
    <dgm:cxn modelId="{77805870-1490-4876-B046-3E9727384656}" type="presParOf" srcId="{0BB4D94F-3F1B-4CE4-B2B5-C7A483551E4B}" destId="{3E424AF7-5CE0-4B99-BD9F-8DACF9D5D1C3}" srcOrd="0" destOrd="0" presId="urn:microsoft.com/office/officeart/2018/2/layout/IconVerticalSolidList"/>
    <dgm:cxn modelId="{47486467-AE07-43D8-BCD5-C9750A718F8A}" type="presParOf" srcId="{3E424AF7-5CE0-4B99-BD9F-8DACF9D5D1C3}" destId="{8D9A8B9A-CEC4-4754-8ED7-D8F6CBCE07E6}" srcOrd="0" destOrd="0" presId="urn:microsoft.com/office/officeart/2018/2/layout/IconVerticalSolidList"/>
    <dgm:cxn modelId="{9DB7E6FB-4A27-4318-843A-68CDAE84E648}" type="presParOf" srcId="{3E424AF7-5CE0-4B99-BD9F-8DACF9D5D1C3}" destId="{7D0E3B93-D6D1-4CB1-853C-4F5626AB7708}" srcOrd="1" destOrd="0" presId="urn:microsoft.com/office/officeart/2018/2/layout/IconVerticalSolidList"/>
    <dgm:cxn modelId="{6899AEFE-34A2-4B27-B89E-264513613CAF}" type="presParOf" srcId="{3E424AF7-5CE0-4B99-BD9F-8DACF9D5D1C3}" destId="{EAC2821B-68ED-4730-8923-B87C86C33A13}" srcOrd="2" destOrd="0" presId="urn:microsoft.com/office/officeart/2018/2/layout/IconVerticalSolidList"/>
    <dgm:cxn modelId="{BA15D419-095A-4515-AD56-4E9CD9B7939B}" type="presParOf" srcId="{3E424AF7-5CE0-4B99-BD9F-8DACF9D5D1C3}" destId="{08FB8B15-8B8B-4786-ACEE-2F829F80BBE6}" srcOrd="3" destOrd="0" presId="urn:microsoft.com/office/officeart/2018/2/layout/IconVerticalSolidList"/>
    <dgm:cxn modelId="{00C7BB1C-2D61-4F3A-B9D6-12AAA2661BD1}" type="presParOf" srcId="{0BB4D94F-3F1B-4CE4-B2B5-C7A483551E4B}" destId="{F20B95D5-2AD3-477E-8B0F-08E6870014A6}" srcOrd="1" destOrd="0" presId="urn:microsoft.com/office/officeart/2018/2/layout/IconVerticalSolidList"/>
    <dgm:cxn modelId="{C0219BF7-4E1E-4D5F-951F-424EF07E5364}" type="presParOf" srcId="{0BB4D94F-3F1B-4CE4-B2B5-C7A483551E4B}" destId="{FBB1C4FF-523A-4F4C-A21A-D2308504F77C}" srcOrd="2" destOrd="0" presId="urn:microsoft.com/office/officeart/2018/2/layout/IconVerticalSolidList"/>
    <dgm:cxn modelId="{4223222C-F98C-4766-813D-3832F8DC8110}" type="presParOf" srcId="{FBB1C4FF-523A-4F4C-A21A-D2308504F77C}" destId="{CC2326AA-8894-442B-B581-F2432547ACEF}" srcOrd="0" destOrd="0" presId="urn:microsoft.com/office/officeart/2018/2/layout/IconVerticalSolidList"/>
    <dgm:cxn modelId="{B2FCC258-34A9-4930-9159-74CCA9B76375}" type="presParOf" srcId="{FBB1C4FF-523A-4F4C-A21A-D2308504F77C}" destId="{C47BA1C7-A719-4CBE-93B2-62C9494F4A2F}" srcOrd="1" destOrd="0" presId="urn:microsoft.com/office/officeart/2018/2/layout/IconVerticalSolidList"/>
    <dgm:cxn modelId="{0EB76F4D-6121-4E86-BE78-FAE17B86154C}" type="presParOf" srcId="{FBB1C4FF-523A-4F4C-A21A-D2308504F77C}" destId="{322B4701-3987-408C-9FB8-B80D08AB3BD2}" srcOrd="2" destOrd="0" presId="urn:microsoft.com/office/officeart/2018/2/layout/IconVerticalSolidList"/>
    <dgm:cxn modelId="{230DEDAD-42E7-448D-A540-2BF4B4ED2C65}" type="presParOf" srcId="{FBB1C4FF-523A-4F4C-A21A-D2308504F77C}" destId="{D9BBEE98-15ED-4C86-8D1C-04F752834857}" srcOrd="3" destOrd="0" presId="urn:microsoft.com/office/officeart/2018/2/layout/IconVerticalSolidList"/>
    <dgm:cxn modelId="{B2CB2ECF-F976-4DD9-9776-3135F4CD4477}" type="presParOf" srcId="{0BB4D94F-3F1B-4CE4-B2B5-C7A483551E4B}" destId="{FAD216EC-F879-4210-91C3-2AC2B33A2528}" srcOrd="3" destOrd="0" presId="urn:microsoft.com/office/officeart/2018/2/layout/IconVerticalSolidList"/>
    <dgm:cxn modelId="{933F0912-790F-4099-92CF-75E84F6FF6B3}" type="presParOf" srcId="{0BB4D94F-3F1B-4CE4-B2B5-C7A483551E4B}" destId="{DBE77C06-CC41-4479-BDAB-2D56BCF235F5}" srcOrd="4" destOrd="0" presId="urn:microsoft.com/office/officeart/2018/2/layout/IconVerticalSolidList"/>
    <dgm:cxn modelId="{0B8FDA51-9905-40FE-9193-234EA005BECB}" type="presParOf" srcId="{DBE77C06-CC41-4479-BDAB-2D56BCF235F5}" destId="{3F3C8460-08B2-4525-BD91-E6679B9EB487}" srcOrd="0" destOrd="0" presId="urn:microsoft.com/office/officeart/2018/2/layout/IconVerticalSolidList"/>
    <dgm:cxn modelId="{9BD5C5DD-4EBE-4222-8C9F-CFCF14C048C8}" type="presParOf" srcId="{DBE77C06-CC41-4479-BDAB-2D56BCF235F5}" destId="{2274BEA7-1588-4135-B88A-F33F18685425}" srcOrd="1" destOrd="0" presId="urn:microsoft.com/office/officeart/2018/2/layout/IconVerticalSolidList"/>
    <dgm:cxn modelId="{023797F3-CE52-45F2-ABEB-C1DFEF7920C2}" type="presParOf" srcId="{DBE77C06-CC41-4479-BDAB-2D56BCF235F5}" destId="{F2998E5E-56E4-46AD-AA43-D155915C1F30}" srcOrd="2" destOrd="0" presId="urn:microsoft.com/office/officeart/2018/2/layout/IconVerticalSolidList"/>
    <dgm:cxn modelId="{426F6ABE-992E-4000-A93B-772292270015}" type="presParOf" srcId="{DBE77C06-CC41-4479-BDAB-2D56BCF235F5}" destId="{D00CD004-877F-476A-B1C3-706EDC8FF96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2DAE3AC-D296-40E6-A2A0-6BE0AE7806A5}" type="doc">
      <dgm:prSet loTypeId="urn:microsoft.com/office/officeart/2016/7/layout/BasicProcessNew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EB53B6F-32EF-47BB-8B38-50177529FE35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1">
            <a:alpha val="50000"/>
          </a:schemeClr>
        </a:solidFill>
        <a:ln>
          <a:noFill/>
        </a:ln>
      </dgm:spPr>
      <dgm:t>
        <a:bodyPr/>
        <a:lstStyle/>
        <a:p>
          <a:pPr algn="l"/>
          <a:r>
            <a:rPr lang="en-US" sz="3200" dirty="0"/>
            <a:t>The more than 70 gaming consoles has produced 100’s of memorable characters that are embedded into international culture. </a:t>
          </a:r>
        </a:p>
      </dgm:t>
    </dgm:pt>
    <dgm:pt modelId="{0DC8B8B1-22F3-452C-8D9A-21D30F1ACFFD}" type="parTrans" cxnId="{2E67A429-DEE7-4DEE-90D1-3480FBB547C0}">
      <dgm:prSet/>
      <dgm:spPr/>
      <dgm:t>
        <a:bodyPr/>
        <a:lstStyle/>
        <a:p>
          <a:endParaRPr lang="en-US"/>
        </a:p>
      </dgm:t>
    </dgm:pt>
    <dgm:pt modelId="{2B9F25B4-D827-4F30-BA0C-91409AF1B50E}" type="sibTrans" cxnId="{2E67A429-DEE7-4DEE-90D1-3480FBB547C0}">
      <dgm:prSet/>
      <dgm:spPr/>
      <dgm:t>
        <a:bodyPr/>
        <a:lstStyle/>
        <a:p>
          <a:endParaRPr lang="en-US"/>
        </a:p>
      </dgm:t>
    </dgm:pt>
    <dgm:pt modelId="{B5F8823F-E173-4B36-9010-DB9D8BD7F94B}" type="pres">
      <dgm:prSet presAssocID="{22DAE3AC-D296-40E6-A2A0-6BE0AE7806A5}" presName="Name0" presStyleCnt="0">
        <dgm:presLayoutVars>
          <dgm:dir/>
          <dgm:resizeHandles val="exact"/>
        </dgm:presLayoutVars>
      </dgm:prSet>
      <dgm:spPr/>
    </dgm:pt>
    <dgm:pt modelId="{20603D51-8000-465B-880E-A3EA305BF867}" type="pres">
      <dgm:prSet presAssocID="{7EB53B6F-32EF-47BB-8B38-50177529FE35}" presName="node" presStyleLbl="node1" presStyleIdx="0" presStyleCnt="1" custScaleY="42888" custLinFactNeighborX="-14" custLinFactNeighborY="-468">
        <dgm:presLayoutVars>
          <dgm:bulletEnabled val="1"/>
        </dgm:presLayoutVars>
      </dgm:prSet>
      <dgm:spPr/>
    </dgm:pt>
  </dgm:ptLst>
  <dgm:cxnLst>
    <dgm:cxn modelId="{2E67A429-DEE7-4DEE-90D1-3480FBB547C0}" srcId="{22DAE3AC-D296-40E6-A2A0-6BE0AE7806A5}" destId="{7EB53B6F-32EF-47BB-8B38-50177529FE35}" srcOrd="0" destOrd="0" parTransId="{0DC8B8B1-22F3-452C-8D9A-21D30F1ACFFD}" sibTransId="{2B9F25B4-D827-4F30-BA0C-91409AF1B50E}"/>
    <dgm:cxn modelId="{723D2742-5742-41F9-9735-645B731A5827}" type="presOf" srcId="{7EB53B6F-32EF-47BB-8B38-50177529FE35}" destId="{20603D51-8000-465B-880E-A3EA305BF867}" srcOrd="0" destOrd="0" presId="urn:microsoft.com/office/officeart/2016/7/layout/BasicProcessNew"/>
    <dgm:cxn modelId="{0EAA78CA-9E8A-464F-B639-B556A4911299}" type="presOf" srcId="{22DAE3AC-D296-40E6-A2A0-6BE0AE7806A5}" destId="{B5F8823F-E173-4B36-9010-DB9D8BD7F94B}" srcOrd="0" destOrd="0" presId="urn:microsoft.com/office/officeart/2016/7/layout/BasicProcessNew"/>
    <dgm:cxn modelId="{424468F0-F921-4CD2-94B0-875DB7BF534B}" type="presParOf" srcId="{B5F8823F-E173-4B36-9010-DB9D8BD7F94B}" destId="{20603D51-8000-465B-880E-A3EA305BF867}" srcOrd="0" destOrd="0" presId="urn:microsoft.com/office/officeart/2016/7/layout/BasicProcessNew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A8B9A-CEC4-4754-8ED7-D8F6CBCE07E6}">
      <dsp:nvSpPr>
        <dsp:cNvPr id="0" name=""/>
        <dsp:cNvSpPr/>
      </dsp:nvSpPr>
      <dsp:spPr>
        <a:xfrm>
          <a:off x="0" y="16089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E3B93-D6D1-4CB1-853C-4F5626AB7708}">
      <dsp:nvSpPr>
        <dsp:cNvPr id="0" name=""/>
        <dsp:cNvSpPr/>
      </dsp:nvSpPr>
      <dsp:spPr>
        <a:xfrm>
          <a:off x="307363" y="368613"/>
          <a:ext cx="876403" cy="876403"/>
        </a:xfrm>
        <a:prstGeom prst="rect">
          <a:avLst/>
        </a:prstGeom>
        <a:blipFill dpi="0" rotWithShape="1">
          <a:blip xmlns:r="http://schemas.openxmlformats.org/officeDocument/2006/relationships" r:embed="rId1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 l="946"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FB8B15-8B8B-4786-ACEE-2F829F80BBE6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History of Consoles Sales</a:t>
          </a:r>
        </a:p>
      </dsp:txBody>
      <dsp:txXfrm>
        <a:off x="1840447" y="680"/>
        <a:ext cx="4420652" cy="1593460"/>
      </dsp:txXfrm>
    </dsp:sp>
    <dsp:sp modelId="{CC2326AA-8894-442B-B581-F2432547ACEF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7BA1C7-A719-4CBE-93B2-62C9494F4A2F}">
      <dsp:nvSpPr>
        <dsp:cNvPr id="0" name=""/>
        <dsp:cNvSpPr/>
      </dsp:nvSpPr>
      <dsp:spPr>
        <a:xfrm>
          <a:off x="360101" y="2334607"/>
          <a:ext cx="956655" cy="909259"/>
        </a:xfrm>
        <a:prstGeom prst="ellipse">
          <a:avLst/>
        </a:prstGeom>
        <a:blipFill rotWithShape="1">
          <a:blip xmlns:r="http://schemas.openxmlformats.org/officeDocument/2006/relationships"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BBEE98-15ED-4C86-8D1C-04F752834857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Sales by Platform</a:t>
          </a:r>
        </a:p>
      </dsp:txBody>
      <dsp:txXfrm>
        <a:off x="1840447" y="1992507"/>
        <a:ext cx="4420652" cy="1593460"/>
      </dsp:txXfrm>
    </dsp:sp>
    <dsp:sp modelId="{3F3C8460-08B2-4525-BD91-E6679B9EB487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74BEA7-1588-4135-B88A-F33F18685425}">
      <dsp:nvSpPr>
        <dsp:cNvPr id="0" name=""/>
        <dsp:cNvSpPr/>
      </dsp:nvSpPr>
      <dsp:spPr>
        <a:xfrm>
          <a:off x="283805" y="4183956"/>
          <a:ext cx="1272835" cy="1194213"/>
        </a:xfrm>
        <a:prstGeom prst="ellipse">
          <a:avLst/>
        </a:prstGeom>
        <a:blipFill rotWithShape="1">
          <a:blip xmlns:r="http://schemas.openxmlformats.org/officeDocument/2006/relationships"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0CD004-877F-476A-B1C3-706EDC8FF96C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Game Sales by Genres</a:t>
          </a:r>
        </a:p>
      </dsp:txBody>
      <dsp:txXfrm>
        <a:off x="1840447" y="3984333"/>
        <a:ext cx="4420652" cy="15934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603D51-8000-465B-880E-A3EA305BF867}">
      <dsp:nvSpPr>
        <dsp:cNvPr id="0" name=""/>
        <dsp:cNvSpPr/>
      </dsp:nvSpPr>
      <dsp:spPr>
        <a:xfrm>
          <a:off x="0" y="569452"/>
          <a:ext cx="8196263" cy="2109127"/>
        </a:xfrm>
        <a:prstGeom prst="rect">
          <a:avLst/>
        </a:prstGeom>
        <a:solidFill>
          <a:schemeClr val="accent1">
            <a:alpha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The more than 70 gaming consoles has produced 100’s of memorable characters that are embedded into international culture. </a:t>
          </a:r>
        </a:p>
      </dsp:txBody>
      <dsp:txXfrm>
        <a:off x="0" y="569452"/>
        <a:ext cx="8196263" cy="210912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ProcessNew">
  <dgm:title val="Basic Process New"/>
  <dgm:desc val="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fact="0.15"/>
      <dgm:constr type="h" for="ch" forName="sibTrans" op="equ"/>
    </dgm:constrLst>
    <dgm:ruleLst>
      <dgm:rule type="h" for="ch" forName="sibTrans" val="6.75" fact="NaN" max="NaN"/>
      <dgm:rule type="w" for="ch" forName="sibTrans" val="8.75" fact="NaN" max="NaN"/>
    </dgm:ruleLst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lMarg" val="12"/>
          <dgm:constr type="rMarg" val="12"/>
          <dgm:constr type="tMarg" val="12"/>
          <dgm:constr type="bMarg" val="12"/>
        </dgm:constrLst>
        <dgm:ruleLst>
          <dgm:rule type="primFontSz" val="11" fact="NaN" max="NaN"/>
          <dgm:rule type="primFontSz" val="18" fact="NaN" max="NaN"/>
          <dgm:rule type="h" val="NaN" fact="1.5" max="NaN"/>
          <dgm:rule type="primFontSz" val="11" fact="NaN" max="NaN"/>
          <dgm:rule type="h" val="INF" fact="NaN" max="NaN"/>
        </dgm:ruleLst>
      </dgm:layoutNode>
      <dgm:forEach name="sibTransForEach" axis="followSib" ptType="sibTrans" cnt="1">
        <dgm:layoutNode name="sibTransSpacerBeforeConnector" styleLbl="node1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>
            <dgm:rule type="w" val="4.5" fact="NaN" max="NaN"/>
          </dgm:ruleLst>
        </dgm:layoutNode>
        <dgm:layoutNode name="sibTrans" styleLbl="node1">
          <dgm:alg type="sp"/>
          <dgm:shape xmlns:r="http://schemas.openxmlformats.org/officeDocument/2006/relationships" type="rightArrow" r:blip="">
            <dgm:adjLst>
              <dgm:adj idx="1" val="0.5"/>
            </dgm:adjLst>
          </dgm:shape>
          <dgm:presOf axis="self"/>
          <dgm:constrLst>
            <dgm:constr type="h" val="6.75"/>
          </dgm:constrLst>
          <dgm:ruleLst>
            <dgm:rule type="h" val="6.75" fact="NaN" max="NaN"/>
            <dgm:rule type="w" val="8.75" fact="NaN" max="NaN"/>
          </dgm:ruleLst>
        </dgm:layoutNode>
        <dgm:layoutNode name="sibTransSpacerAfterConnector">
          <dgm:alg type="sp"/>
          <dgm:shape xmlns:r="http://schemas.openxmlformats.org/officeDocument/2006/relationships" r:blip="">
            <dgm:adjLst/>
          </dgm:shape>
          <dgm:constrLst>
            <dgm:constr type="w" val="4.5"/>
          </dgm:constrLst>
          <dgm:presOf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445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2451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9935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74333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125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6239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168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5951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223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8398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035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69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7079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2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6855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32496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6/5/2020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3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6/5/2020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98627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03" r:id="rId3"/>
    <p:sldLayoutId id="2147483704" r:id="rId4"/>
    <p:sldLayoutId id="2147483705" r:id="rId5"/>
    <p:sldLayoutId id="2147483706" r:id="rId6"/>
    <p:sldLayoutId id="2147483707" r:id="rId7"/>
    <p:sldLayoutId id="2147483708" r:id="rId8"/>
    <p:sldLayoutId id="2147483709" r:id="rId9"/>
    <p:sldLayoutId id="2147483710" r:id="rId10"/>
    <p:sldLayoutId id="2147483711" r:id="rId11"/>
    <p:sldLayoutId id="2147483712" r:id="rId12"/>
    <p:sldLayoutId id="2147483713" r:id="rId13"/>
    <p:sldLayoutId id="2147483714" r:id="rId14"/>
    <p:sldLayoutId id="2147483715" r:id="rId15"/>
    <p:sldLayoutId id="2147483716" r:id="rId16"/>
    <p:sldLayoutId id="214748371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61.png"/><Relationship Id="rId18" Type="http://schemas.openxmlformats.org/officeDocument/2006/relationships/image" Target="../media/image66.png"/><Relationship Id="rId3" Type="http://schemas.openxmlformats.org/officeDocument/2006/relationships/image" Target="../media/image51.png"/><Relationship Id="rId21" Type="http://schemas.openxmlformats.org/officeDocument/2006/relationships/image" Target="../media/image69.png"/><Relationship Id="rId7" Type="http://schemas.openxmlformats.org/officeDocument/2006/relationships/image" Target="../media/image55.png"/><Relationship Id="rId12" Type="http://schemas.openxmlformats.org/officeDocument/2006/relationships/image" Target="../media/image60.png"/><Relationship Id="rId17" Type="http://schemas.openxmlformats.org/officeDocument/2006/relationships/image" Target="../media/image65.png"/><Relationship Id="rId2" Type="http://schemas.openxmlformats.org/officeDocument/2006/relationships/image" Target="../media/image46.png"/><Relationship Id="rId16" Type="http://schemas.openxmlformats.org/officeDocument/2006/relationships/image" Target="../media/image64.png"/><Relationship Id="rId20" Type="http://schemas.openxmlformats.org/officeDocument/2006/relationships/image" Target="../media/image6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4.png"/><Relationship Id="rId11" Type="http://schemas.openxmlformats.org/officeDocument/2006/relationships/image" Target="../media/image59.png"/><Relationship Id="rId5" Type="http://schemas.openxmlformats.org/officeDocument/2006/relationships/image" Target="../media/image53.jpeg"/><Relationship Id="rId15" Type="http://schemas.openxmlformats.org/officeDocument/2006/relationships/image" Target="../media/image63.png"/><Relationship Id="rId23" Type="http://schemas.openxmlformats.org/officeDocument/2006/relationships/image" Target="../media/image71.png"/><Relationship Id="rId10" Type="http://schemas.openxmlformats.org/officeDocument/2006/relationships/image" Target="../media/image58.png"/><Relationship Id="rId19" Type="http://schemas.openxmlformats.org/officeDocument/2006/relationships/image" Target="../media/image67.png"/><Relationship Id="rId4" Type="http://schemas.openxmlformats.org/officeDocument/2006/relationships/image" Target="../media/image52.jpeg"/><Relationship Id="rId9" Type="http://schemas.openxmlformats.org/officeDocument/2006/relationships/image" Target="../media/image57.png"/><Relationship Id="rId14" Type="http://schemas.openxmlformats.org/officeDocument/2006/relationships/image" Target="../media/image62.png"/><Relationship Id="rId22" Type="http://schemas.openxmlformats.org/officeDocument/2006/relationships/image" Target="../media/image7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1.xml"/><Relationship Id="rId3" Type="http://schemas.openxmlformats.org/officeDocument/2006/relationships/image" Target="../media/image4.png"/><Relationship Id="rId7" Type="http://schemas.openxmlformats.org/officeDocument/2006/relationships/diagramLayout" Target="../diagrams/layout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diagramData" Target="../diagrams/data1.xml"/><Relationship Id="rId5" Type="http://schemas.openxmlformats.org/officeDocument/2006/relationships/image" Target="../media/image8.png"/><Relationship Id="rId10" Type="http://schemas.microsoft.com/office/2007/relationships/diagramDrawing" Target="../diagrams/drawing1.xml"/><Relationship Id="rId4" Type="http://schemas.openxmlformats.org/officeDocument/2006/relationships/image" Target="../media/image5.png"/><Relationship Id="rId9" Type="http://schemas.openxmlformats.org/officeDocument/2006/relationships/diagramColors" Target="../diagrams/colors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jpe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comments" Target="../comments/comment1.xml"/><Relationship Id="rId3" Type="http://schemas.openxmlformats.org/officeDocument/2006/relationships/image" Target="../media/image20.jpe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jpeg"/><Relationship Id="rId11" Type="http://schemas.openxmlformats.org/officeDocument/2006/relationships/image" Target="../media/image28.png"/><Relationship Id="rId5" Type="http://schemas.openxmlformats.org/officeDocument/2006/relationships/image" Target="../media/image22.jpeg"/><Relationship Id="rId10" Type="http://schemas.openxmlformats.org/officeDocument/2006/relationships/image" Target="../media/image27.png"/><Relationship Id="rId4" Type="http://schemas.openxmlformats.org/officeDocument/2006/relationships/image" Target="../media/image21.jpeg"/><Relationship Id="rId9" Type="http://schemas.openxmlformats.org/officeDocument/2006/relationships/image" Target="../media/image2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jpeg"/><Relationship Id="rId7" Type="http://schemas.openxmlformats.org/officeDocument/2006/relationships/image" Target="../media/image35.jpeg"/><Relationship Id="rId12" Type="http://schemas.openxmlformats.org/officeDocument/2006/relationships/image" Target="../media/image40.png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4.jpeg"/><Relationship Id="rId11" Type="http://schemas.openxmlformats.org/officeDocument/2006/relationships/image" Target="../media/image39.png"/><Relationship Id="rId5" Type="http://schemas.openxmlformats.org/officeDocument/2006/relationships/image" Target="../media/image33.jpeg"/><Relationship Id="rId10" Type="http://schemas.openxmlformats.org/officeDocument/2006/relationships/image" Target="../media/image38.png"/><Relationship Id="rId4" Type="http://schemas.openxmlformats.org/officeDocument/2006/relationships/image" Target="../media/image32.jpe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jpeg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FA92C9C-06C6-4372-97EA-A780BDAD3DC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3556" y="10"/>
            <a:ext cx="6095267" cy="6857990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35" name="Picture 22">
            <a:extLst>
              <a:ext uri="{FF2B5EF4-FFF2-40B4-BE49-F238E27FC236}">
                <a16:creationId xmlns:a16="http://schemas.microsoft.com/office/drawing/2014/main" id="{0A59D270-32B9-42B3-935F-106B212414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4688333"/>
            <a:ext cx="6400800" cy="185701"/>
          </a:xfrm>
          <a:prstGeom prst="rect">
            <a:avLst/>
          </a:prstGeom>
        </p:spPr>
      </p:pic>
      <p:sp>
        <p:nvSpPr>
          <p:cNvPr id="36" name="Rectangle 24">
            <a:extLst>
              <a:ext uri="{FF2B5EF4-FFF2-40B4-BE49-F238E27FC236}">
                <a16:creationId xmlns:a16="http://schemas.microsoft.com/office/drawing/2014/main" id="{1D369348-41FF-46AE-8D88-31B1A1C4E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2162908"/>
            <a:ext cx="6411743" cy="2532185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66B6E3-62BC-455D-BD7D-86EB28B26B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403231"/>
            <a:ext cx="5192940" cy="2133600"/>
          </a:xfrm>
        </p:spPr>
        <p:txBody>
          <a:bodyPr>
            <a:normAutofit/>
          </a:bodyPr>
          <a:lstStyle/>
          <a:p>
            <a:r>
              <a:rPr lang="en-US" sz="4600"/>
              <a:t> Historical Console Video Game Sales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074832-AAD5-4CE6-A2D7-8810F2CF8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4831173"/>
            <a:ext cx="5192940" cy="1117687"/>
          </a:xfrm>
        </p:spPr>
        <p:txBody>
          <a:bodyPr>
            <a:normAutofit/>
          </a:bodyPr>
          <a:lstStyle/>
          <a:p>
            <a:r>
              <a:rPr lang="en-US"/>
              <a:t>Robert Johnson</a:t>
            </a:r>
          </a:p>
        </p:txBody>
      </p:sp>
    </p:spTree>
    <p:extLst>
      <p:ext uri="{BB962C8B-B14F-4D97-AF65-F5344CB8AC3E}">
        <p14:creationId xmlns:p14="http://schemas.microsoft.com/office/powerpoint/2010/main" val="18566889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74939B9-C15C-495D-8B62-C0B6A2784F3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7287" y="669903"/>
            <a:ext cx="8498561" cy="153022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BCC98D-80F6-4723-8539-5E6B6D35609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49740"/>
            <a:ext cx="5206435" cy="393835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1D7955-0376-4B80-9CE0-086DE668B9C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04594" y="2095433"/>
            <a:ext cx="5060119" cy="4944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503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EFBF4-67C5-405B-BD0C-E58A95BB72C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6922" y="639315"/>
            <a:ext cx="8498561" cy="1530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099B21-1E96-4489-8A0B-C15837AFE41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2648" y="2116450"/>
            <a:ext cx="7232430" cy="45383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390AC-9DC1-42FE-B8CA-10CD89E6BD1C}"/>
              </a:ext>
            </a:extLst>
          </p:cNvPr>
          <p:cNvSpPr txBox="1"/>
          <p:nvPr/>
        </p:nvSpPr>
        <p:spPr>
          <a:xfrm>
            <a:off x="619432" y="2625213"/>
            <a:ext cx="2642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Historically Action games are the best-selling genre followed closely by sports</a:t>
            </a:r>
          </a:p>
        </p:txBody>
      </p:sp>
    </p:spTree>
    <p:extLst>
      <p:ext uri="{BB962C8B-B14F-4D97-AF65-F5344CB8AC3E}">
        <p14:creationId xmlns:p14="http://schemas.microsoft.com/office/powerpoint/2010/main" val="503919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A873740-DBFF-47A6-8173-83D25985114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43923"/>
          <a:stretch/>
        </p:blipFill>
        <p:spPr>
          <a:xfrm>
            <a:off x="1174193" y="605012"/>
            <a:ext cx="8498561" cy="75774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8A8C87B-DA10-4DF0-8980-595C1B2AEED9}"/>
              </a:ext>
            </a:extLst>
          </p:cNvPr>
          <p:cNvSpPr txBox="1"/>
          <p:nvPr/>
        </p:nvSpPr>
        <p:spPr>
          <a:xfrm>
            <a:off x="2772698" y="1427644"/>
            <a:ext cx="6147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C000"/>
                </a:solidFill>
              </a:rPr>
              <a:t>BEST SELLING GENRE BY CONSOLES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329542-8064-4914-A521-372B1374DC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833" y="2272770"/>
            <a:ext cx="10142149" cy="4379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224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BBEFBF4-67C5-405B-BD0C-E58A95BB72C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637" b="44377"/>
          <a:stretch/>
        </p:blipFill>
        <p:spPr>
          <a:xfrm>
            <a:off x="-1657716" y="22628"/>
            <a:ext cx="8498561" cy="66072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D188B4F-C4FE-4066-AD38-EDDFA49B9FC7}"/>
              </a:ext>
            </a:extLst>
          </p:cNvPr>
          <p:cNvSpPr txBox="1"/>
          <p:nvPr/>
        </p:nvSpPr>
        <p:spPr>
          <a:xfrm>
            <a:off x="2720624" y="626127"/>
            <a:ext cx="55689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</a:rPr>
              <a:t>BEST SELLING GAME FOR EACH GENRE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5194EF-317A-4984-BBB0-3225DBC2B1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4884" y="1944460"/>
            <a:ext cx="1934165" cy="20639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24A3EF9-400D-4109-A76C-2B39932DB7B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149702" y="2011974"/>
            <a:ext cx="1641388" cy="199643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BD70C0-2952-4EF2-BF4E-31B3E6F32BD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1141" y="2011974"/>
            <a:ext cx="1440727" cy="200743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6309EC-9C76-4C66-9DE4-EB7F012050B8}"/>
              </a:ext>
            </a:extLst>
          </p:cNvPr>
          <p:cNvSpPr txBox="1"/>
          <p:nvPr/>
        </p:nvSpPr>
        <p:spPr>
          <a:xfrm>
            <a:off x="158288" y="1387952"/>
            <a:ext cx="17285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ACTION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93424-A2DB-4D7B-8C32-450354B64CA5}"/>
              </a:ext>
            </a:extLst>
          </p:cNvPr>
          <p:cNvSpPr txBox="1"/>
          <p:nvPr/>
        </p:nvSpPr>
        <p:spPr>
          <a:xfrm>
            <a:off x="2092183" y="1406836"/>
            <a:ext cx="210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ADVENTURE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58C4D4-8199-405F-84C3-AB8949933FF9}"/>
              </a:ext>
            </a:extLst>
          </p:cNvPr>
          <p:cNvSpPr txBox="1"/>
          <p:nvPr/>
        </p:nvSpPr>
        <p:spPr>
          <a:xfrm>
            <a:off x="4043024" y="1428965"/>
            <a:ext cx="20529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FIGHTING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96D18A-3880-43D0-97DD-F8D2FE985ED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19814" y="1887392"/>
            <a:ext cx="2103302" cy="213378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F56123F-E9B8-4F89-A8D1-5FB13808B01F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578903" y="1354088"/>
            <a:ext cx="1877731" cy="6462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C27EAD9-9413-4FF2-B051-E3A37B7BF9B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1062" y="1842402"/>
            <a:ext cx="1641388" cy="219766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D0E6EEC-BD99-4D30-90EF-6DC2FAB27FA8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92207" y="1244398"/>
            <a:ext cx="1743607" cy="64623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362E00B-52E2-4E6B-A574-6B98F8615EF2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524" y="4686300"/>
            <a:ext cx="1788691" cy="211242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2F0E698-3DE2-48BA-8C24-39852A46ACB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884" y="4103248"/>
            <a:ext cx="1700931" cy="6462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4CD99CD-22C4-448C-B737-2FB19DB2A947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0958" y="4617449"/>
            <a:ext cx="1970986" cy="21812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1115C54-F8F5-470B-8924-3F673B500557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2345" y="1890630"/>
            <a:ext cx="2704771" cy="145959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9529FE8-7CEE-4F03-9501-773099C8A6F2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22974" y="4479423"/>
            <a:ext cx="1676955" cy="237857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2F4F6E5-8EA3-4FF2-9584-63695563DE0A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50959" y="4479423"/>
            <a:ext cx="1857462" cy="23192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154651A-D1A7-40F1-9BAA-5EC9A76E8E7B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35819" y="4426364"/>
            <a:ext cx="1799995" cy="243163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F828422-23D5-406E-A596-C7415E31275D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93520" y="4426364"/>
            <a:ext cx="2302225" cy="226084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0F65B3AE-4BD5-4E89-B2F6-E892F6227F70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93227" y="4040068"/>
            <a:ext cx="2517866" cy="64623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6235DA74-D41C-4070-8BA2-722CAC5DDA10}"/>
              </a:ext>
            </a:extLst>
          </p:cNvPr>
          <p:cNvPicPr>
            <a:picLocks noChangeAspect="1"/>
          </p:cNvPicPr>
          <p:nvPr/>
        </p:nvPicPr>
        <p:blipFill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4971" y="1235814"/>
            <a:ext cx="3499407" cy="64623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AE5B4DA-8E11-49B9-ABBF-61396E235749}"/>
              </a:ext>
            </a:extLst>
          </p:cNvPr>
          <p:cNvPicPr>
            <a:picLocks noChangeAspect="1"/>
          </p:cNvPicPr>
          <p:nvPr/>
        </p:nvPicPr>
        <p:blipFill>
          <a:blip r:embed="rId2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95357" y="4040068"/>
            <a:ext cx="1804572" cy="64623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C0D24B3-A78B-4D67-90BE-72EDDF80F9B3}"/>
              </a:ext>
            </a:extLst>
          </p:cNvPr>
          <p:cNvPicPr>
            <a:picLocks noChangeAspect="1"/>
          </p:cNvPicPr>
          <p:nvPr/>
        </p:nvPicPr>
        <p:blipFill>
          <a:blip r:embed="rId2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0757" y="3923605"/>
            <a:ext cx="2517866" cy="64623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3EEE952-7952-4025-BFE5-BC2821B4DB4B}"/>
              </a:ext>
            </a:extLst>
          </p:cNvPr>
          <p:cNvPicPr>
            <a:picLocks noChangeAspect="1"/>
          </p:cNvPicPr>
          <p:nvPr/>
        </p:nvPicPr>
        <p:blipFill>
          <a:blip r:embed="rId2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52052" y="3931904"/>
            <a:ext cx="3499407" cy="646232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91B8F8C3-C666-449D-AC10-8B971FF2B5F4}"/>
              </a:ext>
            </a:extLst>
          </p:cNvPr>
          <p:cNvPicPr>
            <a:picLocks noChangeAspect="1"/>
          </p:cNvPicPr>
          <p:nvPr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74513" y="3814288"/>
            <a:ext cx="1828959" cy="64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7459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DF4F-81BC-4EC8-AC5D-9CB4EFD6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61" y="319343"/>
            <a:ext cx="8610600" cy="1293028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F9DA-99FE-450A-9C82-5560A9ED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8999" y="2011447"/>
            <a:ext cx="9078866" cy="4307160"/>
          </a:xfrm>
        </p:spPr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While there have been more than 70 company to make gaming consoles three companies </a:t>
            </a:r>
            <a:r>
              <a:rPr lang="en-US" dirty="0" err="1"/>
              <a:t>domninate</a:t>
            </a:r>
            <a:r>
              <a:rPr lang="en-US" dirty="0"/>
              <a:t> the game sales market, Nintendo, PlayStation, Xbox.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Nintendo has the overall sales lead because they focus on children and casual gamer, thus they have no direct competitor. From a market position, they are in the best place to differentiate themselves and experience exponential growth. 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dirty="0"/>
              <a:t>PlayStation and Xbox are chasing the same customers. PlayStation has been wining since 2011.  </a:t>
            </a:r>
            <a:r>
              <a:rPr lang="en-US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9107431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ADF4F-81BC-4EC8-AC5D-9CB4EFD65D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61" y="319343"/>
            <a:ext cx="8610600" cy="1293028"/>
          </a:xfrm>
        </p:spPr>
        <p:txBody>
          <a:bodyPr/>
          <a:lstStyle/>
          <a:p>
            <a:pPr algn="ctr"/>
            <a:br>
              <a:rPr lang="en-US" dirty="0"/>
            </a:br>
            <a:r>
              <a:rPr lang="en-US" dirty="0"/>
              <a:t>DATA SET SUMMARY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1F9DA-99FE-450A-9C82-5560A9ED5B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98724" y="2206656"/>
            <a:ext cx="8662533" cy="40241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30 years of data in this set shows the historical trend of the console industry is toward growth. </a:t>
            </a:r>
            <a:r>
              <a:rPr lang="en-US" sz="2400" dirty="0"/>
              <a:t> </a:t>
            </a:r>
          </a:p>
          <a:p>
            <a:endParaRPr lang="en-US" sz="2400" dirty="0"/>
          </a:p>
          <a:p>
            <a:r>
              <a:rPr lang="en-US" dirty="0"/>
              <a:t>Action games are the best-selling genre for console games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r>
              <a:rPr lang="en-US" sz="2400" dirty="0"/>
              <a:t> Nine of the 12 best selling games by genre are exclusive to Nintendo.</a:t>
            </a:r>
          </a:p>
          <a:p>
            <a:endParaRPr lang="en-US" sz="2400" dirty="0"/>
          </a:p>
          <a:p>
            <a:r>
              <a:rPr lang="en-US" dirty="0"/>
              <a:t>This data set lends itself better for historical </a:t>
            </a:r>
            <a:r>
              <a:rPr lang="en-US" dirty="0" err="1"/>
              <a:t>anaylas</a:t>
            </a:r>
            <a:r>
              <a:rPr lang="en-US" dirty="0"/>
              <a:t> instead of predictive model </a:t>
            </a:r>
            <a:r>
              <a:rPr lang="en-US" dirty="0" err="1"/>
              <a:t>bulding</a:t>
            </a:r>
            <a:r>
              <a:rPr lang="en-US" dirty="0"/>
              <a:t>.  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30444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 cstate="email">
            <a:alphaModFix amt="1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2768AF-7C07-4D0B-9D2E-FE5423BAA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865B42-0A9E-4C8C-8074-CCAACB9F90C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532415689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466717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roup 65">
            <a:extLst>
              <a:ext uri="{FF2B5EF4-FFF2-40B4-BE49-F238E27FC236}">
                <a16:creationId xmlns:a16="http://schemas.microsoft.com/office/drawing/2014/main" id="{7A865E47-4365-4F21-B8EA-13B2C12BC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67" name="Rectangle 66">
              <a:extLst>
                <a:ext uri="{FF2B5EF4-FFF2-40B4-BE49-F238E27FC236}">
                  <a16:creationId xmlns:a16="http://schemas.microsoft.com/office/drawing/2014/main" id="{0CE24988-BB27-40E5-A961-9FA7ED0DB9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5" name="Picture 67">
              <a:extLst>
                <a:ext uri="{FF2B5EF4-FFF2-40B4-BE49-F238E27FC236}">
                  <a16:creationId xmlns:a16="http://schemas.microsoft.com/office/drawing/2014/main" id="{80BDE80E-ADE0-4E16-8F80-306A15F4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 cstate="email">
              <a:alphaModFix amt="1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86" name="Content Placeholder 62">
            <a:extLst>
              <a:ext uri="{FF2B5EF4-FFF2-40B4-BE49-F238E27FC236}">
                <a16:creationId xmlns:a16="http://schemas.microsoft.com/office/drawing/2014/main" id="{86B69CB4-6C2A-442A-8F63-1A0EE3F1E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541" y="1977798"/>
            <a:ext cx="5904859" cy="48785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Video gaming has come a long way since the early days of Pong and Pac-man. </a:t>
            </a:r>
          </a:p>
          <a:p>
            <a:endParaRPr lang="en-US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DF8C4523-7C1C-4726-94CE-C8C4BD96B5D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9757" y="-16335"/>
            <a:ext cx="6092823" cy="6856310"/>
          </a:xfrm>
          <a:prstGeom prst="rect">
            <a:avLst/>
          </a:prstGeom>
          <a:ln>
            <a:noFill/>
          </a:ln>
          <a:effectLst/>
        </p:spPr>
      </p:pic>
      <p:sp>
        <p:nvSpPr>
          <p:cNvPr id="87" name="Rectangle 69">
            <a:extLst>
              <a:ext uri="{FF2B5EF4-FFF2-40B4-BE49-F238E27FC236}">
                <a16:creationId xmlns:a16="http://schemas.microsoft.com/office/drawing/2014/main" id="{13BC1C09-8FD1-4619-B317-E9EED5E55D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C432D-B089-40AD-9057-063B819EA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41" y="737625"/>
            <a:ext cx="5819434" cy="1080938"/>
          </a:xfrm>
        </p:spPr>
        <p:txBody>
          <a:bodyPr>
            <a:normAutofit/>
          </a:bodyPr>
          <a:lstStyle/>
          <a:p>
            <a:r>
              <a:rPr lang="en-US" dirty="0"/>
              <a:t>GAMING CONSOLE HISTORY</a:t>
            </a:r>
          </a:p>
        </p:txBody>
      </p:sp>
      <p:pic>
        <p:nvPicPr>
          <p:cNvPr id="88" name="Picture 71">
            <a:extLst>
              <a:ext uri="{FF2B5EF4-FFF2-40B4-BE49-F238E27FC236}">
                <a16:creationId xmlns:a16="http://schemas.microsoft.com/office/drawing/2014/main" id="{D3143E80-C928-46DB-9299-0BD06348A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32DD1BB-6E30-4DDF-A8B1-107528A0544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400" y="2126104"/>
            <a:ext cx="3550923" cy="193899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F04BEDF-0229-46D6-AD9F-C00D3229EBA1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9395" y="3692574"/>
            <a:ext cx="4501006" cy="305987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130F4AD-5782-460D-B5EE-ADD0639D552C}"/>
              </a:ext>
            </a:extLst>
          </p:cNvPr>
          <p:cNvSpPr txBox="1"/>
          <p:nvPr/>
        </p:nvSpPr>
        <p:spPr>
          <a:xfrm>
            <a:off x="5190085" y="4674659"/>
            <a:ext cx="5287008" cy="1938992"/>
          </a:xfrm>
          <a:prstGeom prst="rect">
            <a:avLst/>
          </a:prstGeom>
          <a:solidFill>
            <a:srgbClr val="BD330A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The aggressive competition between gaming companies has driven the technological leaps to superior features and video gaming quality we see today.</a:t>
            </a:r>
          </a:p>
        </p:txBody>
      </p:sp>
    </p:spTree>
    <p:extLst>
      <p:ext uri="{BB962C8B-B14F-4D97-AF65-F5344CB8AC3E}">
        <p14:creationId xmlns:p14="http://schemas.microsoft.com/office/powerpoint/2010/main" val="2422762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 38">
            <a:extLst>
              <a:ext uri="{FF2B5EF4-FFF2-40B4-BE49-F238E27FC236}">
                <a16:creationId xmlns:a16="http://schemas.microsoft.com/office/drawing/2014/main" id="{0777E6F6-E61F-490D-9BE1-B810F34D0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6C47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2A48B8-F5F4-4E1B-99C0-4911DC2ABAC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4277" y="609600"/>
            <a:ext cx="10914256" cy="5604933"/>
          </a:xfrm>
          <a:prstGeom prst="rect">
            <a:avLst/>
          </a:prstGeom>
          <a:ln>
            <a:noFill/>
          </a:ln>
          <a:effectLst/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F66CD28B-8237-4418-A5CA-CDF8424CF4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C432D-B089-40AD-9057-063B819EA0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7604" y="30822"/>
            <a:ext cx="6474004" cy="10810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US" dirty="0"/>
              <a:t>GAMING CONSOLE HISTORY</a:t>
            </a:r>
          </a:p>
        </p:txBody>
      </p:sp>
      <p:graphicFrame>
        <p:nvGraphicFramePr>
          <p:cNvPr id="29" name="Content Placeholder 5">
            <a:extLst>
              <a:ext uri="{FF2B5EF4-FFF2-40B4-BE49-F238E27FC236}">
                <a16:creationId xmlns:a16="http://schemas.microsoft.com/office/drawing/2014/main" id="{D9835ED8-985C-4A69-8F11-30E98C3AE18B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4264117593"/>
              </p:ext>
            </p:extLst>
          </p:nvPr>
        </p:nvGraphicFramePr>
        <p:xfrm>
          <a:off x="2321960" y="1667838"/>
          <a:ext cx="8196263" cy="32940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46252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C432D-B089-40AD-9057-063B819EA04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494229" y="204927"/>
            <a:ext cx="6076950" cy="658813"/>
          </a:xfrm>
        </p:spPr>
        <p:txBody>
          <a:bodyPr>
            <a:normAutofit fontScale="90000"/>
          </a:bodyPr>
          <a:lstStyle/>
          <a:p>
            <a:pPr algn="r"/>
            <a:r>
              <a:rPr lang="en-US" sz="4400" dirty="0"/>
              <a:t>GAMING CONSOLE TODAY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F77524A-D2A9-48CE-9C6A-CF7ED4D2F736}"/>
              </a:ext>
            </a:extLst>
          </p:cNvPr>
          <p:cNvSpPr/>
          <p:nvPr/>
        </p:nvSpPr>
        <p:spPr>
          <a:xfrm>
            <a:off x="166170" y="350184"/>
            <a:ext cx="1973780" cy="16564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B4E7-65C9-4892-9023-0A1C49F86C66}"/>
              </a:ext>
            </a:extLst>
          </p:cNvPr>
          <p:cNvSpPr txBox="1"/>
          <p:nvPr/>
        </p:nvSpPr>
        <p:spPr>
          <a:xfrm>
            <a:off x="292599" y="695807"/>
            <a:ext cx="17209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$116</a:t>
            </a:r>
          </a:p>
          <a:p>
            <a:pPr algn="ctr"/>
            <a:r>
              <a:rPr lang="en-US" sz="2800" b="1" dirty="0"/>
              <a:t>Billion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FAF205D-DEC2-4959-B51A-F8EFDD18EB4D}"/>
              </a:ext>
            </a:extLst>
          </p:cNvPr>
          <p:cNvSpPr/>
          <p:nvPr/>
        </p:nvSpPr>
        <p:spPr>
          <a:xfrm>
            <a:off x="9277351" y="4678309"/>
            <a:ext cx="2521860" cy="2179691"/>
          </a:xfrm>
          <a:prstGeom prst="ellipse">
            <a:avLst/>
          </a:prstGeom>
          <a:solidFill>
            <a:srgbClr val="28AC3C"/>
          </a:solidFill>
          <a:ln>
            <a:solidFill>
              <a:srgbClr val="28AC3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C38C12-B751-45A6-B1AE-5595E2C1B8C5}"/>
              </a:ext>
            </a:extLst>
          </p:cNvPr>
          <p:cNvSpPr txBox="1"/>
          <p:nvPr/>
        </p:nvSpPr>
        <p:spPr>
          <a:xfrm>
            <a:off x="9517502" y="5033435"/>
            <a:ext cx="206280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2/3</a:t>
            </a:r>
          </a:p>
          <a:p>
            <a:pPr algn="ctr"/>
            <a:r>
              <a:rPr lang="en-US" sz="2800" b="1" dirty="0"/>
              <a:t>U.S.</a:t>
            </a:r>
          </a:p>
          <a:p>
            <a:pPr algn="ctr"/>
            <a:r>
              <a:rPr lang="en-US" sz="2800" b="1" dirty="0"/>
              <a:t>Household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2BC434-1F5B-4CB2-B898-2F197CA86AF1}"/>
              </a:ext>
            </a:extLst>
          </p:cNvPr>
          <p:cNvSpPr/>
          <p:nvPr/>
        </p:nvSpPr>
        <p:spPr>
          <a:xfrm>
            <a:off x="2139949" y="1132067"/>
            <a:ext cx="82613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Today, video games are a more than $116 billion global industry, and nearly two-thirds of American homes have household members who play video games regularly. </a:t>
            </a:r>
          </a:p>
          <a:p>
            <a:endParaRPr lang="en-US" sz="2400" dirty="0"/>
          </a:p>
          <a:p>
            <a:r>
              <a:rPr lang="en-US" sz="2400" dirty="0"/>
              <a:t>The game industry is also often at the forefront of computer technology and drives popular culture.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082FC6-BD1A-440A-8093-1055328FB9C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1590" y="3662358"/>
            <a:ext cx="7995560" cy="307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368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29EA4-1EBF-4A57-94B0-CEEE43DCC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800" y="305861"/>
            <a:ext cx="9493250" cy="16002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 cap="all" dirty="0"/>
              <a:t>SALES BY PLATFORM</a:t>
            </a:r>
            <a:endParaRPr lang="en-US" sz="4800" kern="1200" cap="all" baseline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6A389-A9F4-4A31-A8C9-215A5B1E29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2364573"/>
            <a:ext cx="3977639" cy="3854112"/>
          </a:xfrm>
        </p:spPr>
        <p:txBody>
          <a:bodyPr vert="horz" lIns="91440" tIns="45720" rIns="91440" bIns="45720" rtlCol="0">
            <a:normAutofit/>
          </a:bodyPr>
          <a:lstStyle/>
          <a:p>
            <a:endParaRPr lang="en-US" sz="2800" dirty="0"/>
          </a:p>
          <a:p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15D6DE-FF8D-44CD-BDD2-FC8571C3ACF1}"/>
              </a:ext>
            </a:extLst>
          </p:cNvPr>
          <p:cNvSpPr txBox="1"/>
          <p:nvPr/>
        </p:nvSpPr>
        <p:spPr>
          <a:xfrm>
            <a:off x="280219" y="2228671"/>
            <a:ext cx="48982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Video game historically have been spread out across the various consoles.   With most of the success being concentrated with Nintendo, PlayStation, and Xbox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935E9D-6C11-49E0-8D6C-78A1B19317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41339"/>
            <a:ext cx="5758913" cy="4477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74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AB088F3-88D3-4265-972E-8852AB50170E}"/>
              </a:ext>
            </a:extLst>
          </p:cNvPr>
          <p:cNvSpPr/>
          <p:nvPr/>
        </p:nvSpPr>
        <p:spPr>
          <a:xfrm>
            <a:off x="43462" y="2027466"/>
            <a:ext cx="12192000" cy="4830533"/>
          </a:xfrm>
          <a:prstGeom prst="rect">
            <a:avLst/>
          </a:prstGeom>
          <a:solidFill>
            <a:srgbClr val="E700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0DC4-F883-4E30-A8DD-C60AB3E148A1}"/>
              </a:ext>
            </a:extLst>
          </p:cNvPr>
          <p:cNvSpPr/>
          <p:nvPr/>
        </p:nvSpPr>
        <p:spPr>
          <a:xfrm>
            <a:off x="2655791" y="860729"/>
            <a:ext cx="5692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SALES BY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B33A0-2CEC-49CA-8631-BD2A345BFCE7}"/>
              </a:ext>
            </a:extLst>
          </p:cNvPr>
          <p:cNvSpPr txBox="1"/>
          <p:nvPr/>
        </p:nvSpPr>
        <p:spPr>
          <a:xfrm>
            <a:off x="1500554" y="1504247"/>
            <a:ext cx="842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BEST SELLING GAMES FOR NINTENDO CONSOLES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0768641-B3C6-4856-9A99-A7DDA33E61D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3905" y="2155125"/>
            <a:ext cx="3192129" cy="16883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6006B03-BA27-4BAC-B0A3-0D33340881F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4530" y="3902529"/>
            <a:ext cx="2319975" cy="29136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E5A501-DBA2-413D-B923-9FC37B14D8E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266" y="4566557"/>
            <a:ext cx="3485270" cy="224965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B215723-FE80-4B18-B8AC-ACA7BBD4E6E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42487" y="2404477"/>
            <a:ext cx="3198628" cy="3675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B506A58-69DC-44E2-B7A0-61EEFEC5D8E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531531" y="2324660"/>
            <a:ext cx="2513428" cy="432466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580E4A2-BD76-482E-A2DB-FCBBD3709E7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7041" y="2280399"/>
            <a:ext cx="2103285" cy="21342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584511F-7A81-4E14-BC6D-03BD69112EA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158503">
            <a:off x="9859756" y="3645399"/>
            <a:ext cx="2054530" cy="10790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F6B3CE4-C135-4BA9-BC68-DF855F6B90B6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05753" y="5691382"/>
            <a:ext cx="2054530" cy="107908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69AB9082-F537-4A71-999A-42AD199FB763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953295">
            <a:off x="904839" y="3709064"/>
            <a:ext cx="1288745" cy="67687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AEB66C3-15CA-472E-A85D-BBD2170C2574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7003" y="5788045"/>
            <a:ext cx="2054530" cy="10908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81978B5-B460-4A4F-9212-3EE280F9F73C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7745" y="5657981"/>
            <a:ext cx="2054530" cy="107298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713847-FFD2-4700-8AAC-B33F9F7A730E}"/>
              </a:ext>
            </a:extLst>
          </p:cNvPr>
          <p:cNvSpPr txBox="1"/>
          <p:nvPr/>
        </p:nvSpPr>
        <p:spPr>
          <a:xfrm>
            <a:off x="2444930" y="2913214"/>
            <a:ext cx="17879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Million Sold</a:t>
            </a:r>
          </a:p>
        </p:txBody>
      </p:sp>
    </p:spTree>
    <p:extLst>
      <p:ext uri="{BB962C8B-B14F-4D97-AF65-F5344CB8AC3E}">
        <p14:creationId xmlns:p14="http://schemas.microsoft.com/office/powerpoint/2010/main" val="2635102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3BAE45A-CF6F-4E0B-A75C-BA0ED11592E1}"/>
              </a:ext>
            </a:extLst>
          </p:cNvPr>
          <p:cNvSpPr/>
          <p:nvPr/>
        </p:nvSpPr>
        <p:spPr>
          <a:xfrm>
            <a:off x="0" y="1976284"/>
            <a:ext cx="12192000" cy="4881716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0DC4-F883-4E30-A8DD-C60AB3E148A1}"/>
              </a:ext>
            </a:extLst>
          </p:cNvPr>
          <p:cNvSpPr/>
          <p:nvPr/>
        </p:nvSpPr>
        <p:spPr>
          <a:xfrm>
            <a:off x="2655791" y="860729"/>
            <a:ext cx="5692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SALES BY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B33A0-2CEC-49CA-8631-BD2A345BFCE7}"/>
              </a:ext>
            </a:extLst>
          </p:cNvPr>
          <p:cNvSpPr txBox="1"/>
          <p:nvPr/>
        </p:nvSpPr>
        <p:spPr>
          <a:xfrm>
            <a:off x="1500554" y="1504247"/>
            <a:ext cx="842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BEST SELLING GAMES FOR PLAYSTATION CONSOLES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B0EB90-89AD-484A-9C65-CBC63F2D784B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64" y="2228407"/>
            <a:ext cx="2114789" cy="211478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1FB25D-3EF8-4C47-BE3E-C451E4ECFBCE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51215" y="2335244"/>
            <a:ext cx="3027935" cy="43016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6D7E18-2EBA-414F-9B7A-27610267D5C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89012" y="4444767"/>
            <a:ext cx="1927377" cy="22450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6598B06-7909-4D20-83A9-4A85C4A9C36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5095" y="2070283"/>
            <a:ext cx="3659349" cy="45665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E1A6B6-D24C-42D7-AB02-3BA56D2103C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0244" y="4612934"/>
            <a:ext cx="1270229" cy="21898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DD518CA-C1F0-410F-801B-006714F1C99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29736" y="2027467"/>
            <a:ext cx="1851427" cy="20079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CB4BC5-2ECC-4216-A0E2-E19CB0B3C6B7}"/>
              </a:ext>
            </a:extLst>
          </p:cNvPr>
          <p:cNvSpPr txBox="1"/>
          <p:nvPr/>
        </p:nvSpPr>
        <p:spPr>
          <a:xfrm>
            <a:off x="3135750" y="5688854"/>
            <a:ext cx="176715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40 Million </a:t>
            </a:r>
          </a:p>
          <a:p>
            <a:pPr algn="ctr"/>
            <a:r>
              <a:rPr lang="en-US" sz="28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Sold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28F175C-64F5-44D7-899C-A54426B2037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22255" y="5417553"/>
            <a:ext cx="2109399" cy="1219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03CB3C9-7E63-4437-9882-D4858246087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359969">
            <a:off x="6642107" y="5883052"/>
            <a:ext cx="1770940" cy="102366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83995E-916B-4FE0-9C59-2B05D92C920E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3958" y="5440725"/>
            <a:ext cx="1650695" cy="95415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303FDEA-FE36-4BA5-8E13-23417B92B73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9719481">
            <a:off x="334190" y="3152446"/>
            <a:ext cx="2109399" cy="121930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01A55D-B06C-4B7E-B210-587398332F68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473838">
            <a:off x="6579567" y="3304515"/>
            <a:ext cx="1348694" cy="77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2319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E0D21D9-14B0-4F67-AF77-DDC428C7C5AC}"/>
              </a:ext>
            </a:extLst>
          </p:cNvPr>
          <p:cNvSpPr/>
          <p:nvPr/>
        </p:nvSpPr>
        <p:spPr>
          <a:xfrm>
            <a:off x="0" y="2000016"/>
            <a:ext cx="12192000" cy="4891635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8A0DC4-F883-4E30-A8DD-C60AB3E148A1}"/>
              </a:ext>
            </a:extLst>
          </p:cNvPr>
          <p:cNvSpPr/>
          <p:nvPr/>
        </p:nvSpPr>
        <p:spPr>
          <a:xfrm>
            <a:off x="2655791" y="860729"/>
            <a:ext cx="5692199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/>
              <a:t>SALES BY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DB33A0-2CEC-49CA-8631-BD2A345BFCE7}"/>
              </a:ext>
            </a:extLst>
          </p:cNvPr>
          <p:cNvSpPr txBox="1"/>
          <p:nvPr/>
        </p:nvSpPr>
        <p:spPr>
          <a:xfrm>
            <a:off x="1500554" y="1504247"/>
            <a:ext cx="84274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BEST SELLING GAMES FOR XBOX CONSOLES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587C6C3-EE94-49F0-8BE7-E64C607F7F3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74795" y="2180310"/>
            <a:ext cx="3048136" cy="44363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653339-ACA6-41A3-959A-ADBF66E8B96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16596" y="2306177"/>
            <a:ext cx="3074774" cy="43246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0CB83E9-E42E-483E-A751-8DE606F8383F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43347" y="2180310"/>
            <a:ext cx="3147787" cy="432466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CA14E20-A3E6-4586-A0E4-50533368DBDF}"/>
              </a:ext>
            </a:extLst>
          </p:cNvPr>
          <p:cNvSpPr/>
          <p:nvPr/>
        </p:nvSpPr>
        <p:spPr>
          <a:xfrm>
            <a:off x="8942038" y="5304643"/>
            <a:ext cx="2292615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20 Million</a:t>
            </a:r>
          </a:p>
          <a:p>
            <a:pPr algn="ctr"/>
            <a:r>
              <a:rPr lang="en-US" sz="36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Sold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8CFF621-A963-4A88-A5B4-3F1B8A525AA7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2715" y="4952654"/>
            <a:ext cx="2292295" cy="1201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353671F-FAA6-4183-AA47-447DDF891F3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49852" y="5001476"/>
            <a:ext cx="2292295" cy="1201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838231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2897</TotalTime>
  <Words>383</Words>
  <Application>Microsoft Office PowerPoint</Application>
  <PresentationFormat>Widescreen</PresentationFormat>
  <Paragraphs>56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Trebuchet MS</vt:lpstr>
      <vt:lpstr>Berlin</vt:lpstr>
      <vt:lpstr> Historical Console Video Game Sales</vt:lpstr>
      <vt:lpstr>Content</vt:lpstr>
      <vt:lpstr>GAMING CONSOLE HISTORY</vt:lpstr>
      <vt:lpstr>GAMING CONSOLE HISTORY</vt:lpstr>
      <vt:lpstr>GAMING CONSOLE TODAY</vt:lpstr>
      <vt:lpstr>SALES BY PLATFORM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DATA SET SUMMARY </vt:lpstr>
      <vt:lpstr> DATA SET SUMMARY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Historical Console Video Game Sales</dc:title>
  <dc:creator>Robert Johnson</dc:creator>
  <cp:lastModifiedBy>Robert Johnson</cp:lastModifiedBy>
  <cp:revision>15</cp:revision>
  <dcterms:created xsi:type="dcterms:W3CDTF">2020-03-06T00:59:59Z</dcterms:created>
  <dcterms:modified xsi:type="dcterms:W3CDTF">2020-06-06T11:31:10Z</dcterms:modified>
</cp:coreProperties>
</file>