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57" r:id="rId4"/>
    <p:sldId id="258" r:id="rId5"/>
    <p:sldId id="263" r:id="rId6"/>
    <p:sldId id="264"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079"/>
  </p:normalViewPr>
  <p:slideViewPr>
    <p:cSldViewPr snapToGrid="0" showGuides="1">
      <p:cViewPr varScale="1">
        <p:scale>
          <a:sx n="114" d="100"/>
          <a:sy n="114" d="100"/>
        </p:scale>
        <p:origin x="92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F50A4-FAD1-2D4B-B668-31D4BB954DB5}" type="datetimeFigureOut">
              <a:rPr lang="en-GB" smtClean="0"/>
              <a:t>12/05/2023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77E79-DBC9-4C4D-B4CA-62F52CA1EC0A}" type="slidenum">
              <a:rPr lang="en-GB" smtClean="0"/>
              <a:t>‹#›</a:t>
            </a:fld>
            <a:endParaRPr lang="en-GB"/>
          </a:p>
        </p:txBody>
      </p:sp>
    </p:spTree>
    <p:extLst>
      <p:ext uri="{BB962C8B-B14F-4D97-AF65-F5344CB8AC3E}">
        <p14:creationId xmlns:p14="http://schemas.microsoft.com/office/powerpoint/2010/main" val="309534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577E79-DBC9-4C4D-B4CA-62F52CA1EC0A}" type="slidenum">
              <a:rPr lang="en-GB" smtClean="0"/>
              <a:t>4</a:t>
            </a:fld>
            <a:endParaRPr lang="en-GB"/>
          </a:p>
        </p:txBody>
      </p:sp>
    </p:spTree>
    <p:extLst>
      <p:ext uri="{BB962C8B-B14F-4D97-AF65-F5344CB8AC3E}">
        <p14:creationId xmlns:p14="http://schemas.microsoft.com/office/powerpoint/2010/main" val="302577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A7C3-D0F1-1FFA-687D-F7E55F0E2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C10E5B7-EB95-A90F-FF09-8BAF34393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7DCCF80-7C48-B789-8421-BDBDC18E9A66}"/>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5" name="Footer Placeholder 4">
            <a:extLst>
              <a:ext uri="{FF2B5EF4-FFF2-40B4-BE49-F238E27FC236}">
                <a16:creationId xmlns:a16="http://schemas.microsoft.com/office/drawing/2014/main" id="{3954676F-A6CE-68A5-E796-5C588BE8BA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095192-B612-468C-89C9-2E3DD084C9EB}"/>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371018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BC05-83B2-1415-79E0-A34B67D96CA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99ACCBD-D3F3-2331-287C-B9ACE23238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E10343D-214A-E04B-1B22-F165053B9DF1}"/>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5" name="Footer Placeholder 4">
            <a:extLst>
              <a:ext uri="{FF2B5EF4-FFF2-40B4-BE49-F238E27FC236}">
                <a16:creationId xmlns:a16="http://schemas.microsoft.com/office/drawing/2014/main" id="{DD4B5954-5A92-95A8-3B2A-26CBD774E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BA94C8-67E6-035B-BEF5-E533E5C4EB45}"/>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349702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39ECB-97F0-E5E2-50BA-A5D6BAA5C45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1B5E73A-CAA8-B49D-A2EC-7F9394C6BCF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AA6D10-C361-3821-565E-BABA0E30428A}"/>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5" name="Footer Placeholder 4">
            <a:extLst>
              <a:ext uri="{FF2B5EF4-FFF2-40B4-BE49-F238E27FC236}">
                <a16:creationId xmlns:a16="http://schemas.microsoft.com/office/drawing/2014/main" id="{8723555F-3AA9-2178-DED4-41D3DCA3DA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3D5BB-A17D-3BBF-89CF-798C5C5BAF59}"/>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291221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C44E-3190-A322-5E54-751C3369C85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B9E9BAE-E18E-C0C1-F650-C65B356E0BB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8D68D6C-A3F9-BB0F-71E4-3D948DCF30EF}"/>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5" name="Footer Placeholder 4">
            <a:extLst>
              <a:ext uri="{FF2B5EF4-FFF2-40B4-BE49-F238E27FC236}">
                <a16:creationId xmlns:a16="http://schemas.microsoft.com/office/drawing/2014/main" id="{4CC76ACB-908C-955F-8605-D959B6ED69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2EF122-C83A-C74F-13A5-48B0DCF1F551}"/>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166372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D79D-5697-6AD7-7F9B-BC61E3A7FB9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D866019-8FED-6600-5F37-56BC5DECA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A52D45-2207-B7B6-4058-ACA3A9495FE4}"/>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5" name="Footer Placeholder 4">
            <a:extLst>
              <a:ext uri="{FF2B5EF4-FFF2-40B4-BE49-F238E27FC236}">
                <a16:creationId xmlns:a16="http://schemas.microsoft.com/office/drawing/2014/main" id="{2C7072D2-983C-D299-FB2B-5722EEFF43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652DC7-FC28-59E7-7A6A-4D94119247DF}"/>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158502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4D56-E3A7-FE12-734E-E17F8A35E13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9EFA348-3B47-68C0-C8C4-AD4ED2D559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3A5C550-F010-7FC9-AE0C-0CA02F0F2E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32825C-6E1E-7853-E327-230DE422C566}"/>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6" name="Footer Placeholder 5">
            <a:extLst>
              <a:ext uri="{FF2B5EF4-FFF2-40B4-BE49-F238E27FC236}">
                <a16:creationId xmlns:a16="http://schemas.microsoft.com/office/drawing/2014/main" id="{881BFE5E-FA46-8BB4-5495-A4C425E800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5DE875-51B8-CFAA-9A98-02CFBBC9F47D}"/>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41125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5E2C-44F9-B887-A2F5-BF46395FCB1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27EE25B-E01D-DD23-EB7E-E862C36C3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2AFAB23-CB88-38BA-A40B-7C69E45F6CB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EA4C6E0-AD36-F7BC-3EEB-B556AF06E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BF9B95-E27B-0EBE-FC66-738304E967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0CA5863-D989-B99B-2023-0827B329A8A5}"/>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8" name="Footer Placeholder 7">
            <a:extLst>
              <a:ext uri="{FF2B5EF4-FFF2-40B4-BE49-F238E27FC236}">
                <a16:creationId xmlns:a16="http://schemas.microsoft.com/office/drawing/2014/main" id="{8FC7A19E-DB37-19F3-FB10-BBA857BF014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C53F5D-DDB3-79C5-B20C-02A4A3270157}"/>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11670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4024-4273-122A-0DAF-29C572A1B0F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A2C2332-C538-6EC8-469C-8449CD692E6D}"/>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4" name="Footer Placeholder 3">
            <a:extLst>
              <a:ext uri="{FF2B5EF4-FFF2-40B4-BE49-F238E27FC236}">
                <a16:creationId xmlns:a16="http://schemas.microsoft.com/office/drawing/2014/main" id="{B69556AE-E907-ABAF-2C77-203479F1512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1B94CE-CB5B-8039-59F3-5BBC0E73C234}"/>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285536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B7084-ADA4-C6FB-1732-1808EE9C37F3}"/>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3" name="Footer Placeholder 2">
            <a:extLst>
              <a:ext uri="{FF2B5EF4-FFF2-40B4-BE49-F238E27FC236}">
                <a16:creationId xmlns:a16="http://schemas.microsoft.com/office/drawing/2014/main" id="{43839B55-33D5-3C4A-B132-04D51CC3AE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C77BB9-B815-EACF-90E3-700E06C8A016}"/>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1963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4634-8373-7BCF-70F8-5A409D1410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C988487-0E92-0806-AC59-13F39E9CE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E12CA4D-75FF-3E84-91C0-6A2672AD2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683C63-BFE3-5F10-031D-D091DA687A83}"/>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6" name="Footer Placeholder 5">
            <a:extLst>
              <a:ext uri="{FF2B5EF4-FFF2-40B4-BE49-F238E27FC236}">
                <a16:creationId xmlns:a16="http://schemas.microsoft.com/office/drawing/2014/main" id="{5E2753A0-8487-E9F8-9920-FF373E134D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B31EE4-F7AF-074F-DF59-59B0890B4184}"/>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302173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D6AC-346C-62D6-A021-1C44419AEA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9964584-889E-11A8-A689-06153567D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6F4987-EC38-E454-5806-A112E29FE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CFF47B-BC3E-F2EF-00BE-CEA8CA476FFA}"/>
              </a:ext>
            </a:extLst>
          </p:cNvPr>
          <p:cNvSpPr>
            <a:spLocks noGrp="1"/>
          </p:cNvSpPr>
          <p:nvPr>
            <p:ph type="dt" sz="half" idx="10"/>
          </p:nvPr>
        </p:nvSpPr>
        <p:spPr/>
        <p:txBody>
          <a:bodyPr/>
          <a:lstStyle/>
          <a:p>
            <a:fld id="{CFA06430-FD9A-6C4A-BC98-359C11EEFA55}" type="datetimeFigureOut">
              <a:rPr lang="en-GB" smtClean="0"/>
              <a:t>12/05/2023</a:t>
            </a:fld>
            <a:endParaRPr lang="en-GB"/>
          </a:p>
        </p:txBody>
      </p:sp>
      <p:sp>
        <p:nvSpPr>
          <p:cNvPr id="6" name="Footer Placeholder 5">
            <a:extLst>
              <a:ext uri="{FF2B5EF4-FFF2-40B4-BE49-F238E27FC236}">
                <a16:creationId xmlns:a16="http://schemas.microsoft.com/office/drawing/2014/main" id="{11CA1E07-D5B5-3227-0C08-D1BEAFA80C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64EC7D-5145-41C9-EAF2-35993372142C}"/>
              </a:ext>
            </a:extLst>
          </p:cNvPr>
          <p:cNvSpPr>
            <a:spLocks noGrp="1"/>
          </p:cNvSpPr>
          <p:nvPr>
            <p:ph type="sldNum" sz="quarter" idx="12"/>
          </p:nvPr>
        </p:nvSpPr>
        <p:spPr/>
        <p:txBody>
          <a:bodyPr/>
          <a:lstStyle/>
          <a:p>
            <a:fld id="{FC8AEF1A-CF2B-8E4D-8990-3499A90264C5}" type="slidenum">
              <a:rPr lang="en-GB" smtClean="0"/>
              <a:t>‹#›</a:t>
            </a:fld>
            <a:endParaRPr lang="en-GB"/>
          </a:p>
        </p:txBody>
      </p:sp>
    </p:spTree>
    <p:extLst>
      <p:ext uri="{BB962C8B-B14F-4D97-AF65-F5344CB8AC3E}">
        <p14:creationId xmlns:p14="http://schemas.microsoft.com/office/powerpoint/2010/main" val="117463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7FF5B-F985-BCB0-261C-D71CE61E4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3F05D20-8993-20EF-64B6-83956137A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F6113C6-35B5-14D8-5A76-8E5FFE2DB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6430-FD9A-6C4A-BC98-359C11EEFA55}" type="datetimeFigureOut">
              <a:rPr lang="en-GB" smtClean="0"/>
              <a:t>12/05/2023</a:t>
            </a:fld>
            <a:endParaRPr lang="en-GB"/>
          </a:p>
        </p:txBody>
      </p:sp>
      <p:sp>
        <p:nvSpPr>
          <p:cNvPr id="5" name="Footer Placeholder 4">
            <a:extLst>
              <a:ext uri="{FF2B5EF4-FFF2-40B4-BE49-F238E27FC236}">
                <a16:creationId xmlns:a16="http://schemas.microsoft.com/office/drawing/2014/main" id="{5004993A-DC8A-5A48-F401-F2CA83F80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603322-6081-BF2A-EE0C-9D3C4E943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AEF1A-CF2B-8E4D-8990-3499A90264C5}" type="slidenum">
              <a:rPr lang="en-GB" smtClean="0"/>
              <a:t>‹#›</a:t>
            </a:fld>
            <a:endParaRPr lang="en-GB"/>
          </a:p>
        </p:txBody>
      </p:sp>
    </p:spTree>
    <p:extLst>
      <p:ext uri="{BB962C8B-B14F-4D97-AF65-F5344CB8AC3E}">
        <p14:creationId xmlns:p14="http://schemas.microsoft.com/office/powerpoint/2010/main" val="1775080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83798E-F7ED-0B63-74E7-E222F25D5D4C}"/>
              </a:ext>
            </a:extLst>
          </p:cNvPr>
          <p:cNvPicPr>
            <a:picLocks noGrp="1" noChangeAspect="1"/>
          </p:cNvPicPr>
          <p:nvPr>
            <p:ph idx="1"/>
          </p:nvPr>
        </p:nvPicPr>
        <p:blipFill rotWithShape="1">
          <a:blip r:embed="rId2"/>
          <a:srcRect t="33185" b="42843"/>
          <a:stretch/>
        </p:blipFill>
        <p:spPr>
          <a:xfrm>
            <a:off x="0" y="0"/>
            <a:ext cx="12206285" cy="2194560"/>
          </a:xfrm>
        </p:spPr>
      </p:pic>
      <p:grpSp>
        <p:nvGrpSpPr>
          <p:cNvPr id="15" name="Group 14">
            <a:extLst>
              <a:ext uri="{FF2B5EF4-FFF2-40B4-BE49-F238E27FC236}">
                <a16:creationId xmlns:a16="http://schemas.microsoft.com/office/drawing/2014/main" id="{0ACA23B0-86FF-48F1-6339-B62E7865E522}"/>
              </a:ext>
            </a:extLst>
          </p:cNvPr>
          <p:cNvGrpSpPr/>
          <p:nvPr/>
        </p:nvGrpSpPr>
        <p:grpSpPr>
          <a:xfrm>
            <a:off x="257503" y="717209"/>
            <a:ext cx="11238833" cy="1569660"/>
            <a:chOff x="257503" y="717209"/>
            <a:chExt cx="11238833" cy="1569660"/>
          </a:xfrm>
        </p:grpSpPr>
        <p:sp>
          <p:nvSpPr>
            <p:cNvPr id="9" name="Rectangle 8">
              <a:extLst>
                <a:ext uri="{FF2B5EF4-FFF2-40B4-BE49-F238E27FC236}">
                  <a16:creationId xmlns:a16="http://schemas.microsoft.com/office/drawing/2014/main" id="{6206545F-1CB8-004A-3A9A-8E82D71EAE49}"/>
                </a:ext>
              </a:extLst>
            </p:cNvPr>
            <p:cNvSpPr/>
            <p:nvPr/>
          </p:nvSpPr>
          <p:spPr>
            <a:xfrm>
              <a:off x="257503" y="717209"/>
              <a:ext cx="3759363" cy="1569660"/>
            </a:xfrm>
            <a:prstGeom prst="rect">
              <a:avLst/>
            </a:prstGeom>
            <a:noFill/>
          </p:spPr>
          <p:txBody>
            <a:bodyPr wrap="none" lIns="91440" tIns="45720" rIns="91440" bIns="45720">
              <a:spAutoFit/>
            </a:bodyPr>
            <a:lstStyle/>
            <a:p>
              <a:pPr algn="ctr"/>
              <a:r>
                <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latin typeface="Gill Sans" panose="020B0502020104020203" pitchFamily="34" charset="-79"/>
                  <a:cs typeface="Gill Sans" panose="020B0502020104020203" pitchFamily="34" charset="-79"/>
                </a:rPr>
                <a:t>xl2cal</a:t>
              </a:r>
              <a:endPar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endParaRPr>
            </a:p>
          </p:txBody>
        </p:sp>
        <p:grpSp>
          <p:nvGrpSpPr>
            <p:cNvPr id="14" name="Group 13">
              <a:extLst>
                <a:ext uri="{FF2B5EF4-FFF2-40B4-BE49-F238E27FC236}">
                  <a16:creationId xmlns:a16="http://schemas.microsoft.com/office/drawing/2014/main" id="{71D94AA8-447D-9624-F78C-B218654295B8}"/>
                </a:ext>
              </a:extLst>
            </p:cNvPr>
            <p:cNvGrpSpPr/>
            <p:nvPr/>
          </p:nvGrpSpPr>
          <p:grpSpPr>
            <a:xfrm>
              <a:off x="10732544" y="1258198"/>
              <a:ext cx="763792" cy="487682"/>
              <a:chOff x="10689513" y="2549562"/>
              <a:chExt cx="763792" cy="487682"/>
            </a:xfrm>
          </p:grpSpPr>
          <p:sp>
            <p:nvSpPr>
              <p:cNvPr id="11" name="Rectangle 10">
                <a:extLst>
                  <a:ext uri="{FF2B5EF4-FFF2-40B4-BE49-F238E27FC236}">
                    <a16:creationId xmlns:a16="http://schemas.microsoft.com/office/drawing/2014/main" id="{957D6A5A-A2A4-523E-C8D2-194146E3BA31}"/>
                  </a:ext>
                </a:extLst>
              </p:cNvPr>
              <p:cNvSpPr/>
              <p:nvPr/>
            </p:nvSpPr>
            <p:spPr>
              <a:xfrm>
                <a:off x="10689513" y="254956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78BDC65-9F59-E867-DC47-4F1010C7753B}"/>
                  </a:ext>
                </a:extLst>
              </p:cNvPr>
              <p:cNvSpPr/>
              <p:nvPr/>
            </p:nvSpPr>
            <p:spPr>
              <a:xfrm>
                <a:off x="10689513" y="2728857"/>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82FCB8E-6D11-8CED-7FD8-DFA3BD86BC21}"/>
                  </a:ext>
                </a:extLst>
              </p:cNvPr>
              <p:cNvSpPr/>
              <p:nvPr/>
            </p:nvSpPr>
            <p:spPr>
              <a:xfrm>
                <a:off x="10689513" y="290815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 name="TextBox 15">
            <a:extLst>
              <a:ext uri="{FF2B5EF4-FFF2-40B4-BE49-F238E27FC236}">
                <a16:creationId xmlns:a16="http://schemas.microsoft.com/office/drawing/2014/main" id="{C011ADBE-D648-DE72-DBDE-44A8473D35B2}"/>
              </a:ext>
            </a:extLst>
          </p:cNvPr>
          <p:cNvSpPr txBox="1"/>
          <p:nvPr/>
        </p:nvSpPr>
        <p:spPr>
          <a:xfrm>
            <a:off x="209477" y="2542437"/>
            <a:ext cx="11619268" cy="646331"/>
          </a:xfrm>
          <a:prstGeom prst="rect">
            <a:avLst/>
          </a:prstGeom>
          <a:noFill/>
        </p:spPr>
        <p:txBody>
          <a:bodyPr wrap="square" rtlCol="0">
            <a:spAutoFit/>
          </a:bodyPr>
          <a:lstStyle/>
          <a:p>
            <a:r>
              <a:rPr lang="en-GB" dirty="0"/>
              <a:t>x2cal is a simple tool to convert a schedule, such as a sailing club racing calendar, from a spreadsheet to an iCalendar that can be imported into Apple Calendar, Google Calendar, etc.</a:t>
            </a:r>
          </a:p>
        </p:txBody>
      </p:sp>
      <p:sp>
        <p:nvSpPr>
          <p:cNvPr id="18" name="TextBox 17">
            <a:extLst>
              <a:ext uri="{FF2B5EF4-FFF2-40B4-BE49-F238E27FC236}">
                <a16:creationId xmlns:a16="http://schemas.microsoft.com/office/drawing/2014/main" id="{8E5AAC19-35B8-1C52-0FBE-4E9775FB1AB1}"/>
              </a:ext>
            </a:extLst>
          </p:cNvPr>
          <p:cNvSpPr txBox="1"/>
          <p:nvPr/>
        </p:nvSpPr>
        <p:spPr>
          <a:xfrm>
            <a:off x="363255" y="3447869"/>
            <a:ext cx="5010411" cy="369332"/>
          </a:xfrm>
          <a:prstGeom prst="rect">
            <a:avLst/>
          </a:prstGeom>
          <a:noFill/>
          <a:ln>
            <a:solidFill>
              <a:schemeClr val="tx1"/>
            </a:solidFill>
          </a:ln>
        </p:spPr>
        <p:txBody>
          <a:bodyPr wrap="square" rtlCol="0">
            <a:spAutoFit/>
          </a:bodyPr>
          <a:lstStyle/>
          <a:p>
            <a:r>
              <a:rPr lang="en-GB" dirty="0"/>
              <a:t>Select spreadsheet…</a:t>
            </a:r>
          </a:p>
        </p:txBody>
      </p:sp>
      <p:grpSp>
        <p:nvGrpSpPr>
          <p:cNvPr id="23" name="Group 22">
            <a:extLst>
              <a:ext uri="{FF2B5EF4-FFF2-40B4-BE49-F238E27FC236}">
                <a16:creationId xmlns:a16="http://schemas.microsoft.com/office/drawing/2014/main" id="{DF6BE453-0921-472B-F8E7-EAA0341D33F3}"/>
              </a:ext>
            </a:extLst>
          </p:cNvPr>
          <p:cNvGrpSpPr/>
          <p:nvPr/>
        </p:nvGrpSpPr>
        <p:grpSpPr>
          <a:xfrm>
            <a:off x="8204548" y="3447869"/>
            <a:ext cx="1446230" cy="369332"/>
            <a:chOff x="8204548" y="3169085"/>
            <a:chExt cx="1446230" cy="369332"/>
          </a:xfrm>
        </p:grpSpPr>
        <p:sp>
          <p:nvSpPr>
            <p:cNvPr id="19" name="TextBox 18">
              <a:extLst>
                <a:ext uri="{FF2B5EF4-FFF2-40B4-BE49-F238E27FC236}">
                  <a16:creationId xmlns:a16="http://schemas.microsoft.com/office/drawing/2014/main" id="{580BE716-F5CA-FE15-227B-F158E4135B76}"/>
                </a:ext>
              </a:extLst>
            </p:cNvPr>
            <p:cNvSpPr txBox="1"/>
            <p:nvPr/>
          </p:nvSpPr>
          <p:spPr>
            <a:xfrm>
              <a:off x="8204548" y="3169085"/>
              <a:ext cx="1446230" cy="369332"/>
            </a:xfrm>
            <a:prstGeom prst="rect">
              <a:avLst/>
            </a:prstGeom>
            <a:noFill/>
            <a:ln>
              <a:solidFill>
                <a:schemeClr val="tx1"/>
              </a:solidFill>
            </a:ln>
          </p:spPr>
          <p:txBody>
            <a:bodyPr wrap="none" rtlCol="0">
              <a:spAutoFit/>
            </a:bodyPr>
            <a:lstStyle/>
            <a:p>
              <a:r>
                <a:rPr lang="en-GB" dirty="0"/>
                <a:t>2023               </a:t>
              </a:r>
            </a:p>
          </p:txBody>
        </p:sp>
        <p:grpSp>
          <p:nvGrpSpPr>
            <p:cNvPr id="22" name="Group 21">
              <a:extLst>
                <a:ext uri="{FF2B5EF4-FFF2-40B4-BE49-F238E27FC236}">
                  <a16:creationId xmlns:a16="http://schemas.microsoft.com/office/drawing/2014/main" id="{87062E4F-7E20-6B3C-7AB7-E1751B94A5BE}"/>
                </a:ext>
              </a:extLst>
            </p:cNvPr>
            <p:cNvGrpSpPr/>
            <p:nvPr/>
          </p:nvGrpSpPr>
          <p:grpSpPr>
            <a:xfrm>
              <a:off x="9450718" y="3254827"/>
              <a:ext cx="87682" cy="197847"/>
              <a:chOff x="9973233" y="3199226"/>
              <a:chExt cx="87682" cy="197847"/>
            </a:xfrm>
          </p:grpSpPr>
          <p:sp>
            <p:nvSpPr>
              <p:cNvPr id="20" name="Triangle 19">
                <a:extLst>
                  <a:ext uri="{FF2B5EF4-FFF2-40B4-BE49-F238E27FC236}">
                    <a16:creationId xmlns:a16="http://schemas.microsoft.com/office/drawing/2014/main" id="{16DA533D-E14D-3BDE-C7DC-B1FA9141E39E}"/>
                  </a:ext>
                </a:extLst>
              </p:cNvPr>
              <p:cNvSpPr/>
              <p:nvPr/>
            </p:nvSpPr>
            <p:spPr>
              <a:xfrm>
                <a:off x="9973233" y="3199226"/>
                <a:ext cx="87682" cy="755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riangle 20">
                <a:extLst>
                  <a:ext uri="{FF2B5EF4-FFF2-40B4-BE49-F238E27FC236}">
                    <a16:creationId xmlns:a16="http://schemas.microsoft.com/office/drawing/2014/main" id="{487EFFE2-2FA5-4F90-81E7-D47D63DC5873}"/>
                  </a:ext>
                </a:extLst>
              </p:cNvPr>
              <p:cNvSpPr/>
              <p:nvPr/>
            </p:nvSpPr>
            <p:spPr>
              <a:xfrm flipV="1">
                <a:off x="9973233" y="3321485"/>
                <a:ext cx="87682" cy="755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70424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83798E-F7ED-0B63-74E7-E222F25D5D4C}"/>
              </a:ext>
            </a:extLst>
          </p:cNvPr>
          <p:cNvPicPr>
            <a:picLocks noGrp="1" noChangeAspect="1"/>
          </p:cNvPicPr>
          <p:nvPr>
            <p:ph idx="1"/>
          </p:nvPr>
        </p:nvPicPr>
        <p:blipFill rotWithShape="1">
          <a:blip r:embed="rId2"/>
          <a:srcRect t="33185" b="42843"/>
          <a:stretch/>
        </p:blipFill>
        <p:spPr>
          <a:xfrm>
            <a:off x="0" y="0"/>
            <a:ext cx="12206285" cy="2194560"/>
          </a:xfrm>
        </p:spPr>
      </p:pic>
      <p:grpSp>
        <p:nvGrpSpPr>
          <p:cNvPr id="15" name="Group 14">
            <a:extLst>
              <a:ext uri="{FF2B5EF4-FFF2-40B4-BE49-F238E27FC236}">
                <a16:creationId xmlns:a16="http://schemas.microsoft.com/office/drawing/2014/main" id="{0ACA23B0-86FF-48F1-6339-B62E7865E522}"/>
              </a:ext>
            </a:extLst>
          </p:cNvPr>
          <p:cNvGrpSpPr/>
          <p:nvPr/>
        </p:nvGrpSpPr>
        <p:grpSpPr>
          <a:xfrm>
            <a:off x="257503" y="717209"/>
            <a:ext cx="11238833" cy="1569660"/>
            <a:chOff x="257503" y="717209"/>
            <a:chExt cx="11238833" cy="1569660"/>
          </a:xfrm>
        </p:grpSpPr>
        <p:sp>
          <p:nvSpPr>
            <p:cNvPr id="9" name="Rectangle 8">
              <a:extLst>
                <a:ext uri="{FF2B5EF4-FFF2-40B4-BE49-F238E27FC236}">
                  <a16:creationId xmlns:a16="http://schemas.microsoft.com/office/drawing/2014/main" id="{6206545F-1CB8-004A-3A9A-8E82D71EAE49}"/>
                </a:ext>
              </a:extLst>
            </p:cNvPr>
            <p:cNvSpPr/>
            <p:nvPr/>
          </p:nvSpPr>
          <p:spPr>
            <a:xfrm>
              <a:off x="257503" y="717209"/>
              <a:ext cx="3759363" cy="1569660"/>
            </a:xfrm>
            <a:prstGeom prst="rect">
              <a:avLst/>
            </a:prstGeom>
            <a:noFill/>
          </p:spPr>
          <p:txBody>
            <a:bodyPr wrap="none" lIns="91440" tIns="45720" rIns="91440" bIns="45720">
              <a:spAutoFit/>
            </a:bodyPr>
            <a:lstStyle/>
            <a:p>
              <a:pPr algn="ctr"/>
              <a:r>
                <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latin typeface="Gill Sans" panose="020B0502020104020203" pitchFamily="34" charset="-79"/>
                  <a:cs typeface="Gill Sans" panose="020B0502020104020203" pitchFamily="34" charset="-79"/>
                </a:rPr>
                <a:t>xl2cal</a:t>
              </a:r>
              <a:endPar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endParaRPr>
            </a:p>
          </p:txBody>
        </p:sp>
        <p:grpSp>
          <p:nvGrpSpPr>
            <p:cNvPr id="14" name="Group 13">
              <a:extLst>
                <a:ext uri="{FF2B5EF4-FFF2-40B4-BE49-F238E27FC236}">
                  <a16:creationId xmlns:a16="http://schemas.microsoft.com/office/drawing/2014/main" id="{71D94AA8-447D-9624-F78C-B218654295B8}"/>
                </a:ext>
              </a:extLst>
            </p:cNvPr>
            <p:cNvGrpSpPr/>
            <p:nvPr/>
          </p:nvGrpSpPr>
          <p:grpSpPr>
            <a:xfrm>
              <a:off x="10732544" y="1258198"/>
              <a:ext cx="763792" cy="487682"/>
              <a:chOff x="10689513" y="2549562"/>
              <a:chExt cx="763792" cy="487682"/>
            </a:xfrm>
          </p:grpSpPr>
          <p:sp>
            <p:nvSpPr>
              <p:cNvPr id="11" name="Rectangle 10">
                <a:extLst>
                  <a:ext uri="{FF2B5EF4-FFF2-40B4-BE49-F238E27FC236}">
                    <a16:creationId xmlns:a16="http://schemas.microsoft.com/office/drawing/2014/main" id="{957D6A5A-A2A4-523E-C8D2-194146E3BA31}"/>
                  </a:ext>
                </a:extLst>
              </p:cNvPr>
              <p:cNvSpPr/>
              <p:nvPr/>
            </p:nvSpPr>
            <p:spPr>
              <a:xfrm>
                <a:off x="10689513" y="254956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78BDC65-9F59-E867-DC47-4F1010C7753B}"/>
                  </a:ext>
                </a:extLst>
              </p:cNvPr>
              <p:cNvSpPr/>
              <p:nvPr/>
            </p:nvSpPr>
            <p:spPr>
              <a:xfrm>
                <a:off x="10689513" y="2728857"/>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82FCB8E-6D11-8CED-7FD8-DFA3BD86BC21}"/>
                  </a:ext>
                </a:extLst>
              </p:cNvPr>
              <p:cNvSpPr/>
              <p:nvPr/>
            </p:nvSpPr>
            <p:spPr>
              <a:xfrm>
                <a:off x="10689513" y="290815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 name="TextBox 15">
            <a:extLst>
              <a:ext uri="{FF2B5EF4-FFF2-40B4-BE49-F238E27FC236}">
                <a16:creationId xmlns:a16="http://schemas.microsoft.com/office/drawing/2014/main" id="{C011ADBE-D648-DE72-DBDE-44A8473D35B2}"/>
              </a:ext>
            </a:extLst>
          </p:cNvPr>
          <p:cNvSpPr txBox="1"/>
          <p:nvPr/>
        </p:nvSpPr>
        <p:spPr>
          <a:xfrm>
            <a:off x="209477" y="2542437"/>
            <a:ext cx="11677723" cy="3416320"/>
          </a:xfrm>
          <a:prstGeom prst="rect">
            <a:avLst/>
          </a:prstGeom>
          <a:noFill/>
        </p:spPr>
        <p:txBody>
          <a:bodyPr wrap="square" rtlCol="0">
            <a:spAutoFit/>
          </a:bodyPr>
          <a:lstStyle/>
          <a:p>
            <a:r>
              <a:rPr lang="en-GB" sz="3600" b="1" dirty="0"/>
              <a:t>Selecting columns</a:t>
            </a:r>
            <a:endParaRPr lang="en-GB" b="1" dirty="0"/>
          </a:p>
          <a:p>
            <a:endParaRPr lang="en-GB" dirty="0"/>
          </a:p>
          <a:p>
            <a:r>
              <a:rPr lang="en-GB" dirty="0"/>
              <a:t>Use the column heading buttons to select the columns to be used.</a:t>
            </a:r>
          </a:p>
          <a:p>
            <a:endParaRPr lang="en-GB" dirty="0"/>
          </a:p>
          <a:p>
            <a:r>
              <a:rPr lang="en-GB" dirty="0"/>
              <a:t>Optional columns</a:t>
            </a:r>
          </a:p>
          <a:p>
            <a:pPr marL="285750" indent="-285750">
              <a:buFont typeface="Arial" panose="020B0604020202020204" pitchFamily="34" charset="0"/>
              <a:buChar char="•"/>
            </a:pPr>
            <a:r>
              <a:rPr lang="en-GB" dirty="0"/>
              <a:t>A high-water (HW) column. An entry in this column (e.g. 1500), if any, will be appended to the entry in the Event column (e.g. Race 1) to give e.g. (Race 1, HW=1500).</a:t>
            </a:r>
          </a:p>
          <a:p>
            <a:pPr marL="285750" indent="-285750">
              <a:buFont typeface="Arial" panose="020B0604020202020204" pitchFamily="34" charset="0"/>
              <a:buChar char="•"/>
            </a:pPr>
            <a:r>
              <a:rPr lang="en-GB" dirty="0"/>
              <a:t>An End or Duration column. If neither is provided, events are given a default duration.</a:t>
            </a:r>
          </a:p>
          <a:p>
            <a:pPr marL="285750" indent="-285750">
              <a:buFont typeface="Arial" panose="020B0604020202020204" pitchFamily="34" charset="0"/>
              <a:buChar char="•"/>
            </a:pPr>
            <a:r>
              <a:rPr lang="en-GB" dirty="0"/>
              <a:t>A Calendar column. This is intended to allow separate calendars to be generated from a single spreadsheet. If no Calendar column is specified, all events are generated. Otherwise, you must also provide a list of the event types to include in the exported calendar. </a:t>
            </a:r>
          </a:p>
        </p:txBody>
      </p:sp>
    </p:spTree>
    <p:extLst>
      <p:ext uri="{BB962C8B-B14F-4D97-AF65-F5344CB8AC3E}">
        <p14:creationId xmlns:p14="http://schemas.microsoft.com/office/powerpoint/2010/main" val="391044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0B7590-A98E-E001-D3E5-AAA26B673BC9}"/>
              </a:ext>
            </a:extLst>
          </p:cNvPr>
          <p:cNvPicPr>
            <a:picLocks noChangeAspect="1"/>
          </p:cNvPicPr>
          <p:nvPr/>
        </p:nvPicPr>
        <p:blipFill>
          <a:blip r:embed="rId2"/>
          <a:stretch>
            <a:fillRect/>
          </a:stretch>
        </p:blipFill>
        <p:spPr>
          <a:xfrm>
            <a:off x="2209800" y="874059"/>
            <a:ext cx="7772400" cy="5439699"/>
          </a:xfrm>
          <a:prstGeom prst="rect">
            <a:avLst/>
          </a:prstGeom>
        </p:spPr>
      </p:pic>
    </p:spTree>
    <p:extLst>
      <p:ext uri="{BB962C8B-B14F-4D97-AF65-F5344CB8AC3E}">
        <p14:creationId xmlns:p14="http://schemas.microsoft.com/office/powerpoint/2010/main" val="266690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83798E-F7ED-0B63-74E7-E222F25D5D4C}"/>
              </a:ext>
            </a:extLst>
          </p:cNvPr>
          <p:cNvPicPr>
            <a:picLocks noGrp="1" noChangeAspect="1"/>
          </p:cNvPicPr>
          <p:nvPr>
            <p:ph idx="1"/>
          </p:nvPr>
        </p:nvPicPr>
        <p:blipFill rotWithShape="1">
          <a:blip r:embed="rId2"/>
          <a:srcRect t="33185" b="42843"/>
          <a:stretch/>
        </p:blipFill>
        <p:spPr>
          <a:xfrm>
            <a:off x="0" y="0"/>
            <a:ext cx="12206285" cy="2194560"/>
          </a:xfrm>
        </p:spPr>
      </p:pic>
      <p:grpSp>
        <p:nvGrpSpPr>
          <p:cNvPr id="15" name="Group 14">
            <a:extLst>
              <a:ext uri="{FF2B5EF4-FFF2-40B4-BE49-F238E27FC236}">
                <a16:creationId xmlns:a16="http://schemas.microsoft.com/office/drawing/2014/main" id="{0ACA23B0-86FF-48F1-6339-B62E7865E522}"/>
              </a:ext>
            </a:extLst>
          </p:cNvPr>
          <p:cNvGrpSpPr/>
          <p:nvPr/>
        </p:nvGrpSpPr>
        <p:grpSpPr>
          <a:xfrm>
            <a:off x="257503" y="717209"/>
            <a:ext cx="11238833" cy="1569660"/>
            <a:chOff x="257503" y="717209"/>
            <a:chExt cx="11238833" cy="1569660"/>
          </a:xfrm>
        </p:grpSpPr>
        <p:sp>
          <p:nvSpPr>
            <p:cNvPr id="9" name="Rectangle 8">
              <a:extLst>
                <a:ext uri="{FF2B5EF4-FFF2-40B4-BE49-F238E27FC236}">
                  <a16:creationId xmlns:a16="http://schemas.microsoft.com/office/drawing/2014/main" id="{6206545F-1CB8-004A-3A9A-8E82D71EAE49}"/>
                </a:ext>
              </a:extLst>
            </p:cNvPr>
            <p:cNvSpPr/>
            <p:nvPr/>
          </p:nvSpPr>
          <p:spPr>
            <a:xfrm>
              <a:off x="257503" y="717209"/>
              <a:ext cx="3759363" cy="1569660"/>
            </a:xfrm>
            <a:prstGeom prst="rect">
              <a:avLst/>
            </a:prstGeom>
            <a:noFill/>
          </p:spPr>
          <p:txBody>
            <a:bodyPr wrap="none" lIns="91440" tIns="45720" rIns="91440" bIns="45720">
              <a:spAutoFit/>
            </a:bodyPr>
            <a:lstStyle/>
            <a:p>
              <a:pPr algn="ctr"/>
              <a:r>
                <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latin typeface="Gill Sans" panose="020B0502020104020203" pitchFamily="34" charset="-79"/>
                  <a:cs typeface="Gill Sans" panose="020B0502020104020203" pitchFamily="34" charset="-79"/>
                </a:rPr>
                <a:t>xl2cal</a:t>
              </a:r>
              <a:endPar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endParaRPr>
            </a:p>
          </p:txBody>
        </p:sp>
        <p:grpSp>
          <p:nvGrpSpPr>
            <p:cNvPr id="14" name="Group 13">
              <a:extLst>
                <a:ext uri="{FF2B5EF4-FFF2-40B4-BE49-F238E27FC236}">
                  <a16:creationId xmlns:a16="http://schemas.microsoft.com/office/drawing/2014/main" id="{71D94AA8-447D-9624-F78C-B218654295B8}"/>
                </a:ext>
              </a:extLst>
            </p:cNvPr>
            <p:cNvGrpSpPr/>
            <p:nvPr/>
          </p:nvGrpSpPr>
          <p:grpSpPr>
            <a:xfrm>
              <a:off x="10732544" y="1258198"/>
              <a:ext cx="763792" cy="487682"/>
              <a:chOff x="10689513" y="2549562"/>
              <a:chExt cx="763792" cy="487682"/>
            </a:xfrm>
          </p:grpSpPr>
          <p:sp>
            <p:nvSpPr>
              <p:cNvPr id="11" name="Rectangle 10">
                <a:extLst>
                  <a:ext uri="{FF2B5EF4-FFF2-40B4-BE49-F238E27FC236}">
                    <a16:creationId xmlns:a16="http://schemas.microsoft.com/office/drawing/2014/main" id="{957D6A5A-A2A4-523E-C8D2-194146E3BA31}"/>
                  </a:ext>
                </a:extLst>
              </p:cNvPr>
              <p:cNvSpPr/>
              <p:nvPr/>
            </p:nvSpPr>
            <p:spPr>
              <a:xfrm>
                <a:off x="10689513" y="254956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78BDC65-9F59-E867-DC47-4F1010C7753B}"/>
                  </a:ext>
                </a:extLst>
              </p:cNvPr>
              <p:cNvSpPr/>
              <p:nvPr/>
            </p:nvSpPr>
            <p:spPr>
              <a:xfrm>
                <a:off x="10689513" y="2728857"/>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82FCB8E-6D11-8CED-7FD8-DFA3BD86BC21}"/>
                  </a:ext>
                </a:extLst>
              </p:cNvPr>
              <p:cNvSpPr/>
              <p:nvPr/>
            </p:nvSpPr>
            <p:spPr>
              <a:xfrm>
                <a:off x="10689513" y="290815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8" name="TextBox 17">
            <a:extLst>
              <a:ext uri="{FF2B5EF4-FFF2-40B4-BE49-F238E27FC236}">
                <a16:creationId xmlns:a16="http://schemas.microsoft.com/office/drawing/2014/main" id="{8E5AAC19-35B8-1C52-0FBE-4E9775FB1AB1}"/>
              </a:ext>
            </a:extLst>
          </p:cNvPr>
          <p:cNvSpPr txBox="1"/>
          <p:nvPr/>
        </p:nvSpPr>
        <p:spPr>
          <a:xfrm>
            <a:off x="363255" y="3447860"/>
            <a:ext cx="5010411" cy="369332"/>
          </a:xfrm>
          <a:prstGeom prst="rect">
            <a:avLst/>
          </a:prstGeom>
          <a:noFill/>
          <a:ln>
            <a:solidFill>
              <a:schemeClr val="tx1"/>
            </a:solidFill>
          </a:ln>
        </p:spPr>
        <p:txBody>
          <a:bodyPr wrap="square" rtlCol="0">
            <a:spAutoFit/>
          </a:bodyPr>
          <a:lstStyle/>
          <a:p>
            <a:r>
              <a:rPr lang="en-GB" dirty="0"/>
              <a:t>wyc2023</a:t>
            </a:r>
          </a:p>
        </p:txBody>
      </p:sp>
      <p:grpSp>
        <p:nvGrpSpPr>
          <p:cNvPr id="23" name="Group 22">
            <a:extLst>
              <a:ext uri="{FF2B5EF4-FFF2-40B4-BE49-F238E27FC236}">
                <a16:creationId xmlns:a16="http://schemas.microsoft.com/office/drawing/2014/main" id="{DF6BE453-0921-472B-F8E7-EAA0341D33F3}"/>
              </a:ext>
            </a:extLst>
          </p:cNvPr>
          <p:cNvGrpSpPr/>
          <p:nvPr/>
        </p:nvGrpSpPr>
        <p:grpSpPr>
          <a:xfrm>
            <a:off x="8204548" y="3447860"/>
            <a:ext cx="1446230" cy="369332"/>
            <a:chOff x="8204548" y="3169085"/>
            <a:chExt cx="1446230" cy="369332"/>
          </a:xfrm>
        </p:grpSpPr>
        <p:sp>
          <p:nvSpPr>
            <p:cNvPr id="19" name="TextBox 18">
              <a:extLst>
                <a:ext uri="{FF2B5EF4-FFF2-40B4-BE49-F238E27FC236}">
                  <a16:creationId xmlns:a16="http://schemas.microsoft.com/office/drawing/2014/main" id="{580BE716-F5CA-FE15-227B-F158E4135B76}"/>
                </a:ext>
              </a:extLst>
            </p:cNvPr>
            <p:cNvSpPr txBox="1"/>
            <p:nvPr/>
          </p:nvSpPr>
          <p:spPr>
            <a:xfrm>
              <a:off x="8204548" y="3169085"/>
              <a:ext cx="1446230" cy="369332"/>
            </a:xfrm>
            <a:prstGeom prst="rect">
              <a:avLst/>
            </a:prstGeom>
            <a:noFill/>
            <a:ln>
              <a:solidFill>
                <a:schemeClr val="tx1"/>
              </a:solidFill>
            </a:ln>
          </p:spPr>
          <p:txBody>
            <a:bodyPr wrap="none" rtlCol="0">
              <a:spAutoFit/>
            </a:bodyPr>
            <a:lstStyle/>
            <a:p>
              <a:r>
                <a:rPr lang="en-GB" dirty="0"/>
                <a:t>2023               </a:t>
              </a:r>
            </a:p>
          </p:txBody>
        </p:sp>
        <p:grpSp>
          <p:nvGrpSpPr>
            <p:cNvPr id="22" name="Group 21">
              <a:extLst>
                <a:ext uri="{FF2B5EF4-FFF2-40B4-BE49-F238E27FC236}">
                  <a16:creationId xmlns:a16="http://schemas.microsoft.com/office/drawing/2014/main" id="{87062E4F-7E20-6B3C-7AB7-E1751B94A5BE}"/>
                </a:ext>
              </a:extLst>
            </p:cNvPr>
            <p:cNvGrpSpPr/>
            <p:nvPr/>
          </p:nvGrpSpPr>
          <p:grpSpPr>
            <a:xfrm>
              <a:off x="9450718" y="3254827"/>
              <a:ext cx="87682" cy="197847"/>
              <a:chOff x="9973233" y="3199226"/>
              <a:chExt cx="87682" cy="197847"/>
            </a:xfrm>
          </p:grpSpPr>
          <p:sp>
            <p:nvSpPr>
              <p:cNvPr id="20" name="Triangle 19">
                <a:extLst>
                  <a:ext uri="{FF2B5EF4-FFF2-40B4-BE49-F238E27FC236}">
                    <a16:creationId xmlns:a16="http://schemas.microsoft.com/office/drawing/2014/main" id="{16DA533D-E14D-3BDE-C7DC-B1FA9141E39E}"/>
                  </a:ext>
                </a:extLst>
              </p:cNvPr>
              <p:cNvSpPr/>
              <p:nvPr/>
            </p:nvSpPr>
            <p:spPr>
              <a:xfrm>
                <a:off x="9973233" y="3199226"/>
                <a:ext cx="87682" cy="755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riangle 20">
                <a:extLst>
                  <a:ext uri="{FF2B5EF4-FFF2-40B4-BE49-F238E27FC236}">
                    <a16:creationId xmlns:a16="http://schemas.microsoft.com/office/drawing/2014/main" id="{487EFFE2-2FA5-4F90-81E7-D47D63DC5873}"/>
                  </a:ext>
                </a:extLst>
              </p:cNvPr>
              <p:cNvSpPr/>
              <p:nvPr/>
            </p:nvSpPr>
            <p:spPr>
              <a:xfrm flipV="1">
                <a:off x="9973233" y="3321485"/>
                <a:ext cx="87682" cy="755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aphicFrame>
        <p:nvGraphicFramePr>
          <p:cNvPr id="2" name="Table 2">
            <a:extLst>
              <a:ext uri="{FF2B5EF4-FFF2-40B4-BE49-F238E27FC236}">
                <a16:creationId xmlns:a16="http://schemas.microsoft.com/office/drawing/2014/main" id="{FEB59FC8-E8DB-B1DE-763D-8CE6DBC6D8F9}"/>
              </a:ext>
            </a:extLst>
          </p:cNvPr>
          <p:cNvGraphicFramePr>
            <a:graphicFrameLocks noGrp="1"/>
          </p:cNvGraphicFramePr>
          <p:nvPr>
            <p:extLst>
              <p:ext uri="{D42A27DB-BD31-4B8C-83A1-F6EECF244321}">
                <p14:modId xmlns:p14="http://schemas.microsoft.com/office/powerpoint/2010/main" val="2091098925"/>
              </p:ext>
            </p:extLst>
          </p:nvPr>
        </p:nvGraphicFramePr>
        <p:xfrm>
          <a:off x="363254" y="5018905"/>
          <a:ext cx="11133080" cy="1112520"/>
        </p:xfrm>
        <a:graphic>
          <a:graphicData uri="http://schemas.openxmlformats.org/drawingml/2006/table">
            <a:tbl>
              <a:tblPr firstRow="1" bandRow="1">
                <a:tableStyleId>{69012ECD-51FC-41F1-AA8D-1B2483CD663E}</a:tableStyleId>
              </a:tblPr>
              <a:tblGrid>
                <a:gridCol w="1113308">
                  <a:extLst>
                    <a:ext uri="{9D8B030D-6E8A-4147-A177-3AD203B41FA5}">
                      <a16:colId xmlns:a16="http://schemas.microsoft.com/office/drawing/2014/main" val="3691341102"/>
                    </a:ext>
                  </a:extLst>
                </a:gridCol>
                <a:gridCol w="1113308">
                  <a:extLst>
                    <a:ext uri="{9D8B030D-6E8A-4147-A177-3AD203B41FA5}">
                      <a16:colId xmlns:a16="http://schemas.microsoft.com/office/drawing/2014/main" val="3393707295"/>
                    </a:ext>
                  </a:extLst>
                </a:gridCol>
                <a:gridCol w="1113308">
                  <a:extLst>
                    <a:ext uri="{9D8B030D-6E8A-4147-A177-3AD203B41FA5}">
                      <a16:colId xmlns:a16="http://schemas.microsoft.com/office/drawing/2014/main" val="1821241100"/>
                    </a:ext>
                  </a:extLst>
                </a:gridCol>
                <a:gridCol w="1113308">
                  <a:extLst>
                    <a:ext uri="{9D8B030D-6E8A-4147-A177-3AD203B41FA5}">
                      <a16:colId xmlns:a16="http://schemas.microsoft.com/office/drawing/2014/main" val="407949374"/>
                    </a:ext>
                  </a:extLst>
                </a:gridCol>
                <a:gridCol w="1241414">
                  <a:extLst>
                    <a:ext uri="{9D8B030D-6E8A-4147-A177-3AD203B41FA5}">
                      <a16:colId xmlns:a16="http://schemas.microsoft.com/office/drawing/2014/main" val="2881390330"/>
                    </a:ext>
                  </a:extLst>
                </a:gridCol>
                <a:gridCol w="647700">
                  <a:extLst>
                    <a:ext uri="{9D8B030D-6E8A-4147-A177-3AD203B41FA5}">
                      <a16:colId xmlns:a16="http://schemas.microsoft.com/office/drawing/2014/main" val="4152664655"/>
                    </a:ext>
                  </a:extLst>
                </a:gridCol>
                <a:gridCol w="762000">
                  <a:extLst>
                    <a:ext uri="{9D8B030D-6E8A-4147-A177-3AD203B41FA5}">
                      <a16:colId xmlns:a16="http://schemas.microsoft.com/office/drawing/2014/main" val="259690807"/>
                    </a:ext>
                  </a:extLst>
                </a:gridCol>
                <a:gridCol w="1104900">
                  <a:extLst>
                    <a:ext uri="{9D8B030D-6E8A-4147-A177-3AD203B41FA5}">
                      <a16:colId xmlns:a16="http://schemas.microsoft.com/office/drawing/2014/main" val="1785166302"/>
                    </a:ext>
                  </a:extLst>
                </a:gridCol>
                <a:gridCol w="1810526">
                  <a:extLst>
                    <a:ext uri="{9D8B030D-6E8A-4147-A177-3AD203B41FA5}">
                      <a16:colId xmlns:a16="http://schemas.microsoft.com/office/drawing/2014/main" val="2923028921"/>
                    </a:ext>
                  </a:extLst>
                </a:gridCol>
                <a:gridCol w="1113308">
                  <a:extLst>
                    <a:ext uri="{9D8B030D-6E8A-4147-A177-3AD203B41FA5}">
                      <a16:colId xmlns:a16="http://schemas.microsoft.com/office/drawing/2014/main" val="274086262"/>
                    </a:ext>
                  </a:extLst>
                </a:gridCol>
              </a:tblGrid>
              <a:tr h="370840">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Select…</a:t>
                      </a:r>
                    </a:p>
                  </a:txBody>
                  <a:tcPr/>
                </a:tc>
                <a:extLst>
                  <a:ext uri="{0D108BD9-81ED-4DB2-BD59-A6C34878D82A}">
                    <a16:rowId xmlns:a16="http://schemas.microsoft.com/office/drawing/2014/main" val="2472261128"/>
                  </a:ext>
                </a:extLst>
              </a:tr>
              <a:tr h="370840">
                <a:tc>
                  <a:txBody>
                    <a:bodyPr/>
                    <a:lstStyle/>
                    <a:p>
                      <a:r>
                        <a:rPr lang="en-GB" sz="1100" dirty="0"/>
                        <a:t>Day</a:t>
                      </a:r>
                    </a:p>
                  </a:txBody>
                  <a:tcPr/>
                </a:tc>
                <a:tc>
                  <a:txBody>
                    <a:bodyPr/>
                    <a:lstStyle/>
                    <a:p>
                      <a:r>
                        <a:rPr lang="en-GB" sz="1100" dirty="0"/>
                        <a:t>Day number</a:t>
                      </a:r>
                    </a:p>
                  </a:txBody>
                  <a:tcPr/>
                </a:tc>
                <a:tc>
                  <a:txBody>
                    <a:bodyPr/>
                    <a:lstStyle/>
                    <a:p>
                      <a:r>
                        <a:rPr lang="en-GB" sz="1100" dirty="0"/>
                        <a:t>Month</a:t>
                      </a:r>
                    </a:p>
                  </a:txBody>
                  <a:tcPr/>
                </a:tc>
                <a:tc>
                  <a:txBody>
                    <a:bodyPr/>
                    <a:lstStyle/>
                    <a:p>
                      <a:r>
                        <a:rPr lang="en-GB" sz="1100" dirty="0"/>
                        <a:t>Month number</a:t>
                      </a:r>
                    </a:p>
                  </a:txBody>
                  <a:tcPr/>
                </a:tc>
                <a:tc>
                  <a:txBody>
                    <a:bodyPr/>
                    <a:lstStyle/>
                    <a:p>
                      <a:r>
                        <a:rPr lang="en-GB" sz="1100" dirty="0"/>
                        <a:t>Date</a:t>
                      </a:r>
                    </a:p>
                  </a:txBody>
                  <a:tcPr/>
                </a:tc>
                <a:tc>
                  <a:txBody>
                    <a:bodyPr/>
                    <a:lstStyle/>
                    <a:p>
                      <a:r>
                        <a:rPr lang="en-GB" sz="1100" dirty="0"/>
                        <a:t>Start</a:t>
                      </a:r>
                    </a:p>
                  </a:txBody>
                  <a:tcPr/>
                </a:tc>
                <a:tc>
                  <a:txBody>
                    <a:bodyPr/>
                    <a:lstStyle/>
                    <a:p>
                      <a:r>
                        <a:rPr lang="en-GB" sz="1100" dirty="0"/>
                        <a:t>End</a:t>
                      </a:r>
                    </a:p>
                  </a:txBody>
                  <a:tcPr/>
                </a:tc>
                <a:tc>
                  <a:txBody>
                    <a:bodyPr/>
                    <a:lstStyle/>
                    <a:p>
                      <a:r>
                        <a:rPr lang="en-GB" sz="1100" dirty="0"/>
                        <a:t>Duration</a:t>
                      </a:r>
                    </a:p>
                  </a:txBody>
                  <a:tcPr/>
                </a:tc>
                <a:tc>
                  <a:txBody>
                    <a:bodyPr/>
                    <a:lstStyle/>
                    <a:p>
                      <a:r>
                        <a:rPr lang="en-GB" sz="1100" dirty="0"/>
                        <a:t>Event</a:t>
                      </a:r>
                    </a:p>
                  </a:txBody>
                  <a:tcPr/>
                </a:tc>
                <a:tc>
                  <a:txBody>
                    <a:bodyPr/>
                    <a:lstStyle/>
                    <a:p>
                      <a:r>
                        <a:rPr lang="en-GB" sz="1100" dirty="0"/>
                        <a:t>Calendar</a:t>
                      </a:r>
                    </a:p>
                  </a:txBody>
                  <a:tcPr/>
                </a:tc>
                <a:extLst>
                  <a:ext uri="{0D108BD9-81ED-4DB2-BD59-A6C34878D82A}">
                    <a16:rowId xmlns:a16="http://schemas.microsoft.com/office/drawing/2014/main" val="4225218331"/>
                  </a:ext>
                </a:extLst>
              </a:tr>
              <a:tr h="370840">
                <a:tc>
                  <a:txBody>
                    <a:bodyPr/>
                    <a:lstStyle/>
                    <a:p>
                      <a:r>
                        <a:rPr lang="en-GB" sz="1100" dirty="0"/>
                        <a:t>Sunday</a:t>
                      </a:r>
                    </a:p>
                  </a:txBody>
                  <a:tcPr/>
                </a:tc>
                <a:tc>
                  <a:txBody>
                    <a:bodyPr/>
                    <a:lstStyle/>
                    <a:p>
                      <a:r>
                        <a:rPr lang="en-GB" sz="1100" dirty="0"/>
                        <a:t>12</a:t>
                      </a:r>
                    </a:p>
                  </a:txBody>
                  <a:tcPr/>
                </a:tc>
                <a:tc>
                  <a:txBody>
                    <a:bodyPr/>
                    <a:lstStyle/>
                    <a:p>
                      <a:r>
                        <a:rPr lang="en-GB" sz="1100" dirty="0"/>
                        <a:t>March</a:t>
                      </a:r>
                    </a:p>
                  </a:txBody>
                  <a:tcPr/>
                </a:tc>
                <a:tc>
                  <a:txBody>
                    <a:bodyPr/>
                    <a:lstStyle/>
                    <a:p>
                      <a:r>
                        <a:rPr lang="en-GB" sz="1100" dirty="0"/>
                        <a:t>3</a:t>
                      </a:r>
                    </a:p>
                  </a:txBody>
                  <a:tcPr/>
                </a:tc>
                <a:tc>
                  <a:txBody>
                    <a:bodyPr/>
                    <a:lstStyle/>
                    <a:p>
                      <a:r>
                        <a:rPr lang="en-GB" sz="1100" dirty="0"/>
                        <a:t>Sunday 12 March</a:t>
                      </a:r>
                    </a:p>
                  </a:txBody>
                  <a:tcPr/>
                </a:tc>
                <a:tc>
                  <a:txBody>
                    <a:bodyPr/>
                    <a:lstStyle/>
                    <a:p>
                      <a:r>
                        <a:rPr lang="en-GB" sz="1100" dirty="0"/>
                        <a:t>1100</a:t>
                      </a:r>
                    </a:p>
                  </a:txBody>
                  <a:tcPr/>
                </a:tc>
                <a:tc>
                  <a:txBody>
                    <a:bodyPr/>
                    <a:lstStyle/>
                    <a:p>
                      <a:r>
                        <a:rPr lang="en-GB" sz="1100" dirty="0"/>
                        <a:t>1230</a:t>
                      </a:r>
                    </a:p>
                  </a:txBody>
                  <a:tcPr/>
                </a:tc>
                <a:tc>
                  <a:txBody>
                    <a:bodyPr/>
                    <a:lstStyle/>
                    <a:p>
                      <a:r>
                        <a:rPr lang="en-GB" sz="1100" dirty="0"/>
                        <a:t>0130</a:t>
                      </a:r>
                    </a:p>
                  </a:txBody>
                  <a:tcPr/>
                </a:tc>
                <a:tc>
                  <a:txBody>
                    <a:bodyPr/>
                    <a:lstStyle/>
                    <a:p>
                      <a:r>
                        <a:rPr lang="en-GB" sz="1100" dirty="0"/>
                        <a:t>April Showers 1</a:t>
                      </a:r>
                    </a:p>
                  </a:txBody>
                  <a:tcPr/>
                </a:tc>
                <a:tc>
                  <a:txBody>
                    <a:bodyPr/>
                    <a:lstStyle/>
                    <a:p>
                      <a:r>
                        <a:rPr lang="en-GB" sz="1100" dirty="0"/>
                        <a:t>Club race</a:t>
                      </a:r>
                    </a:p>
                  </a:txBody>
                  <a:tcPr/>
                </a:tc>
                <a:extLst>
                  <a:ext uri="{0D108BD9-81ED-4DB2-BD59-A6C34878D82A}">
                    <a16:rowId xmlns:a16="http://schemas.microsoft.com/office/drawing/2014/main" val="1004036991"/>
                  </a:ext>
                </a:extLst>
              </a:tr>
            </a:tbl>
          </a:graphicData>
        </a:graphic>
      </p:graphicFrame>
      <p:sp>
        <p:nvSpPr>
          <p:cNvPr id="3" name="Rectangle 2">
            <a:extLst>
              <a:ext uri="{FF2B5EF4-FFF2-40B4-BE49-F238E27FC236}">
                <a16:creationId xmlns:a16="http://schemas.microsoft.com/office/drawing/2014/main" id="{65F2C1C1-5B1E-22E2-E142-2EE161F7E4EE}"/>
              </a:ext>
            </a:extLst>
          </p:cNvPr>
          <p:cNvSpPr/>
          <p:nvPr/>
        </p:nvSpPr>
        <p:spPr>
          <a:xfrm>
            <a:off x="363255" y="4810902"/>
            <a:ext cx="11133080" cy="1383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CA36DDBA-C41C-18CE-F1E9-F642ABC193EE}"/>
              </a:ext>
            </a:extLst>
          </p:cNvPr>
          <p:cNvSpPr/>
          <p:nvPr/>
        </p:nvSpPr>
        <p:spPr>
          <a:xfrm>
            <a:off x="384955" y="4810902"/>
            <a:ext cx="8107645" cy="1383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9DA7AFA0-B85C-B9E7-3F18-72F42A05BF2B}"/>
              </a:ext>
            </a:extLst>
          </p:cNvPr>
          <p:cNvSpPr/>
          <p:nvPr/>
        </p:nvSpPr>
        <p:spPr>
          <a:xfrm rot="5400000" flipV="1">
            <a:off x="11176642" y="5739892"/>
            <a:ext cx="734136" cy="489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7C4575E5-738A-B164-A7F5-147E6426F48C}"/>
              </a:ext>
            </a:extLst>
          </p:cNvPr>
          <p:cNvSpPr/>
          <p:nvPr/>
        </p:nvSpPr>
        <p:spPr>
          <a:xfrm rot="5400000" flipV="1">
            <a:off x="11499736" y="5416800"/>
            <a:ext cx="87950" cy="489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7C4067D1-EC97-1512-65FA-861586C6B9D4}"/>
              </a:ext>
            </a:extLst>
          </p:cNvPr>
          <p:cNvSpPr txBox="1"/>
          <p:nvPr/>
        </p:nvSpPr>
        <p:spPr>
          <a:xfrm>
            <a:off x="438842" y="4129021"/>
            <a:ext cx="2615203" cy="369332"/>
          </a:xfrm>
          <a:prstGeom prst="rect">
            <a:avLst/>
          </a:prstGeom>
          <a:noFill/>
        </p:spPr>
        <p:txBody>
          <a:bodyPr wrap="none" rtlCol="0">
            <a:spAutoFit/>
          </a:bodyPr>
          <a:lstStyle/>
          <a:p>
            <a:r>
              <a:rPr lang="en-GB" dirty="0"/>
              <a:t>Select columns to export. </a:t>
            </a:r>
          </a:p>
        </p:txBody>
      </p:sp>
      <p:grpSp>
        <p:nvGrpSpPr>
          <p:cNvPr id="35" name="Group 34">
            <a:extLst>
              <a:ext uri="{FF2B5EF4-FFF2-40B4-BE49-F238E27FC236}">
                <a16:creationId xmlns:a16="http://schemas.microsoft.com/office/drawing/2014/main" id="{B9097866-5304-8EDE-4852-90DE16A27C95}"/>
              </a:ext>
            </a:extLst>
          </p:cNvPr>
          <p:cNvGrpSpPr/>
          <p:nvPr/>
        </p:nvGrpSpPr>
        <p:grpSpPr>
          <a:xfrm>
            <a:off x="2939966" y="4140062"/>
            <a:ext cx="358291" cy="369332"/>
            <a:chOff x="2939966" y="4140062"/>
            <a:chExt cx="358291" cy="369332"/>
          </a:xfrm>
        </p:grpSpPr>
        <p:sp>
          <p:nvSpPr>
            <p:cNvPr id="33" name="TextBox 32">
              <a:extLst>
                <a:ext uri="{FF2B5EF4-FFF2-40B4-BE49-F238E27FC236}">
                  <a16:creationId xmlns:a16="http://schemas.microsoft.com/office/drawing/2014/main" id="{B81D4B85-11B5-DB17-AA35-CD88B95E33AE}"/>
                </a:ext>
              </a:extLst>
            </p:cNvPr>
            <p:cNvSpPr txBox="1"/>
            <p:nvPr/>
          </p:nvSpPr>
          <p:spPr>
            <a:xfrm>
              <a:off x="2973077" y="4140062"/>
              <a:ext cx="292068" cy="369332"/>
            </a:xfrm>
            <a:prstGeom prst="rect">
              <a:avLst/>
            </a:prstGeom>
            <a:noFill/>
          </p:spPr>
          <p:txBody>
            <a:bodyPr wrap="none" rtlCol="0">
              <a:spAutoFit/>
            </a:bodyPr>
            <a:lstStyle/>
            <a:p>
              <a:r>
                <a:rPr lang="en-GB" dirty="0"/>
                <a:t>?</a:t>
              </a:r>
            </a:p>
          </p:txBody>
        </p:sp>
        <p:sp>
          <p:nvSpPr>
            <p:cNvPr id="34" name="Oval 33">
              <a:extLst>
                <a:ext uri="{FF2B5EF4-FFF2-40B4-BE49-F238E27FC236}">
                  <a16:creationId xmlns:a16="http://schemas.microsoft.com/office/drawing/2014/main" id="{9A9AA83D-E797-5554-3482-7E472B054558}"/>
                </a:ext>
              </a:extLst>
            </p:cNvPr>
            <p:cNvSpPr/>
            <p:nvPr/>
          </p:nvSpPr>
          <p:spPr>
            <a:xfrm>
              <a:off x="2939966" y="4145583"/>
              <a:ext cx="358291" cy="3582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Rounded Rectangle 35">
            <a:extLst>
              <a:ext uri="{FF2B5EF4-FFF2-40B4-BE49-F238E27FC236}">
                <a16:creationId xmlns:a16="http://schemas.microsoft.com/office/drawing/2014/main" id="{9F99431A-FEAC-0B90-F480-4BAB683127F3}"/>
              </a:ext>
            </a:extLst>
          </p:cNvPr>
          <p:cNvSpPr/>
          <p:nvPr/>
        </p:nvSpPr>
        <p:spPr>
          <a:xfrm>
            <a:off x="10185722" y="6331352"/>
            <a:ext cx="1235024" cy="393539"/>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Export</a:t>
            </a:r>
          </a:p>
        </p:txBody>
      </p:sp>
      <p:sp>
        <p:nvSpPr>
          <p:cNvPr id="5" name="TextBox 4">
            <a:extLst>
              <a:ext uri="{FF2B5EF4-FFF2-40B4-BE49-F238E27FC236}">
                <a16:creationId xmlns:a16="http://schemas.microsoft.com/office/drawing/2014/main" id="{EF4486DE-F3BC-C719-AD87-794929C65A35}"/>
              </a:ext>
            </a:extLst>
          </p:cNvPr>
          <p:cNvSpPr txBox="1"/>
          <p:nvPr/>
        </p:nvSpPr>
        <p:spPr>
          <a:xfrm>
            <a:off x="209477" y="2542437"/>
            <a:ext cx="11619268" cy="646331"/>
          </a:xfrm>
          <a:prstGeom prst="rect">
            <a:avLst/>
          </a:prstGeom>
          <a:noFill/>
        </p:spPr>
        <p:txBody>
          <a:bodyPr wrap="square" rtlCol="0">
            <a:spAutoFit/>
          </a:bodyPr>
          <a:lstStyle/>
          <a:p>
            <a:r>
              <a:rPr lang="en-GB" dirty="0"/>
              <a:t>x2cal is a simple tool to convert a schedule, such as a sailing club racing calendar, from a spreadsheet to an iCalendar that can be imported into Apple Calendar, Google Calendar, etc.</a:t>
            </a:r>
          </a:p>
        </p:txBody>
      </p:sp>
    </p:spTree>
    <p:extLst>
      <p:ext uri="{BB962C8B-B14F-4D97-AF65-F5344CB8AC3E}">
        <p14:creationId xmlns:p14="http://schemas.microsoft.com/office/powerpoint/2010/main" val="424440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83798E-F7ED-0B63-74E7-E222F25D5D4C}"/>
              </a:ext>
            </a:extLst>
          </p:cNvPr>
          <p:cNvPicPr>
            <a:picLocks noGrp="1" noChangeAspect="1"/>
          </p:cNvPicPr>
          <p:nvPr>
            <p:ph idx="1"/>
          </p:nvPr>
        </p:nvPicPr>
        <p:blipFill rotWithShape="1">
          <a:blip r:embed="rId3"/>
          <a:srcRect t="33185" b="42843"/>
          <a:stretch/>
        </p:blipFill>
        <p:spPr>
          <a:xfrm>
            <a:off x="0" y="0"/>
            <a:ext cx="12206285" cy="2194560"/>
          </a:xfrm>
        </p:spPr>
      </p:pic>
      <p:grpSp>
        <p:nvGrpSpPr>
          <p:cNvPr id="15" name="Group 14">
            <a:extLst>
              <a:ext uri="{FF2B5EF4-FFF2-40B4-BE49-F238E27FC236}">
                <a16:creationId xmlns:a16="http://schemas.microsoft.com/office/drawing/2014/main" id="{0ACA23B0-86FF-48F1-6339-B62E7865E522}"/>
              </a:ext>
            </a:extLst>
          </p:cNvPr>
          <p:cNvGrpSpPr/>
          <p:nvPr/>
        </p:nvGrpSpPr>
        <p:grpSpPr>
          <a:xfrm>
            <a:off x="257503" y="717209"/>
            <a:ext cx="11238833" cy="1569660"/>
            <a:chOff x="257503" y="717209"/>
            <a:chExt cx="11238833" cy="1569660"/>
          </a:xfrm>
        </p:grpSpPr>
        <p:sp>
          <p:nvSpPr>
            <p:cNvPr id="9" name="Rectangle 8">
              <a:extLst>
                <a:ext uri="{FF2B5EF4-FFF2-40B4-BE49-F238E27FC236}">
                  <a16:creationId xmlns:a16="http://schemas.microsoft.com/office/drawing/2014/main" id="{6206545F-1CB8-004A-3A9A-8E82D71EAE49}"/>
                </a:ext>
              </a:extLst>
            </p:cNvPr>
            <p:cNvSpPr/>
            <p:nvPr/>
          </p:nvSpPr>
          <p:spPr>
            <a:xfrm>
              <a:off x="257503" y="717209"/>
              <a:ext cx="3759363" cy="1569660"/>
            </a:xfrm>
            <a:prstGeom prst="rect">
              <a:avLst/>
            </a:prstGeom>
            <a:noFill/>
          </p:spPr>
          <p:txBody>
            <a:bodyPr wrap="none" lIns="91440" tIns="45720" rIns="91440" bIns="45720">
              <a:spAutoFit/>
            </a:bodyPr>
            <a:lstStyle/>
            <a:p>
              <a:pPr algn="ctr"/>
              <a:r>
                <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latin typeface="Gill Sans" panose="020B0502020104020203" pitchFamily="34" charset="-79"/>
                  <a:cs typeface="Gill Sans" panose="020B0502020104020203" pitchFamily="34" charset="-79"/>
                </a:rPr>
                <a:t>xl2cal</a:t>
              </a:r>
              <a:endPar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endParaRPr>
            </a:p>
          </p:txBody>
        </p:sp>
        <p:grpSp>
          <p:nvGrpSpPr>
            <p:cNvPr id="14" name="Group 13">
              <a:extLst>
                <a:ext uri="{FF2B5EF4-FFF2-40B4-BE49-F238E27FC236}">
                  <a16:creationId xmlns:a16="http://schemas.microsoft.com/office/drawing/2014/main" id="{71D94AA8-447D-9624-F78C-B218654295B8}"/>
                </a:ext>
              </a:extLst>
            </p:cNvPr>
            <p:cNvGrpSpPr/>
            <p:nvPr/>
          </p:nvGrpSpPr>
          <p:grpSpPr>
            <a:xfrm>
              <a:off x="10732544" y="1258198"/>
              <a:ext cx="763792" cy="487682"/>
              <a:chOff x="10689513" y="2549562"/>
              <a:chExt cx="763792" cy="487682"/>
            </a:xfrm>
          </p:grpSpPr>
          <p:sp>
            <p:nvSpPr>
              <p:cNvPr id="11" name="Rectangle 10">
                <a:extLst>
                  <a:ext uri="{FF2B5EF4-FFF2-40B4-BE49-F238E27FC236}">
                    <a16:creationId xmlns:a16="http://schemas.microsoft.com/office/drawing/2014/main" id="{957D6A5A-A2A4-523E-C8D2-194146E3BA31}"/>
                  </a:ext>
                </a:extLst>
              </p:cNvPr>
              <p:cNvSpPr/>
              <p:nvPr/>
            </p:nvSpPr>
            <p:spPr>
              <a:xfrm>
                <a:off x="10689513" y="254956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78BDC65-9F59-E867-DC47-4F1010C7753B}"/>
                  </a:ext>
                </a:extLst>
              </p:cNvPr>
              <p:cNvSpPr/>
              <p:nvPr/>
            </p:nvSpPr>
            <p:spPr>
              <a:xfrm>
                <a:off x="10689513" y="2728857"/>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82FCB8E-6D11-8CED-7FD8-DFA3BD86BC21}"/>
                  </a:ext>
                </a:extLst>
              </p:cNvPr>
              <p:cNvSpPr/>
              <p:nvPr/>
            </p:nvSpPr>
            <p:spPr>
              <a:xfrm>
                <a:off x="10689513" y="290815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8" name="TextBox 17">
            <a:extLst>
              <a:ext uri="{FF2B5EF4-FFF2-40B4-BE49-F238E27FC236}">
                <a16:creationId xmlns:a16="http://schemas.microsoft.com/office/drawing/2014/main" id="{8E5AAC19-35B8-1C52-0FBE-4E9775FB1AB1}"/>
              </a:ext>
            </a:extLst>
          </p:cNvPr>
          <p:cNvSpPr txBox="1"/>
          <p:nvPr/>
        </p:nvSpPr>
        <p:spPr>
          <a:xfrm>
            <a:off x="363255" y="3447860"/>
            <a:ext cx="5010411" cy="369332"/>
          </a:xfrm>
          <a:prstGeom prst="rect">
            <a:avLst/>
          </a:prstGeom>
          <a:noFill/>
          <a:ln>
            <a:solidFill>
              <a:schemeClr val="tx1"/>
            </a:solidFill>
          </a:ln>
        </p:spPr>
        <p:txBody>
          <a:bodyPr wrap="square" rtlCol="0">
            <a:spAutoFit/>
          </a:bodyPr>
          <a:lstStyle/>
          <a:p>
            <a:r>
              <a:rPr lang="en-GB" dirty="0"/>
              <a:t>wyc2023</a:t>
            </a:r>
          </a:p>
        </p:txBody>
      </p:sp>
      <p:grpSp>
        <p:nvGrpSpPr>
          <p:cNvPr id="23" name="Group 22">
            <a:extLst>
              <a:ext uri="{FF2B5EF4-FFF2-40B4-BE49-F238E27FC236}">
                <a16:creationId xmlns:a16="http://schemas.microsoft.com/office/drawing/2014/main" id="{DF6BE453-0921-472B-F8E7-EAA0341D33F3}"/>
              </a:ext>
            </a:extLst>
          </p:cNvPr>
          <p:cNvGrpSpPr/>
          <p:nvPr/>
        </p:nvGrpSpPr>
        <p:grpSpPr>
          <a:xfrm>
            <a:off x="8204548" y="3447860"/>
            <a:ext cx="1446230" cy="369332"/>
            <a:chOff x="8204548" y="3169085"/>
            <a:chExt cx="1446230" cy="369332"/>
          </a:xfrm>
        </p:grpSpPr>
        <p:sp>
          <p:nvSpPr>
            <p:cNvPr id="19" name="TextBox 18">
              <a:extLst>
                <a:ext uri="{FF2B5EF4-FFF2-40B4-BE49-F238E27FC236}">
                  <a16:creationId xmlns:a16="http://schemas.microsoft.com/office/drawing/2014/main" id="{580BE716-F5CA-FE15-227B-F158E4135B76}"/>
                </a:ext>
              </a:extLst>
            </p:cNvPr>
            <p:cNvSpPr txBox="1"/>
            <p:nvPr/>
          </p:nvSpPr>
          <p:spPr>
            <a:xfrm>
              <a:off x="8204548" y="3169085"/>
              <a:ext cx="1446230" cy="369332"/>
            </a:xfrm>
            <a:prstGeom prst="rect">
              <a:avLst/>
            </a:prstGeom>
            <a:noFill/>
            <a:ln>
              <a:solidFill>
                <a:schemeClr val="tx1"/>
              </a:solidFill>
            </a:ln>
          </p:spPr>
          <p:txBody>
            <a:bodyPr wrap="none" rtlCol="0">
              <a:spAutoFit/>
            </a:bodyPr>
            <a:lstStyle/>
            <a:p>
              <a:r>
                <a:rPr lang="en-GB" dirty="0"/>
                <a:t>2023               </a:t>
              </a:r>
            </a:p>
          </p:txBody>
        </p:sp>
        <p:grpSp>
          <p:nvGrpSpPr>
            <p:cNvPr id="22" name="Group 21">
              <a:extLst>
                <a:ext uri="{FF2B5EF4-FFF2-40B4-BE49-F238E27FC236}">
                  <a16:creationId xmlns:a16="http://schemas.microsoft.com/office/drawing/2014/main" id="{87062E4F-7E20-6B3C-7AB7-E1751B94A5BE}"/>
                </a:ext>
              </a:extLst>
            </p:cNvPr>
            <p:cNvGrpSpPr/>
            <p:nvPr/>
          </p:nvGrpSpPr>
          <p:grpSpPr>
            <a:xfrm>
              <a:off x="9450718" y="3254827"/>
              <a:ext cx="87682" cy="197847"/>
              <a:chOff x="9973233" y="3199226"/>
              <a:chExt cx="87682" cy="197847"/>
            </a:xfrm>
          </p:grpSpPr>
          <p:sp>
            <p:nvSpPr>
              <p:cNvPr id="20" name="Triangle 19">
                <a:extLst>
                  <a:ext uri="{FF2B5EF4-FFF2-40B4-BE49-F238E27FC236}">
                    <a16:creationId xmlns:a16="http://schemas.microsoft.com/office/drawing/2014/main" id="{16DA533D-E14D-3BDE-C7DC-B1FA9141E39E}"/>
                  </a:ext>
                </a:extLst>
              </p:cNvPr>
              <p:cNvSpPr/>
              <p:nvPr/>
            </p:nvSpPr>
            <p:spPr>
              <a:xfrm>
                <a:off x="9973233" y="3199226"/>
                <a:ext cx="87682" cy="755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riangle 20">
                <a:extLst>
                  <a:ext uri="{FF2B5EF4-FFF2-40B4-BE49-F238E27FC236}">
                    <a16:creationId xmlns:a16="http://schemas.microsoft.com/office/drawing/2014/main" id="{487EFFE2-2FA5-4F90-81E7-D47D63DC5873}"/>
                  </a:ext>
                </a:extLst>
              </p:cNvPr>
              <p:cNvSpPr/>
              <p:nvPr/>
            </p:nvSpPr>
            <p:spPr>
              <a:xfrm flipV="1">
                <a:off x="9973233" y="3321485"/>
                <a:ext cx="87682" cy="755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aphicFrame>
        <p:nvGraphicFramePr>
          <p:cNvPr id="2" name="Table 2">
            <a:extLst>
              <a:ext uri="{FF2B5EF4-FFF2-40B4-BE49-F238E27FC236}">
                <a16:creationId xmlns:a16="http://schemas.microsoft.com/office/drawing/2014/main" id="{FEB59FC8-E8DB-B1DE-763D-8CE6DBC6D8F9}"/>
              </a:ext>
            </a:extLst>
          </p:cNvPr>
          <p:cNvGraphicFramePr>
            <a:graphicFrameLocks noGrp="1"/>
          </p:cNvGraphicFramePr>
          <p:nvPr>
            <p:extLst>
              <p:ext uri="{D42A27DB-BD31-4B8C-83A1-F6EECF244321}">
                <p14:modId xmlns:p14="http://schemas.microsoft.com/office/powerpoint/2010/main" val="784576777"/>
              </p:ext>
            </p:extLst>
          </p:nvPr>
        </p:nvGraphicFramePr>
        <p:xfrm>
          <a:off x="363254" y="5018905"/>
          <a:ext cx="11133080" cy="1112520"/>
        </p:xfrm>
        <a:graphic>
          <a:graphicData uri="http://schemas.openxmlformats.org/drawingml/2006/table">
            <a:tbl>
              <a:tblPr firstRow="1" bandRow="1">
                <a:tableStyleId>{69012ECD-51FC-41F1-AA8D-1B2483CD663E}</a:tableStyleId>
              </a:tblPr>
              <a:tblGrid>
                <a:gridCol w="1113308">
                  <a:extLst>
                    <a:ext uri="{9D8B030D-6E8A-4147-A177-3AD203B41FA5}">
                      <a16:colId xmlns:a16="http://schemas.microsoft.com/office/drawing/2014/main" val="3691341102"/>
                    </a:ext>
                  </a:extLst>
                </a:gridCol>
                <a:gridCol w="1113308">
                  <a:extLst>
                    <a:ext uri="{9D8B030D-6E8A-4147-A177-3AD203B41FA5}">
                      <a16:colId xmlns:a16="http://schemas.microsoft.com/office/drawing/2014/main" val="3393707295"/>
                    </a:ext>
                  </a:extLst>
                </a:gridCol>
                <a:gridCol w="1113308">
                  <a:extLst>
                    <a:ext uri="{9D8B030D-6E8A-4147-A177-3AD203B41FA5}">
                      <a16:colId xmlns:a16="http://schemas.microsoft.com/office/drawing/2014/main" val="1821241100"/>
                    </a:ext>
                  </a:extLst>
                </a:gridCol>
                <a:gridCol w="1113308">
                  <a:extLst>
                    <a:ext uri="{9D8B030D-6E8A-4147-A177-3AD203B41FA5}">
                      <a16:colId xmlns:a16="http://schemas.microsoft.com/office/drawing/2014/main" val="407949374"/>
                    </a:ext>
                  </a:extLst>
                </a:gridCol>
                <a:gridCol w="1241414">
                  <a:extLst>
                    <a:ext uri="{9D8B030D-6E8A-4147-A177-3AD203B41FA5}">
                      <a16:colId xmlns:a16="http://schemas.microsoft.com/office/drawing/2014/main" val="2881390330"/>
                    </a:ext>
                  </a:extLst>
                </a:gridCol>
                <a:gridCol w="647700">
                  <a:extLst>
                    <a:ext uri="{9D8B030D-6E8A-4147-A177-3AD203B41FA5}">
                      <a16:colId xmlns:a16="http://schemas.microsoft.com/office/drawing/2014/main" val="4152664655"/>
                    </a:ext>
                  </a:extLst>
                </a:gridCol>
                <a:gridCol w="762000">
                  <a:extLst>
                    <a:ext uri="{9D8B030D-6E8A-4147-A177-3AD203B41FA5}">
                      <a16:colId xmlns:a16="http://schemas.microsoft.com/office/drawing/2014/main" val="259690807"/>
                    </a:ext>
                  </a:extLst>
                </a:gridCol>
                <a:gridCol w="1104900">
                  <a:extLst>
                    <a:ext uri="{9D8B030D-6E8A-4147-A177-3AD203B41FA5}">
                      <a16:colId xmlns:a16="http://schemas.microsoft.com/office/drawing/2014/main" val="1785166302"/>
                    </a:ext>
                  </a:extLst>
                </a:gridCol>
                <a:gridCol w="1810526">
                  <a:extLst>
                    <a:ext uri="{9D8B030D-6E8A-4147-A177-3AD203B41FA5}">
                      <a16:colId xmlns:a16="http://schemas.microsoft.com/office/drawing/2014/main" val="2923028921"/>
                    </a:ext>
                  </a:extLst>
                </a:gridCol>
                <a:gridCol w="1113308">
                  <a:extLst>
                    <a:ext uri="{9D8B030D-6E8A-4147-A177-3AD203B41FA5}">
                      <a16:colId xmlns:a16="http://schemas.microsoft.com/office/drawing/2014/main" val="274086262"/>
                    </a:ext>
                  </a:extLst>
                </a:gridCol>
              </a:tblGrid>
              <a:tr h="370840">
                <a:tc>
                  <a:txBody>
                    <a:bodyPr/>
                    <a:lstStyle/>
                    <a:p>
                      <a:r>
                        <a:rPr lang="en-GB" sz="1100" dirty="0"/>
                        <a:t>Select…</a:t>
                      </a:r>
                    </a:p>
                  </a:txBody>
                  <a:tcPr/>
                </a:tc>
                <a:tc>
                  <a:txBody>
                    <a:bodyPr/>
                    <a:lstStyle/>
                    <a:p>
                      <a:r>
                        <a:rPr lang="en-GB" sz="1100" dirty="0"/>
                        <a:t>Day</a:t>
                      </a:r>
                    </a:p>
                  </a:txBody>
                  <a:tcPr/>
                </a:tc>
                <a:tc>
                  <a:txBody>
                    <a:bodyPr/>
                    <a:lstStyle/>
                    <a:p>
                      <a:r>
                        <a:rPr lang="en-GB" sz="1100" dirty="0"/>
                        <a:t>Select…</a:t>
                      </a:r>
                    </a:p>
                  </a:txBody>
                  <a:tcPr/>
                </a:tc>
                <a:tc>
                  <a:txBody>
                    <a:bodyPr/>
                    <a:lstStyle/>
                    <a:p>
                      <a:r>
                        <a:rPr lang="en-GB" sz="1100" dirty="0"/>
                        <a:t>Month</a:t>
                      </a:r>
                    </a:p>
                  </a:txBody>
                  <a:tcPr/>
                </a:tc>
                <a:tc>
                  <a:txBody>
                    <a:bodyPr/>
                    <a:lstStyle/>
                    <a:p>
                      <a:r>
                        <a:rPr lang="en-GB" sz="1100" dirty="0"/>
                        <a:t>Select…</a:t>
                      </a:r>
                    </a:p>
                  </a:txBody>
                  <a:tcPr/>
                </a:tc>
                <a:tc>
                  <a:txBody>
                    <a:bodyPr/>
                    <a:lstStyle/>
                    <a:p>
                      <a:r>
                        <a:rPr lang="en-GB" sz="1100" dirty="0"/>
                        <a:t>Start</a:t>
                      </a:r>
                    </a:p>
                  </a:txBody>
                  <a:tcPr/>
                </a:tc>
                <a:tc>
                  <a:txBody>
                    <a:bodyPr/>
                    <a:lstStyle/>
                    <a:p>
                      <a:r>
                        <a:rPr lang="en-GB" sz="1100" dirty="0"/>
                        <a:t>Select…</a:t>
                      </a:r>
                    </a:p>
                  </a:txBody>
                  <a:tcPr/>
                </a:tc>
                <a:tc>
                  <a:txBody>
                    <a:bodyPr/>
                    <a:lstStyle/>
                    <a:p>
                      <a:r>
                        <a:rPr lang="en-GB" sz="1100" dirty="0"/>
                        <a:t>Select…</a:t>
                      </a:r>
                    </a:p>
                  </a:txBody>
                  <a:tcPr/>
                </a:tc>
                <a:tc>
                  <a:txBody>
                    <a:bodyPr/>
                    <a:lstStyle/>
                    <a:p>
                      <a:r>
                        <a:rPr lang="en-GB" sz="1100" dirty="0"/>
                        <a:t>Event</a:t>
                      </a:r>
                    </a:p>
                  </a:txBody>
                  <a:tcPr/>
                </a:tc>
                <a:tc>
                  <a:txBody>
                    <a:bodyPr/>
                    <a:lstStyle/>
                    <a:p>
                      <a:r>
                        <a:rPr lang="en-GB" sz="1100" dirty="0"/>
                        <a:t>Calendar</a:t>
                      </a:r>
                    </a:p>
                  </a:txBody>
                  <a:tcPr/>
                </a:tc>
                <a:extLst>
                  <a:ext uri="{0D108BD9-81ED-4DB2-BD59-A6C34878D82A}">
                    <a16:rowId xmlns:a16="http://schemas.microsoft.com/office/drawing/2014/main" val="2472261128"/>
                  </a:ext>
                </a:extLst>
              </a:tr>
              <a:tr h="370840">
                <a:tc>
                  <a:txBody>
                    <a:bodyPr/>
                    <a:lstStyle/>
                    <a:p>
                      <a:r>
                        <a:rPr lang="en-GB" sz="1100" dirty="0"/>
                        <a:t>Day</a:t>
                      </a:r>
                    </a:p>
                  </a:txBody>
                  <a:tcPr/>
                </a:tc>
                <a:tc>
                  <a:txBody>
                    <a:bodyPr/>
                    <a:lstStyle/>
                    <a:p>
                      <a:r>
                        <a:rPr lang="en-GB" sz="1100" dirty="0"/>
                        <a:t>Day number</a:t>
                      </a:r>
                    </a:p>
                  </a:txBody>
                  <a:tcPr/>
                </a:tc>
                <a:tc>
                  <a:txBody>
                    <a:bodyPr/>
                    <a:lstStyle/>
                    <a:p>
                      <a:r>
                        <a:rPr lang="en-GB" sz="1100" dirty="0"/>
                        <a:t>Month</a:t>
                      </a:r>
                    </a:p>
                  </a:txBody>
                  <a:tcPr/>
                </a:tc>
                <a:tc>
                  <a:txBody>
                    <a:bodyPr/>
                    <a:lstStyle/>
                    <a:p>
                      <a:r>
                        <a:rPr lang="en-GB" sz="1100" dirty="0"/>
                        <a:t>Month number</a:t>
                      </a:r>
                    </a:p>
                  </a:txBody>
                  <a:tcPr/>
                </a:tc>
                <a:tc>
                  <a:txBody>
                    <a:bodyPr/>
                    <a:lstStyle/>
                    <a:p>
                      <a:r>
                        <a:rPr lang="en-GB" sz="1100" dirty="0"/>
                        <a:t>Date</a:t>
                      </a:r>
                    </a:p>
                  </a:txBody>
                  <a:tcPr/>
                </a:tc>
                <a:tc>
                  <a:txBody>
                    <a:bodyPr/>
                    <a:lstStyle/>
                    <a:p>
                      <a:r>
                        <a:rPr lang="en-GB" sz="1100" dirty="0"/>
                        <a:t>Start</a:t>
                      </a:r>
                    </a:p>
                  </a:txBody>
                  <a:tcPr/>
                </a:tc>
                <a:tc>
                  <a:txBody>
                    <a:bodyPr/>
                    <a:lstStyle/>
                    <a:p>
                      <a:r>
                        <a:rPr lang="en-GB" sz="1100" dirty="0"/>
                        <a:t>End</a:t>
                      </a:r>
                    </a:p>
                  </a:txBody>
                  <a:tcPr/>
                </a:tc>
                <a:tc>
                  <a:txBody>
                    <a:bodyPr/>
                    <a:lstStyle/>
                    <a:p>
                      <a:r>
                        <a:rPr lang="en-GB" sz="1100" dirty="0"/>
                        <a:t>Duration</a:t>
                      </a:r>
                    </a:p>
                  </a:txBody>
                  <a:tcPr/>
                </a:tc>
                <a:tc>
                  <a:txBody>
                    <a:bodyPr/>
                    <a:lstStyle/>
                    <a:p>
                      <a:r>
                        <a:rPr lang="en-GB" sz="1100" dirty="0"/>
                        <a:t>Event</a:t>
                      </a:r>
                    </a:p>
                  </a:txBody>
                  <a:tcPr/>
                </a:tc>
                <a:tc>
                  <a:txBody>
                    <a:bodyPr/>
                    <a:lstStyle/>
                    <a:p>
                      <a:r>
                        <a:rPr lang="en-GB" sz="1100" dirty="0"/>
                        <a:t>Calendar</a:t>
                      </a:r>
                    </a:p>
                  </a:txBody>
                  <a:tcPr/>
                </a:tc>
                <a:extLst>
                  <a:ext uri="{0D108BD9-81ED-4DB2-BD59-A6C34878D82A}">
                    <a16:rowId xmlns:a16="http://schemas.microsoft.com/office/drawing/2014/main" val="4225218331"/>
                  </a:ext>
                </a:extLst>
              </a:tr>
              <a:tr h="370840">
                <a:tc>
                  <a:txBody>
                    <a:bodyPr/>
                    <a:lstStyle/>
                    <a:p>
                      <a:r>
                        <a:rPr lang="en-GB" sz="1100" dirty="0"/>
                        <a:t>Sunday</a:t>
                      </a:r>
                    </a:p>
                  </a:txBody>
                  <a:tcPr/>
                </a:tc>
                <a:tc>
                  <a:txBody>
                    <a:bodyPr/>
                    <a:lstStyle/>
                    <a:p>
                      <a:r>
                        <a:rPr lang="en-GB" sz="1100" dirty="0"/>
                        <a:t>12</a:t>
                      </a:r>
                    </a:p>
                  </a:txBody>
                  <a:tcPr/>
                </a:tc>
                <a:tc>
                  <a:txBody>
                    <a:bodyPr/>
                    <a:lstStyle/>
                    <a:p>
                      <a:r>
                        <a:rPr lang="en-GB" sz="1100" dirty="0"/>
                        <a:t>March</a:t>
                      </a:r>
                    </a:p>
                  </a:txBody>
                  <a:tcPr/>
                </a:tc>
                <a:tc>
                  <a:txBody>
                    <a:bodyPr/>
                    <a:lstStyle/>
                    <a:p>
                      <a:r>
                        <a:rPr lang="en-GB" sz="1100" dirty="0"/>
                        <a:t>3</a:t>
                      </a:r>
                    </a:p>
                  </a:txBody>
                  <a:tcPr/>
                </a:tc>
                <a:tc>
                  <a:txBody>
                    <a:bodyPr/>
                    <a:lstStyle/>
                    <a:p>
                      <a:r>
                        <a:rPr lang="en-GB" sz="1100" dirty="0"/>
                        <a:t>Sunday 12 March</a:t>
                      </a:r>
                    </a:p>
                  </a:txBody>
                  <a:tcPr/>
                </a:tc>
                <a:tc>
                  <a:txBody>
                    <a:bodyPr/>
                    <a:lstStyle/>
                    <a:p>
                      <a:r>
                        <a:rPr lang="en-GB" sz="1100" dirty="0"/>
                        <a:t>1100</a:t>
                      </a:r>
                    </a:p>
                  </a:txBody>
                  <a:tcPr/>
                </a:tc>
                <a:tc>
                  <a:txBody>
                    <a:bodyPr/>
                    <a:lstStyle/>
                    <a:p>
                      <a:r>
                        <a:rPr lang="en-GB" sz="1100" dirty="0"/>
                        <a:t>1230</a:t>
                      </a:r>
                    </a:p>
                  </a:txBody>
                  <a:tcPr/>
                </a:tc>
                <a:tc>
                  <a:txBody>
                    <a:bodyPr/>
                    <a:lstStyle/>
                    <a:p>
                      <a:r>
                        <a:rPr lang="en-GB" sz="1100" dirty="0"/>
                        <a:t>0130</a:t>
                      </a:r>
                    </a:p>
                  </a:txBody>
                  <a:tcPr/>
                </a:tc>
                <a:tc>
                  <a:txBody>
                    <a:bodyPr/>
                    <a:lstStyle/>
                    <a:p>
                      <a:r>
                        <a:rPr lang="en-GB" sz="1100" dirty="0"/>
                        <a:t>April Showers 1</a:t>
                      </a:r>
                    </a:p>
                  </a:txBody>
                  <a:tcPr/>
                </a:tc>
                <a:tc>
                  <a:txBody>
                    <a:bodyPr/>
                    <a:lstStyle/>
                    <a:p>
                      <a:r>
                        <a:rPr lang="en-GB" sz="1100" dirty="0"/>
                        <a:t>Club race</a:t>
                      </a:r>
                    </a:p>
                  </a:txBody>
                  <a:tcPr/>
                </a:tc>
                <a:extLst>
                  <a:ext uri="{0D108BD9-81ED-4DB2-BD59-A6C34878D82A}">
                    <a16:rowId xmlns:a16="http://schemas.microsoft.com/office/drawing/2014/main" val="1004036991"/>
                  </a:ext>
                </a:extLst>
              </a:tr>
            </a:tbl>
          </a:graphicData>
        </a:graphic>
      </p:graphicFrame>
      <p:sp>
        <p:nvSpPr>
          <p:cNvPr id="3" name="Rectangle 2">
            <a:extLst>
              <a:ext uri="{FF2B5EF4-FFF2-40B4-BE49-F238E27FC236}">
                <a16:creationId xmlns:a16="http://schemas.microsoft.com/office/drawing/2014/main" id="{65F2C1C1-5B1E-22E2-E142-2EE161F7E4EE}"/>
              </a:ext>
            </a:extLst>
          </p:cNvPr>
          <p:cNvSpPr/>
          <p:nvPr/>
        </p:nvSpPr>
        <p:spPr>
          <a:xfrm>
            <a:off x="363255" y="4810902"/>
            <a:ext cx="11133080" cy="1383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CA36DDBA-C41C-18CE-F1E9-F642ABC193EE}"/>
              </a:ext>
            </a:extLst>
          </p:cNvPr>
          <p:cNvSpPr/>
          <p:nvPr/>
        </p:nvSpPr>
        <p:spPr>
          <a:xfrm>
            <a:off x="373795" y="4810902"/>
            <a:ext cx="8107645" cy="1383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9DA7AFA0-B85C-B9E7-3F18-72F42A05BF2B}"/>
              </a:ext>
            </a:extLst>
          </p:cNvPr>
          <p:cNvSpPr/>
          <p:nvPr/>
        </p:nvSpPr>
        <p:spPr>
          <a:xfrm rot="5400000" flipV="1">
            <a:off x="11176642" y="5739892"/>
            <a:ext cx="734136" cy="489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7C4575E5-738A-B164-A7F5-147E6426F48C}"/>
              </a:ext>
            </a:extLst>
          </p:cNvPr>
          <p:cNvSpPr/>
          <p:nvPr/>
        </p:nvSpPr>
        <p:spPr>
          <a:xfrm rot="5400000" flipV="1">
            <a:off x="11499736" y="5416800"/>
            <a:ext cx="87950" cy="489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7C4067D1-EC97-1512-65FA-861586C6B9D4}"/>
              </a:ext>
            </a:extLst>
          </p:cNvPr>
          <p:cNvSpPr txBox="1"/>
          <p:nvPr/>
        </p:nvSpPr>
        <p:spPr>
          <a:xfrm>
            <a:off x="438842" y="4129021"/>
            <a:ext cx="2615203" cy="369332"/>
          </a:xfrm>
          <a:prstGeom prst="rect">
            <a:avLst/>
          </a:prstGeom>
          <a:noFill/>
        </p:spPr>
        <p:txBody>
          <a:bodyPr wrap="none" rtlCol="0">
            <a:spAutoFit/>
          </a:bodyPr>
          <a:lstStyle/>
          <a:p>
            <a:r>
              <a:rPr lang="en-GB" dirty="0"/>
              <a:t>Select columns to export. </a:t>
            </a:r>
          </a:p>
        </p:txBody>
      </p:sp>
      <p:grpSp>
        <p:nvGrpSpPr>
          <p:cNvPr id="35" name="Group 34">
            <a:extLst>
              <a:ext uri="{FF2B5EF4-FFF2-40B4-BE49-F238E27FC236}">
                <a16:creationId xmlns:a16="http://schemas.microsoft.com/office/drawing/2014/main" id="{B9097866-5304-8EDE-4852-90DE16A27C95}"/>
              </a:ext>
            </a:extLst>
          </p:cNvPr>
          <p:cNvGrpSpPr/>
          <p:nvPr/>
        </p:nvGrpSpPr>
        <p:grpSpPr>
          <a:xfrm>
            <a:off x="2939966" y="4140062"/>
            <a:ext cx="358291" cy="369332"/>
            <a:chOff x="2939966" y="4140062"/>
            <a:chExt cx="358291" cy="369332"/>
          </a:xfrm>
        </p:grpSpPr>
        <p:sp>
          <p:nvSpPr>
            <p:cNvPr id="33" name="TextBox 32">
              <a:extLst>
                <a:ext uri="{FF2B5EF4-FFF2-40B4-BE49-F238E27FC236}">
                  <a16:creationId xmlns:a16="http://schemas.microsoft.com/office/drawing/2014/main" id="{B81D4B85-11B5-DB17-AA35-CD88B95E33AE}"/>
                </a:ext>
              </a:extLst>
            </p:cNvPr>
            <p:cNvSpPr txBox="1"/>
            <p:nvPr/>
          </p:nvSpPr>
          <p:spPr>
            <a:xfrm>
              <a:off x="2973077" y="4140062"/>
              <a:ext cx="292068" cy="369332"/>
            </a:xfrm>
            <a:prstGeom prst="rect">
              <a:avLst/>
            </a:prstGeom>
            <a:noFill/>
          </p:spPr>
          <p:txBody>
            <a:bodyPr wrap="none" rtlCol="0">
              <a:spAutoFit/>
            </a:bodyPr>
            <a:lstStyle/>
            <a:p>
              <a:r>
                <a:rPr lang="en-GB" dirty="0"/>
                <a:t>?</a:t>
              </a:r>
            </a:p>
          </p:txBody>
        </p:sp>
        <p:sp>
          <p:nvSpPr>
            <p:cNvPr id="34" name="Oval 33">
              <a:extLst>
                <a:ext uri="{FF2B5EF4-FFF2-40B4-BE49-F238E27FC236}">
                  <a16:creationId xmlns:a16="http://schemas.microsoft.com/office/drawing/2014/main" id="{9A9AA83D-E797-5554-3482-7E472B054558}"/>
                </a:ext>
              </a:extLst>
            </p:cNvPr>
            <p:cNvSpPr/>
            <p:nvPr/>
          </p:nvSpPr>
          <p:spPr>
            <a:xfrm>
              <a:off x="2939966" y="4145583"/>
              <a:ext cx="358291" cy="3582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Rounded Rectangle 4">
            <a:extLst>
              <a:ext uri="{FF2B5EF4-FFF2-40B4-BE49-F238E27FC236}">
                <a16:creationId xmlns:a16="http://schemas.microsoft.com/office/drawing/2014/main" id="{CD30E7A9-0D64-034E-6FCC-72E977EA02C2}"/>
              </a:ext>
            </a:extLst>
          </p:cNvPr>
          <p:cNvSpPr/>
          <p:nvPr/>
        </p:nvSpPr>
        <p:spPr>
          <a:xfrm>
            <a:off x="10185722" y="6331352"/>
            <a:ext cx="1235024" cy="3935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Export</a:t>
            </a:r>
          </a:p>
        </p:txBody>
      </p:sp>
      <p:sp>
        <p:nvSpPr>
          <p:cNvPr id="6" name="TextBox 5">
            <a:extLst>
              <a:ext uri="{FF2B5EF4-FFF2-40B4-BE49-F238E27FC236}">
                <a16:creationId xmlns:a16="http://schemas.microsoft.com/office/drawing/2014/main" id="{2ECA0A7B-1AE4-3C50-716E-7EF6D0C6C906}"/>
              </a:ext>
            </a:extLst>
          </p:cNvPr>
          <p:cNvSpPr txBox="1"/>
          <p:nvPr/>
        </p:nvSpPr>
        <p:spPr>
          <a:xfrm>
            <a:off x="209477" y="2542437"/>
            <a:ext cx="11619268" cy="646331"/>
          </a:xfrm>
          <a:prstGeom prst="rect">
            <a:avLst/>
          </a:prstGeom>
          <a:noFill/>
        </p:spPr>
        <p:txBody>
          <a:bodyPr wrap="square" rtlCol="0">
            <a:spAutoFit/>
          </a:bodyPr>
          <a:lstStyle/>
          <a:p>
            <a:r>
              <a:rPr lang="en-GB" dirty="0"/>
              <a:t>x2cal is a simple tool to convert a schedule, such as a sailing club racing calendar, from a spreadsheet to an iCalendar that can be imported into Apple Calendar, Google Calendar, etc.</a:t>
            </a:r>
          </a:p>
        </p:txBody>
      </p:sp>
    </p:spTree>
    <p:extLst>
      <p:ext uri="{BB962C8B-B14F-4D97-AF65-F5344CB8AC3E}">
        <p14:creationId xmlns:p14="http://schemas.microsoft.com/office/powerpoint/2010/main" val="24342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73A2FDD7-58B5-5AA8-A019-BF4F17B3BA18}"/>
              </a:ext>
            </a:extLst>
          </p:cNvPr>
          <p:cNvSpPr/>
          <p:nvPr/>
        </p:nvSpPr>
        <p:spPr>
          <a:xfrm>
            <a:off x="2349661" y="928868"/>
            <a:ext cx="3993266" cy="3423213"/>
          </a:xfrm>
          <a:prstGeom prst="roundRect">
            <a:avLst>
              <a:gd name="adj" fmla="val 23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E10F5C6C-5F47-8796-F383-951F4B6EFEB1}"/>
              </a:ext>
            </a:extLst>
          </p:cNvPr>
          <p:cNvSpPr txBox="1"/>
          <p:nvPr/>
        </p:nvSpPr>
        <p:spPr>
          <a:xfrm>
            <a:off x="2615878" y="1215342"/>
            <a:ext cx="2847373" cy="369332"/>
          </a:xfrm>
          <a:prstGeom prst="rect">
            <a:avLst/>
          </a:prstGeom>
          <a:noFill/>
        </p:spPr>
        <p:txBody>
          <a:bodyPr wrap="square" rtlCol="0">
            <a:spAutoFit/>
          </a:bodyPr>
          <a:lstStyle/>
          <a:p>
            <a:r>
              <a:rPr lang="en-GB" dirty="0"/>
              <a:t>Select calendars to include:</a:t>
            </a:r>
          </a:p>
        </p:txBody>
      </p:sp>
      <p:sp>
        <p:nvSpPr>
          <p:cNvPr id="8" name="TextBox 7">
            <a:extLst>
              <a:ext uri="{FF2B5EF4-FFF2-40B4-BE49-F238E27FC236}">
                <a16:creationId xmlns:a16="http://schemas.microsoft.com/office/drawing/2014/main" id="{FFFAA1AF-7C80-569F-20C6-70B49BACBD7C}"/>
              </a:ext>
            </a:extLst>
          </p:cNvPr>
          <p:cNvSpPr txBox="1"/>
          <p:nvPr/>
        </p:nvSpPr>
        <p:spPr>
          <a:xfrm>
            <a:off x="2777924" y="1967696"/>
            <a:ext cx="2395960" cy="923330"/>
          </a:xfrm>
          <a:prstGeom prst="rect">
            <a:avLst/>
          </a:prstGeom>
          <a:noFill/>
        </p:spPr>
        <p:txBody>
          <a:bodyPr wrap="square" rtlCol="0">
            <a:spAutoFit/>
          </a:bodyPr>
          <a:lstStyle/>
          <a:p>
            <a:r>
              <a:rPr lang="en-GB" dirty="0"/>
              <a:t>Both</a:t>
            </a:r>
          </a:p>
          <a:p>
            <a:r>
              <a:rPr lang="en-GB" dirty="0"/>
              <a:t>Cadet</a:t>
            </a:r>
          </a:p>
          <a:p>
            <a:r>
              <a:rPr lang="en-GB" dirty="0"/>
              <a:t>Main</a:t>
            </a:r>
          </a:p>
        </p:txBody>
      </p:sp>
      <p:sp>
        <p:nvSpPr>
          <p:cNvPr id="9" name="Rectangle 8">
            <a:extLst>
              <a:ext uri="{FF2B5EF4-FFF2-40B4-BE49-F238E27FC236}">
                <a16:creationId xmlns:a16="http://schemas.microsoft.com/office/drawing/2014/main" id="{AAA23D6F-6106-F787-9A2B-86D35C9A161F}"/>
              </a:ext>
            </a:extLst>
          </p:cNvPr>
          <p:cNvSpPr/>
          <p:nvPr/>
        </p:nvSpPr>
        <p:spPr>
          <a:xfrm>
            <a:off x="5694745" y="1967696"/>
            <a:ext cx="266217" cy="266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934D057-72D0-C9D3-EB0E-ED39BA314BE1}"/>
              </a:ext>
            </a:extLst>
          </p:cNvPr>
          <p:cNvSpPr/>
          <p:nvPr/>
        </p:nvSpPr>
        <p:spPr>
          <a:xfrm>
            <a:off x="5696670" y="2282140"/>
            <a:ext cx="266217" cy="266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7460338-7BCA-0AA8-1CB2-9CD9C5BD0E1B}"/>
              </a:ext>
            </a:extLst>
          </p:cNvPr>
          <p:cNvSpPr/>
          <p:nvPr/>
        </p:nvSpPr>
        <p:spPr>
          <a:xfrm>
            <a:off x="5698596" y="2585012"/>
            <a:ext cx="266217" cy="266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a:extLst>
              <a:ext uri="{FF2B5EF4-FFF2-40B4-BE49-F238E27FC236}">
                <a16:creationId xmlns:a16="http://schemas.microsoft.com/office/drawing/2014/main" id="{0837AEEA-C9DF-4122-9E40-998C5AC03814}"/>
              </a:ext>
            </a:extLst>
          </p:cNvPr>
          <p:cNvSpPr/>
          <p:nvPr/>
        </p:nvSpPr>
        <p:spPr>
          <a:xfrm>
            <a:off x="4860976" y="3753340"/>
            <a:ext cx="1235024" cy="3935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Export</a:t>
            </a:r>
          </a:p>
        </p:txBody>
      </p:sp>
      <p:sp>
        <p:nvSpPr>
          <p:cNvPr id="15" name="Rounded Rectangle 14">
            <a:extLst>
              <a:ext uri="{FF2B5EF4-FFF2-40B4-BE49-F238E27FC236}">
                <a16:creationId xmlns:a16="http://schemas.microsoft.com/office/drawing/2014/main" id="{DD5EBE4F-9592-9895-9658-FC81F3DD0010}"/>
              </a:ext>
            </a:extLst>
          </p:cNvPr>
          <p:cNvSpPr/>
          <p:nvPr/>
        </p:nvSpPr>
        <p:spPr>
          <a:xfrm>
            <a:off x="2605845" y="3778415"/>
            <a:ext cx="1235024" cy="3935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Cancel</a:t>
            </a:r>
          </a:p>
        </p:txBody>
      </p:sp>
      <p:pic>
        <p:nvPicPr>
          <p:cNvPr id="17" name="Graphic 16" descr="Tick">
            <a:extLst>
              <a:ext uri="{FF2B5EF4-FFF2-40B4-BE49-F238E27FC236}">
                <a16:creationId xmlns:a16="http://schemas.microsoft.com/office/drawing/2014/main" id="{6EA757CD-4496-FC05-7E03-A2CE95C792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4037" y="1940687"/>
            <a:ext cx="300941" cy="300941"/>
          </a:xfrm>
          <a:prstGeom prst="rect">
            <a:avLst/>
          </a:prstGeom>
        </p:spPr>
      </p:pic>
      <p:pic>
        <p:nvPicPr>
          <p:cNvPr id="18" name="Graphic 17" descr="Tick">
            <a:extLst>
              <a:ext uri="{FF2B5EF4-FFF2-40B4-BE49-F238E27FC236}">
                <a16:creationId xmlns:a16="http://schemas.microsoft.com/office/drawing/2014/main" id="{703D469F-1209-7CEF-9343-E218F0700D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5962" y="2567651"/>
            <a:ext cx="300941" cy="300941"/>
          </a:xfrm>
          <a:prstGeom prst="rect">
            <a:avLst/>
          </a:prstGeom>
        </p:spPr>
      </p:pic>
    </p:spTree>
    <p:extLst>
      <p:ext uri="{BB962C8B-B14F-4D97-AF65-F5344CB8AC3E}">
        <p14:creationId xmlns:p14="http://schemas.microsoft.com/office/powerpoint/2010/main" val="159988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E7CAA0-E5A0-0047-5A84-F33C0998E728}"/>
              </a:ext>
            </a:extLst>
          </p:cNvPr>
          <p:cNvPicPr>
            <a:picLocks noChangeAspect="1"/>
          </p:cNvPicPr>
          <p:nvPr/>
        </p:nvPicPr>
        <p:blipFill>
          <a:blip r:embed="rId2"/>
          <a:stretch>
            <a:fillRect/>
          </a:stretch>
        </p:blipFill>
        <p:spPr>
          <a:xfrm>
            <a:off x="2062147" y="1134319"/>
            <a:ext cx="5673815" cy="4965539"/>
          </a:xfrm>
          <a:prstGeom prst="rect">
            <a:avLst/>
          </a:prstGeom>
        </p:spPr>
      </p:pic>
    </p:spTree>
    <p:extLst>
      <p:ext uri="{BB962C8B-B14F-4D97-AF65-F5344CB8AC3E}">
        <p14:creationId xmlns:p14="http://schemas.microsoft.com/office/powerpoint/2010/main" val="424796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83798E-F7ED-0B63-74E7-E222F25D5D4C}"/>
              </a:ext>
            </a:extLst>
          </p:cNvPr>
          <p:cNvPicPr>
            <a:picLocks noGrp="1" noChangeAspect="1"/>
          </p:cNvPicPr>
          <p:nvPr>
            <p:ph idx="1"/>
          </p:nvPr>
        </p:nvPicPr>
        <p:blipFill rotWithShape="1">
          <a:blip r:embed="rId2"/>
          <a:srcRect t="33185" b="42843"/>
          <a:stretch/>
        </p:blipFill>
        <p:spPr>
          <a:xfrm>
            <a:off x="0" y="0"/>
            <a:ext cx="12206285" cy="2194560"/>
          </a:xfrm>
        </p:spPr>
      </p:pic>
      <p:grpSp>
        <p:nvGrpSpPr>
          <p:cNvPr id="15" name="Group 14">
            <a:extLst>
              <a:ext uri="{FF2B5EF4-FFF2-40B4-BE49-F238E27FC236}">
                <a16:creationId xmlns:a16="http://schemas.microsoft.com/office/drawing/2014/main" id="{0ACA23B0-86FF-48F1-6339-B62E7865E522}"/>
              </a:ext>
            </a:extLst>
          </p:cNvPr>
          <p:cNvGrpSpPr/>
          <p:nvPr/>
        </p:nvGrpSpPr>
        <p:grpSpPr>
          <a:xfrm>
            <a:off x="257503" y="717209"/>
            <a:ext cx="11238833" cy="1569660"/>
            <a:chOff x="257503" y="717209"/>
            <a:chExt cx="11238833" cy="1569660"/>
          </a:xfrm>
        </p:grpSpPr>
        <p:sp>
          <p:nvSpPr>
            <p:cNvPr id="9" name="Rectangle 8">
              <a:extLst>
                <a:ext uri="{FF2B5EF4-FFF2-40B4-BE49-F238E27FC236}">
                  <a16:creationId xmlns:a16="http://schemas.microsoft.com/office/drawing/2014/main" id="{6206545F-1CB8-004A-3A9A-8E82D71EAE49}"/>
                </a:ext>
              </a:extLst>
            </p:cNvPr>
            <p:cNvSpPr/>
            <p:nvPr/>
          </p:nvSpPr>
          <p:spPr>
            <a:xfrm>
              <a:off x="257503" y="717209"/>
              <a:ext cx="3759363" cy="1569660"/>
            </a:xfrm>
            <a:prstGeom prst="rect">
              <a:avLst/>
            </a:prstGeom>
            <a:noFill/>
          </p:spPr>
          <p:txBody>
            <a:bodyPr wrap="none" lIns="91440" tIns="45720" rIns="91440" bIns="45720">
              <a:spAutoFit/>
            </a:bodyPr>
            <a:lstStyle/>
            <a:p>
              <a:pPr algn="ctr"/>
              <a:r>
                <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latin typeface="Gill Sans" panose="020B0502020104020203" pitchFamily="34" charset="-79"/>
                  <a:cs typeface="Gill Sans" panose="020B0502020104020203" pitchFamily="34" charset="-79"/>
                </a:rPr>
                <a:t>xl2cal</a:t>
              </a:r>
              <a:endPar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endParaRPr>
            </a:p>
          </p:txBody>
        </p:sp>
        <p:grpSp>
          <p:nvGrpSpPr>
            <p:cNvPr id="14" name="Group 13">
              <a:extLst>
                <a:ext uri="{FF2B5EF4-FFF2-40B4-BE49-F238E27FC236}">
                  <a16:creationId xmlns:a16="http://schemas.microsoft.com/office/drawing/2014/main" id="{71D94AA8-447D-9624-F78C-B218654295B8}"/>
                </a:ext>
              </a:extLst>
            </p:cNvPr>
            <p:cNvGrpSpPr/>
            <p:nvPr/>
          </p:nvGrpSpPr>
          <p:grpSpPr>
            <a:xfrm>
              <a:off x="10732544" y="1258198"/>
              <a:ext cx="763792" cy="487682"/>
              <a:chOff x="10689513" y="2549562"/>
              <a:chExt cx="763792" cy="487682"/>
            </a:xfrm>
          </p:grpSpPr>
          <p:sp>
            <p:nvSpPr>
              <p:cNvPr id="11" name="Rectangle 10">
                <a:extLst>
                  <a:ext uri="{FF2B5EF4-FFF2-40B4-BE49-F238E27FC236}">
                    <a16:creationId xmlns:a16="http://schemas.microsoft.com/office/drawing/2014/main" id="{957D6A5A-A2A4-523E-C8D2-194146E3BA31}"/>
                  </a:ext>
                </a:extLst>
              </p:cNvPr>
              <p:cNvSpPr/>
              <p:nvPr/>
            </p:nvSpPr>
            <p:spPr>
              <a:xfrm>
                <a:off x="10689513" y="254956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78BDC65-9F59-E867-DC47-4F1010C7753B}"/>
                  </a:ext>
                </a:extLst>
              </p:cNvPr>
              <p:cNvSpPr/>
              <p:nvPr/>
            </p:nvSpPr>
            <p:spPr>
              <a:xfrm>
                <a:off x="10689513" y="2728857"/>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82FCB8E-6D11-8CED-7FD8-DFA3BD86BC21}"/>
                  </a:ext>
                </a:extLst>
              </p:cNvPr>
              <p:cNvSpPr/>
              <p:nvPr/>
            </p:nvSpPr>
            <p:spPr>
              <a:xfrm>
                <a:off x="10689513" y="290815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 name="TextBox 15">
            <a:extLst>
              <a:ext uri="{FF2B5EF4-FFF2-40B4-BE49-F238E27FC236}">
                <a16:creationId xmlns:a16="http://schemas.microsoft.com/office/drawing/2014/main" id="{C011ADBE-D648-DE72-DBDE-44A8473D35B2}"/>
              </a:ext>
            </a:extLst>
          </p:cNvPr>
          <p:cNvSpPr txBox="1"/>
          <p:nvPr/>
        </p:nvSpPr>
        <p:spPr>
          <a:xfrm>
            <a:off x="209478" y="2542437"/>
            <a:ext cx="11488152" cy="2308324"/>
          </a:xfrm>
          <a:prstGeom prst="rect">
            <a:avLst/>
          </a:prstGeom>
          <a:noFill/>
        </p:spPr>
        <p:txBody>
          <a:bodyPr wrap="square" rtlCol="0">
            <a:spAutoFit/>
          </a:bodyPr>
          <a:lstStyle/>
          <a:p>
            <a:r>
              <a:rPr lang="en-GB" sz="3600" b="1" dirty="0"/>
              <a:t>About</a:t>
            </a:r>
            <a:endParaRPr lang="en-GB" b="1" dirty="0"/>
          </a:p>
          <a:p>
            <a:endParaRPr lang="en-GB" dirty="0"/>
          </a:p>
          <a:p>
            <a:r>
              <a:rPr lang="en-GB" dirty="0"/>
              <a:t>x2cal is a simple tool to convert a schedule, such as a sailing club racing calendar, from a spreadsheet to an iCalendar that can be imported into Apple Calendar, Google Calendar, etc.</a:t>
            </a:r>
          </a:p>
          <a:p>
            <a:endParaRPr lang="en-GB" dirty="0"/>
          </a:p>
          <a:p>
            <a:r>
              <a:rPr lang="en-GB" dirty="0"/>
              <a:t>(c) Richard Jones, 2023</a:t>
            </a:r>
          </a:p>
          <a:p>
            <a:r>
              <a:rPr lang="en-GB" dirty="0" err="1"/>
              <a:t>github</a:t>
            </a:r>
            <a:endParaRPr lang="en-GB" dirty="0"/>
          </a:p>
        </p:txBody>
      </p:sp>
    </p:spTree>
    <p:extLst>
      <p:ext uri="{BB962C8B-B14F-4D97-AF65-F5344CB8AC3E}">
        <p14:creationId xmlns:p14="http://schemas.microsoft.com/office/powerpoint/2010/main" val="53789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83798E-F7ED-0B63-74E7-E222F25D5D4C}"/>
              </a:ext>
            </a:extLst>
          </p:cNvPr>
          <p:cNvPicPr>
            <a:picLocks noGrp="1" noChangeAspect="1"/>
          </p:cNvPicPr>
          <p:nvPr>
            <p:ph idx="1"/>
          </p:nvPr>
        </p:nvPicPr>
        <p:blipFill rotWithShape="1">
          <a:blip r:embed="rId2"/>
          <a:srcRect t="33185" b="42843"/>
          <a:stretch/>
        </p:blipFill>
        <p:spPr>
          <a:xfrm>
            <a:off x="0" y="0"/>
            <a:ext cx="12206285" cy="2194560"/>
          </a:xfrm>
        </p:spPr>
      </p:pic>
      <p:grpSp>
        <p:nvGrpSpPr>
          <p:cNvPr id="15" name="Group 14">
            <a:extLst>
              <a:ext uri="{FF2B5EF4-FFF2-40B4-BE49-F238E27FC236}">
                <a16:creationId xmlns:a16="http://schemas.microsoft.com/office/drawing/2014/main" id="{0ACA23B0-86FF-48F1-6339-B62E7865E522}"/>
              </a:ext>
            </a:extLst>
          </p:cNvPr>
          <p:cNvGrpSpPr/>
          <p:nvPr/>
        </p:nvGrpSpPr>
        <p:grpSpPr>
          <a:xfrm>
            <a:off x="257503" y="717209"/>
            <a:ext cx="11238833" cy="1569660"/>
            <a:chOff x="257503" y="717209"/>
            <a:chExt cx="11238833" cy="1569660"/>
          </a:xfrm>
        </p:grpSpPr>
        <p:sp>
          <p:nvSpPr>
            <p:cNvPr id="9" name="Rectangle 8">
              <a:extLst>
                <a:ext uri="{FF2B5EF4-FFF2-40B4-BE49-F238E27FC236}">
                  <a16:creationId xmlns:a16="http://schemas.microsoft.com/office/drawing/2014/main" id="{6206545F-1CB8-004A-3A9A-8E82D71EAE49}"/>
                </a:ext>
              </a:extLst>
            </p:cNvPr>
            <p:cNvSpPr/>
            <p:nvPr/>
          </p:nvSpPr>
          <p:spPr>
            <a:xfrm>
              <a:off x="257503" y="717209"/>
              <a:ext cx="3759363" cy="1569660"/>
            </a:xfrm>
            <a:prstGeom prst="rect">
              <a:avLst/>
            </a:prstGeom>
            <a:noFill/>
          </p:spPr>
          <p:txBody>
            <a:bodyPr wrap="none" lIns="91440" tIns="45720" rIns="91440" bIns="45720">
              <a:spAutoFit/>
            </a:bodyPr>
            <a:lstStyle/>
            <a:p>
              <a:pPr algn="ctr"/>
              <a:r>
                <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latin typeface="Gill Sans" panose="020B0502020104020203" pitchFamily="34" charset="-79"/>
                  <a:cs typeface="Gill Sans" panose="020B0502020104020203" pitchFamily="34" charset="-79"/>
                </a:rPr>
                <a:t>xl2cal</a:t>
              </a:r>
              <a:endPar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endParaRPr>
            </a:p>
          </p:txBody>
        </p:sp>
        <p:grpSp>
          <p:nvGrpSpPr>
            <p:cNvPr id="14" name="Group 13">
              <a:extLst>
                <a:ext uri="{FF2B5EF4-FFF2-40B4-BE49-F238E27FC236}">
                  <a16:creationId xmlns:a16="http://schemas.microsoft.com/office/drawing/2014/main" id="{71D94AA8-447D-9624-F78C-B218654295B8}"/>
                </a:ext>
              </a:extLst>
            </p:cNvPr>
            <p:cNvGrpSpPr/>
            <p:nvPr/>
          </p:nvGrpSpPr>
          <p:grpSpPr>
            <a:xfrm>
              <a:off x="10732544" y="1258198"/>
              <a:ext cx="763792" cy="487682"/>
              <a:chOff x="10689513" y="2549562"/>
              <a:chExt cx="763792" cy="487682"/>
            </a:xfrm>
          </p:grpSpPr>
          <p:sp>
            <p:nvSpPr>
              <p:cNvPr id="11" name="Rectangle 10">
                <a:extLst>
                  <a:ext uri="{FF2B5EF4-FFF2-40B4-BE49-F238E27FC236}">
                    <a16:creationId xmlns:a16="http://schemas.microsoft.com/office/drawing/2014/main" id="{957D6A5A-A2A4-523E-C8D2-194146E3BA31}"/>
                  </a:ext>
                </a:extLst>
              </p:cNvPr>
              <p:cNvSpPr/>
              <p:nvPr/>
            </p:nvSpPr>
            <p:spPr>
              <a:xfrm>
                <a:off x="10689513" y="254956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78BDC65-9F59-E867-DC47-4F1010C7753B}"/>
                  </a:ext>
                </a:extLst>
              </p:cNvPr>
              <p:cNvSpPr/>
              <p:nvPr/>
            </p:nvSpPr>
            <p:spPr>
              <a:xfrm>
                <a:off x="10689513" y="2728857"/>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82FCB8E-6D11-8CED-7FD8-DFA3BD86BC21}"/>
                  </a:ext>
                </a:extLst>
              </p:cNvPr>
              <p:cNvSpPr/>
              <p:nvPr/>
            </p:nvSpPr>
            <p:spPr>
              <a:xfrm>
                <a:off x="10689513" y="290815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 name="TextBox 15">
            <a:extLst>
              <a:ext uri="{FF2B5EF4-FFF2-40B4-BE49-F238E27FC236}">
                <a16:creationId xmlns:a16="http://schemas.microsoft.com/office/drawing/2014/main" id="{C011ADBE-D648-DE72-DBDE-44A8473D35B2}"/>
              </a:ext>
            </a:extLst>
          </p:cNvPr>
          <p:cNvSpPr txBox="1"/>
          <p:nvPr/>
        </p:nvSpPr>
        <p:spPr>
          <a:xfrm>
            <a:off x="209477" y="2542437"/>
            <a:ext cx="4833887" cy="1200329"/>
          </a:xfrm>
          <a:prstGeom prst="rect">
            <a:avLst/>
          </a:prstGeom>
          <a:noFill/>
        </p:spPr>
        <p:txBody>
          <a:bodyPr wrap="none" rtlCol="0">
            <a:spAutoFit/>
          </a:bodyPr>
          <a:lstStyle/>
          <a:p>
            <a:r>
              <a:rPr lang="en-GB" sz="3600" b="1" dirty="0"/>
              <a:t>Spreadsheet restrictions</a:t>
            </a:r>
            <a:endParaRPr lang="en-GB" b="1" dirty="0"/>
          </a:p>
          <a:p>
            <a:endParaRPr lang="en-GB" dirty="0"/>
          </a:p>
          <a:p>
            <a:r>
              <a:rPr lang="en-GB" dirty="0"/>
              <a:t>Spreadsheet restrictions</a:t>
            </a:r>
          </a:p>
        </p:txBody>
      </p:sp>
    </p:spTree>
    <p:extLst>
      <p:ext uri="{BB962C8B-B14F-4D97-AF65-F5344CB8AC3E}">
        <p14:creationId xmlns:p14="http://schemas.microsoft.com/office/powerpoint/2010/main" val="421353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83798E-F7ED-0B63-74E7-E222F25D5D4C}"/>
              </a:ext>
            </a:extLst>
          </p:cNvPr>
          <p:cNvPicPr>
            <a:picLocks noGrp="1" noChangeAspect="1"/>
          </p:cNvPicPr>
          <p:nvPr>
            <p:ph idx="1"/>
          </p:nvPr>
        </p:nvPicPr>
        <p:blipFill rotWithShape="1">
          <a:blip r:embed="rId2"/>
          <a:srcRect t="33185" b="42843"/>
          <a:stretch/>
        </p:blipFill>
        <p:spPr>
          <a:xfrm>
            <a:off x="0" y="0"/>
            <a:ext cx="12206285" cy="2194560"/>
          </a:xfrm>
        </p:spPr>
      </p:pic>
      <p:grpSp>
        <p:nvGrpSpPr>
          <p:cNvPr id="15" name="Group 14">
            <a:extLst>
              <a:ext uri="{FF2B5EF4-FFF2-40B4-BE49-F238E27FC236}">
                <a16:creationId xmlns:a16="http://schemas.microsoft.com/office/drawing/2014/main" id="{0ACA23B0-86FF-48F1-6339-B62E7865E522}"/>
              </a:ext>
            </a:extLst>
          </p:cNvPr>
          <p:cNvGrpSpPr/>
          <p:nvPr/>
        </p:nvGrpSpPr>
        <p:grpSpPr>
          <a:xfrm>
            <a:off x="257503" y="717209"/>
            <a:ext cx="11238833" cy="1569660"/>
            <a:chOff x="257503" y="717209"/>
            <a:chExt cx="11238833" cy="1569660"/>
          </a:xfrm>
        </p:grpSpPr>
        <p:sp>
          <p:nvSpPr>
            <p:cNvPr id="9" name="Rectangle 8">
              <a:extLst>
                <a:ext uri="{FF2B5EF4-FFF2-40B4-BE49-F238E27FC236}">
                  <a16:creationId xmlns:a16="http://schemas.microsoft.com/office/drawing/2014/main" id="{6206545F-1CB8-004A-3A9A-8E82D71EAE49}"/>
                </a:ext>
              </a:extLst>
            </p:cNvPr>
            <p:cNvSpPr/>
            <p:nvPr/>
          </p:nvSpPr>
          <p:spPr>
            <a:xfrm>
              <a:off x="257503" y="717209"/>
              <a:ext cx="3759363" cy="1569660"/>
            </a:xfrm>
            <a:prstGeom prst="rect">
              <a:avLst/>
            </a:prstGeom>
            <a:noFill/>
          </p:spPr>
          <p:txBody>
            <a:bodyPr wrap="none" lIns="91440" tIns="45720" rIns="91440" bIns="45720">
              <a:spAutoFit/>
            </a:bodyPr>
            <a:lstStyle/>
            <a:p>
              <a:pPr algn="ctr"/>
              <a:r>
                <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latin typeface="Gill Sans" panose="020B0502020104020203" pitchFamily="34" charset="-79"/>
                  <a:cs typeface="Gill Sans" panose="020B0502020104020203" pitchFamily="34" charset="-79"/>
                </a:rPr>
                <a:t>xl2cal</a:t>
              </a:r>
              <a:endParaRPr lang="en-GB" sz="9600" b="1" cap="none" spc="0" dirty="0">
                <a:ln w="9525">
                  <a:solidFill>
                    <a:schemeClr val="tx1"/>
                  </a:solidFill>
                  <a:prstDash val="solid"/>
                </a:ln>
                <a:solidFill>
                  <a:schemeClr val="bg1"/>
                </a:solidFill>
                <a:effectLst>
                  <a:outerShdw blurRad="50800" dist="38100" dir="2700000" algn="tl" rotWithShape="0">
                    <a:prstClr val="black">
                      <a:alpha val="40000"/>
                    </a:prstClr>
                  </a:outerShdw>
                </a:effectLst>
              </a:endParaRPr>
            </a:p>
          </p:txBody>
        </p:sp>
        <p:grpSp>
          <p:nvGrpSpPr>
            <p:cNvPr id="14" name="Group 13">
              <a:extLst>
                <a:ext uri="{FF2B5EF4-FFF2-40B4-BE49-F238E27FC236}">
                  <a16:creationId xmlns:a16="http://schemas.microsoft.com/office/drawing/2014/main" id="{71D94AA8-447D-9624-F78C-B218654295B8}"/>
                </a:ext>
              </a:extLst>
            </p:cNvPr>
            <p:cNvGrpSpPr/>
            <p:nvPr/>
          </p:nvGrpSpPr>
          <p:grpSpPr>
            <a:xfrm>
              <a:off x="10732544" y="1258198"/>
              <a:ext cx="763792" cy="487682"/>
              <a:chOff x="10689513" y="2549562"/>
              <a:chExt cx="763792" cy="487682"/>
            </a:xfrm>
          </p:grpSpPr>
          <p:sp>
            <p:nvSpPr>
              <p:cNvPr id="11" name="Rectangle 10">
                <a:extLst>
                  <a:ext uri="{FF2B5EF4-FFF2-40B4-BE49-F238E27FC236}">
                    <a16:creationId xmlns:a16="http://schemas.microsoft.com/office/drawing/2014/main" id="{957D6A5A-A2A4-523E-C8D2-194146E3BA31}"/>
                  </a:ext>
                </a:extLst>
              </p:cNvPr>
              <p:cNvSpPr/>
              <p:nvPr/>
            </p:nvSpPr>
            <p:spPr>
              <a:xfrm>
                <a:off x="10689513" y="254956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78BDC65-9F59-E867-DC47-4F1010C7753B}"/>
                  </a:ext>
                </a:extLst>
              </p:cNvPr>
              <p:cNvSpPr/>
              <p:nvPr/>
            </p:nvSpPr>
            <p:spPr>
              <a:xfrm>
                <a:off x="10689513" y="2728857"/>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82FCB8E-6D11-8CED-7FD8-DFA3BD86BC21}"/>
                  </a:ext>
                </a:extLst>
              </p:cNvPr>
              <p:cNvSpPr/>
              <p:nvPr/>
            </p:nvSpPr>
            <p:spPr>
              <a:xfrm>
                <a:off x="10689513" y="2908152"/>
                <a:ext cx="763792" cy="12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 name="TextBox 15">
            <a:extLst>
              <a:ext uri="{FF2B5EF4-FFF2-40B4-BE49-F238E27FC236}">
                <a16:creationId xmlns:a16="http://schemas.microsoft.com/office/drawing/2014/main" id="{C011ADBE-D648-DE72-DBDE-44A8473D35B2}"/>
              </a:ext>
            </a:extLst>
          </p:cNvPr>
          <p:cNvSpPr txBox="1"/>
          <p:nvPr/>
        </p:nvSpPr>
        <p:spPr>
          <a:xfrm>
            <a:off x="209477" y="2542437"/>
            <a:ext cx="11677723" cy="4801314"/>
          </a:xfrm>
          <a:prstGeom prst="rect">
            <a:avLst/>
          </a:prstGeom>
          <a:noFill/>
        </p:spPr>
        <p:txBody>
          <a:bodyPr wrap="square" rtlCol="0">
            <a:spAutoFit/>
          </a:bodyPr>
          <a:lstStyle/>
          <a:p>
            <a:r>
              <a:rPr lang="en-GB" sz="3600" b="1" dirty="0"/>
              <a:t>Selecting columns</a:t>
            </a:r>
            <a:endParaRPr lang="en-GB" b="1" dirty="0"/>
          </a:p>
          <a:p>
            <a:endParaRPr lang="en-GB" dirty="0"/>
          </a:p>
          <a:p>
            <a:r>
              <a:rPr lang="en-GB" dirty="0"/>
              <a:t>Use the column heading buttons to select the columns to be used.</a:t>
            </a:r>
          </a:p>
          <a:p>
            <a:endParaRPr lang="en-GB" dirty="0"/>
          </a:p>
          <a:p>
            <a:r>
              <a:rPr lang="en-GB" dirty="0"/>
              <a:t>Mandatory columns</a:t>
            </a:r>
          </a:p>
          <a:p>
            <a:pPr marL="285750" indent="-285750">
              <a:buFont typeface="Arial" panose="020B0604020202020204" pitchFamily="34" charset="0"/>
              <a:buChar char="•"/>
            </a:pPr>
            <a:r>
              <a:rPr lang="en-GB" dirty="0"/>
              <a:t>The date column(s) of the event must be specified by EITHER a Day number column and a Month number column OR a Date column. </a:t>
            </a:r>
            <a:br>
              <a:rPr lang="en-GB" dirty="0"/>
            </a:br>
            <a:r>
              <a:rPr lang="en-GB" dirty="0"/>
              <a:t>If Days are specified, the Day column may contain either cardinal (e.g. 6) or ordinal (e.g. 6th) numbers.</a:t>
            </a:r>
            <a:br>
              <a:rPr lang="en-GB" dirty="0"/>
            </a:br>
            <a:r>
              <a:rPr lang="en-GB" dirty="0"/>
              <a:t>If Months are specified, the Month column may contain either cardinal numbers (e.g. 6), or month name or prefix (e.g. June or Jun).</a:t>
            </a:r>
            <a:br>
              <a:rPr lang="en-GB" dirty="0"/>
            </a:br>
            <a:r>
              <a:rPr lang="en-GB" dirty="0"/>
              <a:t>If a Date is specified, almost any format is acceptable.</a:t>
            </a:r>
          </a:p>
          <a:p>
            <a:pPr marL="285750" indent="-285750">
              <a:buFont typeface="Arial" panose="020B0604020202020204" pitchFamily="34" charset="0"/>
              <a:buChar char="•"/>
            </a:pPr>
            <a:r>
              <a:rPr lang="en-GB" dirty="0"/>
              <a:t>A Start column. Entries in the start column should usually be times using a 24-hour clock. Acceptable entries include 1400, 14:00 and 14.00. However, TBA, TBC, NA and N/A are also accepted.</a:t>
            </a:r>
            <a:br>
              <a:rPr lang="en-GB" dirty="0"/>
            </a:br>
            <a:r>
              <a:rPr lang="en-GB" dirty="0"/>
              <a:t>Lines without valid Start times (such as headers, blank lines) are ignored.</a:t>
            </a:r>
          </a:p>
          <a:p>
            <a:pPr marL="285750" indent="-285750">
              <a:buFont typeface="Arial" panose="020B0604020202020204" pitchFamily="34" charset="0"/>
              <a:buChar char="•"/>
            </a:pPr>
            <a:r>
              <a:rPr lang="en-GB" dirty="0"/>
              <a:t>An Event column, describing the event.</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49397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27386</TotalTime>
  <Words>620</Words>
  <Application>Microsoft Macintosh PowerPoint</Application>
  <PresentationFormat>Widescreen</PresentationFormat>
  <Paragraphs>114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Gill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Jones</dc:creator>
  <cp:lastModifiedBy>Richard Jones</cp:lastModifiedBy>
  <cp:revision>12</cp:revision>
  <dcterms:created xsi:type="dcterms:W3CDTF">2023-04-23T16:40:23Z</dcterms:created>
  <dcterms:modified xsi:type="dcterms:W3CDTF">2023-05-18T14:06:54Z</dcterms:modified>
</cp:coreProperties>
</file>