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102C1-996D-4001-A429-DC563F08AB4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48B9-D9EC-4759-9727-D13C92199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47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4AEF-9C1C-4096-8AE6-7F064857CC71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8736-6E29-4AEE-88D6-EFAB50F42B7D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25C-E8BE-4286-A4F9-E204F18FDBD9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E5-6587-4928-9C7F-8519A8D9DBC6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C1B2-EF22-4238-9252-4233BA151F3B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4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1B65-D6F6-495F-8E92-2370878B9E7A}" type="datetime1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1892-6AF7-4DF8-A035-48596E2BEAA2}" type="datetime1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915C-413A-4749-9022-DD4D814E6495}" type="datetime1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2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A9F-5775-464C-B318-BC3BE78AB0C5}" type="datetime1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56C-4CB0-4EBE-A5A6-CAE86B036B2E}" type="datetime1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6F82-6512-4015-8716-048EF7050D6C}" type="datetime1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EAF7-EE2A-4B36-AF6D-84308BED4EA9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400" dirty="0" smtClean="0"/>
              <a:t>Primjena transformer modela za klasifikaciju slika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Rej Šafranko</a:t>
            </a:r>
          </a:p>
          <a:p>
            <a:r>
              <a:rPr lang="hr-HR" dirty="0" smtClean="0"/>
              <a:t>Mentor: prof. dr. sc. Siniša Šegvić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7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Budući pravci istraživanja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Primjena transformera na druge zadatke računalnog vida: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Segmentacija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Lociranje objekta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Detekcija </a:t>
            </a:r>
            <a:r>
              <a:rPr lang="hr-HR" dirty="0" smtClean="0"/>
              <a:t>instanci</a:t>
            </a:r>
            <a:endParaRPr lang="hr-HR" dirty="0" smtClean="0"/>
          </a:p>
          <a:p>
            <a:r>
              <a:rPr lang="hr-HR" dirty="0" smtClean="0"/>
              <a:t>Prilagođavanje arhitekture transformer modela zadacima računalnog vida </a:t>
            </a:r>
            <a:r>
              <a:rPr lang="hr-HR" dirty="0" smtClean="0"/>
              <a:t>(npr. dodavanje konvolucija) =&gt; bolja pristranost modela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 za vid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Skup podataka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Eksperiment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Rezultati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532" cy="4351338"/>
          </a:xfrm>
        </p:spPr>
        <p:txBody>
          <a:bodyPr/>
          <a:lstStyle/>
          <a:p>
            <a:r>
              <a:rPr lang="hr-HR" dirty="0" smtClean="0"/>
              <a:t>Dominantan model u području obrade prirodnog jezika.</a:t>
            </a:r>
          </a:p>
          <a:p>
            <a:r>
              <a:rPr lang="hr-HR" dirty="0" smtClean="0"/>
              <a:t>Model se zasniva na koder-dekoder arhitekturi.</a:t>
            </a:r>
          </a:p>
          <a:p>
            <a:r>
              <a:rPr lang="hr-HR" dirty="0" smtClean="0"/>
              <a:t>Implementacija mehanizma pažnje i pozicijskog kodiranja.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34" y="1624175"/>
            <a:ext cx="3026047" cy="4457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 za vid (ViT)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781" y="1799746"/>
            <a:ext cx="5217543" cy="435133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Nastanak inspirirali vrhunski rezultati transformera u obradi prirodnog jezika.</a:t>
            </a:r>
          </a:p>
          <a:p>
            <a:r>
              <a:rPr lang="hr-HR" dirty="0" smtClean="0"/>
              <a:t>Minimalne promjene u odnosu na osnovni transformer model.</a:t>
            </a:r>
          </a:p>
          <a:p>
            <a:r>
              <a:rPr lang="hr-HR" dirty="0" smtClean="0"/>
              <a:t>Ulaz u model i koder modela prilagođeni radu sa slikama.</a:t>
            </a:r>
          </a:p>
          <a:p>
            <a:r>
              <a:rPr lang="hr-HR" dirty="0" smtClean="0"/>
              <a:t>Induktivna pristranost modela manje specifična za slike u odnosu na dominantne modele računalnog vida.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93" y="1976741"/>
            <a:ext cx="4732430" cy="3353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Skup podataka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26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dirty="0" smtClean="0"/>
              <a:t>Skup podataka </a:t>
            </a:r>
            <a:r>
              <a:rPr lang="hr-HR" dirty="0" smtClean="0"/>
              <a:t>Instituta za oceanografiju i ribarstvo</a:t>
            </a:r>
          </a:p>
          <a:p>
            <a:r>
              <a:rPr lang="hr-HR" dirty="0" smtClean="0"/>
              <a:t>2049 </a:t>
            </a:r>
            <a:r>
              <a:rPr lang="en-GB" dirty="0" smtClean="0"/>
              <a:t>RGB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rezolucije</a:t>
            </a:r>
            <a:r>
              <a:rPr lang="en-GB" dirty="0"/>
              <a:t> </a:t>
            </a:r>
            <a:r>
              <a:rPr lang="hr-HR" dirty="0" smtClean="0"/>
              <a:t>512x768</a:t>
            </a:r>
            <a:r>
              <a:rPr lang="en-GB" dirty="0" smtClean="0"/>
              <a:t>.</a:t>
            </a:r>
            <a:endParaRPr lang="hr-HR" dirty="0" smtClean="0"/>
          </a:p>
          <a:p>
            <a:r>
              <a:rPr lang="hr-HR" dirty="0" smtClean="0"/>
              <a:t>3 klase: komorače iz uzgoja, divlje komorače, tune</a:t>
            </a:r>
            <a:endParaRPr lang="hr-HR" dirty="0" smtClean="0"/>
          </a:p>
          <a:p>
            <a:r>
              <a:rPr lang="hr-HR" dirty="0"/>
              <a:t>S</a:t>
            </a:r>
            <a:r>
              <a:rPr lang="en-GB" dirty="0" err="1" smtClean="0"/>
              <a:t>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smtClean="0"/>
              <a:t>u</a:t>
            </a:r>
            <a:r>
              <a:rPr lang="hr-HR" dirty="0"/>
              <a:t>č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hr-HR" dirty="0" smtClean="0"/>
              <a:t>1332</a:t>
            </a:r>
            <a:r>
              <a:rPr lang="en-GB" dirty="0" smtClean="0"/>
              <a:t> </a:t>
            </a:r>
            <a:r>
              <a:rPr lang="en-GB" dirty="0" err="1" smtClean="0"/>
              <a:t>slik</a:t>
            </a:r>
            <a:r>
              <a:rPr lang="hr-HR" dirty="0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hr-HR" dirty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ispitivanje</a:t>
            </a:r>
            <a:r>
              <a:rPr lang="en-GB" dirty="0"/>
              <a:t> od </a:t>
            </a:r>
            <a:r>
              <a:rPr lang="hr-HR" dirty="0" smtClean="0"/>
              <a:t>717</a:t>
            </a:r>
            <a:r>
              <a:rPr lang="en-GB" dirty="0" smtClean="0"/>
              <a:t> </a:t>
            </a:r>
            <a:r>
              <a:rPr lang="en-GB" dirty="0" err="1"/>
              <a:t>slika</a:t>
            </a:r>
            <a:r>
              <a:rPr lang="en-GB" dirty="0"/>
              <a:t>. </a:t>
            </a:r>
          </a:p>
          <a:p>
            <a:r>
              <a:rPr lang="en-GB" dirty="0" err="1" smtClean="0"/>
              <a:t>Skup</a:t>
            </a:r>
            <a:r>
              <a:rPr lang="hr-HR" dirty="0" smtClean="0"/>
              <a:t>ovi definirani od strane Instituta.</a:t>
            </a:r>
          </a:p>
          <a:p>
            <a:r>
              <a:rPr lang="hr-HR" dirty="0" smtClean="0"/>
              <a:t>Skup za učenje nije balansiran. (</a:t>
            </a:r>
            <a:r>
              <a:rPr lang="nb-NO" dirty="0"/>
              <a:t>511 </a:t>
            </a:r>
            <a:r>
              <a:rPr lang="nb-NO" dirty="0" smtClean="0"/>
              <a:t>: </a:t>
            </a:r>
            <a:r>
              <a:rPr lang="nb-NO" dirty="0"/>
              <a:t>516 </a:t>
            </a:r>
            <a:r>
              <a:rPr lang="nb-NO" dirty="0" smtClean="0"/>
              <a:t>: 3</a:t>
            </a:r>
            <a:r>
              <a:rPr lang="hr-HR" dirty="0" smtClean="0"/>
              <a:t>05)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59" y="1453937"/>
            <a:ext cx="2366319" cy="1577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59" y="3031483"/>
            <a:ext cx="2366319" cy="1577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258" y="4609029"/>
            <a:ext cx="2366319" cy="15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Skup za validaciju – 33% originalnog skupa za učenje</a:t>
            </a:r>
          </a:p>
          <a:p>
            <a:r>
              <a:rPr lang="hr-HR" dirty="0" smtClean="0"/>
              <a:t>Širenje skupa za učenje transformacijama (torchvision paket): podrhtavanje boja (color jitter), rotacija, afina transformacija =&gt; 1784 slike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7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Eksperiment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Model: </a:t>
            </a:r>
            <a:r>
              <a:rPr lang="hr-HR" dirty="0" smtClean="0"/>
              <a:t>google/vit-base-patch16-224</a:t>
            </a:r>
          </a:p>
          <a:p>
            <a:r>
              <a:rPr lang="hr-HR" dirty="0" smtClean="0"/>
              <a:t>Predtreniran na ImageNetu</a:t>
            </a:r>
          </a:p>
          <a:p>
            <a:r>
              <a:rPr lang="hr-HR" dirty="0" smtClean="0"/>
              <a:t>Prilagodba za rad sa slikama rezolucije 512 x 768</a:t>
            </a:r>
          </a:p>
          <a:p>
            <a:r>
              <a:rPr lang="hr-HR" dirty="0" smtClean="0"/>
              <a:t>Promjena veličine isječka: sa 16 na 64</a:t>
            </a:r>
          </a:p>
          <a:p>
            <a:r>
              <a:rPr lang="hr-HR" dirty="0" smtClean="0"/>
              <a:t>Huggingface biblioteka za učitavanje podataka te učitavanje, učenje i evaluaciju modela</a:t>
            </a:r>
            <a:endParaRPr lang="hr-H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4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r-HR" dirty="0" smtClean="0"/>
                  <a:t>Paramteri učenja: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Broj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epoha</a:t>
                </a:r>
                <a:r>
                  <a:rPr lang="en-GB" sz="2000" dirty="0" smtClean="0"/>
                  <a:t>: </a:t>
                </a:r>
                <a:r>
                  <a:rPr lang="hr-HR" sz="2000" dirty="0" smtClean="0"/>
                  <a:t>2</a:t>
                </a:r>
                <a:r>
                  <a:rPr lang="en-GB" sz="2000" dirty="0" smtClean="0"/>
                  <a:t>0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/>
                  <a:t>Propadanje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težina</a:t>
                </a:r>
                <a:r>
                  <a:rPr lang="en-GB" sz="2000" dirty="0"/>
                  <a:t> : </a:t>
                </a:r>
                <a:r>
                  <a:rPr lang="en-GB" sz="2000" dirty="0" smtClean="0"/>
                  <a:t>0.01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Stopa učenja</a:t>
                </a:r>
                <a:r>
                  <a:rPr lang="en-GB" sz="2000" dirty="0" smtClean="0"/>
                  <a:t>: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r-H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Veli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ina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grupe</a:t>
                </a:r>
                <a:r>
                  <a:rPr lang="en-GB" sz="2000" dirty="0" smtClean="0"/>
                  <a:t>: </a:t>
                </a:r>
                <a:r>
                  <a:rPr lang="en-GB" sz="2000" dirty="0" smtClean="0"/>
                  <a:t>8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Veličina isječka: 64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Dropout: 0.5</a:t>
                </a:r>
                <a:endParaRPr lang="en-GB" sz="2000" dirty="0"/>
              </a:p>
            </p:txBody>
          </p:sp>
        </mc:Choice>
        <mc:Fallback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  <a:blipFill>
                <a:blip r:embed="rId2"/>
                <a:stretch>
                  <a:fillRect l="-2985" t="-2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/>
          <p:cNvSpPr txBox="1">
            <a:spLocks/>
          </p:cNvSpPr>
          <p:nvPr/>
        </p:nvSpPr>
        <p:spPr>
          <a:xfrm>
            <a:off x="769189" y="1052123"/>
            <a:ext cx="10724071" cy="12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Učenje provedeno sa grafičkom procesnom jedinicom NVIDIA </a:t>
            </a:r>
            <a:r>
              <a:rPr lang="hr-HR" dirty="0" smtClean="0"/>
              <a:t>A100</a:t>
            </a:r>
            <a:r>
              <a:rPr lang="hr-HR" dirty="0" smtClean="0"/>
              <a:t>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84021"/>
              </p:ext>
            </p:extLst>
          </p:nvPr>
        </p:nvGraphicFramePr>
        <p:xfrm>
          <a:off x="2104492" y="2817339"/>
          <a:ext cx="7877708" cy="75490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69427">
                  <a:extLst>
                    <a:ext uri="{9D8B030D-6E8A-4147-A177-3AD203B41FA5}">
                      <a16:colId xmlns:a16="http://schemas.microsoft.com/office/drawing/2014/main" val="3690517504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847176668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3380350978"/>
                    </a:ext>
                  </a:extLst>
                </a:gridCol>
                <a:gridCol w="1969427">
                  <a:extLst>
                    <a:ext uri="{9D8B030D-6E8A-4147-A177-3AD203B41FA5}">
                      <a16:colId xmlns:a16="http://schemas.microsoft.com/office/drawing/2014/main" val="2759224112"/>
                    </a:ext>
                  </a:extLst>
                </a:gridCol>
              </a:tblGrid>
              <a:tr h="372711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Preciznost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Odziv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F1 mjera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7444"/>
                  </a:ext>
                </a:extLst>
              </a:tr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56.21%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73.95%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56.21%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mtClean="0"/>
                        <a:t>57.06%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4654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1055" y="3894748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Rezultati na skupu za učenje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324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Primjena transformer modela za klasifikaciju slika</vt:lpstr>
      <vt:lpstr>PowerPoint Presentation</vt:lpstr>
      <vt:lpstr>Transformer model</vt:lpstr>
      <vt:lpstr>Transformer model za vid (ViT)</vt:lpstr>
      <vt:lpstr>Skup podataka</vt:lpstr>
      <vt:lpstr>PowerPoint Presentation</vt:lpstr>
      <vt:lpstr>Eksperiment</vt:lpstr>
      <vt:lpstr>PowerPoint Presentation</vt:lpstr>
      <vt:lpstr>PowerPoint Presentation</vt:lpstr>
      <vt:lpstr>Budući pravci istraživanja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transformer modela za klasifikaciju slika</dc:title>
  <dc:creator>Rej Šafranko</dc:creator>
  <cp:lastModifiedBy>Rej Šafranko</cp:lastModifiedBy>
  <cp:revision>34</cp:revision>
  <dcterms:created xsi:type="dcterms:W3CDTF">2023-01-05T15:32:47Z</dcterms:created>
  <dcterms:modified xsi:type="dcterms:W3CDTF">2023-05-11T20:15:33Z</dcterms:modified>
</cp:coreProperties>
</file>