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4" r:id="rId6"/>
    <p:sldId id="268" r:id="rId7"/>
    <p:sldId id="269" r:id="rId8"/>
    <p:sldId id="265" r:id="rId9"/>
    <p:sldId id="266" r:id="rId10"/>
    <p:sldId id="270" r:id="rId11"/>
    <p:sldId id="271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3" d="100"/>
          <a:sy n="93" d="100"/>
        </p:scale>
        <p:origin x="1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D102C1-996D-4001-A429-DC563F08AB45}" type="datetimeFigureOut">
              <a:rPr lang="en-GB" smtClean="0"/>
              <a:t>02/06/2023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3E48B9-D9EC-4759-9727-D13C92199A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7478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84AEF-9C1C-4096-8AE6-7F064857CC71}" type="datetime1">
              <a:rPr lang="en-GB" smtClean="0"/>
              <a:t>02/06/2023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77565-3581-4805-B726-EB170CD047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6037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C8736-6E29-4AEE-88D6-EFAB50F42B7D}" type="datetime1">
              <a:rPr lang="en-GB" smtClean="0"/>
              <a:t>02/06/2023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77565-3581-4805-B726-EB170CD047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9694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325C-E8BE-4286-A4F9-E204F18FDBD9}" type="datetime1">
              <a:rPr lang="en-GB" smtClean="0"/>
              <a:t>02/06/2023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77565-3581-4805-B726-EB170CD047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9711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615E5-6587-4928-9C7F-8519A8D9DBC6}" type="datetime1">
              <a:rPr lang="en-GB" smtClean="0"/>
              <a:t>02/06/2023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77565-3581-4805-B726-EB170CD047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2628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2C1B2-EF22-4238-9252-4233BA151F3B}" type="datetime1">
              <a:rPr lang="en-GB" smtClean="0"/>
              <a:t>02/06/2023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77565-3581-4805-B726-EB170CD047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8342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E1B65-D6F6-495F-8E92-2370878B9E7A}" type="datetime1">
              <a:rPr lang="en-GB" smtClean="0"/>
              <a:t>02/06/2023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77565-3581-4805-B726-EB170CD047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6162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A1892-6AF7-4DF8-A035-48596E2BEAA2}" type="datetime1">
              <a:rPr lang="en-GB" smtClean="0"/>
              <a:t>02/06/2023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77565-3581-4805-B726-EB170CD047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5546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4915C-413A-4749-9022-DD4D814E6495}" type="datetime1">
              <a:rPr lang="en-GB" smtClean="0"/>
              <a:t>02/06/2023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77565-3581-4805-B726-EB170CD047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9122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9FA9F-5775-464C-B318-BC3BE78AB0C5}" type="datetime1">
              <a:rPr lang="en-GB" smtClean="0"/>
              <a:t>02/06/2023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77565-3581-4805-B726-EB170CD047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2954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D156C-4CB0-4EBE-A5A6-CAE86B036B2E}" type="datetime1">
              <a:rPr lang="en-GB" smtClean="0"/>
              <a:t>02/06/2023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77565-3581-4805-B726-EB170CD047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9123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86F82-6512-4015-8716-048EF7050D6C}" type="datetime1">
              <a:rPr lang="en-GB" smtClean="0"/>
              <a:t>02/06/2023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77565-3581-4805-B726-EB170CD047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8542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FEAF7-EE2A-4B36-AF6D-84308BED4EA9}" type="datetime1">
              <a:rPr lang="en-GB" smtClean="0"/>
              <a:t>02/06/2023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77565-3581-4805-B726-EB170CD047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8071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r-HR" sz="4400" dirty="0" smtClean="0"/>
              <a:t>Primjena transformer modela za klasifikaciju slika</a:t>
            </a:r>
            <a:endParaRPr lang="en-GB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dirty="0" smtClean="0"/>
              <a:t>Rej Šafranko</a:t>
            </a:r>
          </a:p>
          <a:p>
            <a:r>
              <a:rPr lang="hr-HR" dirty="0" smtClean="0"/>
              <a:t>Mentor: prof. dr. sc. Siniša Šegvić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77565-3581-4805-B726-EB170CD047F7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3272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Primjer – točna klasifikacija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1708"/>
            <a:ext cx="10515600" cy="4351338"/>
          </a:xfrm>
        </p:spPr>
        <p:txBody>
          <a:bodyPr/>
          <a:lstStyle/>
          <a:p>
            <a:r>
              <a:rPr lang="hr-HR" dirty="0" smtClean="0"/>
              <a:t>Algoritam GradCAM</a:t>
            </a:r>
          </a:p>
          <a:p>
            <a:r>
              <a:rPr lang="hr-HR" dirty="0" smtClean="0"/>
              <a:t>Klasa: divlje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77565-3581-4805-B726-EB170CD047F7}" type="slidenum">
              <a:rPr lang="en-GB" smtClean="0"/>
              <a:t>10</a:t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919" y="2585625"/>
            <a:ext cx="7106162" cy="15791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919" y="4164772"/>
            <a:ext cx="7106162" cy="157914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426941" y="5843046"/>
            <a:ext cx="757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divlje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5782962" y="5843046"/>
            <a:ext cx="62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tuna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8256373" y="5843046"/>
            <a:ext cx="708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uzgoj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5167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Primjer – pogrešna klasifikacija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0825"/>
            <a:ext cx="10515600" cy="4351338"/>
          </a:xfrm>
        </p:spPr>
        <p:txBody>
          <a:bodyPr/>
          <a:lstStyle/>
          <a:p>
            <a:r>
              <a:rPr lang="hr-HR" dirty="0" smtClean="0"/>
              <a:t>Klasa: uzgoj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77565-3581-4805-B726-EB170CD047F7}" type="slidenum">
              <a:rPr lang="en-GB" smtClean="0"/>
              <a:t>11</a:t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800" y="2174875"/>
            <a:ext cx="7106400" cy="157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800" y="3754075"/>
            <a:ext cx="7106400" cy="1579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77514" y="5418053"/>
            <a:ext cx="757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divlje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5782962" y="5418053"/>
            <a:ext cx="62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tuna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8172965" y="5418053"/>
            <a:ext cx="708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uzgoj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046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r-HR" dirty="0" smtClean="0"/>
              <a:t>Budući pravci istraživanja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Primjena transformera na druge zadatke računalnog vida:</a:t>
            </a:r>
          </a:p>
          <a:p>
            <a:pPr marL="971550" lvl="1" indent="-514350">
              <a:buFont typeface="+mj-lt"/>
              <a:buAutoNum type="arabicPeriod"/>
            </a:pPr>
            <a:r>
              <a:rPr lang="hr-HR" dirty="0" smtClean="0"/>
              <a:t>Segmentacija</a:t>
            </a:r>
          </a:p>
          <a:p>
            <a:pPr marL="971550" lvl="1" indent="-514350">
              <a:buFont typeface="+mj-lt"/>
              <a:buAutoNum type="arabicPeriod"/>
            </a:pPr>
            <a:r>
              <a:rPr lang="hr-HR" dirty="0" smtClean="0"/>
              <a:t>Lociranje objekta</a:t>
            </a:r>
          </a:p>
          <a:p>
            <a:pPr marL="971550" lvl="1" indent="-514350">
              <a:buFont typeface="+mj-lt"/>
              <a:buAutoNum type="arabicPeriod"/>
            </a:pPr>
            <a:r>
              <a:rPr lang="hr-HR" dirty="0" smtClean="0"/>
              <a:t>Detekcija instanci</a:t>
            </a:r>
          </a:p>
          <a:p>
            <a:r>
              <a:rPr lang="hr-HR" dirty="0" smtClean="0"/>
              <a:t>Prilagođavanje arhitekture transformer modela zadacima računalnog vida (npr. dodavanje konvolucija) =&gt; bolja pristranost modela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77565-3581-4805-B726-EB170CD047F7}" type="slidenum">
              <a:rPr lang="en-GB" smtClean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368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hr-HR" dirty="0" smtClean="0"/>
          </a:p>
          <a:p>
            <a:pPr marL="514350" indent="-514350">
              <a:buFont typeface="+mj-lt"/>
              <a:buAutoNum type="arabicPeriod"/>
            </a:pPr>
            <a:r>
              <a:rPr lang="hr-HR" dirty="0" smtClean="0"/>
              <a:t>Transformer model</a:t>
            </a:r>
          </a:p>
          <a:p>
            <a:pPr marL="514350" indent="-514350">
              <a:buFont typeface="+mj-lt"/>
              <a:buAutoNum type="arabicPeriod"/>
            </a:pPr>
            <a:r>
              <a:rPr lang="hr-HR" dirty="0" smtClean="0"/>
              <a:t>Transformer model za vid</a:t>
            </a:r>
          </a:p>
          <a:p>
            <a:pPr marL="514350" indent="-514350">
              <a:buFont typeface="+mj-lt"/>
              <a:buAutoNum type="arabicPeriod"/>
            </a:pPr>
            <a:r>
              <a:rPr lang="hr-HR" dirty="0" smtClean="0"/>
              <a:t>Skup podataka</a:t>
            </a:r>
          </a:p>
          <a:p>
            <a:pPr marL="514350" indent="-514350">
              <a:buFont typeface="+mj-lt"/>
              <a:buAutoNum type="arabicPeriod"/>
            </a:pPr>
            <a:r>
              <a:rPr lang="hr-HR" dirty="0" smtClean="0"/>
              <a:t>Eksperiment</a:t>
            </a:r>
          </a:p>
          <a:p>
            <a:pPr marL="514350" indent="-514350">
              <a:buFont typeface="+mj-lt"/>
              <a:buAutoNum type="arabicPeriod"/>
            </a:pPr>
            <a:r>
              <a:rPr lang="hr-HR" dirty="0" smtClean="0"/>
              <a:t>Rezultati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77565-3581-4805-B726-EB170CD047F7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680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r-HR" dirty="0" smtClean="0"/>
              <a:t>Transformer model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148532" cy="4351338"/>
          </a:xfrm>
        </p:spPr>
        <p:txBody>
          <a:bodyPr/>
          <a:lstStyle/>
          <a:p>
            <a:r>
              <a:rPr lang="hr-HR" dirty="0" smtClean="0"/>
              <a:t>Dominantan model u području obrade prirodnog jezika.</a:t>
            </a:r>
          </a:p>
          <a:p>
            <a:r>
              <a:rPr lang="hr-HR" dirty="0" smtClean="0"/>
              <a:t>Model se zasniva na koder-dekoder arhitekturi.</a:t>
            </a:r>
          </a:p>
          <a:p>
            <a:r>
              <a:rPr lang="hr-HR" dirty="0" smtClean="0"/>
              <a:t>Implementacija mehanizma pažnje i pozicijskog kodiranja.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9334" y="1624175"/>
            <a:ext cx="3026047" cy="445744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77565-3581-4805-B726-EB170CD047F7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8548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r-HR" dirty="0" smtClean="0"/>
              <a:t>Transformer model za vid (ViT)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0781" y="1799746"/>
            <a:ext cx="5217543" cy="4351338"/>
          </a:xfrm>
        </p:spPr>
        <p:txBody>
          <a:bodyPr>
            <a:normAutofit lnSpcReduction="10000"/>
          </a:bodyPr>
          <a:lstStyle/>
          <a:p>
            <a:r>
              <a:rPr lang="hr-HR" dirty="0" smtClean="0"/>
              <a:t>Nastanak inspirirali vrhunski rezultati transformera u obradi prirodnog jezika.</a:t>
            </a:r>
          </a:p>
          <a:p>
            <a:r>
              <a:rPr lang="hr-HR" dirty="0" smtClean="0"/>
              <a:t>Minimalne promjene u odnosu na osnovni transformer model.</a:t>
            </a:r>
          </a:p>
          <a:p>
            <a:r>
              <a:rPr lang="hr-HR" dirty="0" smtClean="0"/>
              <a:t>Ulaz u model i koder modela prilagođeni radu sa slikama.</a:t>
            </a:r>
          </a:p>
          <a:p>
            <a:r>
              <a:rPr lang="hr-HR" dirty="0" smtClean="0"/>
              <a:t>Induktivna pristranost modela manje specifična za slike u odnosu na dominantne modele računalnog vida.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193" y="1976741"/>
            <a:ext cx="4732430" cy="335309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77565-3581-4805-B726-EB170CD047F7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0685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r-HR" dirty="0" smtClean="0"/>
              <a:t>Skup podataka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062268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hr-HR" dirty="0" smtClean="0"/>
              <a:t>Skup podataka Instituta za oceanografiju i ribarstvo</a:t>
            </a:r>
          </a:p>
          <a:p>
            <a:r>
              <a:rPr lang="hr-HR" dirty="0" smtClean="0"/>
              <a:t>2049 </a:t>
            </a:r>
            <a:r>
              <a:rPr lang="en-GB" dirty="0" smtClean="0"/>
              <a:t>RGB </a:t>
            </a:r>
            <a:r>
              <a:rPr lang="en-GB" dirty="0" err="1"/>
              <a:t>slika</a:t>
            </a:r>
            <a:r>
              <a:rPr lang="en-GB" dirty="0"/>
              <a:t> </a:t>
            </a:r>
            <a:r>
              <a:rPr lang="en-GB" dirty="0" err="1"/>
              <a:t>rezolucije</a:t>
            </a:r>
            <a:r>
              <a:rPr lang="en-GB" dirty="0"/>
              <a:t> </a:t>
            </a:r>
            <a:r>
              <a:rPr lang="hr-HR" dirty="0" smtClean="0"/>
              <a:t>512x768</a:t>
            </a:r>
            <a:r>
              <a:rPr lang="en-GB" dirty="0" smtClean="0"/>
              <a:t>.</a:t>
            </a:r>
            <a:endParaRPr lang="hr-HR" dirty="0" smtClean="0"/>
          </a:p>
          <a:p>
            <a:r>
              <a:rPr lang="hr-HR" dirty="0" smtClean="0"/>
              <a:t>3 klase: komorače iz uzgoja, divlje komorače, tune</a:t>
            </a:r>
          </a:p>
          <a:p>
            <a:r>
              <a:rPr lang="hr-HR" dirty="0"/>
              <a:t>S</a:t>
            </a:r>
            <a:r>
              <a:rPr lang="en-GB" dirty="0" err="1" smtClean="0"/>
              <a:t>kup</a:t>
            </a:r>
            <a:r>
              <a:rPr lang="en-GB" dirty="0" smtClean="0"/>
              <a:t> </a:t>
            </a:r>
            <a:r>
              <a:rPr lang="en-GB" dirty="0" err="1"/>
              <a:t>za</a:t>
            </a:r>
            <a:r>
              <a:rPr lang="en-GB" dirty="0"/>
              <a:t> </a:t>
            </a:r>
            <a:r>
              <a:rPr lang="en-GB" dirty="0" smtClean="0"/>
              <a:t>u</a:t>
            </a:r>
            <a:r>
              <a:rPr lang="hr-HR" dirty="0"/>
              <a:t>č</a:t>
            </a:r>
            <a:r>
              <a:rPr lang="en-GB" dirty="0" err="1" smtClean="0"/>
              <a:t>enje</a:t>
            </a:r>
            <a:r>
              <a:rPr lang="en-GB" dirty="0" smtClean="0"/>
              <a:t> </a:t>
            </a:r>
            <a:r>
              <a:rPr lang="en-GB" dirty="0"/>
              <a:t>od </a:t>
            </a:r>
            <a:r>
              <a:rPr lang="hr-HR" dirty="0" smtClean="0"/>
              <a:t>1332</a:t>
            </a:r>
            <a:r>
              <a:rPr lang="en-GB" dirty="0" smtClean="0"/>
              <a:t> </a:t>
            </a:r>
            <a:r>
              <a:rPr lang="en-GB" dirty="0" err="1" smtClean="0"/>
              <a:t>slik</a:t>
            </a:r>
            <a:r>
              <a:rPr lang="hr-HR" dirty="0" smtClean="0"/>
              <a:t>e</a:t>
            </a:r>
            <a:r>
              <a:rPr lang="en-GB" dirty="0" smtClean="0"/>
              <a:t> </a:t>
            </a:r>
            <a:r>
              <a:rPr lang="en-GB" dirty="0" err="1" smtClean="0"/>
              <a:t>i</a:t>
            </a:r>
            <a:r>
              <a:rPr lang="hr-HR" dirty="0"/>
              <a:t> </a:t>
            </a:r>
            <a:r>
              <a:rPr lang="en-GB" dirty="0" err="1" smtClean="0"/>
              <a:t>skup</a:t>
            </a:r>
            <a:r>
              <a:rPr lang="en-GB" dirty="0" smtClean="0"/>
              <a:t> </a:t>
            </a:r>
            <a:r>
              <a:rPr lang="en-GB" dirty="0" err="1"/>
              <a:t>za</a:t>
            </a:r>
            <a:r>
              <a:rPr lang="en-GB" dirty="0"/>
              <a:t> </a:t>
            </a:r>
            <a:r>
              <a:rPr lang="en-GB" dirty="0" err="1"/>
              <a:t>ispitivanje</a:t>
            </a:r>
            <a:r>
              <a:rPr lang="en-GB" dirty="0"/>
              <a:t> od </a:t>
            </a:r>
            <a:r>
              <a:rPr lang="hr-HR" dirty="0" smtClean="0"/>
              <a:t>717</a:t>
            </a:r>
            <a:r>
              <a:rPr lang="en-GB" dirty="0" smtClean="0"/>
              <a:t> </a:t>
            </a:r>
            <a:r>
              <a:rPr lang="en-GB" dirty="0" err="1"/>
              <a:t>slika</a:t>
            </a:r>
            <a:r>
              <a:rPr lang="en-GB" dirty="0"/>
              <a:t>. </a:t>
            </a:r>
          </a:p>
          <a:p>
            <a:r>
              <a:rPr lang="en-GB" dirty="0" err="1" smtClean="0"/>
              <a:t>Skup</a:t>
            </a:r>
            <a:r>
              <a:rPr lang="hr-HR" dirty="0" smtClean="0"/>
              <a:t>ovi definirani od strane Instituta.</a:t>
            </a:r>
          </a:p>
          <a:p>
            <a:r>
              <a:rPr lang="hr-HR" dirty="0" smtClean="0"/>
              <a:t>Skup za učenje nije balansiran. (</a:t>
            </a:r>
            <a:r>
              <a:rPr lang="nb-NO" dirty="0"/>
              <a:t>511 </a:t>
            </a:r>
            <a:r>
              <a:rPr lang="nb-NO" dirty="0" smtClean="0"/>
              <a:t>: </a:t>
            </a:r>
            <a:r>
              <a:rPr lang="nb-NO" dirty="0"/>
              <a:t>516 </a:t>
            </a:r>
            <a:r>
              <a:rPr lang="nb-NO" dirty="0" smtClean="0"/>
              <a:t>: 3</a:t>
            </a:r>
            <a:r>
              <a:rPr lang="hr-HR" dirty="0" smtClean="0"/>
              <a:t>05)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77565-3581-4805-B726-EB170CD047F7}" type="slidenum">
              <a:rPr lang="en-GB" smtClean="0"/>
              <a:t>5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259" y="1453937"/>
            <a:ext cx="2366319" cy="15775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259" y="3031483"/>
            <a:ext cx="2366319" cy="157754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258" y="4609029"/>
            <a:ext cx="2366319" cy="1577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06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Skup za validaciju – 33% originalnog skupa za učenje</a:t>
            </a:r>
          </a:p>
          <a:p>
            <a:r>
              <a:rPr lang="hr-HR" dirty="0" smtClean="0"/>
              <a:t>Širenje skupa za učenje transformacijama (torchvision paket): podrhtavanje boja (color jitter), rotacija, afina transformacija =&gt; 1784 slike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77565-3581-4805-B726-EB170CD047F7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3472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Eksperiment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Model: </a:t>
            </a:r>
            <a:r>
              <a:rPr lang="hr-HR" dirty="0" smtClean="0"/>
              <a:t>google/vit-base-patch16-224</a:t>
            </a:r>
          </a:p>
          <a:p>
            <a:r>
              <a:rPr lang="hr-HR" dirty="0" smtClean="0"/>
              <a:t>Predtreniran na ImageNetu</a:t>
            </a:r>
          </a:p>
          <a:p>
            <a:r>
              <a:rPr lang="hr-HR" dirty="0" smtClean="0"/>
              <a:t>Prilagodba za rad sa slikama rezolucije 512 x 768</a:t>
            </a:r>
          </a:p>
          <a:p>
            <a:r>
              <a:rPr lang="hr-HR" dirty="0" smtClean="0"/>
              <a:t>Promjena veličine isječka: sa 16 na 64</a:t>
            </a:r>
          </a:p>
          <a:p>
            <a:r>
              <a:rPr lang="hr-HR" dirty="0" smtClean="0"/>
              <a:t>Huggingface biblioteka za učitavanje podataka te učitavanje, učenje i evaluaciju modela</a:t>
            </a:r>
            <a:endParaRPr lang="hr-HR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77565-3581-4805-B726-EB170CD047F7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6490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4"/>
              <p:cNvSpPr txBox="1">
                <a:spLocks/>
              </p:cNvSpPr>
              <p:nvPr/>
            </p:nvSpPr>
            <p:spPr>
              <a:xfrm>
                <a:off x="769189" y="1960772"/>
                <a:ext cx="3673415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hr-HR" dirty="0" smtClean="0"/>
                  <a:t>Paramteri učenja: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GB" sz="2000" dirty="0" err="1" smtClean="0"/>
                  <a:t>Broj</a:t>
                </a:r>
                <a:r>
                  <a:rPr lang="en-GB" sz="2000" dirty="0" smtClean="0"/>
                  <a:t> </a:t>
                </a:r>
                <a:r>
                  <a:rPr lang="en-GB" sz="2000" dirty="0" err="1" smtClean="0"/>
                  <a:t>epoha</a:t>
                </a:r>
                <a:r>
                  <a:rPr lang="en-GB" sz="2000" dirty="0" smtClean="0"/>
                  <a:t>: </a:t>
                </a:r>
                <a:r>
                  <a:rPr lang="hr-HR" sz="2000" dirty="0" smtClean="0"/>
                  <a:t>2</a:t>
                </a:r>
                <a:r>
                  <a:rPr lang="en-GB" sz="2000" dirty="0" smtClean="0"/>
                  <a:t>0</a:t>
                </a:r>
                <a:endParaRPr lang="hr-HR" sz="2000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GB" sz="2000" dirty="0" err="1"/>
                  <a:t>Propadanje</a:t>
                </a:r>
                <a:r>
                  <a:rPr lang="en-GB" sz="2000" dirty="0"/>
                  <a:t> </a:t>
                </a:r>
                <a:r>
                  <a:rPr lang="en-GB" sz="2000" dirty="0" err="1"/>
                  <a:t>težina</a:t>
                </a:r>
                <a:r>
                  <a:rPr lang="en-GB" sz="2000" dirty="0"/>
                  <a:t> : </a:t>
                </a:r>
                <a:r>
                  <a:rPr lang="en-GB" sz="2000" dirty="0" smtClean="0"/>
                  <a:t>0.01</a:t>
                </a:r>
                <a:endParaRPr lang="hr-HR" sz="2000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hr-HR" sz="2000" dirty="0" smtClean="0"/>
                  <a:t>Stopa učenja</a:t>
                </a:r>
                <a:r>
                  <a:rPr lang="en-GB" sz="2000" dirty="0" smtClean="0"/>
                  <a:t>: </a:t>
                </a:r>
                <a14:m>
                  <m:oMath xmlns:m="http://schemas.openxmlformats.org/officeDocument/2006/math">
                    <m:r>
                      <a:rPr lang="hr-HR" sz="20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hr-H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hr-H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r-H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hr-H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−4</m:t>
                        </m:r>
                      </m:sup>
                    </m:sSup>
                  </m:oMath>
                </a14:m>
                <a:endParaRPr lang="hr-HR" sz="2000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GB" sz="2000" dirty="0" err="1" smtClean="0"/>
                  <a:t>Veli</a:t>
                </a:r>
                <a:r>
                  <a:rPr lang="hr-HR" sz="2000" dirty="0" smtClean="0"/>
                  <a:t>č</a:t>
                </a:r>
                <a:r>
                  <a:rPr lang="en-GB" sz="2000" dirty="0" err="1" smtClean="0"/>
                  <a:t>ina</a:t>
                </a:r>
                <a:r>
                  <a:rPr lang="en-GB" sz="2000" dirty="0" smtClean="0"/>
                  <a:t> </a:t>
                </a:r>
                <a:r>
                  <a:rPr lang="en-GB" sz="2000" dirty="0" err="1" smtClean="0"/>
                  <a:t>grupe</a:t>
                </a:r>
                <a:r>
                  <a:rPr lang="en-GB" sz="2000" dirty="0" smtClean="0"/>
                  <a:t>: 8</a:t>
                </a:r>
                <a:endParaRPr lang="hr-HR" sz="2000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hr-HR" sz="2000" dirty="0" smtClean="0"/>
                  <a:t>Veličina isječka: 64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hr-HR" sz="2000" dirty="0" smtClean="0"/>
                  <a:t>Dropout: 0.5</a:t>
                </a:r>
                <a:endParaRPr lang="en-GB" sz="2000" dirty="0"/>
              </a:p>
            </p:txBody>
          </p:sp>
        </mc:Choice>
        <mc:Fallback xmlns="">
          <p:sp>
            <p:nvSpPr>
              <p:cNvPr id="6" name="Content Placeholder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189" y="1960772"/>
                <a:ext cx="3673415" cy="4351338"/>
              </a:xfrm>
              <a:prstGeom prst="rect">
                <a:avLst/>
              </a:prstGeom>
              <a:blipFill>
                <a:blip r:embed="rId2"/>
                <a:stretch>
                  <a:fillRect l="-2985" t="-238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4"/>
          <p:cNvSpPr txBox="1">
            <a:spLocks/>
          </p:cNvSpPr>
          <p:nvPr/>
        </p:nvSpPr>
        <p:spPr>
          <a:xfrm>
            <a:off x="769189" y="1052123"/>
            <a:ext cx="10724071" cy="1216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dirty="0" smtClean="0"/>
              <a:t>Učenje provedeno sa grafičkom procesnom jedinicom NVIDIA A100.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77565-3581-4805-B726-EB170CD047F7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372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5879832"/>
              </p:ext>
            </p:extLst>
          </p:nvPr>
        </p:nvGraphicFramePr>
        <p:xfrm>
          <a:off x="2104492" y="4077728"/>
          <a:ext cx="7877708" cy="754903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969427">
                  <a:extLst>
                    <a:ext uri="{9D8B030D-6E8A-4147-A177-3AD203B41FA5}">
                      <a16:colId xmlns:a16="http://schemas.microsoft.com/office/drawing/2014/main" val="3690517504"/>
                    </a:ext>
                  </a:extLst>
                </a:gridCol>
                <a:gridCol w="1969427">
                  <a:extLst>
                    <a:ext uri="{9D8B030D-6E8A-4147-A177-3AD203B41FA5}">
                      <a16:colId xmlns:a16="http://schemas.microsoft.com/office/drawing/2014/main" val="847176668"/>
                    </a:ext>
                  </a:extLst>
                </a:gridCol>
                <a:gridCol w="1969427">
                  <a:extLst>
                    <a:ext uri="{9D8B030D-6E8A-4147-A177-3AD203B41FA5}">
                      <a16:colId xmlns:a16="http://schemas.microsoft.com/office/drawing/2014/main" val="3380350978"/>
                    </a:ext>
                  </a:extLst>
                </a:gridCol>
                <a:gridCol w="1969427">
                  <a:extLst>
                    <a:ext uri="{9D8B030D-6E8A-4147-A177-3AD203B41FA5}">
                      <a16:colId xmlns:a16="http://schemas.microsoft.com/office/drawing/2014/main" val="2759224112"/>
                    </a:ext>
                  </a:extLst>
                </a:gridCol>
              </a:tblGrid>
              <a:tr h="372711"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Točnost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Preciznost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Odziv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F1 mjera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387444"/>
                  </a:ext>
                </a:extLst>
              </a:tr>
              <a:tr h="382192"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56.21%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73.95%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56.21%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57.06%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046544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891055" y="4924478"/>
            <a:ext cx="4304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dirty="0" smtClean="0"/>
              <a:t>Rezultati na skupu za </a:t>
            </a:r>
            <a:r>
              <a:rPr lang="hr-HR" dirty="0" smtClean="0"/>
              <a:t>testiranje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77565-3581-4805-B726-EB170CD047F7}" type="slidenum">
              <a:rPr lang="en-GB" smtClean="0"/>
              <a:t>9</a:t>
            </a:fld>
            <a:endParaRPr lang="en-GB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4341737"/>
              </p:ext>
            </p:extLst>
          </p:nvPr>
        </p:nvGraphicFramePr>
        <p:xfrm>
          <a:off x="2104492" y="1370340"/>
          <a:ext cx="7877708" cy="754903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969427">
                  <a:extLst>
                    <a:ext uri="{9D8B030D-6E8A-4147-A177-3AD203B41FA5}">
                      <a16:colId xmlns:a16="http://schemas.microsoft.com/office/drawing/2014/main" val="3690517504"/>
                    </a:ext>
                  </a:extLst>
                </a:gridCol>
                <a:gridCol w="1969427">
                  <a:extLst>
                    <a:ext uri="{9D8B030D-6E8A-4147-A177-3AD203B41FA5}">
                      <a16:colId xmlns:a16="http://schemas.microsoft.com/office/drawing/2014/main" val="847176668"/>
                    </a:ext>
                  </a:extLst>
                </a:gridCol>
                <a:gridCol w="1969427">
                  <a:extLst>
                    <a:ext uri="{9D8B030D-6E8A-4147-A177-3AD203B41FA5}">
                      <a16:colId xmlns:a16="http://schemas.microsoft.com/office/drawing/2014/main" val="3380350978"/>
                    </a:ext>
                  </a:extLst>
                </a:gridCol>
                <a:gridCol w="1969427">
                  <a:extLst>
                    <a:ext uri="{9D8B030D-6E8A-4147-A177-3AD203B41FA5}">
                      <a16:colId xmlns:a16="http://schemas.microsoft.com/office/drawing/2014/main" val="2759224112"/>
                    </a:ext>
                  </a:extLst>
                </a:gridCol>
              </a:tblGrid>
              <a:tr h="372711"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Točnost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Preciznost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Odziv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F1 mjera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387444"/>
                  </a:ext>
                </a:extLst>
              </a:tr>
              <a:tr h="382192"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97.05%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97.04%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97.05%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97.04%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04654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891054" y="2217090"/>
            <a:ext cx="4304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dirty="0" smtClean="0"/>
              <a:t>Rezultati na skupu za </a:t>
            </a:r>
            <a:r>
              <a:rPr lang="hr-HR" dirty="0" smtClean="0"/>
              <a:t>validaciju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4534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117</TotalTime>
  <Words>366</Words>
  <Application>Microsoft Office PowerPoint</Application>
  <PresentationFormat>Widescreen</PresentationFormat>
  <Paragraphs>88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Primjena transformer modela za klasifikaciju slika</vt:lpstr>
      <vt:lpstr>PowerPoint Presentation</vt:lpstr>
      <vt:lpstr>Transformer model</vt:lpstr>
      <vt:lpstr>Transformer model za vid (ViT)</vt:lpstr>
      <vt:lpstr>Skup podataka</vt:lpstr>
      <vt:lpstr>PowerPoint Presentation</vt:lpstr>
      <vt:lpstr>Eksperiment</vt:lpstr>
      <vt:lpstr>PowerPoint Presentation</vt:lpstr>
      <vt:lpstr>PowerPoint Presentation</vt:lpstr>
      <vt:lpstr>Primjer – točna klasifikacija</vt:lpstr>
      <vt:lpstr>Primjer – pogrešna klasifikacija</vt:lpstr>
      <vt:lpstr>Budući pravci istraživanja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Primjena transformer modela za klasifikaciju slika</dc:title>
  <dc:creator>Rej Šafranko</dc:creator>
  <cp:lastModifiedBy>Rej Šafranko</cp:lastModifiedBy>
  <cp:revision>40</cp:revision>
  <dcterms:created xsi:type="dcterms:W3CDTF">2023-01-05T15:32:47Z</dcterms:created>
  <dcterms:modified xsi:type="dcterms:W3CDTF">2023-06-02T12:21:14Z</dcterms:modified>
</cp:coreProperties>
</file>