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102C1-996D-4001-A429-DC563F08AB45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48B9-D9EC-4759-9727-D13C92199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47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4AEF-9C1C-4096-8AE6-7F064857CC71}" type="datetime1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8736-6E29-4AEE-88D6-EFAB50F42B7D}" type="datetime1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25C-E8BE-4286-A4F9-E204F18FDBD9}" type="datetime1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E5-6587-4928-9C7F-8519A8D9DBC6}" type="datetime1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C1B2-EF22-4238-9252-4233BA151F3B}" type="datetime1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4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1B65-D6F6-495F-8E92-2370878B9E7A}" type="datetime1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1892-6AF7-4DF8-A035-48596E2BEAA2}" type="datetime1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915C-413A-4749-9022-DD4D814E6495}" type="datetime1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2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A9F-5775-464C-B318-BC3BE78AB0C5}" type="datetime1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56C-4CB0-4EBE-A5A6-CAE86B036B2E}" type="datetime1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6F82-6512-4015-8716-048EF7050D6C}" type="datetime1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EAF7-EE2A-4B36-AF6D-84308BED4EA9}" type="datetime1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400" dirty="0" smtClean="0"/>
              <a:t>Primjena transformer modela za klasifikaciju slika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Rej Šafranko</a:t>
            </a:r>
          </a:p>
          <a:p>
            <a:r>
              <a:rPr lang="hr-HR" dirty="0" smtClean="0"/>
              <a:t>Mentor: prof. dr. sc. Siniša Šegvić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7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595558" y="1960772"/>
                <a:ext cx="3897702" cy="4351338"/>
              </a:xfrm>
            </p:spPr>
            <p:txBody>
              <a:bodyPr>
                <a:normAutofit/>
              </a:bodyPr>
              <a:lstStyle/>
              <a:p>
                <a:r>
                  <a:rPr lang="hr-HR" dirty="0" smtClean="0"/>
                  <a:t>Paramteri certificiranja: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Broj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epoha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30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Stopa</a:t>
                </a:r>
                <a:r>
                  <a:rPr lang="en-GB" sz="2000" dirty="0" smtClean="0"/>
                  <a:t> u</a:t>
                </a:r>
                <a:r>
                  <a:rPr lang="hr-HR" sz="2000" dirty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0.01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Propadanje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težina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r-H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smtClean="0"/>
                  <a:t>Korak u</a:t>
                </a:r>
                <a:r>
                  <a:rPr lang="hr-HR" sz="2000" dirty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10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Veli</a:t>
                </a:r>
                <a:r>
                  <a:rPr lang="hr-HR" sz="2000" dirty="0"/>
                  <a:t>č</a:t>
                </a:r>
                <a:r>
                  <a:rPr lang="en-GB" sz="2000" dirty="0" err="1" smtClean="0"/>
                  <a:t>ina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grupe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128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Vrsta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ablacija</a:t>
                </a:r>
                <a:r>
                  <a:rPr lang="en-GB" sz="2000" dirty="0"/>
                  <a:t>: </a:t>
                </a:r>
                <a:r>
                  <a:rPr lang="en-GB" sz="2000" dirty="0" err="1" smtClean="0"/>
                  <a:t>stu</a:t>
                </a:r>
                <a:r>
                  <a:rPr lang="hr-HR" sz="2000" dirty="0" smtClean="0"/>
                  <a:t>pč</a:t>
                </a:r>
                <a:r>
                  <a:rPr lang="en-GB" sz="2000" dirty="0" err="1" smtClean="0"/>
                  <a:t>asta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Ši</a:t>
                </a:r>
                <a:r>
                  <a:rPr lang="en-GB" sz="2000" dirty="0" err="1" smtClean="0"/>
                  <a:t>rina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ablacija</a:t>
                </a:r>
                <a:r>
                  <a:rPr lang="en-GB" sz="2000" dirty="0"/>
                  <a:t>: 4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5558" y="1960772"/>
                <a:ext cx="3897702" cy="4351338"/>
              </a:xfrm>
              <a:blipFill>
                <a:blip r:embed="rId2"/>
                <a:stretch>
                  <a:fillRect l="-2817" t="-2384" r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r-HR" dirty="0" smtClean="0"/>
                  <a:t>Paramteri učenja: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Broj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epoha</a:t>
                </a:r>
                <a:r>
                  <a:rPr lang="en-GB" sz="2000" dirty="0" smtClean="0"/>
                  <a:t>: 30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Stopa</a:t>
                </a:r>
                <a:r>
                  <a:rPr lang="en-GB" sz="2000" dirty="0" smtClean="0"/>
                  <a:t> u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 smtClean="0"/>
                  <a:t>: 0.01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Propadanje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težina</a:t>
                </a:r>
                <a:r>
                  <a:rPr lang="en-GB" sz="2000" dirty="0" smtClean="0"/>
                  <a:t>: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r-H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Korak</a:t>
                </a:r>
                <a:r>
                  <a:rPr lang="en-GB" sz="2000" dirty="0" smtClean="0"/>
                  <a:t> u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 smtClean="0"/>
                  <a:t>: 10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Veli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ina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grupe</a:t>
                </a:r>
                <a:r>
                  <a:rPr lang="en-GB" sz="2000" dirty="0" smtClean="0"/>
                  <a:t>: 128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Vrsta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ablacija</a:t>
                </a:r>
                <a:r>
                  <a:rPr lang="en-GB" sz="2000" dirty="0" smtClean="0"/>
                  <a:t>: </a:t>
                </a:r>
                <a:r>
                  <a:rPr lang="en-GB" sz="2000" dirty="0" err="1" smtClean="0"/>
                  <a:t>stup</a:t>
                </a:r>
                <a:r>
                  <a:rPr lang="hr-HR" sz="2000" dirty="0" smtClean="0"/>
                  <a:t>ča</a:t>
                </a:r>
                <a:r>
                  <a:rPr lang="en-GB" sz="2000" dirty="0" err="1" smtClean="0"/>
                  <a:t>sta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Širina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ablacija</a:t>
                </a:r>
                <a:r>
                  <a:rPr lang="en-GB" sz="2000" dirty="0" smtClean="0"/>
                  <a:t>: 4</a:t>
                </a:r>
                <a:endParaRPr lang="en-GB" sz="2000" dirty="0"/>
              </a:p>
            </p:txBody>
          </p:sp>
        </mc:Choice>
        <mc:Fallback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  <a:blipFill>
                <a:blip r:embed="rId3"/>
                <a:stretch>
                  <a:fillRect l="-2985" t="-2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/>
          <p:cNvSpPr txBox="1">
            <a:spLocks/>
          </p:cNvSpPr>
          <p:nvPr/>
        </p:nvSpPr>
        <p:spPr>
          <a:xfrm>
            <a:off x="769189" y="1052123"/>
            <a:ext cx="10724071" cy="12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Učenje provedeno sa grafičkom procesnom jedinicom NVIDIA Tesla T4.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72931"/>
              </p:ext>
            </p:extLst>
          </p:nvPr>
        </p:nvGraphicFramePr>
        <p:xfrm>
          <a:off x="862641" y="1984076"/>
          <a:ext cx="10508412" cy="7643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2804">
                  <a:extLst>
                    <a:ext uri="{9D8B030D-6E8A-4147-A177-3AD203B41FA5}">
                      <a16:colId xmlns:a16="http://schemas.microsoft.com/office/drawing/2014/main" val="3690517504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847176668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3380350978"/>
                    </a:ext>
                  </a:extLst>
                </a:gridCol>
              </a:tblGrid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Standardna</a:t>
                      </a:r>
                      <a:r>
                        <a:rPr lang="hr-HR" baseline="0" dirty="0" smtClean="0"/>
                        <a:t>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Zaglađena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Certificirana točnost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7444"/>
                  </a:ext>
                </a:extLst>
              </a:tr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58.2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465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06666"/>
              </p:ext>
            </p:extLst>
          </p:nvPr>
        </p:nvGraphicFramePr>
        <p:xfrm>
          <a:off x="862641" y="4042614"/>
          <a:ext cx="10508412" cy="7643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2804">
                  <a:extLst>
                    <a:ext uri="{9D8B030D-6E8A-4147-A177-3AD203B41FA5}">
                      <a16:colId xmlns:a16="http://schemas.microsoft.com/office/drawing/2014/main" val="2421376536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3622595350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3550293654"/>
                    </a:ext>
                  </a:extLst>
                </a:gridCol>
              </a:tblGrid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Standardna</a:t>
                      </a:r>
                      <a:r>
                        <a:rPr lang="hr-HR" baseline="0" dirty="0" smtClean="0"/>
                        <a:t>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Zaglađena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Certificirana točnost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47673"/>
                  </a:ext>
                </a:extLst>
              </a:tr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58.5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672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336" y="2841539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Reproducirani rezultati – jedan eksperiment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2956" y="4986068"/>
            <a:ext cx="70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Originalni rezultati – uprosječene vrijednosti metrika (50 eksperimenata)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3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 za vid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Certificirana robusnot modela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Zaglađeni transformer za vid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Reprodukcija rezultata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532" cy="4351338"/>
          </a:xfrm>
        </p:spPr>
        <p:txBody>
          <a:bodyPr/>
          <a:lstStyle/>
          <a:p>
            <a:r>
              <a:rPr lang="hr-HR" dirty="0" smtClean="0"/>
              <a:t>Dominantan model u području obrade prirodnog jezika.</a:t>
            </a:r>
          </a:p>
          <a:p>
            <a:r>
              <a:rPr lang="hr-HR" dirty="0" smtClean="0"/>
              <a:t>Model se zasniva na koder-dekoder arhitekturi.</a:t>
            </a:r>
          </a:p>
          <a:p>
            <a:r>
              <a:rPr lang="hr-HR" dirty="0" smtClean="0"/>
              <a:t>Implementacija mehanizma pažnje i pozicijskog kodiranja.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34" y="1624175"/>
            <a:ext cx="3026047" cy="4457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 za vid (ViT)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781" y="1799746"/>
            <a:ext cx="5217543" cy="435133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Nastanak inspirirali vrhunski rezultati transformera u obradi prirodnog jezika.</a:t>
            </a:r>
          </a:p>
          <a:p>
            <a:r>
              <a:rPr lang="hr-HR" dirty="0" smtClean="0"/>
              <a:t>Minimalne promjene u odnosu na osnovni transformer model.</a:t>
            </a:r>
          </a:p>
          <a:p>
            <a:r>
              <a:rPr lang="hr-HR" dirty="0" smtClean="0"/>
              <a:t>Ulaz u model i koder modela prilagođeni radu sa slikama.</a:t>
            </a:r>
          </a:p>
          <a:p>
            <a:r>
              <a:rPr lang="hr-HR" dirty="0" smtClean="0"/>
              <a:t>Induktivna pristranost modela manje specifična za slike u odnosu na dominantne modele računalnog vida.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93" y="1976741"/>
            <a:ext cx="4732430" cy="3353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Certificirana robusnot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3475" cy="435133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Sustavi računalnog vida primjenjuju se u visokorizičnim situacijama, a griješe u klasifikaciji pod napadima neprijateljskih primjera.</a:t>
            </a:r>
          </a:p>
          <a:p>
            <a:r>
              <a:rPr lang="hr-HR" dirty="0" smtClean="0"/>
              <a:t>Potreba za modelima koji su garantirano otporni na napade neprijateljskim primjerima -&gt; certificirana robusnost.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67" y="2182483"/>
            <a:ext cx="5312333" cy="31574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4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Zaglađeni transformer za vid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 smtClean="0"/>
              <a:t>Jedna od glavnih obrani je zaglađivanje modela -&gt; derandomizirano zaglađivanje.</a:t>
            </a:r>
          </a:p>
          <a:p>
            <a:r>
              <a:rPr lang="hr-HR" dirty="0" smtClean="0"/>
              <a:t>Model se sastoji od baznog klasifikatora i skupa ablacije slika.</a:t>
            </a: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90" y="3870171"/>
            <a:ext cx="7736457" cy="15519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Zaglađeni model vraća najčešćcu predikciju baznog klasifikatora na skupu ablacija.</a:t>
            </a:r>
          </a:p>
          <a:p>
            <a:r>
              <a:rPr lang="hr-HR" dirty="0" smtClean="0"/>
              <a:t>Zaglađeni</a:t>
            </a:r>
            <a:r>
              <a:rPr lang="en-GB" dirty="0" smtClean="0"/>
              <a:t> </a:t>
            </a:r>
            <a:r>
              <a:rPr lang="hr-HR" dirty="0" smtClean="0"/>
              <a:t>klasifikator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certificirano</a:t>
            </a:r>
            <a:r>
              <a:rPr lang="en-GB" dirty="0"/>
              <a:t> </a:t>
            </a:r>
            <a:r>
              <a:rPr lang="en-GB" dirty="0" err="1"/>
              <a:t>robusan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ulaznu</a:t>
            </a:r>
            <a:r>
              <a:rPr lang="en-GB" dirty="0"/>
              <a:t> </a:t>
            </a:r>
            <a:r>
              <a:rPr lang="en-GB" dirty="0" err="1"/>
              <a:t>sliku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je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smtClean="0"/>
              <a:t>to</a:t>
            </a:r>
            <a:r>
              <a:rPr lang="hr-HR" dirty="0"/>
              <a:t>č</a:t>
            </a:r>
            <a:r>
              <a:rPr lang="en-GB" dirty="0" smtClean="0"/>
              <a:t>no </a:t>
            </a:r>
            <a:r>
              <a:rPr lang="en-GB" dirty="0" err="1" smtClean="0"/>
              <a:t>klasificiranih</a:t>
            </a:r>
            <a:r>
              <a:rPr lang="en-GB" dirty="0" smtClean="0"/>
              <a:t> </a:t>
            </a:r>
            <a:r>
              <a:rPr lang="en-GB" dirty="0" err="1"/>
              <a:t>ablacija</a:t>
            </a:r>
            <a:r>
              <a:rPr lang="en-GB" dirty="0"/>
              <a:t> </a:t>
            </a:r>
            <a:r>
              <a:rPr lang="en-GB" dirty="0" err="1" smtClean="0"/>
              <a:t>naj</a:t>
            </a:r>
            <a:r>
              <a:rPr lang="hr-HR" dirty="0" smtClean="0"/>
              <a:t>č</a:t>
            </a:r>
            <a:r>
              <a:rPr lang="en-GB" dirty="0" err="1" smtClean="0"/>
              <a:t>eš</a:t>
            </a:r>
            <a:r>
              <a:rPr lang="hr-HR" dirty="0" smtClean="0"/>
              <a:t>ć</a:t>
            </a:r>
            <a:r>
              <a:rPr lang="en-GB" dirty="0" smtClean="0"/>
              <a:t>e </a:t>
            </a:r>
            <a:r>
              <a:rPr lang="en-GB" dirty="0" err="1"/>
              <a:t>klase</a:t>
            </a:r>
            <a:r>
              <a:rPr lang="en-GB" dirty="0"/>
              <a:t> </a:t>
            </a:r>
            <a:r>
              <a:rPr lang="en-GB" dirty="0" err="1" smtClean="0"/>
              <a:t>ve</a:t>
            </a:r>
            <a:r>
              <a:rPr lang="hr-HR" dirty="0" smtClean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hr-HR" dirty="0" smtClean="0"/>
              <a:t>broja </a:t>
            </a:r>
            <a:r>
              <a:rPr lang="en-GB" dirty="0" smtClean="0"/>
              <a:t>to</a:t>
            </a:r>
            <a:r>
              <a:rPr lang="hr-HR" dirty="0" smtClean="0"/>
              <a:t>č</a:t>
            </a:r>
            <a:r>
              <a:rPr lang="en-GB" dirty="0" smtClean="0"/>
              <a:t>no </a:t>
            </a:r>
            <a:r>
              <a:rPr lang="en-GB" dirty="0" err="1"/>
              <a:t>klasificiranih</a:t>
            </a:r>
            <a:r>
              <a:rPr lang="en-GB" dirty="0"/>
              <a:t> </a:t>
            </a:r>
            <a:r>
              <a:rPr lang="en-GB" dirty="0" err="1"/>
              <a:t>ablacija</a:t>
            </a:r>
            <a:r>
              <a:rPr lang="en-GB" dirty="0"/>
              <a:t> </a:t>
            </a:r>
            <a:r>
              <a:rPr lang="hr-HR" dirty="0" smtClean="0"/>
              <a:t>druge</a:t>
            </a:r>
            <a:r>
              <a:rPr lang="en-GB" dirty="0" smtClean="0"/>
              <a:t> </a:t>
            </a:r>
            <a:r>
              <a:rPr lang="hr-HR" dirty="0" smtClean="0"/>
              <a:t>najčešće klase za</a:t>
            </a:r>
            <a:r>
              <a:rPr lang="en-GB" dirty="0" smtClean="0"/>
              <a:t> </a:t>
            </a:r>
            <a:r>
              <a:rPr lang="hr-HR" dirty="0" smtClean="0"/>
              <a:t>dovoljno veliku marginu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77" y="4113553"/>
            <a:ext cx="9533446" cy="22328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7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Transformer model za vid je pogodan za derandomizirano zaglađivanje jer:</a:t>
            </a:r>
          </a:p>
          <a:p>
            <a:pPr marL="914400" lvl="1" indent="-457200">
              <a:buFont typeface="+mj-lt"/>
              <a:buAutoNum type="arabicPeriod"/>
            </a:pPr>
            <a:endParaRPr lang="hr-H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Obr</a:t>
            </a:r>
            <a:r>
              <a:rPr lang="hr-HR" dirty="0" smtClean="0"/>
              <a:t>ađ</a:t>
            </a:r>
            <a:r>
              <a:rPr lang="en-GB" dirty="0" err="1" smtClean="0"/>
              <a:t>uje</a:t>
            </a:r>
            <a:r>
              <a:rPr lang="en-GB" dirty="0" smtClean="0"/>
              <a:t> </a:t>
            </a:r>
            <a:r>
              <a:rPr lang="en-GB" dirty="0" err="1" smtClean="0"/>
              <a:t>sliku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en-GB" dirty="0" smtClean="0"/>
              <a:t> </a:t>
            </a:r>
            <a:r>
              <a:rPr lang="en-GB" dirty="0" err="1" smtClean="0"/>
              <a:t>sekvencu</a:t>
            </a:r>
            <a:r>
              <a:rPr lang="en-GB" dirty="0" smtClean="0"/>
              <a:t> </a:t>
            </a:r>
            <a:r>
              <a:rPr lang="en-GB" dirty="0" err="1" smtClean="0"/>
              <a:t>isj</a:t>
            </a:r>
            <a:r>
              <a:rPr lang="hr-HR" dirty="0" smtClean="0"/>
              <a:t>eč</a:t>
            </a:r>
            <a:r>
              <a:rPr lang="en-GB" dirty="0" smtClean="0"/>
              <a:t>aka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. </a:t>
            </a:r>
            <a:r>
              <a:rPr lang="en-GB" dirty="0" err="1" smtClean="0"/>
              <a:t>Iz</a:t>
            </a:r>
            <a:r>
              <a:rPr lang="en-GB" dirty="0" smtClean="0"/>
              <a:t> toga </a:t>
            </a:r>
            <a:r>
              <a:rPr lang="en-GB" dirty="0" err="1" smtClean="0"/>
              <a:t>slijedi</a:t>
            </a:r>
            <a:r>
              <a:rPr lang="en-GB" dirty="0" smtClean="0"/>
              <a:t> da </a:t>
            </a:r>
            <a:r>
              <a:rPr lang="en-GB" dirty="0" err="1" smtClean="0"/>
              <a:t>može</a:t>
            </a:r>
            <a:r>
              <a:rPr lang="en-GB" dirty="0" smtClean="0"/>
              <a:t> </a:t>
            </a:r>
            <a:r>
              <a:rPr lang="en-GB" dirty="0" err="1" smtClean="0"/>
              <a:t>odbaciti</a:t>
            </a:r>
            <a:r>
              <a:rPr lang="hr-HR" dirty="0"/>
              <a:t> </a:t>
            </a:r>
            <a:r>
              <a:rPr lang="en-GB" dirty="0" err="1" smtClean="0"/>
              <a:t>nepotrebne</a:t>
            </a:r>
            <a:r>
              <a:rPr lang="en-GB" dirty="0" smtClean="0"/>
              <a:t> </a:t>
            </a:r>
            <a:r>
              <a:rPr lang="en-GB" dirty="0" err="1" smtClean="0"/>
              <a:t>isje</a:t>
            </a:r>
            <a:r>
              <a:rPr lang="hr-HR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sekvence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ignorirati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hr-HR" dirty="0"/>
              <a:t>ć</a:t>
            </a:r>
            <a:r>
              <a:rPr lang="en-GB" dirty="0" smtClean="0"/>
              <a:t>e </a:t>
            </a:r>
            <a:r>
              <a:rPr lang="en-GB" dirty="0" err="1" smtClean="0"/>
              <a:t>dijelove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.</a:t>
            </a:r>
            <a:endParaRPr lang="hr-H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Mehanizam</a:t>
            </a:r>
            <a:r>
              <a:rPr lang="en-GB" dirty="0" smtClean="0"/>
              <a:t> </a:t>
            </a:r>
            <a:r>
              <a:rPr lang="en-GB" dirty="0" err="1" smtClean="0"/>
              <a:t>pažnje</a:t>
            </a:r>
            <a:r>
              <a:rPr lang="en-GB" dirty="0" smtClean="0"/>
              <a:t> u </a:t>
            </a:r>
            <a:r>
              <a:rPr lang="en-GB" dirty="0" err="1" smtClean="0"/>
              <a:t>modelu</a:t>
            </a:r>
            <a:r>
              <a:rPr lang="en-GB" dirty="0" smtClean="0"/>
              <a:t> </a:t>
            </a:r>
            <a:r>
              <a:rPr lang="en-GB" dirty="0" err="1" smtClean="0"/>
              <a:t>dijeli</a:t>
            </a:r>
            <a:r>
              <a:rPr lang="en-GB" dirty="0" smtClean="0"/>
              <a:t> 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 err="1" smtClean="0"/>
              <a:t>globalno</a:t>
            </a:r>
            <a:r>
              <a:rPr lang="en-GB" dirty="0" smtClean="0"/>
              <a:t> </a:t>
            </a:r>
            <a:r>
              <a:rPr lang="en-GB" dirty="0" err="1" smtClean="0"/>
              <a:t>kroz</a:t>
            </a:r>
            <a:r>
              <a:rPr lang="en-GB" dirty="0" smtClean="0"/>
              <a:t> 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slojeve</a:t>
            </a:r>
            <a:r>
              <a:rPr lang="en-GB" dirty="0" smtClean="0"/>
              <a:t>. To</a:t>
            </a:r>
            <a:r>
              <a:rPr lang="hr-HR" dirty="0" smtClean="0"/>
              <a:t> </a:t>
            </a:r>
            <a:r>
              <a:rPr lang="en-GB" dirty="0" smtClean="0"/>
              <a:t>je </a:t>
            </a:r>
            <a:r>
              <a:rPr lang="en-GB" dirty="0" err="1" smtClean="0"/>
              <a:t>pogodno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klasifikaciju</a:t>
            </a:r>
            <a:r>
              <a:rPr lang="en-GB" dirty="0" smtClean="0"/>
              <a:t> </a:t>
            </a:r>
            <a:r>
              <a:rPr lang="en-GB" dirty="0" err="1" smtClean="0"/>
              <a:t>ablacija</a:t>
            </a:r>
            <a:r>
              <a:rPr lang="en-GB" dirty="0" smtClean="0"/>
              <a:t> </a:t>
            </a:r>
            <a:r>
              <a:rPr lang="en-GB" dirty="0" err="1" smtClean="0"/>
              <a:t>jer</a:t>
            </a:r>
            <a:r>
              <a:rPr lang="en-GB" dirty="0" smtClean="0"/>
              <a:t> </a:t>
            </a:r>
            <a:r>
              <a:rPr lang="hr-HR" dirty="0" smtClean="0"/>
              <a:t>ć</a:t>
            </a:r>
            <a:r>
              <a:rPr lang="en-GB" dirty="0" smtClean="0"/>
              <a:t>e model </a:t>
            </a:r>
            <a:r>
              <a:rPr lang="en-GB" dirty="0" err="1" smtClean="0"/>
              <a:t>pridati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pažnje</a:t>
            </a:r>
            <a:r>
              <a:rPr lang="en-GB" dirty="0" smtClean="0"/>
              <a:t> </a:t>
            </a:r>
            <a:r>
              <a:rPr lang="en-GB" dirty="0" err="1" smtClean="0"/>
              <a:t>manjem</a:t>
            </a:r>
            <a:r>
              <a:rPr lang="hr-HR" dirty="0"/>
              <a:t> </a:t>
            </a:r>
            <a:r>
              <a:rPr lang="en-GB" dirty="0" err="1" smtClean="0"/>
              <a:t>nemaskiranom</a:t>
            </a:r>
            <a:r>
              <a:rPr lang="en-GB" dirty="0" smtClean="0"/>
              <a:t> </a:t>
            </a:r>
            <a:r>
              <a:rPr lang="en-GB" dirty="0" err="1" smtClean="0"/>
              <a:t>dijelu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1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Reprodukcija rezultata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26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dirty="0" smtClean="0"/>
              <a:t>Skup podataka CIFAR-10</a:t>
            </a:r>
          </a:p>
          <a:p>
            <a:r>
              <a:rPr lang="en-GB" dirty="0" smtClean="0"/>
              <a:t>60 </a:t>
            </a:r>
            <a:r>
              <a:rPr lang="en-GB" dirty="0"/>
              <a:t>000 RGB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rezolucije</a:t>
            </a:r>
            <a:r>
              <a:rPr lang="en-GB" dirty="0"/>
              <a:t> 32 × </a:t>
            </a:r>
            <a:r>
              <a:rPr lang="en-GB" dirty="0" smtClean="0"/>
              <a:t>32.</a:t>
            </a:r>
            <a:endParaRPr lang="hr-HR" dirty="0" smtClean="0"/>
          </a:p>
          <a:p>
            <a:r>
              <a:rPr lang="en-GB" dirty="0" smtClean="0"/>
              <a:t>10 </a:t>
            </a:r>
            <a:r>
              <a:rPr lang="en-GB" dirty="0" err="1" smtClean="0"/>
              <a:t>klasa</a:t>
            </a:r>
            <a:r>
              <a:rPr lang="hr-HR" dirty="0" smtClean="0"/>
              <a:t>, a</a:t>
            </a:r>
            <a:r>
              <a:rPr lang="en-GB" dirty="0" smtClean="0"/>
              <a:t> </a:t>
            </a:r>
            <a:r>
              <a:rPr lang="en-GB" dirty="0" err="1"/>
              <a:t>svaka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 </a:t>
            </a:r>
            <a:r>
              <a:rPr lang="hr-HR" dirty="0" smtClean="0"/>
              <a:t>sadrži po </a:t>
            </a:r>
            <a:r>
              <a:rPr lang="en-GB" dirty="0" smtClean="0"/>
              <a:t>6000 </a:t>
            </a:r>
            <a:r>
              <a:rPr lang="en-GB" dirty="0" err="1" smtClean="0"/>
              <a:t>slika</a:t>
            </a:r>
            <a:r>
              <a:rPr lang="en-GB" dirty="0" smtClean="0"/>
              <a:t>.</a:t>
            </a:r>
            <a:endParaRPr lang="hr-HR" dirty="0" smtClean="0"/>
          </a:p>
          <a:p>
            <a:r>
              <a:rPr lang="hr-HR" dirty="0"/>
              <a:t>S</a:t>
            </a:r>
            <a:r>
              <a:rPr lang="en-GB" dirty="0" err="1" smtClean="0"/>
              <a:t>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smtClean="0"/>
              <a:t>u</a:t>
            </a:r>
            <a:r>
              <a:rPr lang="hr-HR" dirty="0"/>
              <a:t>č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/>
              <a:t>od 50 000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r>
              <a:rPr lang="hr-HR" dirty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ispitivanje</a:t>
            </a:r>
            <a:r>
              <a:rPr lang="en-GB" dirty="0"/>
              <a:t> od 10 000 </a:t>
            </a:r>
            <a:r>
              <a:rPr lang="en-GB" dirty="0" err="1"/>
              <a:t>slika</a:t>
            </a:r>
            <a:r>
              <a:rPr lang="en-GB" dirty="0"/>
              <a:t>. </a:t>
            </a:r>
            <a:endParaRPr lang="hr-HR" dirty="0" smtClean="0"/>
          </a:p>
          <a:p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ispitivanje</a:t>
            </a:r>
            <a:r>
              <a:rPr lang="en-GB" dirty="0"/>
              <a:t>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po</a:t>
            </a:r>
            <a:r>
              <a:rPr lang="en-GB" dirty="0"/>
              <a:t> 1000 </a:t>
            </a:r>
            <a:r>
              <a:rPr lang="en-GB" dirty="0" err="1" smtClean="0"/>
              <a:t>slu</a:t>
            </a:r>
            <a:r>
              <a:rPr lang="hr-HR" dirty="0"/>
              <a:t>č</a:t>
            </a:r>
            <a:r>
              <a:rPr lang="en-GB" dirty="0" err="1" smtClean="0"/>
              <a:t>ajno</a:t>
            </a:r>
            <a:r>
              <a:rPr lang="hr-HR" dirty="0" smtClean="0"/>
              <a:t> </a:t>
            </a:r>
            <a:r>
              <a:rPr lang="en-GB" dirty="0" err="1" smtClean="0"/>
              <a:t>odabranih</a:t>
            </a:r>
            <a:r>
              <a:rPr lang="en-GB" dirty="0" smtClean="0"/>
              <a:t>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svaku</a:t>
            </a:r>
            <a:r>
              <a:rPr lang="en-GB" dirty="0"/>
              <a:t> od 10 </a:t>
            </a:r>
            <a:r>
              <a:rPr lang="en-GB" dirty="0" err="1" smtClean="0"/>
              <a:t>klasa</a:t>
            </a:r>
            <a:r>
              <a:rPr lang="hr-HR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04" y="2251495"/>
            <a:ext cx="5531688" cy="25365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Primjena transformer modela za klasifikaciju slika</vt:lpstr>
      <vt:lpstr>PowerPoint Presentation</vt:lpstr>
      <vt:lpstr>Transformer model</vt:lpstr>
      <vt:lpstr>Transformer model za vid (ViT)</vt:lpstr>
      <vt:lpstr>Certificirana robusnot modela</vt:lpstr>
      <vt:lpstr>Zaglađeni transformer za vid</vt:lpstr>
      <vt:lpstr>PowerPoint Presentation</vt:lpstr>
      <vt:lpstr>PowerPoint Presentation</vt:lpstr>
      <vt:lpstr>Reprodukcija rezultata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transformer modela za klasifikaciju slika</dc:title>
  <dc:creator>Rej Šafranko</dc:creator>
  <cp:lastModifiedBy>Rej Šafranko</cp:lastModifiedBy>
  <cp:revision>13</cp:revision>
  <dcterms:created xsi:type="dcterms:W3CDTF">2023-01-05T15:32:47Z</dcterms:created>
  <dcterms:modified xsi:type="dcterms:W3CDTF">2023-01-05T16:38:43Z</dcterms:modified>
</cp:coreProperties>
</file>