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3" r:id="rId3"/>
    <p:sldId id="321" r:id="rId4"/>
    <p:sldId id="312" r:id="rId5"/>
    <p:sldId id="313" r:id="rId6"/>
    <p:sldId id="315" r:id="rId7"/>
    <p:sldId id="322" r:id="rId8"/>
    <p:sldId id="273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EB0"/>
    <a:srgbClr val="5A52C2"/>
    <a:srgbClr val="4F2270"/>
    <a:srgbClr val="C812C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03/03/2023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03/03/2023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88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94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8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8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4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2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0991" y="2402097"/>
            <a:ext cx="3836714" cy="12222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Projet GEM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064" y="3844758"/>
            <a:ext cx="4986338" cy="976311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fr-FR" dirty="0"/>
              <a:t>Comment un simple site d’observation nous amène à découvrir de multiples technologies ?</a:t>
            </a:r>
          </a:p>
        </p:txBody>
      </p:sp>
      <p:pic>
        <p:nvPicPr>
          <p:cNvPr id="2" name="Image 1">
            <a:extLst>
              <a:ext uri="{FF2B5EF4-FFF2-40B4-BE49-F238E27FC236}">
                <a16:creationId xmlns:a16="http://schemas.microsoft.com/office/drawing/2014/main" id="{E7FDDC1A-0780-B6C5-FF30-87541EC921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73516" cy="6858000"/>
          </a:xfrm>
          <a:prstGeom prst="rect">
            <a:avLst/>
          </a:prstGeom>
        </p:spPr>
      </p:pic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F8F48D7F-7EC9-68A9-20EC-A9224C0476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6007" r="6007"/>
          <a:stretch>
            <a:fillRect/>
          </a:stretch>
        </p:blipFill>
        <p:spPr>
          <a:xfrm>
            <a:off x="10889102" y="5881689"/>
            <a:ext cx="1302898" cy="976311"/>
          </a:xfrm>
        </p:spPr>
      </p:pic>
      <p:sp>
        <p:nvSpPr>
          <p:cNvPr id="10" name="Sous-titre 3">
            <a:extLst>
              <a:ext uri="{FF2B5EF4-FFF2-40B4-BE49-F238E27FC236}">
                <a16:creationId xmlns:a16="http://schemas.microsoft.com/office/drawing/2014/main" id="{4B749AA2-BA21-6500-3A3D-8D39D3D6181B}"/>
              </a:ext>
            </a:extLst>
          </p:cNvPr>
          <p:cNvSpPr txBox="1">
            <a:spLocks/>
          </p:cNvSpPr>
          <p:nvPr/>
        </p:nvSpPr>
        <p:spPr>
          <a:xfrm>
            <a:off x="7205660" y="-1"/>
            <a:ext cx="4986339" cy="175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  <a:p>
            <a:r>
              <a:rPr lang="fr-FR" sz="1800" b="1" dirty="0"/>
              <a:t>RUAS Kelyan</a:t>
            </a:r>
            <a:r>
              <a:rPr lang="fr-FR" sz="1800" dirty="0"/>
              <a:t>				</a:t>
            </a:r>
          </a:p>
          <a:p>
            <a:r>
              <a:rPr lang="fr-FR" sz="1800" dirty="0"/>
              <a:t>			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1C0F53-9A66-CFB0-95A5-A41523BD2332}"/>
              </a:ext>
            </a:extLst>
          </p:cNvPr>
          <p:cNvSpPr txBox="1"/>
          <p:nvPr/>
        </p:nvSpPr>
        <p:spPr>
          <a:xfrm>
            <a:off x="10491537" y="230830"/>
            <a:ext cx="165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2"/>
                </a:solidFill>
              </a:rPr>
              <a:t>S2SNIR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-Présentation du système</a:t>
            </a:r>
          </a:p>
          <a:p>
            <a:pPr rtl="0"/>
            <a:r>
              <a:rPr lang="fr-FR" dirty="0"/>
              <a:t>-Diagramme des cas d’utilisation</a:t>
            </a:r>
          </a:p>
          <a:p>
            <a:pPr rtl="0"/>
            <a:r>
              <a:rPr lang="fr-FR" dirty="0"/>
              <a:t>-Diagramme des entités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0284" y="1557337"/>
            <a:ext cx="2336800" cy="1854200"/>
          </a:xfrm>
        </p:spPr>
        <p:txBody>
          <a:bodyPr rtlCol="0" anchor="b"/>
          <a:lstStyle/>
          <a:p>
            <a:pPr rtl="0"/>
            <a:r>
              <a:rPr lang="fr-FR" dirty="0"/>
              <a:t>-Architecture : n-tier</a:t>
            </a:r>
          </a:p>
          <a:p>
            <a:pPr rtl="0"/>
            <a:r>
              <a:rPr lang="fr-FR" dirty="0"/>
              <a:t>-Vue générale du projet</a:t>
            </a:r>
          </a:p>
          <a:p>
            <a:pPr rtl="0"/>
            <a:r>
              <a:rPr lang="fr-FR" dirty="0"/>
              <a:t>-Vue d’ensemble de la BDD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-Couche client</a:t>
            </a:r>
          </a:p>
          <a:p>
            <a:pPr rtl="0"/>
            <a:r>
              <a:rPr lang="fr-FR" dirty="0"/>
              <a:t>-Utilisation Java Script</a:t>
            </a:r>
          </a:p>
          <a:p>
            <a:pPr rtl="0"/>
            <a:r>
              <a:rPr lang="fr-FR" dirty="0"/>
              <a:t>-API rest Python(FLASK)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47659" y="1565359"/>
            <a:ext cx="2336800" cy="1541024"/>
          </a:xfrm>
        </p:spPr>
        <p:txBody>
          <a:bodyPr rtlCol="0" anchor="b"/>
          <a:lstStyle/>
          <a:p>
            <a:r>
              <a:rPr lang="fr-FR" dirty="0"/>
              <a:t>-Mise en page du projet</a:t>
            </a:r>
          </a:p>
          <a:p>
            <a:pPr rtl="0"/>
            <a:r>
              <a:rPr lang="fr-FR" dirty="0"/>
              <a:t>-Affichage des différentes courbes</a:t>
            </a:r>
          </a:p>
          <a:p>
            <a:pPr rtl="0"/>
            <a:r>
              <a:rPr lang="fr-FR" dirty="0"/>
              <a:t>-Affichage du camembert(Donut)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E78DE23-4193-BC66-A3E4-FDC744F9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66" y="1628275"/>
            <a:ext cx="2109402" cy="153459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686E206-1771-35D4-2B80-BCE48A9CA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36" y="4429624"/>
            <a:ext cx="2056454" cy="1064215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83B1ED67-D21D-8EFA-5A81-24517F88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069" y="1300209"/>
            <a:ext cx="1509399" cy="853313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49F1501-178C-0415-5BD2-4EFC7AC7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468" y="1726865"/>
            <a:ext cx="1216192" cy="121619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D354069-80C7-2087-B781-AB47FE69C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300" y="2512615"/>
            <a:ext cx="1834511" cy="1031912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48511A94-8C50-0966-6FBF-604303F78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5169" y="4147786"/>
            <a:ext cx="2258820" cy="50145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FFFA5A9F-0F23-7D82-CEEA-0ECD01316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6492" y="4749962"/>
            <a:ext cx="1611607" cy="12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DD872D-E34E-A806-5683-38D175574D27}"/>
              </a:ext>
            </a:extLst>
          </p:cNvPr>
          <p:cNvSpPr/>
          <p:nvPr/>
        </p:nvSpPr>
        <p:spPr>
          <a:xfrm>
            <a:off x="371474" y="1526721"/>
            <a:ext cx="11442247" cy="469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système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5D3F4F-7C19-0CFA-5EC5-C4C74F2A3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0" y="1307863"/>
            <a:ext cx="7643811" cy="375186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BE78197-2742-3A9B-D1CC-A90CA1DFF436}"/>
              </a:ext>
            </a:extLst>
          </p:cNvPr>
          <p:cNvSpPr txBox="1"/>
          <p:nvPr/>
        </p:nvSpPr>
        <p:spPr>
          <a:xfrm>
            <a:off x="7919357" y="1953917"/>
            <a:ext cx="37474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j-lt"/>
              </a:rPr>
              <a:t>Le système à réaliser permettra d’assurer les fonctionnalité suivante :</a:t>
            </a: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  <a:p>
            <a:r>
              <a:rPr lang="fr-FR" dirty="0">
                <a:solidFill>
                  <a:schemeClr val="bg1"/>
                </a:solidFill>
                <a:latin typeface="+mj-lt"/>
              </a:rPr>
              <a:t>-&gt; Consultation de ça consommation énergétique</a:t>
            </a: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  <a:p>
            <a:r>
              <a:rPr lang="fr-FR" dirty="0">
                <a:solidFill>
                  <a:schemeClr val="bg1"/>
                </a:solidFill>
                <a:latin typeface="+mj-lt"/>
              </a:rPr>
              <a:t>-&gt; Gestion d’une VMC selon les valeurs des différent capteurs</a:t>
            </a: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  <a:p>
            <a:r>
              <a:rPr lang="fr-FR" dirty="0">
                <a:solidFill>
                  <a:schemeClr val="bg1"/>
                </a:solidFill>
                <a:latin typeface="+mj-lt"/>
              </a:rPr>
              <a:t>-&gt; Calculer la facture E.D.F actuelle</a:t>
            </a: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  <a:p>
            <a:r>
              <a:rPr lang="fr-FR" dirty="0">
                <a:solidFill>
                  <a:schemeClr val="bg1"/>
                </a:solidFill>
                <a:latin typeface="+mj-lt"/>
              </a:rPr>
              <a:t>-&gt; Optimisation de la consommation énergétique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95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20" y="5612638"/>
            <a:ext cx="10439400" cy="1175444"/>
          </a:xfrm>
        </p:spPr>
        <p:txBody>
          <a:bodyPr rtlCol="0"/>
          <a:lstStyle/>
          <a:p>
            <a:pPr rtl="0"/>
            <a:r>
              <a:rPr lang="fr-FR" dirty="0">
                <a:latin typeface="+mn-lt"/>
              </a:rPr>
              <a:t>Diagramme des cas d’utilisation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4396E1-1DB4-982B-03D1-9C4D4A77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49" y="422327"/>
            <a:ext cx="9102279" cy="51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20" y="5612638"/>
            <a:ext cx="10439400" cy="1175444"/>
          </a:xfrm>
        </p:spPr>
        <p:txBody>
          <a:bodyPr rtlCol="0"/>
          <a:lstStyle/>
          <a:p>
            <a:pPr rtl="0"/>
            <a:r>
              <a:rPr lang="fr-FR" dirty="0">
                <a:latin typeface="+mn-lt"/>
              </a:rPr>
              <a:t>Diagramme des entités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E81980-E931-F5C1-A541-82182362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552700"/>
            <a:ext cx="11518900" cy="496504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E856176-4019-53F3-FE18-C105FB1860B3}"/>
              </a:ext>
            </a:extLst>
          </p:cNvPr>
          <p:cNvCxnSpPr/>
          <p:nvPr/>
        </p:nvCxnSpPr>
        <p:spPr>
          <a:xfrm>
            <a:off x="8907236" y="5517743"/>
            <a:ext cx="865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B5900C-1444-32E7-6DF2-E5DA7BBF5FAA}"/>
              </a:ext>
            </a:extLst>
          </p:cNvPr>
          <p:cNvSpPr/>
          <p:nvPr/>
        </p:nvSpPr>
        <p:spPr>
          <a:xfrm>
            <a:off x="0" y="1836964"/>
            <a:ext cx="12192000" cy="1048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20" y="5612638"/>
            <a:ext cx="10439400" cy="1175444"/>
          </a:xfrm>
        </p:spPr>
        <p:txBody>
          <a:bodyPr rtlCol="0"/>
          <a:lstStyle/>
          <a:p>
            <a:pPr rtl="0"/>
            <a:r>
              <a:rPr lang="fr-FR" dirty="0">
                <a:latin typeface="+mn-lt"/>
              </a:rPr>
              <a:t>Architecture: n-tier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FA3CB-A285-257F-7675-83F64E7EC59D}"/>
              </a:ext>
            </a:extLst>
          </p:cNvPr>
          <p:cNvSpPr/>
          <p:nvPr/>
        </p:nvSpPr>
        <p:spPr>
          <a:xfrm>
            <a:off x="5102679" y="3747407"/>
            <a:ext cx="2669721" cy="538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E26A85-9F91-7B4D-0553-4C117E13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539" y="2536182"/>
            <a:ext cx="4948220" cy="287342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9DFA7C7-7644-F17A-9402-AB2FB2C9B09F}"/>
              </a:ext>
            </a:extLst>
          </p:cNvPr>
          <p:cNvSpPr txBox="1"/>
          <p:nvPr/>
        </p:nvSpPr>
        <p:spPr>
          <a:xfrm>
            <a:off x="241575" y="2162906"/>
            <a:ext cx="105074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Il s’agit d’un modèle d’application qui vise à modéliser une application en n couches</a:t>
            </a: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Notre projet est coupé en trois niveau :</a:t>
            </a:r>
          </a:p>
          <a:p>
            <a:endParaRPr lang="fr-FR" dirty="0">
              <a:latin typeface="+mj-lt"/>
            </a:endParaRPr>
          </a:p>
          <a:p>
            <a:r>
              <a:rPr lang="fr-FR" sz="1000" dirty="0">
                <a:effectLst/>
                <a:latin typeface="+mj-lt"/>
              </a:rPr>
              <a:t>● </a:t>
            </a:r>
            <a:r>
              <a:rPr lang="fr-FR" dirty="0">
                <a:effectLst/>
                <a:latin typeface="+mj-lt"/>
              </a:rPr>
              <a:t>Couche client</a:t>
            </a:r>
          </a:p>
          <a:p>
            <a:endParaRPr lang="fr-FR" sz="1000" dirty="0">
              <a:latin typeface="+mj-lt"/>
            </a:endParaRPr>
          </a:p>
          <a:p>
            <a:r>
              <a:rPr lang="fr-FR" sz="1000" dirty="0">
                <a:effectLst/>
                <a:latin typeface="+mj-lt"/>
              </a:rPr>
              <a:t>● </a:t>
            </a:r>
            <a:r>
              <a:rPr lang="fr-FR" dirty="0">
                <a:effectLst/>
                <a:latin typeface="+mj-lt"/>
              </a:rPr>
              <a:t>Couche métier</a:t>
            </a:r>
            <a:endParaRPr lang="fr-FR" dirty="0">
              <a:latin typeface="+mj-lt"/>
            </a:endParaRPr>
          </a:p>
          <a:p>
            <a:endParaRPr lang="fr-FR" sz="1000" dirty="0">
              <a:latin typeface="+mj-lt"/>
            </a:endParaRPr>
          </a:p>
          <a:p>
            <a:r>
              <a:rPr lang="fr-FR" sz="1000" dirty="0">
                <a:effectLst/>
                <a:latin typeface="+mj-lt"/>
              </a:rPr>
              <a:t>● </a:t>
            </a:r>
            <a:r>
              <a:rPr lang="fr-FR" dirty="0">
                <a:effectLst/>
                <a:latin typeface="+mj-lt"/>
              </a:rPr>
              <a:t>Couche physique</a:t>
            </a:r>
            <a:endParaRPr lang="fr-FR" dirty="0">
              <a:latin typeface="+mj-lt"/>
            </a:endParaRP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08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FCB8F1-87B3-238A-E06C-0CFE2C156B89}"/>
              </a:ext>
            </a:extLst>
          </p:cNvPr>
          <p:cNvSpPr/>
          <p:nvPr/>
        </p:nvSpPr>
        <p:spPr>
          <a:xfrm>
            <a:off x="362632" y="1530905"/>
            <a:ext cx="4927146" cy="4551488"/>
          </a:xfrm>
          <a:prstGeom prst="rect">
            <a:avLst/>
          </a:prstGeom>
          <a:solidFill>
            <a:srgbClr val="463E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Vue général du projet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4" y="1724025"/>
            <a:ext cx="4562476" cy="419100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>
                <a:latin typeface="+mj-lt"/>
              </a:rPr>
              <a:t>On peut remarquer la présence de 3 couches :</a:t>
            </a:r>
          </a:p>
          <a:p>
            <a:pPr rtl="0"/>
            <a:endParaRPr lang="fr-FR" dirty="0">
              <a:latin typeface="+mj-lt"/>
            </a:endParaRPr>
          </a:p>
          <a:p>
            <a:pPr rtl="0"/>
            <a:r>
              <a:rPr lang="fr-FR" dirty="0">
                <a:latin typeface="+mj-lt"/>
              </a:rPr>
              <a:t>La couche métier</a:t>
            </a: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La couche client</a:t>
            </a: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La couche physique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601" r="3601"/>
          <a:stretch/>
        </p:blipFill>
        <p:spPr>
          <a:xfrm>
            <a:off x="5289778" y="1175658"/>
            <a:ext cx="4244734" cy="5132614"/>
          </a:xfrm>
        </p:spPr>
      </p:pic>
    </p:spTree>
    <p:extLst>
      <p:ext uri="{BB962C8B-B14F-4D97-AF65-F5344CB8AC3E}">
        <p14:creationId xmlns:p14="http://schemas.microsoft.com/office/powerpoint/2010/main" val="277961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4" y="1724025"/>
            <a:ext cx="3293143" cy="4191000"/>
          </a:xfrm>
        </p:spPr>
        <p:txBody>
          <a:bodyPr rtlCol="0"/>
          <a:lstStyle/>
          <a:p>
            <a:pPr rtl="0"/>
            <a:r>
              <a:rPr lang="fr-FR" dirty="0"/>
              <a:t>Temps de réalisation : 128H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Amélioration possible :              -Adaptatif pour Smartphone     -Mise à jour en temps réel</a:t>
            </a:r>
          </a:p>
          <a:p>
            <a:endParaRPr lang="fr-FR" dirty="0"/>
          </a:p>
          <a:p>
            <a:r>
              <a:rPr lang="fr-FR" dirty="0"/>
              <a:t>Temps estimé: 100H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Difficultés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Documentation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Solutions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Librairies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Framework</a:t>
            </a:r>
          </a:p>
          <a:p>
            <a:pPr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8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476" r="22476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715</TotalTime>
  <Words>239</Words>
  <Application>Microsoft Office PowerPoint</Application>
  <PresentationFormat>Grand écran</PresentationFormat>
  <Paragraphs>79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GEM</vt:lpstr>
      <vt:lpstr>Sommaire</vt:lpstr>
      <vt:lpstr>Présentation du système</vt:lpstr>
      <vt:lpstr>Diagramme des cas d’utilisation</vt:lpstr>
      <vt:lpstr>Diagramme des entités</vt:lpstr>
      <vt:lpstr>Architecture: n-tier</vt:lpstr>
      <vt:lpstr>Vue général du projet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WKS</dc:title>
  <dc:creator>Kelyan RUAS</dc:creator>
  <cp:lastModifiedBy>Kelyan RUAS</cp:lastModifiedBy>
  <cp:revision>50</cp:revision>
  <dcterms:created xsi:type="dcterms:W3CDTF">2022-12-16T08:12:20Z</dcterms:created>
  <dcterms:modified xsi:type="dcterms:W3CDTF">2023-03-03T13:40:15Z</dcterms:modified>
</cp:coreProperties>
</file>