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0" r:id="rId1"/>
  </p:sldMasterIdLst>
  <p:notesMasterIdLst>
    <p:notesMasterId r:id="rId35"/>
  </p:notesMasterIdLst>
  <p:sldIdLst>
    <p:sldId id="1802" r:id="rId2"/>
    <p:sldId id="256" r:id="rId3"/>
    <p:sldId id="259" r:id="rId4"/>
    <p:sldId id="257" r:id="rId5"/>
    <p:sldId id="258" r:id="rId6"/>
    <p:sldId id="1804" r:id="rId7"/>
    <p:sldId id="1805" r:id="rId8"/>
    <p:sldId id="1806" r:id="rId9"/>
    <p:sldId id="1803" r:id="rId10"/>
    <p:sldId id="1808" r:id="rId11"/>
    <p:sldId id="1807" r:id="rId12"/>
    <p:sldId id="1809" r:id="rId13"/>
    <p:sldId id="1810" r:id="rId14"/>
    <p:sldId id="1811" r:id="rId15"/>
    <p:sldId id="1813" r:id="rId16"/>
    <p:sldId id="1812" r:id="rId17"/>
    <p:sldId id="260" r:id="rId18"/>
    <p:sldId id="261" r:id="rId19"/>
    <p:sldId id="262" r:id="rId20"/>
    <p:sldId id="275" r:id="rId21"/>
    <p:sldId id="277" r:id="rId22"/>
    <p:sldId id="278" r:id="rId23"/>
    <p:sldId id="279" r:id="rId24"/>
    <p:sldId id="1814" r:id="rId25"/>
    <p:sldId id="1815" r:id="rId26"/>
    <p:sldId id="1816" r:id="rId27"/>
    <p:sldId id="1817" r:id="rId28"/>
    <p:sldId id="1818" r:id="rId29"/>
    <p:sldId id="1819" r:id="rId30"/>
    <p:sldId id="1820" r:id="rId31"/>
    <p:sldId id="1821" r:id="rId32"/>
    <p:sldId id="281" r:id="rId33"/>
    <p:sldId id="282" r:id="rId34"/>
  </p:sldIdLst>
  <p:sldSz cx="12192000" cy="6858000"/>
  <p:notesSz cx="6858000" cy="9144000"/>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533" autoAdjust="0"/>
  </p:normalViewPr>
  <p:slideViewPr>
    <p:cSldViewPr snapToGrid="0">
      <p:cViewPr varScale="1">
        <p:scale>
          <a:sx n="72" d="100"/>
          <a:sy n="72" d="100"/>
        </p:scale>
        <p:origin x="564" y="6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00F43-E18C-45D3-AE1B-0D161DDFEA20}"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ED82-4DA4-4735-9E13-313C9999E7BD}" type="slidenum">
              <a:rPr lang="en-US" smtClean="0"/>
              <a:t>‹#›</a:t>
            </a:fld>
            <a:endParaRPr lang="en-US"/>
          </a:p>
        </p:txBody>
      </p:sp>
    </p:spTree>
    <p:extLst>
      <p:ext uri="{BB962C8B-B14F-4D97-AF65-F5344CB8AC3E}">
        <p14:creationId xmlns:p14="http://schemas.microsoft.com/office/powerpoint/2010/main" val="2504686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panose="020B0604020202020204" pitchFamily="34" charset="0"/>
                <a:cs typeface="Arial" panose="020B0604020202020204" pitchFamily="34" charset="0"/>
              </a:rPr>
              <a:t>Một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số</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dự</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án</a:t>
            </a:r>
            <a:r>
              <a:rPr lang="en-US" sz="1200" dirty="0">
                <a:latin typeface="Arial" panose="020B0604020202020204" pitchFamily="34" charset="0"/>
                <a:cs typeface="Arial" panose="020B0604020202020204" pitchFamily="34" charset="0"/>
              </a:rPr>
              <a:t> Python </a:t>
            </a:r>
            <a:r>
              <a:rPr lang="en-US" sz="1200" dirty="0" err="1">
                <a:latin typeface="Arial" panose="020B0604020202020204" pitchFamily="34" charset="0"/>
                <a:cs typeface="Arial" panose="020B0604020202020204" pitchFamily="34" charset="0"/>
              </a:rPr>
              <a:t>cũ</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vẫn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sử</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dụng</a:t>
            </a:r>
            <a:r>
              <a:rPr lang="en-US" sz="1200" dirty="0">
                <a:latin typeface="Arial" panose="020B0604020202020204" pitchFamily="34" charset="0"/>
                <a:cs typeface="Arial" panose="020B0604020202020204" pitchFamily="34" charset="0"/>
              </a:rPr>
              <a:t> Python 2, </a:t>
            </a:r>
            <a:r>
              <a:rPr lang="en-US" sz="1200" dirty="0" err="1">
                <a:latin typeface="Arial" panose="020B0604020202020204" pitchFamily="34" charset="0"/>
                <a:cs typeface="Arial" panose="020B0604020202020204" pitchFamily="34" charset="0"/>
              </a:rPr>
              <a:t>nhưng</a:t>
            </a:r>
            <a:r>
              <a:rPr lang="en-US" sz="1200" dirty="0">
                <a:latin typeface="Arial" panose="020B0604020202020204" pitchFamily="34" charset="0"/>
                <a:cs typeface="Arial" panose="020B0604020202020204" pitchFamily="34" charset="0"/>
              </a:rPr>
              <a:t> ta </a:t>
            </a:r>
            <a:r>
              <a:rPr lang="en-US" sz="1200" dirty="0" err="1">
                <a:latin typeface="Arial" panose="020B0604020202020204" pitchFamily="34" charset="0"/>
                <a:cs typeface="Arial" panose="020B0604020202020204" pitchFamily="34" charset="0"/>
              </a:rPr>
              <a:t>nên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sử</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dụng</a:t>
            </a:r>
            <a:r>
              <a:rPr lang="en-US" sz="1200" dirty="0">
                <a:latin typeface="Arial" panose="020B0604020202020204" pitchFamily="34" charset="0"/>
                <a:cs typeface="Arial" panose="020B0604020202020204" pitchFamily="34" charset="0"/>
              </a:rPr>
              <a:t> Python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panose="020B0604020202020204" pitchFamily="34" charset="0"/>
                <a:cs typeface="Arial" panose="020B0604020202020204" pitchFamily="34" charset="0"/>
              </a:rPr>
              <a:t>Nếu</a:t>
            </a:r>
            <a:r>
              <a:rPr lang="en-US" sz="1200" dirty="0">
                <a:latin typeface="Arial" panose="020B0604020202020204" pitchFamily="34" charset="0"/>
                <a:cs typeface="Arial" panose="020B0604020202020204" pitchFamily="34" charset="0"/>
              </a:rPr>
              <a:t> Python 2 </a:t>
            </a:r>
            <a:r>
              <a:rPr lang="en-US" sz="1200" dirty="0" err="1">
                <a:latin typeface="Arial" panose="020B0604020202020204" pitchFamily="34" charset="0"/>
                <a:cs typeface="Arial" panose="020B0604020202020204" pitchFamily="34" charset="0"/>
              </a:rPr>
              <a:t>được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cài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đặt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trên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hệ</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thống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thì</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có</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thể</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nó</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sẽ</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hỗ</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trợ</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một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số</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chương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trình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cũ</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hơn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mà</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hệ</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thống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cần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tuy</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nhiên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cần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cài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bổ</a:t>
            </a:r>
            <a:r>
              <a:rPr lang="en-US" sz="1200" dirty="0">
                <a:latin typeface="Arial" panose="020B0604020202020204" pitchFamily="34" charset="0"/>
                <a:cs typeface="Arial" panose="020B0604020202020204" pitchFamily="34" charset="0"/>
              </a:rPr>
              <a:t> sung </a:t>
            </a:r>
            <a:r>
              <a:rPr lang="en-US" sz="1200" dirty="0" err="1">
                <a:latin typeface="Arial" panose="020B0604020202020204" pitchFamily="34" charset="0"/>
                <a:cs typeface="Arial" panose="020B0604020202020204" pitchFamily="34" charset="0"/>
              </a:rPr>
              <a:t>phiên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bản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mới</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hơn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để</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chạy</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các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dự</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án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mới</a:t>
            </a:r>
            <a:r>
              <a:rPr lang="en-US" sz="1200" dirty="0">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Sublime Text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thảo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Sublime Text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chạy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gõ</a:t>
            </a:r>
            <a:r>
              <a:rPr lang="en-US" sz="1200" kern="1200" dirty="0">
                <a:solidFill>
                  <a:schemeClr val="tx1"/>
                </a:solidFill>
                <a:effectLst/>
                <a:latin typeface="+mn-lt"/>
                <a:ea typeface="+mn-ea"/>
                <a:cs typeface="+mn-cs"/>
              </a:rPr>
              <a:t> code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qua </a:t>
            </a:r>
            <a:r>
              <a:rPr lang="en-US" sz="1200" kern="1200" dirty="0" err="1">
                <a:solidFill>
                  <a:schemeClr val="tx1"/>
                </a:solidFill>
                <a:effectLst/>
                <a:latin typeface="+mn-lt"/>
                <a:ea typeface="+mn-ea"/>
                <a:cs typeface="+mn-cs"/>
              </a:rPr>
              <a:t>phiên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DF2ED82-4DA4-4735-9E13-313C9999E7BD}" type="slidenum">
              <a:rPr lang="en-US" smtClean="0"/>
              <a:t>4</a:t>
            </a:fld>
            <a:endParaRPr lang="en-US"/>
          </a:p>
        </p:txBody>
      </p:sp>
    </p:spTree>
    <p:extLst>
      <p:ext uri="{BB962C8B-B14F-4D97-AF65-F5344CB8AC3E}">
        <p14:creationId xmlns:p14="http://schemas.microsoft.com/office/powerpoint/2010/main" val="2718887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DF2ED82-4DA4-4735-9E13-313C9999E7BD}" type="slidenum">
              <a:rPr lang="en-US" smtClean="0"/>
              <a:t>13</a:t>
            </a:fld>
            <a:endParaRPr lang="en-US"/>
          </a:p>
        </p:txBody>
      </p:sp>
    </p:spTree>
    <p:extLst>
      <p:ext uri="{BB962C8B-B14F-4D97-AF65-F5344CB8AC3E}">
        <p14:creationId xmlns:p14="http://schemas.microsoft.com/office/powerpoint/2010/main" val="1826258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DF2ED82-4DA4-4735-9E13-313C9999E7BD}" type="slidenum">
              <a:rPr lang="en-US" smtClean="0"/>
              <a:t>14</a:t>
            </a:fld>
            <a:endParaRPr lang="en-US"/>
          </a:p>
        </p:txBody>
      </p:sp>
    </p:spTree>
    <p:extLst>
      <p:ext uri="{BB962C8B-B14F-4D97-AF65-F5344CB8AC3E}">
        <p14:creationId xmlns:p14="http://schemas.microsoft.com/office/powerpoint/2010/main" val="1118266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DF2ED82-4DA4-4735-9E13-313C9999E7BD}" type="slidenum">
              <a:rPr lang="en-US" smtClean="0"/>
              <a:t>15</a:t>
            </a:fld>
            <a:endParaRPr lang="en-US"/>
          </a:p>
        </p:txBody>
      </p:sp>
    </p:spTree>
    <p:extLst>
      <p:ext uri="{BB962C8B-B14F-4D97-AF65-F5344CB8AC3E}">
        <p14:creationId xmlns:p14="http://schemas.microsoft.com/office/powerpoint/2010/main" val="2491814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DF2ED82-4DA4-4735-9E13-313C9999E7BD}" type="slidenum">
              <a:rPr lang="en-US" smtClean="0"/>
              <a:t>16</a:t>
            </a:fld>
            <a:endParaRPr lang="en-US"/>
          </a:p>
        </p:txBody>
      </p:sp>
    </p:spTree>
    <p:extLst>
      <p:ext uri="{BB962C8B-B14F-4D97-AF65-F5344CB8AC3E}">
        <p14:creationId xmlns:p14="http://schemas.microsoft.com/office/powerpoint/2010/main" val="2308460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F2ED82-4DA4-4735-9E13-313C9999E7BD}" type="slidenum">
              <a:rPr lang="en-US" smtClean="0"/>
              <a:t>32</a:t>
            </a:fld>
            <a:endParaRPr lang="en-US"/>
          </a:p>
        </p:txBody>
      </p:sp>
    </p:spTree>
    <p:extLst>
      <p:ext uri="{BB962C8B-B14F-4D97-AF65-F5344CB8AC3E}">
        <p14:creationId xmlns:p14="http://schemas.microsoft.com/office/powerpoint/2010/main" val="3091171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DF2ED82-4DA4-4735-9E13-313C9999E7BD}" type="slidenum">
              <a:rPr lang="en-US" smtClean="0"/>
              <a:t>5</a:t>
            </a:fld>
            <a:endParaRPr lang="en-US"/>
          </a:p>
        </p:txBody>
      </p:sp>
    </p:spTree>
    <p:extLst>
      <p:ext uri="{BB962C8B-B14F-4D97-AF65-F5344CB8AC3E}">
        <p14:creationId xmlns:p14="http://schemas.microsoft.com/office/powerpoint/2010/main" val="280814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DF2ED82-4DA4-4735-9E13-313C9999E7BD}" type="slidenum">
              <a:rPr lang="en-US" smtClean="0"/>
              <a:t>6</a:t>
            </a:fld>
            <a:endParaRPr lang="en-US"/>
          </a:p>
        </p:txBody>
      </p:sp>
    </p:spTree>
    <p:extLst>
      <p:ext uri="{BB962C8B-B14F-4D97-AF65-F5344CB8AC3E}">
        <p14:creationId xmlns:p14="http://schemas.microsoft.com/office/powerpoint/2010/main" val="3844930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DF2ED82-4DA4-4735-9E13-313C9999E7BD}" type="slidenum">
              <a:rPr lang="en-US" smtClean="0"/>
              <a:t>7</a:t>
            </a:fld>
            <a:endParaRPr lang="en-US"/>
          </a:p>
        </p:txBody>
      </p:sp>
    </p:spTree>
    <p:extLst>
      <p:ext uri="{BB962C8B-B14F-4D97-AF65-F5344CB8AC3E}">
        <p14:creationId xmlns:p14="http://schemas.microsoft.com/office/powerpoint/2010/main" val="25183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DF2ED82-4DA4-4735-9E13-313C9999E7BD}" type="slidenum">
              <a:rPr lang="en-US" smtClean="0"/>
              <a:t>8</a:t>
            </a:fld>
            <a:endParaRPr lang="en-US"/>
          </a:p>
        </p:txBody>
      </p:sp>
    </p:spTree>
    <p:extLst>
      <p:ext uri="{BB962C8B-B14F-4D97-AF65-F5344CB8AC3E}">
        <p14:creationId xmlns:p14="http://schemas.microsoft.com/office/powerpoint/2010/main" val="6476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DF2ED82-4DA4-4735-9E13-313C9999E7BD}" type="slidenum">
              <a:rPr lang="en-US" smtClean="0"/>
              <a:t>9</a:t>
            </a:fld>
            <a:endParaRPr lang="en-US"/>
          </a:p>
        </p:txBody>
      </p:sp>
    </p:spTree>
    <p:extLst>
      <p:ext uri="{BB962C8B-B14F-4D97-AF65-F5344CB8AC3E}">
        <p14:creationId xmlns:p14="http://schemas.microsoft.com/office/powerpoint/2010/main" val="177840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DF2ED82-4DA4-4735-9E13-313C9999E7BD}" type="slidenum">
              <a:rPr lang="en-US" smtClean="0"/>
              <a:t>10</a:t>
            </a:fld>
            <a:endParaRPr lang="en-US"/>
          </a:p>
        </p:txBody>
      </p:sp>
    </p:spTree>
    <p:extLst>
      <p:ext uri="{BB962C8B-B14F-4D97-AF65-F5344CB8AC3E}">
        <p14:creationId xmlns:p14="http://schemas.microsoft.com/office/powerpoint/2010/main" val="420267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DF2ED82-4DA4-4735-9E13-313C9999E7BD}" type="slidenum">
              <a:rPr lang="en-US" smtClean="0"/>
              <a:t>11</a:t>
            </a:fld>
            <a:endParaRPr lang="en-US"/>
          </a:p>
        </p:txBody>
      </p:sp>
    </p:spTree>
    <p:extLst>
      <p:ext uri="{BB962C8B-B14F-4D97-AF65-F5344CB8AC3E}">
        <p14:creationId xmlns:p14="http://schemas.microsoft.com/office/powerpoint/2010/main" val="181081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DF2ED82-4DA4-4735-9E13-313C9999E7BD}" type="slidenum">
              <a:rPr lang="en-US" smtClean="0"/>
              <a:t>12</a:t>
            </a:fld>
            <a:endParaRPr lang="en-US"/>
          </a:p>
        </p:txBody>
      </p:sp>
    </p:spTree>
    <p:extLst>
      <p:ext uri="{BB962C8B-B14F-4D97-AF65-F5344CB8AC3E}">
        <p14:creationId xmlns:p14="http://schemas.microsoft.com/office/powerpoint/2010/main" val="4101504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Oval 38">
            <a:extLst>
              <a:ext uri="{FF2B5EF4-FFF2-40B4-BE49-F238E27FC236}">
                <a16:creationId xmlns="" xmlns:a16="http://schemas.microsoft.com/office/drawing/2014/main" id="{5BE51AB7-6445-AE4B-B790-0C1D14FCCF9B}"/>
              </a:ext>
            </a:extLst>
          </p:cNvPr>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5" name="Rectangle 39">
            <a:extLst>
              <a:ext uri="{FF2B5EF4-FFF2-40B4-BE49-F238E27FC236}">
                <a16:creationId xmlns="" xmlns:a16="http://schemas.microsoft.com/office/drawing/2014/main" id="{A480ECDC-E865-A747-A87A-2398ADDCE171}"/>
              </a:ext>
            </a:extLst>
          </p:cNvPr>
          <p:cNvSpPr>
            <a:spLocks noChangeArrowheads="1"/>
          </p:cNvSpPr>
          <p:nvPr/>
        </p:nvSpPr>
        <p:spPr bwMode="ltGray">
          <a:xfrm>
            <a:off x="0" y="4437064"/>
            <a:ext cx="12192000" cy="1728787"/>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40" descr="a">
            <a:extLst>
              <a:ext uri="{FF2B5EF4-FFF2-40B4-BE49-F238E27FC236}">
                <a16:creationId xmlns="" xmlns:a16="http://schemas.microsoft.com/office/drawing/2014/main" id="{44716B91-829D-CC4D-B841-EAA7AC5DAE7A}"/>
              </a:ext>
            </a:extLst>
          </p:cNvPr>
          <p:cNvSpPr>
            <a:spLocks noChangeArrowheads="1"/>
          </p:cNvSpPr>
          <p:nvPr/>
        </p:nvSpPr>
        <p:spPr bwMode="gray">
          <a:xfrm>
            <a:off x="1295401" y="1628775"/>
            <a:ext cx="4705351" cy="3671888"/>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41" descr="b">
            <a:extLst>
              <a:ext uri="{FF2B5EF4-FFF2-40B4-BE49-F238E27FC236}">
                <a16:creationId xmlns="" xmlns:a16="http://schemas.microsoft.com/office/drawing/2014/main" id="{0EF3C5EB-B787-4B43-AC7B-EA2F48EBC169}"/>
              </a:ext>
            </a:extLst>
          </p:cNvPr>
          <p:cNvSpPr>
            <a:spLocks noChangeArrowheads="1"/>
          </p:cNvSpPr>
          <p:nvPr/>
        </p:nvSpPr>
        <p:spPr bwMode="gray">
          <a:xfrm>
            <a:off x="431801" y="1268413"/>
            <a:ext cx="1917700" cy="1511300"/>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8" name="Oval 42" descr="d">
            <a:extLst>
              <a:ext uri="{FF2B5EF4-FFF2-40B4-BE49-F238E27FC236}">
                <a16:creationId xmlns="" xmlns:a16="http://schemas.microsoft.com/office/drawing/2014/main" id="{803E4484-1EF2-2B41-8AFD-4FDCF914483B}"/>
              </a:ext>
            </a:extLst>
          </p:cNvPr>
          <p:cNvSpPr>
            <a:spLocks noChangeArrowheads="1"/>
          </p:cNvSpPr>
          <p:nvPr/>
        </p:nvSpPr>
        <p:spPr bwMode="gray">
          <a:xfrm>
            <a:off x="1678518" y="260351"/>
            <a:ext cx="1246716" cy="936625"/>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9" name="Oval 43">
            <a:extLst>
              <a:ext uri="{FF2B5EF4-FFF2-40B4-BE49-F238E27FC236}">
                <a16:creationId xmlns="" xmlns:a16="http://schemas.microsoft.com/office/drawing/2014/main" id="{A474FB02-03B3-0647-9BEA-72A3AE8A2D7D}"/>
              </a:ext>
            </a:extLst>
          </p:cNvPr>
          <p:cNvSpPr>
            <a:spLocks noChangeArrowheads="1"/>
          </p:cNvSpPr>
          <p:nvPr/>
        </p:nvSpPr>
        <p:spPr bwMode="gray">
          <a:xfrm>
            <a:off x="5615518" y="2636838"/>
            <a:ext cx="1631949" cy="1223962"/>
          </a:xfrm>
          <a:prstGeom prst="ellipse">
            <a:avLst/>
          </a:prstGeom>
          <a:solidFill>
            <a:srgbClr val="1BABE5">
              <a:alpha val="10196"/>
            </a:srgbClr>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 name="Oval 44" descr="c">
            <a:extLst>
              <a:ext uri="{FF2B5EF4-FFF2-40B4-BE49-F238E27FC236}">
                <a16:creationId xmlns="" xmlns:a16="http://schemas.microsoft.com/office/drawing/2014/main" id="{9620E68E-A8F1-1F46-AE03-F9375B10D19A}"/>
              </a:ext>
            </a:extLst>
          </p:cNvPr>
          <p:cNvSpPr>
            <a:spLocks noChangeArrowheads="1"/>
          </p:cNvSpPr>
          <p:nvPr/>
        </p:nvSpPr>
        <p:spPr bwMode="gray">
          <a:xfrm>
            <a:off x="5135034" y="3500439"/>
            <a:ext cx="2110317" cy="1582737"/>
          </a:xfrm>
          <a:prstGeom prst="ellipse">
            <a:avLst/>
          </a:prstGeom>
          <a:blipFill dpi="0" rotWithShape="1">
            <a:blip r:embed="rId5"/>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3074" name="Rectangle 2"/>
          <p:cNvSpPr>
            <a:spLocks noGrp="1" noChangeArrowheads="1"/>
          </p:cNvSpPr>
          <p:nvPr>
            <p:ph type="ctrTitle"/>
          </p:nvPr>
        </p:nvSpPr>
        <p:spPr>
          <a:xfrm>
            <a:off x="5689600" y="1219200"/>
            <a:ext cx="5994400" cy="1752600"/>
          </a:xfrm>
        </p:spPr>
        <p:txBody>
          <a:bodyPr/>
          <a:lstStyle>
            <a:lvl1pPr algn="r">
              <a:defRPr sz="4800">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r>
              <a:rPr lang="en-US"/>
              <a:t>Click to edit Master subtitle style</a:t>
            </a:r>
          </a:p>
        </p:txBody>
      </p:sp>
      <p:sp>
        <p:nvSpPr>
          <p:cNvPr id="11" name="Rectangle 4">
            <a:extLst>
              <a:ext uri="{FF2B5EF4-FFF2-40B4-BE49-F238E27FC236}">
                <a16:creationId xmlns="" xmlns:a16="http://schemas.microsoft.com/office/drawing/2014/main" id="{5F90606D-AD68-4C46-A50A-B312949F4C10}"/>
              </a:ext>
            </a:extLst>
          </p:cNvPr>
          <p:cNvSpPr>
            <a:spLocks noGrp="1" noChangeArrowheads="1"/>
          </p:cNvSpPr>
          <p:nvPr>
            <p:ph type="dt" sz="half" idx="10"/>
          </p:nvPr>
        </p:nvSpPr>
        <p:spPr>
          <a:xfrm>
            <a:off x="4775200" y="6400801"/>
            <a:ext cx="2946400" cy="244475"/>
          </a:xfrm>
        </p:spPr>
        <p:txBody>
          <a:bodyPr/>
          <a:lstStyle>
            <a:lvl1pPr algn="ctr">
              <a:defRPr sz="1200"/>
            </a:lvl1pPr>
          </a:lstStyle>
          <a:p>
            <a:fld id="{1820B81B-473E-4F89-9B28-06EC322C533C}" type="datetimeFigureOut">
              <a:rPr lang="en-US" smtClean="0"/>
              <a:t>8/24/2022</a:t>
            </a:fld>
            <a:endParaRPr lang="en-US"/>
          </a:p>
        </p:txBody>
      </p:sp>
      <p:sp>
        <p:nvSpPr>
          <p:cNvPr id="12" name="Rectangle 5">
            <a:extLst>
              <a:ext uri="{FF2B5EF4-FFF2-40B4-BE49-F238E27FC236}">
                <a16:creationId xmlns="" xmlns:a16="http://schemas.microsoft.com/office/drawing/2014/main" id="{15027D4F-18DF-2942-A40F-99936849EE84}"/>
              </a:ext>
            </a:extLst>
          </p:cNvPr>
          <p:cNvSpPr>
            <a:spLocks noGrp="1" noChangeArrowheads="1"/>
          </p:cNvSpPr>
          <p:nvPr>
            <p:ph type="ftr" sz="quarter" idx="11"/>
          </p:nvPr>
        </p:nvSpPr>
        <p:spPr>
          <a:xfrm>
            <a:off x="7912101" y="6391276"/>
            <a:ext cx="2578100" cy="244475"/>
          </a:xfrm>
          <a:prstGeom prst="rect">
            <a:avLst/>
          </a:prstGeom>
        </p:spPr>
        <p:txBody>
          <a:bodyPr/>
          <a:lstStyle>
            <a:lvl1pPr algn="r" eaLnBrk="1" hangingPunct="1">
              <a:defRPr sz="1200" b="1" i="1">
                <a:solidFill>
                  <a:schemeClr val="tx2"/>
                </a:solidFill>
                <a:latin typeface="+mn-lt"/>
                <a:ea typeface="+mn-ea"/>
                <a:cs typeface="ＭＳ Ｐゴシック" charset="0"/>
              </a:defRPr>
            </a:lvl1pPr>
          </a:lstStyle>
          <a:p>
            <a:endParaRPr lang="en-US"/>
          </a:p>
        </p:txBody>
      </p:sp>
      <p:sp>
        <p:nvSpPr>
          <p:cNvPr id="13" name="Rectangle 6">
            <a:extLst>
              <a:ext uri="{FF2B5EF4-FFF2-40B4-BE49-F238E27FC236}">
                <a16:creationId xmlns="" xmlns:a16="http://schemas.microsoft.com/office/drawing/2014/main" id="{1A2D2DEB-9AAC-C44C-862D-48C2D08C79E2}"/>
              </a:ext>
            </a:extLst>
          </p:cNvPr>
          <p:cNvSpPr>
            <a:spLocks noGrp="1" noChangeArrowheads="1"/>
          </p:cNvSpPr>
          <p:nvPr>
            <p:ph type="sldNum" sz="quarter" idx="12"/>
          </p:nvPr>
        </p:nvSpPr>
        <p:spPr>
          <a:xfrm>
            <a:off x="508000" y="6400801"/>
            <a:ext cx="2844800" cy="244475"/>
          </a:xfrm>
        </p:spPr>
        <p:txBody>
          <a:bodyPr/>
          <a:lstStyle>
            <a:lvl1pPr algn="l">
              <a:defRPr sz="1200"/>
            </a:lvl1pPr>
          </a:lstStyle>
          <a:p>
            <a:fld id="{2BB7751F-E880-4EF4-8193-60BF2E3758E4}" type="slidenum">
              <a:rPr lang="en-US" smtClean="0"/>
              <a:t>‹#›</a:t>
            </a:fld>
            <a:endParaRPr lang="en-US"/>
          </a:p>
        </p:txBody>
      </p:sp>
    </p:spTree>
    <p:extLst>
      <p:ext uri="{BB962C8B-B14F-4D97-AF65-F5344CB8AC3E}">
        <p14:creationId xmlns:p14="http://schemas.microsoft.com/office/powerpoint/2010/main" val="419473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 xmlns:a16="http://schemas.microsoft.com/office/drawing/2014/main" id="{0DD7CBA1-AAB6-D048-94E3-55A4C203294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 xmlns:a16="http://schemas.microsoft.com/office/drawing/2014/main" id="{774A8A23-E993-604F-BE68-207579BBC2F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8/24/2022</a:t>
            </a:fld>
            <a:endParaRPr lang="en-US"/>
          </a:p>
        </p:txBody>
      </p:sp>
    </p:spTree>
    <p:extLst>
      <p:ext uri="{BB962C8B-B14F-4D97-AF65-F5344CB8AC3E}">
        <p14:creationId xmlns:p14="http://schemas.microsoft.com/office/powerpoint/2010/main" val="250997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 xmlns:a16="http://schemas.microsoft.com/office/drawing/2014/main" id="{3102E684-BC82-9D4E-ACFC-50C5FD0FFAF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 xmlns:a16="http://schemas.microsoft.com/office/drawing/2014/main" id="{A8FA977F-41FB-3642-8802-96ABA7C6E07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8/24/2022</a:t>
            </a:fld>
            <a:endParaRPr lang="en-US"/>
          </a:p>
        </p:txBody>
      </p:sp>
    </p:spTree>
    <p:extLst>
      <p:ext uri="{BB962C8B-B14F-4D97-AF65-F5344CB8AC3E}">
        <p14:creationId xmlns:p14="http://schemas.microsoft.com/office/powerpoint/2010/main" val="4221936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11023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 xmlns:a16="http://schemas.microsoft.com/office/drawing/2014/main" id="{5E4899E2-FB0F-E14D-B90F-D175916B56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 xmlns:a16="http://schemas.microsoft.com/office/drawing/2014/main" id="{66A472E2-6F79-B741-A164-E8208F4C6E44}"/>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8/24/2022</a:t>
            </a:fld>
            <a:endParaRPr lang="en-US"/>
          </a:p>
        </p:txBody>
      </p:sp>
    </p:spTree>
    <p:extLst>
      <p:ext uri="{BB962C8B-B14F-4D97-AF65-F5344CB8AC3E}">
        <p14:creationId xmlns:p14="http://schemas.microsoft.com/office/powerpoint/2010/main" val="1383466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pPr lvl="0"/>
            <a:r>
              <a:rPr lang="en-US" noProof="0"/>
              <a:t>Click icon to add table</a:t>
            </a:r>
          </a:p>
        </p:txBody>
      </p:sp>
      <p:sp>
        <p:nvSpPr>
          <p:cNvPr id="4" name="Rectangle 6">
            <a:extLst>
              <a:ext uri="{FF2B5EF4-FFF2-40B4-BE49-F238E27FC236}">
                <a16:creationId xmlns="" xmlns:a16="http://schemas.microsoft.com/office/drawing/2014/main" id="{99FB4837-8A1C-D84B-A9EB-26D81444846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 xmlns:a16="http://schemas.microsoft.com/office/drawing/2014/main" id="{47261F50-A3E4-9848-B502-15D291E1728B}"/>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8/24/2022</a:t>
            </a:fld>
            <a:endParaRPr lang="en-US"/>
          </a:p>
        </p:txBody>
      </p:sp>
    </p:spTree>
    <p:extLst>
      <p:ext uri="{BB962C8B-B14F-4D97-AF65-F5344CB8AC3E}">
        <p14:creationId xmlns:p14="http://schemas.microsoft.com/office/powerpoint/2010/main" val="962296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Oval 105">
            <a:extLst>
              <a:ext uri="{FF2B5EF4-FFF2-40B4-BE49-F238E27FC236}">
                <a16:creationId xmlns="" xmlns:a16="http://schemas.microsoft.com/office/drawing/2014/main" id="{F92CFA11-8826-034D-8EDF-E8A4C82CFA0B}"/>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4" name="Rectangle 106">
            <a:extLst>
              <a:ext uri="{FF2B5EF4-FFF2-40B4-BE49-F238E27FC236}">
                <a16:creationId xmlns="" xmlns:a16="http://schemas.microsoft.com/office/drawing/2014/main" id="{5759E6C5-854D-CD45-9F44-83DAB087C712}"/>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5" name="Oval 107" descr="b">
            <a:extLst>
              <a:ext uri="{FF2B5EF4-FFF2-40B4-BE49-F238E27FC236}">
                <a16:creationId xmlns="" xmlns:a16="http://schemas.microsoft.com/office/drawing/2014/main" id="{8CEA13B8-3B04-B949-A124-01E96BDEE69C}"/>
              </a:ext>
            </a:extLst>
          </p:cNvPr>
          <p:cNvSpPr>
            <a:spLocks noChangeArrowheads="1"/>
          </p:cNvSpPr>
          <p:nvPr/>
        </p:nvSpPr>
        <p:spPr bwMode="gray">
          <a:xfrm>
            <a:off x="1488018" y="58739"/>
            <a:ext cx="1153583" cy="892175"/>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108" descr="c">
            <a:extLst>
              <a:ext uri="{FF2B5EF4-FFF2-40B4-BE49-F238E27FC236}">
                <a16:creationId xmlns="" xmlns:a16="http://schemas.microsoft.com/office/drawing/2014/main" id="{E0216B9F-FD4F-6C46-9662-B0FC3984A183}"/>
              </a:ext>
            </a:extLst>
          </p:cNvPr>
          <p:cNvSpPr>
            <a:spLocks noChangeArrowheads="1"/>
          </p:cNvSpPr>
          <p:nvPr/>
        </p:nvSpPr>
        <p:spPr bwMode="gray">
          <a:xfrm>
            <a:off x="10801351" y="106363"/>
            <a:ext cx="1054100" cy="830262"/>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109" descr="a">
            <a:extLst>
              <a:ext uri="{FF2B5EF4-FFF2-40B4-BE49-F238E27FC236}">
                <a16:creationId xmlns="" xmlns:a16="http://schemas.microsoft.com/office/drawing/2014/main" id="{4A2D804B-E926-C843-BBF0-64F002CB806F}"/>
              </a:ext>
            </a:extLst>
          </p:cNvPr>
          <p:cNvSpPr>
            <a:spLocks noChangeArrowheads="1"/>
          </p:cNvSpPr>
          <p:nvPr/>
        </p:nvSpPr>
        <p:spPr bwMode="gray">
          <a:xfrm>
            <a:off x="239185" y="333376"/>
            <a:ext cx="1536700" cy="1223963"/>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2" name="Title 1"/>
          <p:cNvSpPr>
            <a:spLocks noGrp="1"/>
          </p:cNvSpPr>
          <p:nvPr>
            <p:ph type="title"/>
          </p:nvPr>
        </p:nvSpPr>
        <p:spPr>
          <a:xfrm>
            <a:off x="1219200" y="1524000"/>
            <a:ext cx="10162117" cy="1752600"/>
          </a:xfrm>
        </p:spPr>
        <p:txBody>
          <a:bodyPr/>
          <a:lstStyle/>
          <a:p>
            <a:r>
              <a:rPr lang="en-US"/>
              <a:t>Click to edit Master title style</a:t>
            </a:r>
          </a:p>
        </p:txBody>
      </p:sp>
      <p:sp>
        <p:nvSpPr>
          <p:cNvPr id="8" name="Date Placeholder 7">
            <a:extLst>
              <a:ext uri="{FF2B5EF4-FFF2-40B4-BE49-F238E27FC236}">
                <a16:creationId xmlns="" xmlns:a16="http://schemas.microsoft.com/office/drawing/2014/main" id="{63734738-A0BE-7446-A2B7-C0FA2759178B}"/>
              </a:ext>
            </a:extLst>
          </p:cNvPr>
          <p:cNvSpPr>
            <a:spLocks noGrp="1" noChangeArrowheads="1"/>
          </p:cNvSpPr>
          <p:nvPr>
            <p:ph type="dt" idx="10"/>
          </p:nvPr>
        </p:nvSpPr>
        <p:spPr/>
        <p:txBody>
          <a:bodyPr/>
          <a:lstStyle>
            <a:lvl1pPr>
              <a:defRPr/>
            </a:lvl1pPr>
          </a:lstStyle>
          <a:p>
            <a:fld id="{1820B81B-473E-4F89-9B28-06EC322C533C}" type="datetimeFigureOut">
              <a:rPr lang="en-US" smtClean="0"/>
              <a:t>8/24/2022</a:t>
            </a:fld>
            <a:endParaRPr lang="en-US"/>
          </a:p>
        </p:txBody>
      </p:sp>
      <p:sp>
        <p:nvSpPr>
          <p:cNvPr id="9" name="Footer Placeholder 3">
            <a:extLst>
              <a:ext uri="{FF2B5EF4-FFF2-40B4-BE49-F238E27FC236}">
                <a16:creationId xmlns="" xmlns:a16="http://schemas.microsoft.com/office/drawing/2014/main" id="{A708D372-D347-C24D-B5FD-2F97FD0CE4F7}"/>
              </a:ext>
            </a:extLst>
          </p:cNvPr>
          <p:cNvSpPr>
            <a:spLocks noGrp="1" noChangeArrowheads="1"/>
          </p:cNvSpPr>
          <p:nvPr>
            <p:ph type="ftr" idx="11"/>
          </p:nvPr>
        </p:nvSpPr>
        <p:spPr>
          <a:xfrm>
            <a:off x="4165601" y="6243638"/>
            <a:ext cx="3858684" cy="455612"/>
          </a:xfrm>
          <a:prstGeom prst="rect">
            <a:avLst/>
          </a:prstGeom>
        </p:spPr>
        <p:txBody>
          <a:bodyPr/>
          <a:lstStyle>
            <a:lvl1pPr eaLnBrk="1" hangingPunct="1">
              <a:defRPr>
                <a:latin typeface="Tahoma" panose="020B0604030504040204" pitchFamily="34" charset="0"/>
                <a:ea typeface="+mn-ea"/>
                <a:cs typeface="ＭＳ Ｐゴシック" charset="0"/>
              </a:defRPr>
            </a:lvl1pPr>
          </a:lstStyle>
          <a:p>
            <a:endParaRPr lang="en-US"/>
          </a:p>
        </p:txBody>
      </p:sp>
      <p:sp>
        <p:nvSpPr>
          <p:cNvPr id="10" name="Slide Number Placeholder 9">
            <a:extLst>
              <a:ext uri="{FF2B5EF4-FFF2-40B4-BE49-F238E27FC236}">
                <a16:creationId xmlns="" xmlns:a16="http://schemas.microsoft.com/office/drawing/2014/main" id="{0505635D-AB8B-6E4B-9D7D-A1E7FCADFED5}"/>
              </a:ext>
            </a:extLst>
          </p:cNvPr>
          <p:cNvSpPr>
            <a:spLocks noGrp="1" noChangeArrowheads="1"/>
          </p:cNvSpPr>
          <p:nvPr>
            <p:ph type="sldNum" idx="12"/>
          </p:nvPr>
        </p:nvSpPr>
        <p:spPr/>
        <p:txBody>
          <a:bodyPr/>
          <a:lstStyle>
            <a:lvl1pPr>
              <a:defRPr/>
            </a:lvl1pPr>
          </a:lstStyle>
          <a:p>
            <a:fld id="{2BB7751F-E880-4EF4-8193-60BF2E3758E4}" type="slidenum">
              <a:rPr lang="en-US" smtClean="0"/>
              <a:t>‹#›</a:t>
            </a:fld>
            <a:endParaRPr lang="en-US"/>
          </a:p>
        </p:txBody>
      </p:sp>
    </p:spTree>
    <p:extLst>
      <p:ext uri="{BB962C8B-B14F-4D97-AF65-F5344CB8AC3E}">
        <p14:creationId xmlns:p14="http://schemas.microsoft.com/office/powerpoint/2010/main" val="2953632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60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 xmlns:a16="http://schemas.microsoft.com/office/drawing/2014/main" id="{C216E3D4-13B5-554E-BF6A-5E425A1D0D9E}"/>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 xmlns:a16="http://schemas.microsoft.com/office/drawing/2014/main" id="{1AE2E03D-D0BF-E94C-8474-68B0636F124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8/24/2022</a:t>
            </a:fld>
            <a:endParaRPr lang="en-US"/>
          </a:p>
        </p:txBody>
      </p:sp>
    </p:spTree>
    <p:extLst>
      <p:ext uri="{BB962C8B-B14F-4D97-AF65-F5344CB8AC3E}">
        <p14:creationId xmlns:p14="http://schemas.microsoft.com/office/powerpoint/2010/main" val="272724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 xmlns:a16="http://schemas.microsoft.com/office/drawing/2014/main" id="{7C6A52D3-36FA-1A45-A24C-33BB6BDD861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 xmlns:a16="http://schemas.microsoft.com/office/drawing/2014/main" id="{09E37A11-AAAA-DA40-9957-72A2C4EA392F}"/>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8/24/2022</a:t>
            </a:fld>
            <a:endParaRPr lang="en-US"/>
          </a:p>
        </p:txBody>
      </p:sp>
    </p:spTree>
    <p:extLst>
      <p:ext uri="{BB962C8B-B14F-4D97-AF65-F5344CB8AC3E}">
        <p14:creationId xmlns:p14="http://schemas.microsoft.com/office/powerpoint/2010/main" val="81611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 xmlns:a16="http://schemas.microsoft.com/office/drawing/2014/main" id="{EBE1437A-D96B-BC45-8EC4-DDEBEF90E0B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 xmlns:a16="http://schemas.microsoft.com/office/drawing/2014/main" id="{553DCF69-AD76-554D-95A8-D0607B503FE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8/24/2022</a:t>
            </a:fld>
            <a:endParaRPr lang="en-US"/>
          </a:p>
        </p:txBody>
      </p:sp>
    </p:spTree>
    <p:extLst>
      <p:ext uri="{BB962C8B-B14F-4D97-AF65-F5344CB8AC3E}">
        <p14:creationId xmlns:p14="http://schemas.microsoft.com/office/powerpoint/2010/main" val="458094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 xmlns:a16="http://schemas.microsoft.com/office/drawing/2014/main" id="{C8E40912-1068-0B45-8D05-EA2E77D6101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8" name="Rectangle 4">
            <a:extLst>
              <a:ext uri="{FF2B5EF4-FFF2-40B4-BE49-F238E27FC236}">
                <a16:creationId xmlns="" xmlns:a16="http://schemas.microsoft.com/office/drawing/2014/main" id="{619B5564-8738-D145-9F80-76160BF9DF65}"/>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8/24/2022</a:t>
            </a:fld>
            <a:endParaRPr lang="en-US"/>
          </a:p>
        </p:txBody>
      </p:sp>
    </p:spTree>
    <p:extLst>
      <p:ext uri="{BB962C8B-B14F-4D97-AF65-F5344CB8AC3E}">
        <p14:creationId xmlns:p14="http://schemas.microsoft.com/office/powerpoint/2010/main" val="39171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 xmlns:a16="http://schemas.microsoft.com/office/drawing/2014/main" id="{E9403ED7-90C7-294F-AAC5-C6B12C7D93DB}"/>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 xmlns:a16="http://schemas.microsoft.com/office/drawing/2014/main" id="{E965CCD8-5174-544A-8013-23405BEF9D08}"/>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8/24/2022</a:t>
            </a:fld>
            <a:endParaRPr lang="en-US"/>
          </a:p>
        </p:txBody>
      </p:sp>
    </p:spTree>
    <p:extLst>
      <p:ext uri="{BB962C8B-B14F-4D97-AF65-F5344CB8AC3E}">
        <p14:creationId xmlns:p14="http://schemas.microsoft.com/office/powerpoint/2010/main" val="182374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 xmlns:a16="http://schemas.microsoft.com/office/drawing/2014/main" id="{9992C6BE-8F35-5D4C-9B8B-F463A323409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3" name="Rectangle 4">
            <a:extLst>
              <a:ext uri="{FF2B5EF4-FFF2-40B4-BE49-F238E27FC236}">
                <a16:creationId xmlns="" xmlns:a16="http://schemas.microsoft.com/office/drawing/2014/main" id="{FD1583A2-30C2-C844-A2BC-1113E094AB7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8/24/2022</a:t>
            </a:fld>
            <a:endParaRPr lang="en-US"/>
          </a:p>
        </p:txBody>
      </p:sp>
    </p:spTree>
    <p:extLst>
      <p:ext uri="{BB962C8B-B14F-4D97-AF65-F5344CB8AC3E}">
        <p14:creationId xmlns:p14="http://schemas.microsoft.com/office/powerpoint/2010/main" val="402645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 xmlns:a16="http://schemas.microsoft.com/office/drawing/2014/main" id="{2BEB3EFE-809F-944D-B57D-9EA5658E5C9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 xmlns:a16="http://schemas.microsoft.com/office/drawing/2014/main" id="{59D85EE4-2628-4647-8559-082214BA571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8/24/2022</a:t>
            </a:fld>
            <a:endParaRPr lang="en-US"/>
          </a:p>
        </p:txBody>
      </p:sp>
    </p:spTree>
    <p:extLst>
      <p:ext uri="{BB962C8B-B14F-4D97-AF65-F5344CB8AC3E}">
        <p14:creationId xmlns:p14="http://schemas.microsoft.com/office/powerpoint/2010/main" val="407908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 xmlns:a16="http://schemas.microsoft.com/office/drawing/2014/main" id="{A7E12332-C1A2-184E-9A40-5DF5DC5DE1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 xmlns:a16="http://schemas.microsoft.com/office/drawing/2014/main" id="{069533F4-9B54-A043-91B4-3079589DFD5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8/24/2022</a:t>
            </a:fld>
            <a:endParaRPr lang="en-US"/>
          </a:p>
        </p:txBody>
      </p:sp>
    </p:spTree>
    <p:extLst>
      <p:ext uri="{BB962C8B-B14F-4D97-AF65-F5344CB8AC3E}">
        <p14:creationId xmlns:p14="http://schemas.microsoft.com/office/powerpoint/2010/main" val="241491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a:extLst>
              <a:ext uri="{FF2B5EF4-FFF2-40B4-BE49-F238E27FC236}">
                <a16:creationId xmlns="" xmlns:a16="http://schemas.microsoft.com/office/drawing/2014/main" id="{4F3621C5-664F-2746-8F1E-A81D54B9BD94}"/>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1027" name="Rectangle 106">
            <a:extLst>
              <a:ext uri="{FF2B5EF4-FFF2-40B4-BE49-F238E27FC236}">
                <a16:creationId xmlns="" xmlns:a16="http://schemas.microsoft.com/office/drawing/2014/main" id="{C8DE3ECC-8307-DE43-8CD9-31E485BBF150}"/>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1028" name="Oval 107" descr="b">
            <a:extLst>
              <a:ext uri="{FF2B5EF4-FFF2-40B4-BE49-F238E27FC236}">
                <a16:creationId xmlns="" xmlns:a16="http://schemas.microsoft.com/office/drawing/2014/main" id="{DD4569FC-FFB3-8D4D-9606-AA4BD0045D45}"/>
              </a:ext>
            </a:extLst>
          </p:cNvPr>
          <p:cNvSpPr>
            <a:spLocks noChangeArrowheads="1"/>
          </p:cNvSpPr>
          <p:nvPr/>
        </p:nvSpPr>
        <p:spPr bwMode="gray">
          <a:xfrm>
            <a:off x="1488018" y="58739"/>
            <a:ext cx="1153583" cy="892175"/>
          </a:xfrm>
          <a:prstGeom prst="ellipse">
            <a:avLst/>
          </a:prstGeom>
          <a:blipFill dpi="0" rotWithShape="1">
            <a:blip r:embed="rId17"/>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29" name="Oval 108" descr="c">
            <a:extLst>
              <a:ext uri="{FF2B5EF4-FFF2-40B4-BE49-F238E27FC236}">
                <a16:creationId xmlns="" xmlns:a16="http://schemas.microsoft.com/office/drawing/2014/main" id="{3A45F11D-F350-5844-8EE8-BFBFF70F0E63}"/>
              </a:ext>
            </a:extLst>
          </p:cNvPr>
          <p:cNvSpPr>
            <a:spLocks noChangeArrowheads="1"/>
          </p:cNvSpPr>
          <p:nvPr/>
        </p:nvSpPr>
        <p:spPr bwMode="gray">
          <a:xfrm>
            <a:off x="10801351" y="106363"/>
            <a:ext cx="1054100" cy="830262"/>
          </a:xfrm>
          <a:prstGeom prst="ellipse">
            <a:avLst/>
          </a:prstGeom>
          <a:blipFill dpi="0" rotWithShape="1">
            <a:blip r:embed="rId18"/>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0" name="Oval 109" descr="a">
            <a:extLst>
              <a:ext uri="{FF2B5EF4-FFF2-40B4-BE49-F238E27FC236}">
                <a16:creationId xmlns="" xmlns:a16="http://schemas.microsoft.com/office/drawing/2014/main" id="{B5D90FF6-8387-A44A-BD13-6E74F5AC44E2}"/>
              </a:ext>
            </a:extLst>
          </p:cNvPr>
          <p:cNvSpPr>
            <a:spLocks noChangeArrowheads="1"/>
          </p:cNvSpPr>
          <p:nvPr/>
        </p:nvSpPr>
        <p:spPr bwMode="gray">
          <a:xfrm>
            <a:off x="239185" y="333376"/>
            <a:ext cx="1536700" cy="1223963"/>
          </a:xfrm>
          <a:prstGeom prst="ellipse">
            <a:avLst/>
          </a:prstGeom>
          <a:blipFill dpi="0" rotWithShape="1">
            <a:blip r:embed="rId19"/>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1" name="Rectangle 3">
            <a:extLst>
              <a:ext uri="{FF2B5EF4-FFF2-40B4-BE49-F238E27FC236}">
                <a16:creationId xmlns="" xmlns:a16="http://schemas.microsoft.com/office/drawing/2014/main" id="{DB2B0F15-C253-F340-B93D-2D3E9D3C1CFA}"/>
              </a:ext>
            </a:extLst>
          </p:cNvPr>
          <p:cNvSpPr>
            <a:spLocks noGrp="1" noChangeArrowheads="1"/>
          </p:cNvSpPr>
          <p:nvPr>
            <p:ph type="body" idx="1"/>
          </p:nvPr>
        </p:nvSpPr>
        <p:spPr bwMode="gray">
          <a:xfrm>
            <a:off x="609600" y="1676400"/>
            <a:ext cx="11023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6">
            <a:extLst>
              <a:ext uri="{FF2B5EF4-FFF2-40B4-BE49-F238E27FC236}">
                <a16:creationId xmlns="" xmlns:a16="http://schemas.microsoft.com/office/drawing/2014/main" id="{2B8175FF-FCB4-0743-97D1-1369CEEB098B}"/>
              </a:ext>
            </a:extLst>
          </p:cNvPr>
          <p:cNvSpPr>
            <a:spLocks noGrp="1" noChangeArrowheads="1"/>
          </p:cNvSpPr>
          <p:nvPr>
            <p:ph type="sldNum" sz="quarter" idx="4"/>
          </p:nvPr>
        </p:nvSpPr>
        <p:spPr bwMode="gray">
          <a:xfrm>
            <a:off x="5588000" y="6534150"/>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anose="020B0604020202020204" pitchFamily="34" charset="0"/>
              </a:defRPr>
            </a:lvl1pPr>
          </a:lstStyle>
          <a:p>
            <a:fld id="{2BB7751F-E880-4EF4-8193-60BF2E3758E4}" type="slidenum">
              <a:rPr lang="en-US" smtClean="0"/>
              <a:t>‹#›</a:t>
            </a:fld>
            <a:endParaRPr lang="en-US"/>
          </a:p>
        </p:txBody>
      </p:sp>
      <p:sp>
        <p:nvSpPr>
          <p:cNvPr id="1033" name="Rectangle 2">
            <a:extLst>
              <a:ext uri="{FF2B5EF4-FFF2-40B4-BE49-F238E27FC236}">
                <a16:creationId xmlns="" xmlns:a16="http://schemas.microsoft.com/office/drawing/2014/main" id="{65F39CFA-3E22-9B4E-BE88-2AD66AF404DD}"/>
              </a:ext>
            </a:extLst>
          </p:cNvPr>
          <p:cNvSpPr>
            <a:spLocks noGrp="1" noChangeArrowheads="1"/>
          </p:cNvSpPr>
          <p:nvPr>
            <p:ph type="title"/>
          </p:nvPr>
        </p:nvSpPr>
        <p:spPr bwMode="gray">
          <a:xfrm>
            <a:off x="2743200" y="609601"/>
            <a:ext cx="802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Rectangle 4">
            <a:extLst>
              <a:ext uri="{FF2B5EF4-FFF2-40B4-BE49-F238E27FC236}">
                <a16:creationId xmlns="" xmlns:a16="http://schemas.microsoft.com/office/drawing/2014/main" id="{964C1C0A-8730-FC4A-89FD-BD44055E3970}"/>
              </a:ext>
            </a:extLst>
          </p:cNvPr>
          <p:cNvSpPr>
            <a:spLocks noGrp="1" noChangeArrowheads="1"/>
          </p:cNvSpPr>
          <p:nvPr>
            <p:ph type="dt" sz="half" idx="2"/>
          </p:nvPr>
        </p:nvSpPr>
        <p:spPr bwMode="gray">
          <a:xfrm>
            <a:off x="508000" y="6534150"/>
            <a:ext cx="2540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solidFill>
                  <a:schemeClr val="tx1"/>
                </a:solidFill>
                <a:latin typeface="+mn-lt"/>
                <a:ea typeface="+mn-ea"/>
                <a:cs typeface="ＭＳ Ｐゴシック" charset="0"/>
              </a:defRPr>
            </a:lvl1pPr>
          </a:lstStyle>
          <a:p>
            <a:fld id="{1820B81B-473E-4F89-9B28-06EC322C533C}" type="datetimeFigureOut">
              <a:rPr lang="en-US" smtClean="0"/>
              <a:t>8/24/2022</a:t>
            </a:fld>
            <a:endParaRPr lang="en-US"/>
          </a:p>
        </p:txBody>
      </p:sp>
    </p:spTree>
    <p:extLst>
      <p:ext uri="{BB962C8B-B14F-4D97-AF65-F5344CB8AC3E}">
        <p14:creationId xmlns:p14="http://schemas.microsoft.com/office/powerpoint/2010/main" val="3346114821"/>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Lst>
  <p:txStyles>
    <p:titleStyle>
      <a:lvl1pPr algn="ctr" rtl="0" eaLnBrk="1" fontAlgn="base" hangingPunct="1">
        <a:spcBef>
          <a:spcPct val="0"/>
        </a:spcBef>
        <a:spcAft>
          <a:spcPct val="0"/>
        </a:spcAft>
        <a:defRPr sz="3200" b="1">
          <a:solidFill>
            <a:schemeClr val="bg1"/>
          </a:solidFill>
          <a:latin typeface="+mj-lt"/>
          <a:ea typeface="ＭＳ Ｐゴシック" charset="0"/>
          <a:cs typeface="ＭＳ Ｐゴシック" charset="0"/>
        </a:defRPr>
      </a:lvl1pPr>
      <a:lvl2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2pPr>
      <a:lvl3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3pPr>
      <a:lvl4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4pPr>
      <a:lvl5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16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file:////var/folders/zj/zrb_qk596cn9yvv6blkd94wh0000gn/T/com.microsoft.Powerpoint/converted_emf.emf"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Bytecod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python.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Guido_van_Rossu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python.org/ps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2">
            <a:extLst>
              <a:ext uri="{FF2B5EF4-FFF2-40B4-BE49-F238E27FC236}">
                <a16:creationId xmlns="" xmlns:a16="http://schemas.microsoft.com/office/drawing/2014/main" id="{2976AFC7-435A-384A-8220-B1DF67B72710}"/>
              </a:ext>
            </a:extLst>
          </p:cNvPr>
          <p:cNvSpPr>
            <a:spLocks noChangeArrowheads="1"/>
          </p:cNvSpPr>
          <p:nvPr/>
        </p:nvSpPr>
        <p:spPr bwMode="ltGray">
          <a:xfrm>
            <a:off x="152400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4" name="Rectangle 13">
            <a:extLst>
              <a:ext uri="{FF2B5EF4-FFF2-40B4-BE49-F238E27FC236}">
                <a16:creationId xmlns="" xmlns:a16="http://schemas.microsoft.com/office/drawing/2014/main" id="{849DEF91-6E17-6F4B-89D3-F134FA37A21F}"/>
              </a:ext>
            </a:extLst>
          </p:cNvPr>
          <p:cNvSpPr>
            <a:spLocks noChangeArrowheads="1"/>
          </p:cNvSpPr>
          <p:nvPr/>
        </p:nvSpPr>
        <p:spPr bwMode="ltGray">
          <a:xfrm>
            <a:off x="152400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5" name="Oval 14">
            <a:extLst>
              <a:ext uri="{FF2B5EF4-FFF2-40B4-BE49-F238E27FC236}">
                <a16:creationId xmlns="" xmlns:a16="http://schemas.microsoft.com/office/drawing/2014/main" id="{6034F6E1-BC45-EE48-A8DB-8490B27CEA53}"/>
              </a:ext>
            </a:extLst>
          </p:cNvPr>
          <p:cNvSpPr>
            <a:spLocks noChangeArrowheads="1"/>
          </p:cNvSpPr>
          <p:nvPr/>
        </p:nvSpPr>
        <p:spPr bwMode="gray">
          <a:xfrm>
            <a:off x="5735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pic>
        <p:nvPicPr>
          <p:cNvPr id="18436" name="Picture 15">
            <a:extLst>
              <a:ext uri="{FF2B5EF4-FFF2-40B4-BE49-F238E27FC236}">
                <a16:creationId xmlns="" xmlns:a16="http://schemas.microsoft.com/office/drawing/2014/main" id="{EA7082B1-3E62-C84D-AE50-BF098268B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16">
            <a:extLst>
              <a:ext uri="{FF2B5EF4-FFF2-40B4-BE49-F238E27FC236}">
                <a16:creationId xmlns="" xmlns:a16="http://schemas.microsoft.com/office/drawing/2014/main" id="{55A75C2A-9DD1-264C-8384-47A4CCF58A08}"/>
              </a:ext>
            </a:extLst>
          </p:cNvPr>
          <p:cNvGrpSpPr>
            <a:grpSpLocks/>
          </p:cNvGrpSpPr>
          <p:nvPr/>
        </p:nvGrpSpPr>
        <p:grpSpPr bwMode="auto">
          <a:xfrm>
            <a:off x="1576388" y="1004889"/>
            <a:ext cx="3529012" cy="3671887"/>
            <a:chOff x="612" y="1026"/>
            <a:chExt cx="2223" cy="2313"/>
          </a:xfrm>
        </p:grpSpPr>
        <p:sp>
          <p:nvSpPr>
            <p:cNvPr id="18449" name="Oval 17">
              <a:extLst>
                <a:ext uri="{FF2B5EF4-FFF2-40B4-BE49-F238E27FC236}">
                  <a16:creationId xmlns="" xmlns:a16="http://schemas.microsoft.com/office/drawing/2014/main" id="{E30C28F3-D5E7-DB44-A2CD-56EACFC0AD15}"/>
                </a:ext>
              </a:extLst>
            </p:cNvPr>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808080">
                  <a:alpha val="18999"/>
                </a:srgbClr>
              </a:outerShdw>
            </a:effec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2000"/>
            </a:p>
          </p:txBody>
        </p:sp>
        <p:pic>
          <p:nvPicPr>
            <p:cNvPr id="18450" name="Picture 18" descr="HV_toancanh">
              <a:extLst>
                <a:ext uri="{FF2B5EF4-FFF2-40B4-BE49-F238E27FC236}">
                  <a16:creationId xmlns="" xmlns:a16="http://schemas.microsoft.com/office/drawing/2014/main" id="{106D2528-F06F-E540-A9C5-2C2C1498A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8" name="Text Box 19">
            <a:extLst>
              <a:ext uri="{FF2B5EF4-FFF2-40B4-BE49-F238E27FC236}">
                <a16:creationId xmlns="" xmlns:a16="http://schemas.microsoft.com/office/drawing/2014/main" id="{EA3C4D1C-4C1E-9846-ADCB-B446672DC6A2}"/>
              </a:ext>
            </a:extLst>
          </p:cNvPr>
          <p:cNvSpPr txBox="1">
            <a:spLocks noChangeArrowheads="1"/>
          </p:cNvSpPr>
          <p:nvPr/>
        </p:nvSpPr>
        <p:spPr bwMode="auto">
          <a:xfrm>
            <a:off x="3886200" y="422276"/>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FontTx/>
              <a:buNone/>
            </a:pPr>
            <a:r>
              <a:rPr lang="en-US" altLang="en-US" sz="2000">
                <a:solidFill>
                  <a:schemeClr val="tx2"/>
                </a:solidFill>
                <a:latin typeface="Tahoma" panose="020B0604030504040204" pitchFamily="34" charset="0"/>
              </a:rPr>
              <a:t> HỌC VIỆN CÔNG NGHỆ BƯU CHÍNH VIỄN THÔNG </a:t>
            </a:r>
          </a:p>
        </p:txBody>
      </p:sp>
      <p:sp>
        <p:nvSpPr>
          <p:cNvPr id="18439" name="Text Box 20">
            <a:extLst>
              <a:ext uri="{FF2B5EF4-FFF2-40B4-BE49-F238E27FC236}">
                <a16:creationId xmlns="" xmlns:a16="http://schemas.microsoft.com/office/drawing/2014/main" id="{1307F96C-98F1-AC4D-9E08-3BEA3F768D6A}"/>
              </a:ext>
            </a:extLst>
          </p:cNvPr>
          <p:cNvSpPr txBox="1">
            <a:spLocks noChangeArrowheads="1"/>
          </p:cNvSpPr>
          <p:nvPr/>
        </p:nvSpPr>
        <p:spPr bwMode="auto">
          <a:xfrm>
            <a:off x="4800600" y="1905001"/>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FontTx/>
              <a:buNone/>
            </a:pPr>
            <a:r>
              <a:rPr lang="en-US" altLang="en-US" sz="2000">
                <a:solidFill>
                  <a:schemeClr val="tx2"/>
                </a:solidFill>
                <a:latin typeface="Tahoma" panose="020B0604030504040204" pitchFamily="34" charset="0"/>
              </a:rPr>
              <a:t>BÀI GIẢNG MÔN</a:t>
            </a:r>
          </a:p>
        </p:txBody>
      </p:sp>
      <p:sp>
        <p:nvSpPr>
          <p:cNvPr id="18440" name="Text Box 21">
            <a:extLst>
              <a:ext uri="{FF2B5EF4-FFF2-40B4-BE49-F238E27FC236}">
                <a16:creationId xmlns="" xmlns:a16="http://schemas.microsoft.com/office/drawing/2014/main" id="{22981B16-78CF-E542-B425-FBC751ABBFEF}"/>
              </a:ext>
            </a:extLst>
          </p:cNvPr>
          <p:cNvSpPr txBox="1">
            <a:spLocks noChangeArrowheads="1"/>
          </p:cNvSpPr>
          <p:nvPr/>
        </p:nvSpPr>
        <p:spPr bwMode="auto">
          <a:xfrm>
            <a:off x="4800600" y="2714625"/>
            <a:ext cx="6096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50000"/>
              </a:spcBef>
              <a:buClrTx/>
              <a:buFontTx/>
              <a:buNone/>
            </a:pPr>
            <a:r>
              <a:rPr lang="en-US" altLang="en-US" sz="3200" dirty="0" err="1">
                <a:solidFill>
                  <a:schemeClr val="tx2"/>
                </a:solidFill>
                <a:latin typeface="Tahoma" panose="020B0604030504040204" pitchFamily="34" charset="0"/>
              </a:rPr>
              <a:t>Lập</a:t>
            </a:r>
            <a:r>
              <a:rPr lang="en-US" altLang="en-US" sz="3200" dirty="0">
                <a:solidFill>
                  <a:schemeClr val="tx2"/>
                </a:solidFill>
                <a:latin typeface="Tahoma" panose="020B0604030504040204" pitchFamily="34" charset="0"/>
              </a:rPr>
              <a:t> </a:t>
            </a:r>
            <a:r>
              <a:rPr lang="en-US" altLang="en-US" sz="3200" dirty="0" err="1">
                <a:solidFill>
                  <a:schemeClr val="tx2"/>
                </a:solidFill>
                <a:latin typeface="Tahoma" panose="020B0604030504040204" pitchFamily="34" charset="0"/>
              </a:rPr>
              <a:t>trình</a:t>
            </a:r>
            <a:r>
              <a:rPr lang="en-US" altLang="en-US" sz="3200" dirty="0">
                <a:solidFill>
                  <a:schemeClr val="tx2"/>
                </a:solidFill>
                <a:latin typeface="Tahoma" panose="020B0604030504040204" pitchFamily="34" charset="0"/>
              </a:rPr>
              <a:t> Python</a:t>
            </a:r>
          </a:p>
        </p:txBody>
      </p:sp>
      <p:pic>
        <p:nvPicPr>
          <p:cNvPr id="18442" name="Picture 2" descr="/var/folders/zj/zrb_qk596cn9yvv6blkd94wh0000gn/T/com.microsoft.Powerpoint/converted_emf.emf">
            <a:extLst>
              <a:ext uri="{FF2B5EF4-FFF2-40B4-BE49-F238E27FC236}">
                <a16:creationId xmlns="" xmlns:a16="http://schemas.microsoft.com/office/drawing/2014/main" id="{A20216CB-639A-DE46-9739-219FAB96112F}"/>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 descr="/var/folders/zj/zrb_qk596cn9yvv6blkd94wh0000gn/T/com.microsoft.Powerpoint/converted_emf.emf">
            <a:extLst>
              <a:ext uri="{FF2B5EF4-FFF2-40B4-BE49-F238E27FC236}">
                <a16:creationId xmlns="" xmlns:a16="http://schemas.microsoft.com/office/drawing/2014/main" id="{3837B0FA-BB00-6E41-A81A-FA2C33120E44}"/>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2" descr="/var/folders/zj/zrb_qk596cn9yvv6blkd94wh0000gn/T/com.microsoft.Powerpoint/converted_emf.emf">
            <a:extLst>
              <a:ext uri="{FF2B5EF4-FFF2-40B4-BE49-F238E27FC236}">
                <a16:creationId xmlns="" xmlns:a16="http://schemas.microsoft.com/office/drawing/2014/main" id="{DA21DD6F-7814-7E4C-B334-51389AB6A7F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2" descr="/var/folders/zj/zrb_qk596cn9yvv6blkd94wh0000gn/T/com.microsoft.Powerpoint/converted_emf.emf">
            <a:extLst>
              <a:ext uri="{FF2B5EF4-FFF2-40B4-BE49-F238E27FC236}">
                <a16:creationId xmlns="" xmlns:a16="http://schemas.microsoft.com/office/drawing/2014/main" id="{BDD7E7DB-6F68-5B42-82EB-3C62C2D5234B}"/>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 descr="/var/folders/zj/zrb_qk596cn9yvv6blkd94wh0000gn/T/com.microsoft.Powerpoint/converted_emf.emf">
            <a:extLst>
              <a:ext uri="{FF2B5EF4-FFF2-40B4-BE49-F238E27FC236}">
                <a16:creationId xmlns="" xmlns:a16="http://schemas.microsoft.com/office/drawing/2014/main" id="{5081A2E2-00AC-344D-99A2-15C6837DAA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2" descr="/var/folders/zj/zrb_qk596cn9yvv6blkd94wh0000gn/T/com.microsoft.Powerpoint/converted_emf.emf">
            <a:extLst>
              <a:ext uri="{FF2B5EF4-FFF2-40B4-BE49-F238E27FC236}">
                <a16:creationId xmlns="" xmlns:a16="http://schemas.microsoft.com/office/drawing/2014/main" id="{5AA15511-806A-704C-8D86-495E61C434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2">
            <a:extLst>
              <a:ext uri="{FF2B5EF4-FFF2-40B4-BE49-F238E27FC236}">
                <a16:creationId xmlns="" xmlns:a16="http://schemas.microsoft.com/office/drawing/2014/main" id="{31BD94CC-7636-0640-82CE-3B1ABEDF118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5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Visual Studio Code</a:t>
            </a:r>
            <a:endParaRPr lang="en-US" dirty="0"/>
          </a:p>
        </p:txBody>
      </p:sp>
      <p:sp>
        <p:nvSpPr>
          <p:cNvPr id="3" name="Content Placeholder 2"/>
          <p:cNvSpPr>
            <a:spLocks noGrp="1"/>
          </p:cNvSpPr>
          <p:nvPr>
            <p:ph idx="1"/>
          </p:nvPr>
        </p:nvSpPr>
        <p:spPr>
          <a:xfrm>
            <a:off x="662610" y="4671391"/>
            <a:ext cx="11092070" cy="2186609"/>
          </a:xfrm>
        </p:spPr>
        <p:txBody>
          <a:bodyPr>
            <a:normAutofit lnSpcReduction="10000"/>
          </a:bodyPr>
          <a:lstStyle/>
          <a:p>
            <a:r>
              <a:rPr lang="vi-VN" b="1" dirty="0"/>
              <a:t>(1) Khu vực các file source code của Python</a:t>
            </a:r>
            <a:endParaRPr lang="vi-VN" dirty="0"/>
          </a:p>
          <a:p>
            <a:r>
              <a:rPr lang="vi-VN" b="1" dirty="0"/>
              <a:t>(2) Khu vực soạn thảo source của Python</a:t>
            </a:r>
            <a:endParaRPr lang="vi-VN" dirty="0"/>
          </a:p>
          <a:p>
            <a:r>
              <a:rPr lang="vi-VN" b="1" dirty="0"/>
              <a:t>(3) Trình thông dịch sẽ tự động được nhận diện khi đang mở file .py</a:t>
            </a:r>
            <a:endParaRPr lang="vi-VN" dirty="0"/>
          </a:p>
          <a:p>
            <a:r>
              <a:rPr lang="vi-VN" b="1" dirty="0"/>
              <a:t>(4) Nhấn để thực thi source code của Python</a:t>
            </a:r>
            <a:endParaRPr lang="vi-VN" dirty="0"/>
          </a:p>
          <a:p>
            <a:r>
              <a:rPr lang="vi-VN" b="1" dirty="0" smtClean="0"/>
              <a:t>(5) </a:t>
            </a:r>
            <a:r>
              <a:rPr lang="vi-VN" b="1" dirty="0"/>
              <a:t>Khu vực Terminal để hiển thị kết quả chương trình Python</a:t>
            </a:r>
            <a:endParaRPr lang="vi-VN" dirty="0"/>
          </a:p>
        </p:txBody>
      </p:sp>
      <p:pic>
        <p:nvPicPr>
          <p:cNvPr id="4098" name="Picture 2" descr="Chạy một file Python trong Visual Studio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457" y="1136340"/>
            <a:ext cx="98583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51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&amp;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p:cNvSpPr>
            <a:spLocks noGrp="1"/>
          </p:cNvSpPr>
          <p:nvPr>
            <p:ph idx="1"/>
          </p:nvPr>
        </p:nvSpPr>
        <p:spPr>
          <a:xfrm>
            <a:off x="609600" y="1676400"/>
            <a:ext cx="11393714" cy="4648200"/>
          </a:xfrm>
        </p:spPr>
        <p:txBody>
          <a:bodyPr>
            <a:normAutofit/>
          </a:bodyPr>
          <a:lstStyle/>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Python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ngôn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tảng</a:t>
            </a:r>
            <a:r>
              <a:rPr lang="en-US" sz="2400" dirty="0">
                <a:latin typeface="Arial" panose="020B0604020202020204" pitchFamily="34" charset="0"/>
                <a:cs typeface="Arial" panose="020B0604020202020204" pitchFamily="34" charset="0"/>
              </a:rPr>
              <a:t>, do </a:t>
            </a:r>
            <a:r>
              <a:rPr lang="en-US" sz="2400" dirty="0" err="1">
                <a:latin typeface="Arial" panose="020B0604020202020204" pitchFamily="34" charset="0"/>
                <a:cs typeface="Arial" panose="020B0604020202020204" pitchFamily="34" charset="0"/>
              </a:rPr>
              <a:t>vậy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phổ</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python </a:t>
            </a:r>
            <a:r>
              <a:rPr lang="en-US" sz="2400" dirty="0" err="1">
                <a:latin typeface="Arial" panose="020B0604020202020204" pitchFamily="34" charset="0"/>
                <a:cs typeface="Arial" panose="020B0604020202020204" pitchFamily="34" charset="0"/>
              </a:rPr>
              <a:t>đều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cài</a:t>
            </a:r>
            <a:r>
              <a:rPr lang="en-US" sz="2400" dirty="0">
                <a:latin typeface="Arial" panose="020B0604020202020204" pitchFamily="34" charset="0"/>
                <a:cs typeface="Arial" panose="020B0604020202020204" pitchFamily="34" charset="0"/>
              </a:rPr>
              <a:t> Python.</a:t>
            </a:r>
          </a:p>
          <a:p>
            <a:pPr>
              <a:buFont typeface="Wingdings" panose="05000000000000000000" pitchFamily="2" charset="2"/>
              <a:buChar char="q"/>
            </a:pPr>
            <a:r>
              <a:rPr lang="en-US" sz="2400" dirty="0" err="1">
                <a:latin typeface="Arial" panose="020B0604020202020204" pitchFamily="34" charset="0"/>
                <a:cs typeface="Arial" panose="020B0604020202020204" pitchFamily="34" charset="0"/>
              </a:rPr>
              <a:t>Tuy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lập</a:t>
            </a:r>
            <a:r>
              <a:rPr lang="en-US" sz="2400" dirty="0">
                <a:latin typeface="Arial" panose="020B0604020202020204" pitchFamily="34" charset="0"/>
                <a:cs typeface="Arial" panose="020B0604020202020204" pitchFamily="34" charset="0"/>
              </a:rPr>
              <a:t> Python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khác</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nhau</a:t>
            </a:r>
            <a:endParaRPr lang="en-US" sz="2400" dirty="0" smtClean="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smtClean="0">
              <a:latin typeface="Arial" panose="020B0604020202020204" pitchFamily="34" charset="0"/>
              <a:cs typeface="Arial" panose="020B0604020202020204" pitchFamily="34" charset="0"/>
            </a:endParaRPr>
          </a:p>
          <a:p>
            <a:pPr marL="0" indent="0">
              <a:buNone/>
            </a:pPr>
            <a:r>
              <a:rPr lang="en-US" dirty="0" err="1" smtClean="0">
                <a:latin typeface="Arial" panose="020B0604020202020204" pitchFamily="34" charset="0"/>
                <a:cs typeface="Arial" panose="020B0604020202020204" pitchFamily="34" charset="0"/>
              </a:rPr>
              <a:t>Câu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hỏi</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dịch</a:t>
            </a:r>
            <a:r>
              <a:rPr lang="en-US" sz="2400" dirty="0" smtClean="0">
                <a:latin typeface="Arial" panose="020B0604020202020204" pitchFamily="34" charset="0"/>
                <a:cs typeface="Arial" panose="020B0604020202020204" pitchFamily="34" charset="0"/>
              </a:rPr>
              <a:t> &gt;&lt; </a:t>
            </a:r>
            <a:r>
              <a:rPr lang="en-US" sz="2400" dirty="0" err="1" smtClean="0">
                <a:latin typeface="Arial" panose="020B0604020202020204" pitchFamily="34" charset="0"/>
                <a:cs typeface="Arial" panose="020B0604020202020204" pitchFamily="34" charset="0"/>
              </a:rPr>
              <a:t>Biên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dịch</a:t>
            </a:r>
            <a:r>
              <a:rPr lang="en-US" sz="2400" dirty="0" smtClean="0">
                <a:latin typeface="Arial" panose="020B0604020202020204" pitchFamily="34" charset="0"/>
                <a:cs typeface="Arial" panose="020B0604020202020204" pitchFamily="34" charset="0"/>
              </a:rPr>
              <a:t>?</a:t>
            </a:r>
          </a:p>
          <a:p>
            <a:pPr>
              <a:buFont typeface="Wingdings" panose="05000000000000000000" pitchFamily="2" charset="2"/>
              <a:buChar char="q"/>
            </a:pPr>
            <a:r>
              <a:rPr lang="en-US" dirty="0" err="1" smtClean="0">
                <a:latin typeface="Arial" panose="020B0604020202020204" pitchFamily="34" charset="0"/>
                <a:cs typeface="Arial" panose="020B0604020202020204" pitchFamily="34" charset="0"/>
              </a:rPr>
              <a:t>Ưu</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Nhược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điểm</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q"/>
            </a:pPr>
            <a:r>
              <a:rPr lang="en-US" sz="2400" dirty="0" err="1" smtClean="0">
                <a:latin typeface="Arial" panose="020B0604020202020204" pitchFamily="34" charset="0"/>
                <a:cs typeface="Arial" panose="020B0604020202020204" pitchFamily="34" charset="0"/>
              </a:rPr>
              <a:t>Ví</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9239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&amp;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p:cNvSpPr>
            <a:spLocks noGrp="1"/>
          </p:cNvSpPr>
          <p:nvPr>
            <p:ph idx="1"/>
          </p:nvPr>
        </p:nvSpPr>
        <p:spPr>
          <a:xfrm>
            <a:off x="609600" y="1676400"/>
            <a:ext cx="11393714" cy="4648200"/>
          </a:xfrm>
        </p:spPr>
        <p:txBody>
          <a:bodyPr>
            <a:normAutofit/>
          </a:bodyPr>
          <a:lstStyle/>
          <a:p>
            <a:r>
              <a:rPr lang="vi-VN" dirty="0"/>
              <a:t>Ngôn ngữ lập trình thường được chia ra làm 2 loại (tùy theo các hiện thực hóa ngôn ngữ đó) là ngôn ngữ thông dịch (Interpreted Language) và ngôn ngữ biên dịch (Compiled Language).</a:t>
            </a:r>
          </a:p>
          <a:p>
            <a:r>
              <a:rPr lang="vi-VN" dirty="0"/>
              <a:t>Thông dịch (Interpreter) : Nó dịch từng lệnh rồi chạy từng lệnh, lần sau muốn chạy lại thì phải dịch lại.</a:t>
            </a:r>
          </a:p>
          <a:p>
            <a:r>
              <a:rPr lang="vi-VN" dirty="0"/>
              <a:t>Biên dịch (Compiler): Code sau khi được biên dịch sẽ tạo ra 1 file thường là .exe, và file .exe này có thể đem sử dụng lại không cần biên dịch nữa.</a:t>
            </a:r>
          </a:p>
        </p:txBody>
      </p:sp>
    </p:spTree>
    <p:extLst>
      <p:ext uri="{BB962C8B-B14F-4D97-AF65-F5344CB8AC3E}">
        <p14:creationId xmlns:p14="http://schemas.microsoft.com/office/powerpoint/2010/main" val="1597367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&amp;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p:cNvSpPr>
            <a:spLocks noGrp="1"/>
          </p:cNvSpPr>
          <p:nvPr>
            <p:ph idx="1"/>
          </p:nvPr>
        </p:nvSpPr>
        <p:spPr>
          <a:xfrm>
            <a:off x="1243495" y="1424609"/>
            <a:ext cx="10230678" cy="3796748"/>
          </a:xfrm>
        </p:spPr>
        <p:txBody>
          <a:bodyPr>
            <a:normAutofit fontScale="92500" lnSpcReduction="20000"/>
          </a:bodyPr>
          <a:lstStyle/>
          <a:p>
            <a:r>
              <a:rPr lang="vi-VN" dirty="0"/>
              <a:t>Ngôn ngữ lập trình Java thuộc loại ngôn ngữ thông dịch. Chính xác hơn, Java là loại ngôn ngữ vừa biên dịch (Interpreted Language) vừa thông dịch. Cụ thể như sau</a:t>
            </a:r>
          </a:p>
          <a:p>
            <a:r>
              <a:rPr lang="vi-VN" dirty="0"/>
              <a:t>Khi viết mã, hệ thống tạo ra một tệp .java. Khi biên dịch mã nguồn của chương trình sẽ được biên dịch ra mã byte code. Máy ảo Java (Java Virtual Machine) sẽ thông dịch mã byte code này thành machine code  (hay native code) khi nhận được yêu cầu chạy chương trình</a:t>
            </a:r>
            <a:r>
              <a:rPr lang="vi-VN" dirty="0" smtClean="0"/>
              <a:t>.</a:t>
            </a:r>
            <a:endParaRPr lang="en-US" dirty="0" smtClean="0"/>
          </a:p>
          <a:p>
            <a:r>
              <a:rPr lang="vi-VN" dirty="0"/>
              <a:t>Ưu điểm : Phương pháp này giúp các đoạn mã viết bằng Java có thể chạy được trên nhiều nền tảng khác nhau. Với điều kiện là JVM có hỗ trợ chạy trên nền tảng này.</a:t>
            </a:r>
          </a:p>
          <a:p>
            <a:r>
              <a:rPr lang="vi-VN" dirty="0"/>
              <a:t>Nhược điểm : Cũng như các ngôn ngữ thông dịch khác, quá trình chạy các đoạn mã Java là chậm hơn các ngôn ngữ biên dịch khác (tuy nhiên vẫn ở trong một mức chấp nhận được).</a:t>
            </a:r>
          </a:p>
          <a:p>
            <a:endParaRPr lang="vi-VN" dirty="0"/>
          </a:p>
        </p:txBody>
      </p:sp>
      <p:pic>
        <p:nvPicPr>
          <p:cNvPr id="4" name="Picture 3"/>
          <p:cNvPicPr>
            <a:picLocks noChangeAspect="1"/>
          </p:cNvPicPr>
          <p:nvPr/>
        </p:nvPicPr>
        <p:blipFill>
          <a:blip r:embed="rId3"/>
          <a:stretch>
            <a:fillRect/>
          </a:stretch>
        </p:blipFill>
        <p:spPr>
          <a:xfrm>
            <a:off x="5966170" y="4963354"/>
            <a:ext cx="4924425" cy="1762125"/>
          </a:xfrm>
          <a:prstGeom prst="rect">
            <a:avLst/>
          </a:prstGeom>
        </p:spPr>
      </p:pic>
    </p:spTree>
    <p:extLst>
      <p:ext uri="{BB962C8B-B14F-4D97-AF65-F5344CB8AC3E}">
        <p14:creationId xmlns:p14="http://schemas.microsoft.com/office/powerpoint/2010/main" val="635381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&amp;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p:cNvSpPr>
            <a:spLocks noGrp="1"/>
          </p:cNvSpPr>
          <p:nvPr>
            <p:ph idx="1"/>
          </p:nvPr>
        </p:nvSpPr>
        <p:spPr>
          <a:xfrm>
            <a:off x="739912" y="1928192"/>
            <a:ext cx="10762974" cy="4499112"/>
          </a:xfrm>
        </p:spPr>
        <p:txBody>
          <a:bodyPr>
            <a:normAutofit fontScale="92500" lnSpcReduction="10000"/>
          </a:bodyPr>
          <a:lstStyle/>
          <a:p>
            <a:r>
              <a:rPr lang="en-US" dirty="0" smtClean="0"/>
              <a:t>P</a:t>
            </a:r>
            <a:r>
              <a:rPr lang="vi-VN" dirty="0" smtClean="0"/>
              <a:t>ython </a:t>
            </a:r>
            <a:r>
              <a:rPr lang="vi-VN" dirty="0"/>
              <a:t>thường được gọi là một ngôn ngữ </a:t>
            </a:r>
            <a:r>
              <a:rPr lang="vi-VN" b="1" dirty="0"/>
              <a:t>thông dịch (interpreted language)</a:t>
            </a:r>
            <a:r>
              <a:rPr lang="vi-VN" dirty="0"/>
              <a:t>. Tuy nhiên, quá trình thực thi một chương trình Python bao gồm cả </a:t>
            </a:r>
            <a:r>
              <a:rPr lang="vi-VN" dirty="0" smtClean="0"/>
              <a:t>quá trình </a:t>
            </a:r>
            <a:r>
              <a:rPr lang="vi-VN" b="1" dirty="0" smtClean="0"/>
              <a:t>biên dịch (compiled)</a:t>
            </a:r>
            <a:r>
              <a:rPr lang="vi-VN" dirty="0" smtClean="0"/>
              <a:t> và </a:t>
            </a:r>
            <a:r>
              <a:rPr lang="vi-VN" b="1" dirty="0" smtClean="0"/>
              <a:t>thông dịch (interpreted)</a:t>
            </a:r>
            <a:r>
              <a:rPr lang="vi-VN" dirty="0" smtClean="0"/>
              <a:t>.</a:t>
            </a:r>
            <a:endParaRPr lang="en-US" dirty="0"/>
          </a:p>
          <a:p>
            <a:r>
              <a:rPr lang="en-US" dirty="0" err="1" smtClean="0">
                <a:solidFill>
                  <a:srgbClr val="000000"/>
                </a:solidFill>
                <a:latin typeface="merriweather"/>
              </a:rPr>
              <a:t>Đầu</a:t>
            </a:r>
            <a:r>
              <a:rPr lang="en-US" dirty="0" smtClean="0">
                <a:solidFill>
                  <a:srgbClr val="000000"/>
                </a:solidFill>
                <a:latin typeface="merriweather"/>
              </a:rPr>
              <a:t> </a:t>
            </a:r>
            <a:r>
              <a:rPr lang="en-US" dirty="0" err="1">
                <a:solidFill>
                  <a:srgbClr val="000000"/>
                </a:solidFill>
                <a:latin typeface="merriweather"/>
              </a:rPr>
              <a:t>tiên</a:t>
            </a:r>
            <a:r>
              <a:rPr lang="en-US" dirty="0">
                <a:solidFill>
                  <a:srgbClr val="000000"/>
                </a:solidFill>
                <a:latin typeface="merriweather"/>
              </a:rPr>
              <a:t>, </a:t>
            </a:r>
            <a:r>
              <a:rPr lang="en-US" dirty="0" err="1">
                <a:solidFill>
                  <a:srgbClr val="000000"/>
                </a:solidFill>
                <a:latin typeface="merriweather"/>
              </a:rPr>
              <a:t>mã</a:t>
            </a:r>
            <a:r>
              <a:rPr lang="en-US" dirty="0">
                <a:solidFill>
                  <a:srgbClr val="000000"/>
                </a:solidFill>
                <a:latin typeface="merriweather"/>
              </a:rPr>
              <a:t> </a:t>
            </a:r>
            <a:r>
              <a:rPr lang="en-US" dirty="0" err="1">
                <a:solidFill>
                  <a:srgbClr val="000000"/>
                </a:solidFill>
                <a:latin typeface="merriweather"/>
              </a:rPr>
              <a:t>nguồn</a:t>
            </a:r>
            <a:r>
              <a:rPr lang="en-US" dirty="0">
                <a:solidFill>
                  <a:srgbClr val="000000"/>
                </a:solidFill>
                <a:latin typeface="merriweather"/>
              </a:rPr>
              <a:t> Python </a:t>
            </a:r>
            <a:r>
              <a:rPr lang="en-US" dirty="0" err="1">
                <a:solidFill>
                  <a:srgbClr val="000000"/>
                </a:solidFill>
                <a:latin typeface="merriweather"/>
              </a:rPr>
              <a:t>được</a:t>
            </a:r>
            <a:r>
              <a:rPr lang="en-US" dirty="0">
                <a:solidFill>
                  <a:srgbClr val="000000"/>
                </a:solidFill>
                <a:latin typeface="merriweather"/>
              </a:rPr>
              <a:t> </a:t>
            </a:r>
            <a:r>
              <a:rPr lang="en-US" dirty="0" err="1">
                <a:solidFill>
                  <a:srgbClr val="000000"/>
                </a:solidFill>
                <a:latin typeface="merriweather"/>
              </a:rPr>
              <a:t>viết</a:t>
            </a:r>
            <a:r>
              <a:rPr lang="en-US" dirty="0">
                <a:solidFill>
                  <a:srgbClr val="000000"/>
                </a:solidFill>
                <a:latin typeface="merriweather"/>
              </a:rPr>
              <a:t> </a:t>
            </a:r>
            <a:r>
              <a:rPr lang="en-US" dirty="0" err="1">
                <a:solidFill>
                  <a:srgbClr val="000000"/>
                </a:solidFill>
                <a:latin typeface="merriweather"/>
              </a:rPr>
              <a:t>trong</a:t>
            </a:r>
            <a:r>
              <a:rPr lang="en-US" dirty="0">
                <a:solidFill>
                  <a:srgbClr val="000000"/>
                </a:solidFill>
                <a:latin typeface="merriweather"/>
              </a:rPr>
              <a:t> file </a:t>
            </a:r>
            <a:r>
              <a:rPr lang="en-US" dirty="0" err="1">
                <a:solidFill>
                  <a:srgbClr val="000000"/>
                </a:solidFill>
                <a:latin typeface="merriweather"/>
              </a:rPr>
              <a:t>có</a:t>
            </a:r>
            <a:r>
              <a:rPr lang="en-US" dirty="0">
                <a:solidFill>
                  <a:srgbClr val="000000"/>
                </a:solidFill>
                <a:latin typeface="merriweather"/>
              </a:rPr>
              <a:t> </a:t>
            </a:r>
            <a:r>
              <a:rPr lang="en-US" dirty="0" err="1">
                <a:solidFill>
                  <a:srgbClr val="000000"/>
                </a:solidFill>
                <a:latin typeface="merriweather"/>
              </a:rPr>
              <a:t>đuôi</a:t>
            </a:r>
            <a:r>
              <a:rPr lang="en-US" dirty="0">
                <a:solidFill>
                  <a:srgbClr val="000000"/>
                </a:solidFill>
                <a:latin typeface="merriweather"/>
              </a:rPr>
              <a:t> </a:t>
            </a:r>
            <a:r>
              <a:rPr lang="en-US" dirty="0" err="1">
                <a:solidFill>
                  <a:srgbClr val="000000"/>
                </a:solidFill>
                <a:latin typeface="merriweather"/>
              </a:rPr>
              <a:t>mở</a:t>
            </a:r>
            <a:r>
              <a:rPr lang="en-US" dirty="0">
                <a:solidFill>
                  <a:srgbClr val="000000"/>
                </a:solidFill>
                <a:latin typeface="merriweather"/>
              </a:rPr>
              <a:t> </a:t>
            </a:r>
            <a:r>
              <a:rPr lang="en-US" dirty="0" err="1">
                <a:solidFill>
                  <a:srgbClr val="000000"/>
                </a:solidFill>
                <a:latin typeface="merriweather"/>
              </a:rPr>
              <a:t>rộng</a:t>
            </a:r>
            <a:r>
              <a:rPr lang="en-US" dirty="0">
                <a:solidFill>
                  <a:srgbClr val="000000"/>
                </a:solidFill>
                <a:latin typeface="merriweather"/>
              </a:rPr>
              <a:t> </a:t>
            </a:r>
            <a:r>
              <a:rPr lang="en-US" dirty="0" err="1">
                <a:solidFill>
                  <a:srgbClr val="000000"/>
                </a:solidFill>
                <a:latin typeface="merriweather"/>
              </a:rPr>
              <a:t>là</a:t>
            </a:r>
            <a:r>
              <a:rPr lang="en-US" dirty="0">
                <a:solidFill>
                  <a:srgbClr val="000000"/>
                </a:solidFill>
                <a:latin typeface="merriweather"/>
              </a:rPr>
              <a:t> </a:t>
            </a:r>
            <a:r>
              <a:rPr lang="en-US" b="1" dirty="0">
                <a:solidFill>
                  <a:srgbClr val="DC143C"/>
                </a:solidFill>
                <a:latin typeface="Monaco"/>
              </a:rPr>
              <a:t>.</a:t>
            </a:r>
            <a:r>
              <a:rPr lang="en-US" b="1" dirty="0" err="1">
                <a:solidFill>
                  <a:srgbClr val="DC143C"/>
                </a:solidFill>
                <a:latin typeface="Monaco"/>
              </a:rPr>
              <a:t>py</a:t>
            </a:r>
            <a:r>
              <a:rPr lang="en-US" dirty="0">
                <a:solidFill>
                  <a:srgbClr val="000000"/>
                </a:solidFill>
                <a:latin typeface="merriweather"/>
              </a:rPr>
              <a:t>. </a:t>
            </a:r>
            <a:r>
              <a:rPr lang="en-US" dirty="0" err="1">
                <a:solidFill>
                  <a:srgbClr val="000000"/>
                </a:solidFill>
                <a:latin typeface="merriweather"/>
              </a:rPr>
              <a:t>Sau</a:t>
            </a:r>
            <a:r>
              <a:rPr lang="en-US" dirty="0">
                <a:solidFill>
                  <a:srgbClr val="000000"/>
                </a:solidFill>
                <a:latin typeface="merriweather"/>
              </a:rPr>
              <a:t> </a:t>
            </a:r>
            <a:r>
              <a:rPr lang="en-US" dirty="0" err="1">
                <a:solidFill>
                  <a:srgbClr val="000000"/>
                </a:solidFill>
                <a:latin typeface="merriweather"/>
              </a:rPr>
              <a:t>đó</a:t>
            </a:r>
            <a:r>
              <a:rPr lang="en-US" dirty="0">
                <a:solidFill>
                  <a:srgbClr val="000000"/>
                </a:solidFill>
                <a:latin typeface="merriweather"/>
              </a:rPr>
              <a:t>, </a:t>
            </a:r>
            <a:r>
              <a:rPr lang="en-US" dirty="0" err="1">
                <a:solidFill>
                  <a:srgbClr val="000000"/>
                </a:solidFill>
                <a:latin typeface="merriweather"/>
              </a:rPr>
              <a:t>trình</a:t>
            </a:r>
            <a:r>
              <a:rPr lang="en-US" dirty="0">
                <a:solidFill>
                  <a:srgbClr val="000000"/>
                </a:solidFill>
                <a:latin typeface="merriweather"/>
              </a:rPr>
              <a:t> </a:t>
            </a:r>
            <a:r>
              <a:rPr lang="en-US" dirty="0" err="1">
                <a:solidFill>
                  <a:srgbClr val="000000"/>
                </a:solidFill>
                <a:latin typeface="merriweather"/>
              </a:rPr>
              <a:t>biên</a:t>
            </a:r>
            <a:r>
              <a:rPr lang="en-US" dirty="0">
                <a:solidFill>
                  <a:srgbClr val="000000"/>
                </a:solidFill>
                <a:latin typeface="merriweather"/>
              </a:rPr>
              <a:t> </a:t>
            </a:r>
            <a:r>
              <a:rPr lang="en-US" dirty="0" err="1">
                <a:solidFill>
                  <a:srgbClr val="000000"/>
                </a:solidFill>
                <a:latin typeface="merriweather"/>
              </a:rPr>
              <a:t>dịch</a:t>
            </a:r>
            <a:r>
              <a:rPr lang="en-US" dirty="0">
                <a:solidFill>
                  <a:srgbClr val="000000"/>
                </a:solidFill>
                <a:latin typeface="merriweather"/>
              </a:rPr>
              <a:t> </a:t>
            </a:r>
            <a:r>
              <a:rPr lang="en-US" b="1" dirty="0" err="1">
                <a:solidFill>
                  <a:srgbClr val="000000"/>
                </a:solidFill>
                <a:latin typeface="merriweather"/>
              </a:rPr>
              <a:t>CPython</a:t>
            </a:r>
            <a:r>
              <a:rPr lang="en-US" dirty="0">
                <a:solidFill>
                  <a:srgbClr val="000000"/>
                </a:solidFill>
                <a:latin typeface="merriweather"/>
              </a:rPr>
              <a:t> </a:t>
            </a:r>
            <a:r>
              <a:rPr lang="en-US" dirty="0" err="1">
                <a:solidFill>
                  <a:srgbClr val="000000"/>
                </a:solidFill>
                <a:latin typeface="merriweather"/>
              </a:rPr>
              <a:t>sẽ</a:t>
            </a:r>
            <a:r>
              <a:rPr lang="en-US" dirty="0">
                <a:solidFill>
                  <a:srgbClr val="000000"/>
                </a:solidFill>
                <a:latin typeface="merriweather"/>
              </a:rPr>
              <a:t> </a:t>
            </a:r>
            <a:r>
              <a:rPr lang="en-US" dirty="0" err="1">
                <a:solidFill>
                  <a:srgbClr val="000000"/>
                </a:solidFill>
                <a:latin typeface="merriweather"/>
              </a:rPr>
              <a:t>đọc</a:t>
            </a:r>
            <a:r>
              <a:rPr lang="en-US" dirty="0">
                <a:solidFill>
                  <a:srgbClr val="000000"/>
                </a:solidFill>
                <a:latin typeface="merriweather"/>
              </a:rPr>
              <a:t> </a:t>
            </a:r>
            <a:r>
              <a:rPr lang="en-US" dirty="0" err="1">
                <a:solidFill>
                  <a:srgbClr val="000000"/>
                </a:solidFill>
                <a:latin typeface="merriweather"/>
              </a:rPr>
              <a:t>từng</a:t>
            </a:r>
            <a:r>
              <a:rPr lang="en-US" dirty="0">
                <a:solidFill>
                  <a:srgbClr val="000000"/>
                </a:solidFill>
                <a:latin typeface="merriweather"/>
              </a:rPr>
              <a:t> </a:t>
            </a:r>
            <a:r>
              <a:rPr lang="en-US" dirty="0" err="1">
                <a:solidFill>
                  <a:srgbClr val="000000"/>
                </a:solidFill>
                <a:latin typeface="merriweather"/>
              </a:rPr>
              <a:t>dòng</a:t>
            </a:r>
            <a:r>
              <a:rPr lang="en-US" dirty="0">
                <a:solidFill>
                  <a:srgbClr val="000000"/>
                </a:solidFill>
                <a:latin typeface="merriweather"/>
              </a:rPr>
              <a:t> code Python. </a:t>
            </a:r>
            <a:r>
              <a:rPr lang="en-US" dirty="0" err="1">
                <a:solidFill>
                  <a:srgbClr val="000000"/>
                </a:solidFill>
                <a:latin typeface="merriweather"/>
              </a:rPr>
              <a:t>Nó</a:t>
            </a:r>
            <a:r>
              <a:rPr lang="en-US" dirty="0">
                <a:solidFill>
                  <a:srgbClr val="000000"/>
                </a:solidFill>
                <a:latin typeface="merriweather"/>
              </a:rPr>
              <a:t> </a:t>
            </a:r>
            <a:r>
              <a:rPr lang="en-US" dirty="0" err="1">
                <a:solidFill>
                  <a:srgbClr val="000000"/>
                </a:solidFill>
                <a:latin typeface="merriweather"/>
              </a:rPr>
              <a:t>sẽ</a:t>
            </a:r>
            <a:r>
              <a:rPr lang="en-US" dirty="0">
                <a:solidFill>
                  <a:srgbClr val="000000"/>
                </a:solidFill>
                <a:latin typeface="merriweather"/>
              </a:rPr>
              <a:t> </a:t>
            </a:r>
            <a:r>
              <a:rPr lang="en-US" dirty="0" err="1">
                <a:solidFill>
                  <a:srgbClr val="000000"/>
                </a:solidFill>
                <a:latin typeface="merriweather"/>
              </a:rPr>
              <a:t>kiểm</a:t>
            </a:r>
            <a:r>
              <a:rPr lang="en-US" dirty="0">
                <a:solidFill>
                  <a:srgbClr val="000000"/>
                </a:solidFill>
                <a:latin typeface="merriweather"/>
              </a:rPr>
              <a:t> </a:t>
            </a:r>
            <a:r>
              <a:rPr lang="en-US" dirty="0" err="1">
                <a:solidFill>
                  <a:srgbClr val="000000"/>
                </a:solidFill>
                <a:latin typeface="merriweather"/>
              </a:rPr>
              <a:t>tra</a:t>
            </a:r>
            <a:r>
              <a:rPr lang="en-US" dirty="0">
                <a:solidFill>
                  <a:srgbClr val="000000"/>
                </a:solidFill>
                <a:latin typeface="merriweather"/>
              </a:rPr>
              <a:t> </a:t>
            </a:r>
            <a:r>
              <a:rPr lang="en-US" dirty="0" err="1">
                <a:solidFill>
                  <a:srgbClr val="000000"/>
                </a:solidFill>
                <a:latin typeface="merriweather"/>
              </a:rPr>
              <a:t>cú</a:t>
            </a:r>
            <a:r>
              <a:rPr lang="en-US" dirty="0">
                <a:solidFill>
                  <a:srgbClr val="000000"/>
                </a:solidFill>
                <a:latin typeface="merriweather"/>
              </a:rPr>
              <a:t> </a:t>
            </a:r>
            <a:r>
              <a:rPr lang="en-US" dirty="0" err="1">
                <a:solidFill>
                  <a:srgbClr val="000000"/>
                </a:solidFill>
                <a:latin typeface="merriweather"/>
              </a:rPr>
              <a:t>pháp</a:t>
            </a:r>
            <a:r>
              <a:rPr lang="en-US" dirty="0">
                <a:solidFill>
                  <a:srgbClr val="000000"/>
                </a:solidFill>
                <a:latin typeface="merriweather"/>
              </a:rPr>
              <a:t> </a:t>
            </a:r>
            <a:r>
              <a:rPr lang="en-US" dirty="0" err="1">
                <a:solidFill>
                  <a:srgbClr val="000000"/>
                </a:solidFill>
                <a:latin typeface="merriweather"/>
              </a:rPr>
              <a:t>của</a:t>
            </a:r>
            <a:r>
              <a:rPr lang="en-US" dirty="0">
                <a:solidFill>
                  <a:srgbClr val="000000"/>
                </a:solidFill>
                <a:latin typeface="merriweather"/>
              </a:rPr>
              <a:t> </a:t>
            </a:r>
            <a:r>
              <a:rPr lang="en-US" dirty="0" err="1">
                <a:solidFill>
                  <a:srgbClr val="000000"/>
                </a:solidFill>
                <a:latin typeface="merriweather"/>
              </a:rPr>
              <a:t>mỗi</a:t>
            </a:r>
            <a:r>
              <a:rPr lang="en-US" dirty="0">
                <a:solidFill>
                  <a:srgbClr val="000000"/>
                </a:solidFill>
                <a:latin typeface="merriweather"/>
              </a:rPr>
              <a:t> </a:t>
            </a:r>
            <a:r>
              <a:rPr lang="en-US" dirty="0" err="1">
                <a:solidFill>
                  <a:srgbClr val="000000"/>
                </a:solidFill>
                <a:latin typeface="merriweather"/>
              </a:rPr>
              <a:t>dòng</a:t>
            </a:r>
            <a:r>
              <a:rPr lang="en-US" dirty="0">
                <a:solidFill>
                  <a:srgbClr val="000000"/>
                </a:solidFill>
                <a:latin typeface="merriweather"/>
              </a:rPr>
              <a:t> code Python. </a:t>
            </a:r>
            <a:r>
              <a:rPr lang="en-US" dirty="0" err="1">
                <a:solidFill>
                  <a:srgbClr val="000000"/>
                </a:solidFill>
                <a:latin typeface="merriweather"/>
              </a:rPr>
              <a:t>Nếu</a:t>
            </a:r>
            <a:r>
              <a:rPr lang="en-US" dirty="0">
                <a:solidFill>
                  <a:srgbClr val="000000"/>
                </a:solidFill>
                <a:latin typeface="merriweather"/>
              </a:rPr>
              <a:t> </a:t>
            </a:r>
            <a:r>
              <a:rPr lang="en-US" dirty="0" err="1">
                <a:solidFill>
                  <a:srgbClr val="000000"/>
                </a:solidFill>
                <a:latin typeface="merriweather"/>
              </a:rPr>
              <a:t>gặp</a:t>
            </a:r>
            <a:r>
              <a:rPr lang="en-US" dirty="0">
                <a:solidFill>
                  <a:srgbClr val="000000"/>
                </a:solidFill>
                <a:latin typeface="merriweather"/>
              </a:rPr>
              <a:t> </a:t>
            </a:r>
            <a:r>
              <a:rPr lang="en-US" dirty="0" err="1">
                <a:solidFill>
                  <a:srgbClr val="000000"/>
                </a:solidFill>
                <a:latin typeface="merriweather"/>
              </a:rPr>
              <a:t>lỗi</a:t>
            </a:r>
            <a:r>
              <a:rPr lang="en-US" dirty="0">
                <a:solidFill>
                  <a:srgbClr val="000000"/>
                </a:solidFill>
                <a:latin typeface="merriweather"/>
              </a:rPr>
              <a:t> </a:t>
            </a:r>
            <a:r>
              <a:rPr lang="en-US" dirty="0" err="1">
                <a:solidFill>
                  <a:srgbClr val="000000"/>
                </a:solidFill>
                <a:latin typeface="merriweather"/>
              </a:rPr>
              <a:t>thì</a:t>
            </a:r>
            <a:r>
              <a:rPr lang="en-US" dirty="0">
                <a:solidFill>
                  <a:srgbClr val="000000"/>
                </a:solidFill>
                <a:latin typeface="merriweather"/>
              </a:rPr>
              <a:t> </a:t>
            </a:r>
            <a:r>
              <a:rPr lang="en-US" b="1" dirty="0" err="1">
                <a:solidFill>
                  <a:srgbClr val="000000"/>
                </a:solidFill>
                <a:latin typeface="merriweather"/>
              </a:rPr>
              <a:t>CPython</a:t>
            </a:r>
            <a:r>
              <a:rPr lang="en-US" dirty="0">
                <a:solidFill>
                  <a:srgbClr val="000000"/>
                </a:solidFill>
                <a:latin typeface="merriweather"/>
              </a:rPr>
              <a:t> </a:t>
            </a:r>
            <a:r>
              <a:rPr lang="en-US" dirty="0" err="1">
                <a:solidFill>
                  <a:srgbClr val="000000"/>
                </a:solidFill>
                <a:latin typeface="merriweather"/>
              </a:rPr>
              <a:t>sẽ</a:t>
            </a:r>
            <a:r>
              <a:rPr lang="en-US" dirty="0">
                <a:solidFill>
                  <a:srgbClr val="000000"/>
                </a:solidFill>
                <a:latin typeface="merriweather"/>
              </a:rPr>
              <a:t> </a:t>
            </a:r>
            <a:r>
              <a:rPr lang="en-US" dirty="0" err="1">
                <a:solidFill>
                  <a:srgbClr val="000000"/>
                </a:solidFill>
                <a:latin typeface="merriweather"/>
              </a:rPr>
              <a:t>ngừng</a:t>
            </a:r>
            <a:r>
              <a:rPr lang="en-US" dirty="0">
                <a:solidFill>
                  <a:srgbClr val="000000"/>
                </a:solidFill>
                <a:latin typeface="merriweather"/>
              </a:rPr>
              <a:t> </a:t>
            </a:r>
            <a:r>
              <a:rPr lang="en-US" dirty="0" err="1">
                <a:solidFill>
                  <a:srgbClr val="000000"/>
                </a:solidFill>
                <a:latin typeface="merriweather"/>
              </a:rPr>
              <a:t>biên</a:t>
            </a:r>
            <a:r>
              <a:rPr lang="en-US" dirty="0">
                <a:solidFill>
                  <a:srgbClr val="000000"/>
                </a:solidFill>
                <a:latin typeface="merriweather"/>
              </a:rPr>
              <a:t> </a:t>
            </a:r>
            <a:r>
              <a:rPr lang="en-US" dirty="0" err="1">
                <a:solidFill>
                  <a:srgbClr val="000000"/>
                </a:solidFill>
                <a:latin typeface="merriweather"/>
              </a:rPr>
              <a:t>dịch</a:t>
            </a:r>
            <a:r>
              <a:rPr lang="en-US" dirty="0">
                <a:solidFill>
                  <a:srgbClr val="000000"/>
                </a:solidFill>
                <a:latin typeface="merriweather"/>
              </a:rPr>
              <a:t> </a:t>
            </a:r>
            <a:r>
              <a:rPr lang="en-US" dirty="0" err="1">
                <a:solidFill>
                  <a:srgbClr val="000000"/>
                </a:solidFill>
                <a:latin typeface="merriweather"/>
              </a:rPr>
              <a:t>và</a:t>
            </a:r>
            <a:r>
              <a:rPr lang="en-US" dirty="0">
                <a:solidFill>
                  <a:srgbClr val="000000"/>
                </a:solidFill>
                <a:latin typeface="merriweather"/>
              </a:rPr>
              <a:t> </a:t>
            </a:r>
            <a:r>
              <a:rPr lang="en-US" dirty="0" err="1">
                <a:solidFill>
                  <a:srgbClr val="000000"/>
                </a:solidFill>
                <a:latin typeface="merriweather"/>
              </a:rPr>
              <a:t>thông</a:t>
            </a:r>
            <a:r>
              <a:rPr lang="en-US" dirty="0">
                <a:solidFill>
                  <a:srgbClr val="000000"/>
                </a:solidFill>
                <a:latin typeface="merriweather"/>
              </a:rPr>
              <a:t> </a:t>
            </a:r>
            <a:r>
              <a:rPr lang="en-US" dirty="0" err="1">
                <a:solidFill>
                  <a:srgbClr val="000000"/>
                </a:solidFill>
                <a:latin typeface="merriweather"/>
              </a:rPr>
              <a:t>báo</a:t>
            </a:r>
            <a:r>
              <a:rPr lang="en-US" dirty="0">
                <a:solidFill>
                  <a:srgbClr val="000000"/>
                </a:solidFill>
                <a:latin typeface="merriweather"/>
              </a:rPr>
              <a:t> </a:t>
            </a:r>
            <a:r>
              <a:rPr lang="en-US" dirty="0" err="1" smtClean="0">
                <a:solidFill>
                  <a:srgbClr val="000000"/>
                </a:solidFill>
                <a:latin typeface="merriweather"/>
              </a:rPr>
              <a:t>lỗi</a:t>
            </a:r>
            <a:r>
              <a:rPr lang="en-US" dirty="0" smtClean="0">
                <a:solidFill>
                  <a:srgbClr val="000000"/>
                </a:solidFill>
                <a:latin typeface="merriweather"/>
              </a:rPr>
              <a:t>.</a:t>
            </a:r>
            <a:endParaRPr lang="en-US" sz="2000" dirty="0" smtClean="0"/>
          </a:p>
          <a:p>
            <a:r>
              <a:rPr lang="en-US" dirty="0" err="1" smtClean="0">
                <a:solidFill>
                  <a:srgbClr val="000000"/>
                </a:solidFill>
                <a:latin typeface="merriweather"/>
              </a:rPr>
              <a:t>Nếu</a:t>
            </a:r>
            <a:r>
              <a:rPr lang="en-US" dirty="0" smtClean="0">
                <a:solidFill>
                  <a:srgbClr val="000000"/>
                </a:solidFill>
                <a:latin typeface="merriweather"/>
              </a:rPr>
              <a:t> </a:t>
            </a:r>
            <a:r>
              <a:rPr lang="en-US" dirty="0" err="1">
                <a:solidFill>
                  <a:srgbClr val="000000"/>
                </a:solidFill>
                <a:latin typeface="merriweather"/>
              </a:rPr>
              <a:t>không</a:t>
            </a:r>
            <a:r>
              <a:rPr lang="en-US" dirty="0">
                <a:solidFill>
                  <a:srgbClr val="000000"/>
                </a:solidFill>
                <a:latin typeface="merriweather"/>
              </a:rPr>
              <a:t> </a:t>
            </a:r>
            <a:r>
              <a:rPr lang="en-US" dirty="0" err="1">
                <a:solidFill>
                  <a:srgbClr val="000000"/>
                </a:solidFill>
                <a:latin typeface="merriweather"/>
              </a:rPr>
              <a:t>có</a:t>
            </a:r>
            <a:r>
              <a:rPr lang="en-US" dirty="0">
                <a:solidFill>
                  <a:srgbClr val="000000"/>
                </a:solidFill>
                <a:latin typeface="merriweather"/>
              </a:rPr>
              <a:t> </a:t>
            </a:r>
            <a:r>
              <a:rPr lang="en-US" dirty="0" err="1">
                <a:solidFill>
                  <a:srgbClr val="000000"/>
                </a:solidFill>
                <a:latin typeface="merriweather"/>
              </a:rPr>
              <a:t>lỗi</a:t>
            </a:r>
            <a:r>
              <a:rPr lang="en-US" dirty="0">
                <a:solidFill>
                  <a:srgbClr val="000000"/>
                </a:solidFill>
                <a:latin typeface="merriweather"/>
              </a:rPr>
              <a:t> </a:t>
            </a:r>
            <a:r>
              <a:rPr lang="en-US" dirty="0" err="1">
                <a:solidFill>
                  <a:srgbClr val="000000"/>
                </a:solidFill>
                <a:latin typeface="merriweather"/>
              </a:rPr>
              <a:t>thì</a:t>
            </a:r>
            <a:r>
              <a:rPr lang="en-US" dirty="0">
                <a:solidFill>
                  <a:srgbClr val="000000"/>
                </a:solidFill>
                <a:latin typeface="merriweather"/>
              </a:rPr>
              <a:t> </a:t>
            </a:r>
            <a:r>
              <a:rPr lang="en-US" b="1" dirty="0" err="1">
                <a:solidFill>
                  <a:srgbClr val="000000"/>
                </a:solidFill>
                <a:latin typeface="merriweather"/>
              </a:rPr>
              <a:t>CPython</a:t>
            </a:r>
            <a:r>
              <a:rPr lang="en-US" dirty="0">
                <a:solidFill>
                  <a:srgbClr val="000000"/>
                </a:solidFill>
                <a:latin typeface="merriweather"/>
              </a:rPr>
              <a:t> </a:t>
            </a:r>
            <a:r>
              <a:rPr lang="en-US" dirty="0" err="1">
                <a:solidFill>
                  <a:srgbClr val="000000"/>
                </a:solidFill>
                <a:latin typeface="merriweather"/>
              </a:rPr>
              <a:t>sẽ</a:t>
            </a:r>
            <a:r>
              <a:rPr lang="en-US" dirty="0">
                <a:solidFill>
                  <a:srgbClr val="000000"/>
                </a:solidFill>
                <a:latin typeface="merriweather"/>
              </a:rPr>
              <a:t> </a:t>
            </a:r>
            <a:r>
              <a:rPr lang="en-US" dirty="0" err="1">
                <a:solidFill>
                  <a:srgbClr val="000000"/>
                </a:solidFill>
                <a:latin typeface="merriweather"/>
              </a:rPr>
              <a:t>biên</a:t>
            </a:r>
            <a:r>
              <a:rPr lang="en-US" dirty="0">
                <a:solidFill>
                  <a:srgbClr val="000000"/>
                </a:solidFill>
                <a:latin typeface="merriweather"/>
              </a:rPr>
              <a:t> </a:t>
            </a:r>
            <a:r>
              <a:rPr lang="en-US" dirty="0" err="1">
                <a:solidFill>
                  <a:srgbClr val="000000"/>
                </a:solidFill>
                <a:latin typeface="merriweather"/>
              </a:rPr>
              <a:t>dịch</a:t>
            </a:r>
            <a:r>
              <a:rPr lang="en-US" dirty="0">
                <a:solidFill>
                  <a:srgbClr val="000000"/>
                </a:solidFill>
                <a:latin typeface="merriweather"/>
              </a:rPr>
              <a:t> </a:t>
            </a:r>
            <a:r>
              <a:rPr lang="en-US" dirty="0" err="1">
                <a:solidFill>
                  <a:srgbClr val="000000"/>
                </a:solidFill>
                <a:latin typeface="merriweather"/>
              </a:rPr>
              <a:t>mã</a:t>
            </a:r>
            <a:r>
              <a:rPr lang="en-US" dirty="0">
                <a:solidFill>
                  <a:srgbClr val="000000"/>
                </a:solidFill>
                <a:latin typeface="merriweather"/>
              </a:rPr>
              <a:t> </a:t>
            </a:r>
            <a:r>
              <a:rPr lang="en-US" dirty="0" err="1">
                <a:solidFill>
                  <a:srgbClr val="000000"/>
                </a:solidFill>
                <a:latin typeface="merriweather"/>
              </a:rPr>
              <a:t>nguồn</a:t>
            </a:r>
            <a:r>
              <a:rPr lang="en-US" dirty="0">
                <a:solidFill>
                  <a:srgbClr val="000000"/>
                </a:solidFill>
                <a:latin typeface="merriweather"/>
              </a:rPr>
              <a:t> Python </a:t>
            </a:r>
            <a:r>
              <a:rPr lang="en-US" dirty="0" err="1">
                <a:solidFill>
                  <a:srgbClr val="000000"/>
                </a:solidFill>
                <a:latin typeface="merriweather"/>
              </a:rPr>
              <a:t>thành</a:t>
            </a:r>
            <a:r>
              <a:rPr lang="en-US" dirty="0">
                <a:solidFill>
                  <a:srgbClr val="000000"/>
                </a:solidFill>
                <a:latin typeface="merriweather"/>
              </a:rPr>
              <a:t> </a:t>
            </a:r>
            <a:r>
              <a:rPr lang="en-US" b="1" dirty="0" err="1">
                <a:solidFill>
                  <a:srgbClr val="0A2587"/>
                </a:solidFill>
                <a:latin typeface="merriweather"/>
                <a:hlinkClick r:id="rId3"/>
              </a:rPr>
              <a:t>bytecode</a:t>
            </a:r>
            <a:r>
              <a:rPr lang="en-US" dirty="0">
                <a:solidFill>
                  <a:srgbClr val="000000"/>
                </a:solidFill>
                <a:latin typeface="merriweather"/>
              </a:rPr>
              <a:t> </a:t>
            </a:r>
            <a:r>
              <a:rPr lang="en-US" dirty="0" err="1">
                <a:solidFill>
                  <a:srgbClr val="000000"/>
                </a:solidFill>
                <a:latin typeface="merriweather"/>
              </a:rPr>
              <a:t>và</a:t>
            </a:r>
            <a:r>
              <a:rPr lang="en-US" dirty="0">
                <a:solidFill>
                  <a:srgbClr val="000000"/>
                </a:solidFill>
                <a:latin typeface="merriweather"/>
              </a:rPr>
              <a:t> </a:t>
            </a:r>
            <a:r>
              <a:rPr lang="en-US" dirty="0" err="1">
                <a:solidFill>
                  <a:srgbClr val="000000"/>
                </a:solidFill>
                <a:latin typeface="merriweather"/>
              </a:rPr>
              <a:t>được</a:t>
            </a:r>
            <a:r>
              <a:rPr lang="en-US" dirty="0">
                <a:solidFill>
                  <a:srgbClr val="000000"/>
                </a:solidFill>
                <a:latin typeface="merriweather"/>
              </a:rPr>
              <a:t> </a:t>
            </a:r>
            <a:r>
              <a:rPr lang="en-US" dirty="0" err="1">
                <a:solidFill>
                  <a:srgbClr val="000000"/>
                </a:solidFill>
                <a:latin typeface="merriweather"/>
              </a:rPr>
              <a:t>lưu</a:t>
            </a:r>
            <a:r>
              <a:rPr lang="en-US" dirty="0">
                <a:solidFill>
                  <a:srgbClr val="000000"/>
                </a:solidFill>
                <a:latin typeface="merriweather"/>
              </a:rPr>
              <a:t> </a:t>
            </a:r>
            <a:r>
              <a:rPr lang="en-US" dirty="0" err="1">
                <a:solidFill>
                  <a:srgbClr val="000000"/>
                </a:solidFill>
                <a:latin typeface="merriweather"/>
              </a:rPr>
              <a:t>trữ</a:t>
            </a:r>
            <a:r>
              <a:rPr lang="en-US" dirty="0">
                <a:solidFill>
                  <a:srgbClr val="000000"/>
                </a:solidFill>
                <a:latin typeface="merriweather"/>
              </a:rPr>
              <a:t> </a:t>
            </a:r>
            <a:r>
              <a:rPr lang="en-US" dirty="0" err="1">
                <a:solidFill>
                  <a:srgbClr val="000000"/>
                </a:solidFill>
                <a:latin typeface="merriweather"/>
              </a:rPr>
              <a:t>trong</a:t>
            </a:r>
            <a:r>
              <a:rPr lang="en-US" dirty="0">
                <a:solidFill>
                  <a:srgbClr val="000000"/>
                </a:solidFill>
                <a:latin typeface="merriweather"/>
              </a:rPr>
              <a:t> file </a:t>
            </a:r>
            <a:r>
              <a:rPr lang="en-US" dirty="0" err="1">
                <a:solidFill>
                  <a:srgbClr val="000000"/>
                </a:solidFill>
                <a:latin typeface="merriweather"/>
              </a:rPr>
              <a:t>có</a:t>
            </a:r>
            <a:r>
              <a:rPr lang="en-US" dirty="0">
                <a:solidFill>
                  <a:srgbClr val="000000"/>
                </a:solidFill>
                <a:latin typeface="merriweather"/>
              </a:rPr>
              <a:t> </a:t>
            </a:r>
            <a:r>
              <a:rPr lang="en-US" dirty="0" err="1">
                <a:solidFill>
                  <a:srgbClr val="000000"/>
                </a:solidFill>
                <a:latin typeface="merriweather"/>
              </a:rPr>
              <a:t>đuôi</a:t>
            </a:r>
            <a:r>
              <a:rPr lang="en-US" dirty="0">
                <a:solidFill>
                  <a:srgbClr val="000000"/>
                </a:solidFill>
                <a:latin typeface="merriweather"/>
              </a:rPr>
              <a:t> </a:t>
            </a:r>
            <a:r>
              <a:rPr lang="en-US" dirty="0" err="1">
                <a:solidFill>
                  <a:srgbClr val="000000"/>
                </a:solidFill>
                <a:latin typeface="merriweather"/>
              </a:rPr>
              <a:t>mở</a:t>
            </a:r>
            <a:r>
              <a:rPr lang="en-US" dirty="0">
                <a:solidFill>
                  <a:srgbClr val="000000"/>
                </a:solidFill>
                <a:latin typeface="merriweather"/>
              </a:rPr>
              <a:t> </a:t>
            </a:r>
            <a:r>
              <a:rPr lang="en-US" dirty="0" err="1">
                <a:solidFill>
                  <a:srgbClr val="000000"/>
                </a:solidFill>
                <a:latin typeface="merriweather"/>
              </a:rPr>
              <a:t>rộng</a:t>
            </a:r>
            <a:r>
              <a:rPr lang="en-US" dirty="0">
                <a:solidFill>
                  <a:srgbClr val="000000"/>
                </a:solidFill>
                <a:latin typeface="merriweather"/>
              </a:rPr>
              <a:t> </a:t>
            </a:r>
            <a:r>
              <a:rPr lang="en-US" dirty="0" err="1">
                <a:solidFill>
                  <a:srgbClr val="000000"/>
                </a:solidFill>
                <a:latin typeface="merriweather"/>
              </a:rPr>
              <a:t>là</a:t>
            </a:r>
            <a:r>
              <a:rPr lang="en-US" dirty="0">
                <a:solidFill>
                  <a:srgbClr val="000000"/>
                </a:solidFill>
                <a:latin typeface="merriweather"/>
              </a:rPr>
              <a:t> </a:t>
            </a:r>
            <a:r>
              <a:rPr lang="en-US" b="1" dirty="0">
                <a:solidFill>
                  <a:srgbClr val="DC143C"/>
                </a:solidFill>
                <a:latin typeface="Monaco"/>
              </a:rPr>
              <a:t>.</a:t>
            </a:r>
            <a:r>
              <a:rPr lang="en-US" b="1" dirty="0" err="1">
                <a:solidFill>
                  <a:srgbClr val="DC143C"/>
                </a:solidFill>
                <a:latin typeface="Monaco"/>
              </a:rPr>
              <a:t>pyc</a:t>
            </a:r>
            <a:r>
              <a:rPr lang="en-US" dirty="0">
                <a:solidFill>
                  <a:srgbClr val="000000"/>
                </a:solidFill>
                <a:latin typeface="merriweather"/>
              </a:rPr>
              <a:t> </a:t>
            </a:r>
            <a:r>
              <a:rPr lang="en-US" dirty="0" err="1">
                <a:solidFill>
                  <a:srgbClr val="000000"/>
                </a:solidFill>
                <a:latin typeface="merriweather"/>
              </a:rPr>
              <a:t>hoặc</a:t>
            </a:r>
            <a:r>
              <a:rPr lang="en-US" dirty="0">
                <a:solidFill>
                  <a:srgbClr val="000000"/>
                </a:solidFill>
                <a:latin typeface="merriweather"/>
              </a:rPr>
              <a:t> </a:t>
            </a:r>
            <a:r>
              <a:rPr lang="en-US" b="1" dirty="0">
                <a:solidFill>
                  <a:srgbClr val="DC143C"/>
                </a:solidFill>
                <a:latin typeface="Monaco"/>
              </a:rPr>
              <a:t>.</a:t>
            </a:r>
            <a:r>
              <a:rPr lang="en-US" b="1" dirty="0" err="1">
                <a:solidFill>
                  <a:srgbClr val="DC143C"/>
                </a:solidFill>
                <a:latin typeface="Monaco"/>
              </a:rPr>
              <a:t>pyo</a:t>
            </a:r>
            <a:r>
              <a:rPr lang="en-US" dirty="0">
                <a:solidFill>
                  <a:srgbClr val="000000"/>
                </a:solidFill>
                <a:latin typeface="merriweather"/>
              </a:rPr>
              <a:t>. CPU </a:t>
            </a:r>
            <a:r>
              <a:rPr lang="en-US" dirty="0" err="1">
                <a:solidFill>
                  <a:srgbClr val="000000"/>
                </a:solidFill>
                <a:latin typeface="merriweather"/>
              </a:rPr>
              <a:t>không</a:t>
            </a:r>
            <a:r>
              <a:rPr lang="en-US" dirty="0">
                <a:solidFill>
                  <a:srgbClr val="000000"/>
                </a:solidFill>
                <a:latin typeface="merriweather"/>
              </a:rPr>
              <a:t> </a:t>
            </a:r>
            <a:r>
              <a:rPr lang="en-US" dirty="0" err="1">
                <a:solidFill>
                  <a:srgbClr val="000000"/>
                </a:solidFill>
                <a:latin typeface="merriweather"/>
              </a:rPr>
              <a:t>thể</a:t>
            </a:r>
            <a:r>
              <a:rPr lang="en-US" dirty="0">
                <a:solidFill>
                  <a:srgbClr val="000000"/>
                </a:solidFill>
                <a:latin typeface="merriweather"/>
              </a:rPr>
              <a:t> </a:t>
            </a:r>
            <a:r>
              <a:rPr lang="en-US" dirty="0" err="1">
                <a:solidFill>
                  <a:srgbClr val="000000"/>
                </a:solidFill>
                <a:latin typeface="merriweather"/>
              </a:rPr>
              <a:t>thực</a:t>
            </a:r>
            <a:r>
              <a:rPr lang="en-US" dirty="0">
                <a:solidFill>
                  <a:srgbClr val="000000"/>
                </a:solidFill>
                <a:latin typeface="merriweather"/>
              </a:rPr>
              <a:t> </a:t>
            </a:r>
            <a:r>
              <a:rPr lang="en-US" dirty="0" err="1">
                <a:solidFill>
                  <a:srgbClr val="000000"/>
                </a:solidFill>
                <a:latin typeface="merriweather"/>
              </a:rPr>
              <a:t>thi</a:t>
            </a:r>
            <a:r>
              <a:rPr lang="en-US" dirty="0">
                <a:solidFill>
                  <a:srgbClr val="000000"/>
                </a:solidFill>
                <a:latin typeface="merriweather"/>
              </a:rPr>
              <a:t> </a:t>
            </a:r>
            <a:r>
              <a:rPr lang="en-US" dirty="0" err="1">
                <a:solidFill>
                  <a:srgbClr val="000000"/>
                </a:solidFill>
                <a:latin typeface="merriweather"/>
              </a:rPr>
              <a:t>được</a:t>
            </a:r>
            <a:r>
              <a:rPr lang="en-US" dirty="0">
                <a:solidFill>
                  <a:srgbClr val="000000"/>
                </a:solidFill>
                <a:latin typeface="merriweather"/>
              </a:rPr>
              <a:t> </a:t>
            </a:r>
            <a:r>
              <a:rPr lang="en-US" b="1" dirty="0" err="1">
                <a:solidFill>
                  <a:srgbClr val="000000"/>
                </a:solidFill>
                <a:latin typeface="merriweather"/>
              </a:rPr>
              <a:t>bytecode</a:t>
            </a:r>
            <a:r>
              <a:rPr lang="en-US" dirty="0">
                <a:solidFill>
                  <a:srgbClr val="000000"/>
                </a:solidFill>
                <a:latin typeface="merriweather"/>
              </a:rPr>
              <a:t> </a:t>
            </a:r>
            <a:r>
              <a:rPr lang="en-US" dirty="0" err="1">
                <a:solidFill>
                  <a:srgbClr val="000000"/>
                </a:solidFill>
                <a:latin typeface="merriweather"/>
              </a:rPr>
              <a:t>mà</a:t>
            </a:r>
            <a:r>
              <a:rPr lang="en-US" dirty="0">
                <a:solidFill>
                  <a:srgbClr val="000000"/>
                </a:solidFill>
                <a:latin typeface="merriweather"/>
              </a:rPr>
              <a:t> </a:t>
            </a:r>
            <a:r>
              <a:rPr lang="en-US" b="1" dirty="0" err="1">
                <a:solidFill>
                  <a:srgbClr val="000000"/>
                </a:solidFill>
                <a:latin typeface="merriweather"/>
              </a:rPr>
              <a:t>bytecode</a:t>
            </a:r>
            <a:r>
              <a:rPr lang="en-US" dirty="0">
                <a:solidFill>
                  <a:srgbClr val="000000"/>
                </a:solidFill>
                <a:latin typeface="merriweather"/>
              </a:rPr>
              <a:t> </a:t>
            </a:r>
            <a:r>
              <a:rPr lang="en-US" dirty="0" err="1">
                <a:solidFill>
                  <a:srgbClr val="000000"/>
                </a:solidFill>
                <a:latin typeface="merriweather"/>
              </a:rPr>
              <a:t>cần</a:t>
            </a:r>
            <a:r>
              <a:rPr lang="en-US" dirty="0">
                <a:solidFill>
                  <a:srgbClr val="000000"/>
                </a:solidFill>
                <a:latin typeface="merriweather"/>
              </a:rPr>
              <a:t> </a:t>
            </a:r>
            <a:r>
              <a:rPr lang="en-US" dirty="0" err="1">
                <a:solidFill>
                  <a:srgbClr val="000000"/>
                </a:solidFill>
                <a:latin typeface="merriweather"/>
              </a:rPr>
              <a:t>được</a:t>
            </a:r>
            <a:r>
              <a:rPr lang="en-US" dirty="0">
                <a:solidFill>
                  <a:srgbClr val="000000"/>
                </a:solidFill>
                <a:latin typeface="merriweather"/>
              </a:rPr>
              <a:t> </a:t>
            </a:r>
            <a:r>
              <a:rPr lang="en-US" dirty="0" err="1">
                <a:solidFill>
                  <a:srgbClr val="000000"/>
                </a:solidFill>
                <a:latin typeface="merriweather"/>
              </a:rPr>
              <a:t>gửi</a:t>
            </a:r>
            <a:r>
              <a:rPr lang="en-US" dirty="0">
                <a:solidFill>
                  <a:srgbClr val="000000"/>
                </a:solidFill>
                <a:latin typeface="merriweather"/>
              </a:rPr>
              <a:t> </a:t>
            </a:r>
            <a:r>
              <a:rPr lang="en-US" dirty="0" err="1">
                <a:solidFill>
                  <a:srgbClr val="000000"/>
                </a:solidFill>
                <a:latin typeface="merriweather"/>
              </a:rPr>
              <a:t>đến</a:t>
            </a:r>
            <a:r>
              <a:rPr lang="en-US" dirty="0">
                <a:solidFill>
                  <a:srgbClr val="000000"/>
                </a:solidFill>
                <a:latin typeface="merriweather"/>
              </a:rPr>
              <a:t> PVM (Python Virtual Machine) </a:t>
            </a:r>
            <a:r>
              <a:rPr lang="en-US" dirty="0" err="1">
                <a:solidFill>
                  <a:srgbClr val="000000"/>
                </a:solidFill>
                <a:latin typeface="merriweather"/>
              </a:rPr>
              <a:t>để</a:t>
            </a:r>
            <a:r>
              <a:rPr lang="en-US" dirty="0">
                <a:solidFill>
                  <a:srgbClr val="000000"/>
                </a:solidFill>
                <a:latin typeface="merriweather"/>
              </a:rPr>
              <a:t> </a:t>
            </a:r>
            <a:r>
              <a:rPr lang="en-US" dirty="0" err="1">
                <a:solidFill>
                  <a:srgbClr val="000000"/>
                </a:solidFill>
                <a:latin typeface="merriweather"/>
              </a:rPr>
              <a:t>thông</a:t>
            </a:r>
            <a:r>
              <a:rPr lang="en-US" dirty="0">
                <a:solidFill>
                  <a:srgbClr val="000000"/>
                </a:solidFill>
                <a:latin typeface="merriweather"/>
              </a:rPr>
              <a:t> </a:t>
            </a:r>
            <a:r>
              <a:rPr lang="en-US" dirty="0" err="1">
                <a:solidFill>
                  <a:srgbClr val="000000"/>
                </a:solidFill>
                <a:latin typeface="merriweather"/>
              </a:rPr>
              <a:t>dịch</a:t>
            </a:r>
            <a:r>
              <a:rPr lang="en-US" dirty="0">
                <a:solidFill>
                  <a:srgbClr val="000000"/>
                </a:solidFill>
                <a:latin typeface="merriweather"/>
              </a:rPr>
              <a:t> </a:t>
            </a:r>
            <a:r>
              <a:rPr lang="en-US" dirty="0" err="1">
                <a:solidFill>
                  <a:srgbClr val="000000"/>
                </a:solidFill>
                <a:latin typeface="merriweather"/>
              </a:rPr>
              <a:t>thành</a:t>
            </a:r>
            <a:r>
              <a:rPr lang="en-US" dirty="0">
                <a:solidFill>
                  <a:srgbClr val="000000"/>
                </a:solidFill>
                <a:latin typeface="merriweather"/>
              </a:rPr>
              <a:t> </a:t>
            </a:r>
            <a:r>
              <a:rPr lang="en-US" dirty="0" err="1">
                <a:solidFill>
                  <a:srgbClr val="000000"/>
                </a:solidFill>
                <a:latin typeface="merriweather"/>
              </a:rPr>
              <a:t>mã</a:t>
            </a:r>
            <a:r>
              <a:rPr lang="en-US" dirty="0">
                <a:solidFill>
                  <a:srgbClr val="000000"/>
                </a:solidFill>
                <a:latin typeface="merriweather"/>
              </a:rPr>
              <a:t> </a:t>
            </a:r>
            <a:r>
              <a:rPr lang="en-US" dirty="0" err="1">
                <a:solidFill>
                  <a:srgbClr val="000000"/>
                </a:solidFill>
                <a:latin typeface="merriweather"/>
              </a:rPr>
              <a:t>máy</a:t>
            </a:r>
            <a:r>
              <a:rPr lang="en-US" dirty="0">
                <a:solidFill>
                  <a:srgbClr val="000000"/>
                </a:solidFill>
                <a:latin typeface="merriweather"/>
              </a:rPr>
              <a:t> (machine code) </a:t>
            </a:r>
            <a:r>
              <a:rPr lang="en-US" dirty="0" err="1">
                <a:solidFill>
                  <a:srgbClr val="000000"/>
                </a:solidFill>
                <a:latin typeface="merriweather"/>
              </a:rPr>
              <a:t>để</a:t>
            </a:r>
            <a:r>
              <a:rPr lang="en-US" dirty="0">
                <a:solidFill>
                  <a:srgbClr val="000000"/>
                </a:solidFill>
                <a:latin typeface="merriweather"/>
              </a:rPr>
              <a:t> </a:t>
            </a:r>
            <a:r>
              <a:rPr lang="en-US" dirty="0" err="1">
                <a:solidFill>
                  <a:srgbClr val="000000"/>
                </a:solidFill>
                <a:latin typeface="merriweather"/>
              </a:rPr>
              <a:t>thực</a:t>
            </a:r>
            <a:r>
              <a:rPr lang="en-US" dirty="0">
                <a:solidFill>
                  <a:srgbClr val="000000"/>
                </a:solidFill>
                <a:latin typeface="merriweather"/>
              </a:rPr>
              <a:t> </a:t>
            </a:r>
            <a:r>
              <a:rPr lang="en-US" dirty="0" err="1">
                <a:solidFill>
                  <a:srgbClr val="000000"/>
                </a:solidFill>
                <a:latin typeface="merriweather"/>
              </a:rPr>
              <a:t>thi</a:t>
            </a:r>
            <a:r>
              <a:rPr lang="en-US" dirty="0">
                <a:solidFill>
                  <a:srgbClr val="000000"/>
                </a:solidFill>
                <a:latin typeface="merriweather"/>
              </a:rPr>
              <a:t>. </a:t>
            </a:r>
            <a:r>
              <a:rPr lang="en-US" dirty="0" err="1">
                <a:solidFill>
                  <a:srgbClr val="000000"/>
                </a:solidFill>
                <a:latin typeface="merriweather"/>
              </a:rPr>
              <a:t>Nếu</a:t>
            </a:r>
            <a:r>
              <a:rPr lang="en-US" dirty="0">
                <a:solidFill>
                  <a:srgbClr val="000000"/>
                </a:solidFill>
                <a:latin typeface="merriweather"/>
              </a:rPr>
              <a:t> </a:t>
            </a:r>
            <a:r>
              <a:rPr lang="en-US" dirty="0" err="1">
                <a:solidFill>
                  <a:srgbClr val="000000"/>
                </a:solidFill>
                <a:latin typeface="merriweather"/>
              </a:rPr>
              <a:t>có</a:t>
            </a:r>
            <a:r>
              <a:rPr lang="en-US" dirty="0">
                <a:solidFill>
                  <a:srgbClr val="000000"/>
                </a:solidFill>
                <a:latin typeface="merriweather"/>
              </a:rPr>
              <a:t> </a:t>
            </a:r>
            <a:r>
              <a:rPr lang="en-US" dirty="0" err="1">
                <a:solidFill>
                  <a:srgbClr val="000000"/>
                </a:solidFill>
                <a:latin typeface="merriweather"/>
              </a:rPr>
              <a:t>lỗi</a:t>
            </a:r>
            <a:r>
              <a:rPr lang="en-US" dirty="0">
                <a:solidFill>
                  <a:srgbClr val="000000"/>
                </a:solidFill>
                <a:latin typeface="merriweather"/>
              </a:rPr>
              <a:t> </a:t>
            </a:r>
            <a:r>
              <a:rPr lang="en-US" dirty="0" err="1">
                <a:solidFill>
                  <a:srgbClr val="000000"/>
                </a:solidFill>
                <a:latin typeface="merriweather"/>
              </a:rPr>
              <a:t>xảy</a:t>
            </a:r>
            <a:r>
              <a:rPr lang="en-US" dirty="0">
                <a:solidFill>
                  <a:srgbClr val="000000"/>
                </a:solidFill>
                <a:latin typeface="merriweather"/>
              </a:rPr>
              <a:t> </a:t>
            </a:r>
            <a:r>
              <a:rPr lang="en-US" dirty="0" err="1">
                <a:solidFill>
                  <a:srgbClr val="000000"/>
                </a:solidFill>
                <a:latin typeface="merriweather"/>
              </a:rPr>
              <a:t>ra</a:t>
            </a:r>
            <a:r>
              <a:rPr lang="en-US" dirty="0">
                <a:solidFill>
                  <a:srgbClr val="000000"/>
                </a:solidFill>
                <a:latin typeface="merriweather"/>
              </a:rPr>
              <a:t> </a:t>
            </a:r>
            <a:r>
              <a:rPr lang="en-US" dirty="0" err="1">
                <a:solidFill>
                  <a:srgbClr val="000000"/>
                </a:solidFill>
                <a:latin typeface="merriweather"/>
              </a:rPr>
              <a:t>thì</a:t>
            </a:r>
            <a:r>
              <a:rPr lang="en-US" dirty="0">
                <a:solidFill>
                  <a:srgbClr val="000000"/>
                </a:solidFill>
                <a:latin typeface="merriweather"/>
              </a:rPr>
              <a:t> </a:t>
            </a:r>
            <a:r>
              <a:rPr lang="en-US" dirty="0" err="1">
                <a:solidFill>
                  <a:srgbClr val="000000"/>
                </a:solidFill>
                <a:latin typeface="merriweather"/>
              </a:rPr>
              <a:t>quá</a:t>
            </a:r>
            <a:r>
              <a:rPr lang="en-US" dirty="0">
                <a:solidFill>
                  <a:srgbClr val="000000"/>
                </a:solidFill>
                <a:latin typeface="merriweather"/>
              </a:rPr>
              <a:t> </a:t>
            </a:r>
            <a:r>
              <a:rPr lang="en-US" dirty="0" err="1">
                <a:solidFill>
                  <a:srgbClr val="000000"/>
                </a:solidFill>
                <a:latin typeface="merriweather"/>
              </a:rPr>
              <a:t>trình</a:t>
            </a:r>
            <a:r>
              <a:rPr lang="en-US" dirty="0">
                <a:solidFill>
                  <a:srgbClr val="000000"/>
                </a:solidFill>
                <a:latin typeface="merriweather"/>
              </a:rPr>
              <a:t> </a:t>
            </a:r>
            <a:r>
              <a:rPr lang="en-US" dirty="0" err="1">
                <a:solidFill>
                  <a:srgbClr val="000000"/>
                </a:solidFill>
                <a:latin typeface="merriweather"/>
              </a:rPr>
              <a:t>thực</a:t>
            </a:r>
            <a:r>
              <a:rPr lang="en-US" dirty="0">
                <a:solidFill>
                  <a:srgbClr val="000000"/>
                </a:solidFill>
                <a:latin typeface="merriweather"/>
              </a:rPr>
              <a:t> </a:t>
            </a:r>
            <a:r>
              <a:rPr lang="en-US" dirty="0" err="1">
                <a:solidFill>
                  <a:srgbClr val="000000"/>
                </a:solidFill>
                <a:latin typeface="merriweather"/>
              </a:rPr>
              <a:t>thi</a:t>
            </a:r>
            <a:r>
              <a:rPr lang="en-US" dirty="0">
                <a:solidFill>
                  <a:srgbClr val="000000"/>
                </a:solidFill>
                <a:latin typeface="merriweather"/>
              </a:rPr>
              <a:t> </a:t>
            </a:r>
            <a:r>
              <a:rPr lang="en-US" dirty="0" err="1">
                <a:solidFill>
                  <a:srgbClr val="000000"/>
                </a:solidFill>
                <a:latin typeface="merriweather"/>
              </a:rPr>
              <a:t>chương</a:t>
            </a:r>
            <a:r>
              <a:rPr lang="en-US" dirty="0">
                <a:solidFill>
                  <a:srgbClr val="000000"/>
                </a:solidFill>
                <a:latin typeface="merriweather"/>
              </a:rPr>
              <a:t> </a:t>
            </a:r>
            <a:r>
              <a:rPr lang="en-US" dirty="0" err="1">
                <a:solidFill>
                  <a:srgbClr val="000000"/>
                </a:solidFill>
                <a:latin typeface="merriweather"/>
              </a:rPr>
              <a:t>trình</a:t>
            </a:r>
            <a:r>
              <a:rPr lang="en-US" dirty="0">
                <a:solidFill>
                  <a:srgbClr val="000000"/>
                </a:solidFill>
                <a:latin typeface="merriweather"/>
              </a:rPr>
              <a:t> </a:t>
            </a:r>
            <a:r>
              <a:rPr lang="en-US" dirty="0" err="1">
                <a:solidFill>
                  <a:srgbClr val="000000"/>
                </a:solidFill>
                <a:latin typeface="merriweather"/>
              </a:rPr>
              <a:t>sẽ</a:t>
            </a:r>
            <a:r>
              <a:rPr lang="en-US" dirty="0">
                <a:solidFill>
                  <a:srgbClr val="000000"/>
                </a:solidFill>
                <a:latin typeface="merriweather"/>
              </a:rPr>
              <a:t> </a:t>
            </a:r>
            <a:r>
              <a:rPr lang="en-US" dirty="0" err="1">
                <a:solidFill>
                  <a:srgbClr val="000000"/>
                </a:solidFill>
                <a:latin typeface="merriweather"/>
              </a:rPr>
              <a:t>bị</a:t>
            </a:r>
            <a:r>
              <a:rPr lang="en-US" dirty="0">
                <a:solidFill>
                  <a:srgbClr val="000000"/>
                </a:solidFill>
                <a:latin typeface="merriweather"/>
              </a:rPr>
              <a:t> </a:t>
            </a:r>
            <a:r>
              <a:rPr lang="en-US" dirty="0" err="1">
                <a:solidFill>
                  <a:srgbClr val="000000"/>
                </a:solidFill>
                <a:latin typeface="merriweather"/>
              </a:rPr>
              <a:t>ngừng</a:t>
            </a:r>
            <a:r>
              <a:rPr lang="en-US" dirty="0">
                <a:solidFill>
                  <a:srgbClr val="000000"/>
                </a:solidFill>
                <a:latin typeface="merriweather"/>
              </a:rPr>
              <a:t> </a:t>
            </a:r>
            <a:r>
              <a:rPr lang="en-US" dirty="0" err="1">
                <a:solidFill>
                  <a:srgbClr val="000000"/>
                </a:solidFill>
                <a:latin typeface="merriweather"/>
              </a:rPr>
              <a:t>và</a:t>
            </a:r>
            <a:r>
              <a:rPr lang="en-US" dirty="0">
                <a:solidFill>
                  <a:srgbClr val="000000"/>
                </a:solidFill>
                <a:latin typeface="merriweather"/>
              </a:rPr>
              <a:t> </a:t>
            </a:r>
            <a:r>
              <a:rPr lang="en-US" dirty="0" err="1">
                <a:solidFill>
                  <a:srgbClr val="000000"/>
                </a:solidFill>
                <a:latin typeface="merriweather"/>
              </a:rPr>
              <a:t>xuất</a:t>
            </a:r>
            <a:r>
              <a:rPr lang="en-US" dirty="0">
                <a:solidFill>
                  <a:srgbClr val="000000"/>
                </a:solidFill>
                <a:latin typeface="merriweather"/>
              </a:rPr>
              <a:t> </a:t>
            </a:r>
            <a:r>
              <a:rPr lang="en-US" dirty="0" err="1">
                <a:solidFill>
                  <a:srgbClr val="000000"/>
                </a:solidFill>
                <a:latin typeface="merriweather"/>
              </a:rPr>
              <a:t>thông</a:t>
            </a:r>
            <a:r>
              <a:rPr lang="en-US" dirty="0">
                <a:solidFill>
                  <a:srgbClr val="000000"/>
                </a:solidFill>
                <a:latin typeface="merriweather"/>
              </a:rPr>
              <a:t> </a:t>
            </a:r>
            <a:r>
              <a:rPr lang="en-US" dirty="0" err="1">
                <a:solidFill>
                  <a:srgbClr val="000000"/>
                </a:solidFill>
                <a:latin typeface="merriweather"/>
              </a:rPr>
              <a:t>báo</a:t>
            </a:r>
            <a:r>
              <a:rPr lang="en-US" dirty="0">
                <a:solidFill>
                  <a:srgbClr val="000000"/>
                </a:solidFill>
                <a:latin typeface="merriweather"/>
              </a:rPr>
              <a:t> </a:t>
            </a:r>
            <a:r>
              <a:rPr lang="en-US" dirty="0" err="1">
                <a:solidFill>
                  <a:srgbClr val="000000"/>
                </a:solidFill>
                <a:latin typeface="merriweather"/>
              </a:rPr>
              <a:t>lỗi</a:t>
            </a:r>
            <a:r>
              <a:rPr lang="en-US" dirty="0">
                <a:solidFill>
                  <a:srgbClr val="000000"/>
                </a:solidFill>
                <a:latin typeface="merriweather"/>
              </a:rPr>
              <a:t>. </a:t>
            </a:r>
            <a:r>
              <a:rPr lang="en-US" dirty="0" err="1">
                <a:solidFill>
                  <a:srgbClr val="000000"/>
                </a:solidFill>
                <a:latin typeface="merriweather"/>
              </a:rPr>
              <a:t>Các</a:t>
            </a:r>
            <a:r>
              <a:rPr lang="en-US" dirty="0">
                <a:solidFill>
                  <a:srgbClr val="000000"/>
                </a:solidFill>
                <a:latin typeface="merriweather"/>
              </a:rPr>
              <a:t> </a:t>
            </a:r>
            <a:r>
              <a:rPr lang="en-US" dirty="0" err="1">
                <a:solidFill>
                  <a:srgbClr val="000000"/>
                </a:solidFill>
                <a:latin typeface="merriweather"/>
              </a:rPr>
              <a:t>lỗi</a:t>
            </a:r>
            <a:r>
              <a:rPr lang="en-US" dirty="0">
                <a:solidFill>
                  <a:srgbClr val="000000"/>
                </a:solidFill>
                <a:latin typeface="merriweather"/>
              </a:rPr>
              <a:t> </a:t>
            </a:r>
            <a:r>
              <a:rPr lang="en-US" dirty="0" err="1">
                <a:solidFill>
                  <a:srgbClr val="000000"/>
                </a:solidFill>
                <a:latin typeface="merriweather"/>
              </a:rPr>
              <a:t>này</a:t>
            </a:r>
            <a:r>
              <a:rPr lang="en-US" dirty="0">
                <a:solidFill>
                  <a:srgbClr val="000000"/>
                </a:solidFill>
                <a:latin typeface="merriweather"/>
              </a:rPr>
              <a:t> </a:t>
            </a:r>
            <a:r>
              <a:rPr lang="en-US" dirty="0" err="1">
                <a:solidFill>
                  <a:srgbClr val="000000"/>
                </a:solidFill>
                <a:latin typeface="merriweather"/>
              </a:rPr>
              <a:t>được</a:t>
            </a:r>
            <a:r>
              <a:rPr lang="en-US" dirty="0">
                <a:solidFill>
                  <a:srgbClr val="000000"/>
                </a:solidFill>
                <a:latin typeface="merriweather"/>
              </a:rPr>
              <a:t> </a:t>
            </a:r>
            <a:r>
              <a:rPr lang="en-US" dirty="0" err="1">
                <a:solidFill>
                  <a:srgbClr val="000000"/>
                </a:solidFill>
                <a:latin typeface="merriweather"/>
              </a:rPr>
              <a:t>gọi</a:t>
            </a:r>
            <a:r>
              <a:rPr lang="en-US" dirty="0">
                <a:solidFill>
                  <a:srgbClr val="000000"/>
                </a:solidFill>
                <a:latin typeface="merriweather"/>
              </a:rPr>
              <a:t> </a:t>
            </a:r>
            <a:r>
              <a:rPr lang="en-US" dirty="0" err="1">
                <a:solidFill>
                  <a:srgbClr val="000000"/>
                </a:solidFill>
                <a:latin typeface="merriweather"/>
              </a:rPr>
              <a:t>là</a:t>
            </a:r>
            <a:r>
              <a:rPr lang="en-US" dirty="0">
                <a:solidFill>
                  <a:srgbClr val="000000"/>
                </a:solidFill>
                <a:latin typeface="merriweather"/>
              </a:rPr>
              <a:t> </a:t>
            </a:r>
            <a:r>
              <a:rPr lang="en-US" dirty="0" err="1">
                <a:solidFill>
                  <a:srgbClr val="000000"/>
                </a:solidFill>
                <a:latin typeface="merriweather"/>
              </a:rPr>
              <a:t>lỗi</a:t>
            </a:r>
            <a:r>
              <a:rPr lang="en-US" dirty="0">
                <a:solidFill>
                  <a:srgbClr val="000000"/>
                </a:solidFill>
                <a:latin typeface="merriweather"/>
              </a:rPr>
              <a:t> runtime.</a:t>
            </a:r>
            <a:endParaRPr lang="en-US" sz="3600" dirty="0">
              <a:latin typeface="Arial" panose="020B0604020202020204" pitchFamily="34" charset="0"/>
            </a:endParaRPr>
          </a:p>
          <a:p>
            <a:endParaRPr lang="vi-VN" dirty="0"/>
          </a:p>
        </p:txBody>
      </p:sp>
      <p:sp>
        <p:nvSpPr>
          <p:cNvPr id="9"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338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&amp; </a:t>
            </a:r>
            <a:r>
              <a:rPr lang="en-US" dirty="0" err="1"/>
              <a:t>hệ</a:t>
            </a:r>
            <a:r>
              <a:rPr lang="en-US" dirty="0"/>
              <a:t> </a:t>
            </a:r>
            <a:r>
              <a:rPr lang="en-US" dirty="0" err="1"/>
              <a:t>điều</a:t>
            </a:r>
            <a:r>
              <a:rPr lang="en-US" dirty="0"/>
              <a:t> </a:t>
            </a:r>
            <a:r>
              <a:rPr lang="en-US" dirty="0" err="1"/>
              <a:t>hành</a:t>
            </a:r>
            <a:endParaRPr lang="en-US" dirty="0"/>
          </a:p>
        </p:txBody>
      </p:sp>
      <p:sp>
        <p:nvSpPr>
          <p:cNvPr id="9"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Content Placeholder 4"/>
          <p:cNvPicPr>
            <a:picLocks noGrp="1" noChangeAspect="1"/>
          </p:cNvPicPr>
          <p:nvPr>
            <p:ph idx="1"/>
          </p:nvPr>
        </p:nvPicPr>
        <p:blipFill>
          <a:blip r:embed="rId3"/>
          <a:stretch>
            <a:fillRect/>
          </a:stretch>
        </p:blipFill>
        <p:spPr>
          <a:xfrm>
            <a:off x="1698118" y="1411357"/>
            <a:ext cx="9579481" cy="5388458"/>
          </a:xfrm>
          <a:prstGeom prst="rect">
            <a:avLst/>
          </a:prstGeom>
        </p:spPr>
      </p:pic>
    </p:spTree>
    <p:extLst>
      <p:ext uri="{BB962C8B-B14F-4D97-AF65-F5344CB8AC3E}">
        <p14:creationId xmlns:p14="http://schemas.microsoft.com/office/powerpoint/2010/main" val="95613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&amp;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p:cNvSpPr>
            <a:spLocks noGrp="1"/>
          </p:cNvSpPr>
          <p:nvPr>
            <p:ph idx="1"/>
          </p:nvPr>
        </p:nvSpPr>
        <p:spPr>
          <a:xfrm>
            <a:off x="739912" y="1928192"/>
            <a:ext cx="10762974" cy="4499112"/>
          </a:xfrm>
        </p:spPr>
        <p:txBody>
          <a:bodyPr>
            <a:normAutofit/>
          </a:bodyPr>
          <a:lstStyle/>
          <a:p>
            <a:r>
              <a:rPr lang="vi-VN" b="1" dirty="0"/>
              <a:t>Tại sao phải biên dịch mã nguồn thành bytecode rồi thông dịch để thực thi?</a:t>
            </a:r>
            <a:r>
              <a:rPr lang="vi-VN" dirty="0"/>
              <a:t> </a:t>
            </a:r>
            <a:endParaRPr lang="en-US" dirty="0" smtClean="0"/>
          </a:p>
          <a:p>
            <a:r>
              <a:rPr lang="vi-VN" dirty="0" smtClean="0"/>
              <a:t>Ưu </a:t>
            </a:r>
            <a:r>
              <a:rPr lang="vi-VN" dirty="0"/>
              <a:t>điểm của việc này là chỉ cần biên dịch source code một lần thành </a:t>
            </a:r>
            <a:r>
              <a:rPr lang="vi-VN" b="1" dirty="0"/>
              <a:t>bytecode</a:t>
            </a:r>
            <a:r>
              <a:rPr lang="vi-VN" dirty="0"/>
              <a:t>. Sau đó, có thể mang </a:t>
            </a:r>
            <a:r>
              <a:rPr lang="vi-VN" b="1" dirty="0"/>
              <a:t>bytecode</a:t>
            </a:r>
            <a:r>
              <a:rPr lang="vi-VN" dirty="0"/>
              <a:t> này thực thi trên các nền tảng khác nhau (Windows, Linux, MacOS,…). </a:t>
            </a:r>
            <a:endParaRPr lang="en-US" dirty="0" smtClean="0"/>
          </a:p>
          <a:p>
            <a:r>
              <a:rPr lang="vi-VN" dirty="0" smtClean="0"/>
              <a:t>Tuy </a:t>
            </a:r>
            <a:r>
              <a:rPr lang="vi-VN" dirty="0"/>
              <a:t>nhiên, nhược điểm là quá trình chạy chương trình Python thường chậm hơn so với các ngôn ngữ khác như C/C++.</a:t>
            </a:r>
          </a:p>
        </p:txBody>
      </p:sp>
      <p:sp>
        <p:nvSpPr>
          <p:cNvPr id="9"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1371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tra</a:t>
            </a:r>
            <a:r>
              <a:rPr lang="en-US" dirty="0"/>
              <a:t> Python </a:t>
            </a:r>
            <a:r>
              <a:rPr lang="en-US" dirty="0" err="1"/>
              <a:t>và</a:t>
            </a:r>
            <a:r>
              <a:rPr lang="en-US" dirty="0"/>
              <a:t> </a:t>
            </a:r>
            <a:r>
              <a:rPr lang="en-US" dirty="0" err="1"/>
              <a:t>phiên</a:t>
            </a:r>
            <a:r>
              <a:rPr lang="en-US" dirty="0"/>
              <a:t> </a:t>
            </a:r>
            <a:r>
              <a:rPr lang="en-US" dirty="0" err="1"/>
              <a:t>bản</a:t>
            </a:r>
            <a:endParaRPr lang="en-US" dirty="0"/>
          </a:p>
        </p:txBody>
      </p:sp>
      <p:sp>
        <p:nvSpPr>
          <p:cNvPr id="3" name="Content Placeholder 2"/>
          <p:cNvSpPr>
            <a:spLocks noGrp="1"/>
          </p:cNvSpPr>
          <p:nvPr>
            <p:ph idx="1"/>
          </p:nvPr>
        </p:nvSpPr>
        <p:spPr>
          <a:xfrm>
            <a:off x="1097280" y="1845734"/>
            <a:ext cx="4535117" cy="4023360"/>
          </a:xfrm>
        </p:spPr>
        <p:txBody>
          <a:bodyPr>
            <a:normAutofit fontScale="92500"/>
          </a:bodyPr>
          <a:lstStyle/>
          <a:p>
            <a:pPr>
              <a:buFont typeface="Wingdings" panose="05000000000000000000" pitchFamily="2" charset="2"/>
              <a:buChar char="q"/>
            </a:pPr>
            <a:r>
              <a:rPr lang="en-US" sz="2400" dirty="0" err="1">
                <a:latin typeface="Arial" panose="020B0604020202020204" pitchFamily="34" charset="0"/>
                <a:cs typeface="Arial" panose="020B0604020202020204" pitchFamily="34" charset="0"/>
              </a:rPr>
              <a:t>Mở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cửa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sổ</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menu Start</a:t>
            </a:r>
          </a:p>
          <a:p>
            <a:pPr>
              <a:buFont typeface="Wingdings" panose="05000000000000000000" pitchFamily="2" charset="2"/>
              <a:buChar char="q"/>
            </a:pP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dirty="0" err="1">
                <a:latin typeface="Arial" panose="020B0604020202020204" pitchFamily="34" charset="0"/>
                <a:cs typeface="Arial" panose="020B0604020202020204" pitchFamily="34" charset="0"/>
              </a:rPr>
              <a:t>Nếu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Python: </a:t>
            </a:r>
          </a:p>
          <a:p>
            <a:pPr>
              <a:buFont typeface="Wingdings" panose="05000000000000000000" pitchFamily="2" charset="2"/>
              <a:buChar char="q"/>
            </a:pP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phiên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cài</a:t>
            </a:r>
            <a:r>
              <a:rPr lang="en-US" sz="2400" dirty="0">
                <a:latin typeface="Arial" panose="020B0604020202020204" pitchFamily="34" charset="0"/>
                <a:cs typeface="Arial" panose="020B0604020202020204" pitchFamily="34" charset="0"/>
              </a:rPr>
              <a:t>: Python 3.7.7</a:t>
            </a:r>
          </a:p>
          <a:p>
            <a:endParaRPr lang="en-US" dirty="0"/>
          </a:p>
          <a:p>
            <a:endParaRPr lang="en-US" dirty="0"/>
          </a:p>
          <a:p>
            <a:r>
              <a:rPr lang="en-US" dirty="0"/>
              <a:t> </a:t>
            </a:r>
          </a:p>
        </p:txBody>
      </p:sp>
      <p:pic>
        <p:nvPicPr>
          <p:cNvPr id="4" name="Picture 3"/>
          <p:cNvPicPr/>
          <p:nvPr/>
        </p:nvPicPr>
        <p:blipFill>
          <a:blip r:embed="rId2"/>
          <a:stretch>
            <a:fillRect/>
          </a:stretch>
        </p:blipFill>
        <p:spPr>
          <a:xfrm>
            <a:off x="7244891" y="1533199"/>
            <a:ext cx="3200400" cy="1856740"/>
          </a:xfrm>
          <a:prstGeom prst="rect">
            <a:avLst/>
          </a:prstGeom>
        </p:spPr>
      </p:pic>
      <p:pic>
        <p:nvPicPr>
          <p:cNvPr id="5" name="Picture 4"/>
          <p:cNvPicPr/>
          <p:nvPr/>
        </p:nvPicPr>
        <p:blipFill>
          <a:blip r:embed="rId3"/>
          <a:stretch>
            <a:fillRect/>
          </a:stretch>
        </p:blipFill>
        <p:spPr>
          <a:xfrm>
            <a:off x="6096000" y="3468062"/>
            <a:ext cx="5498182" cy="3090449"/>
          </a:xfrm>
          <a:prstGeom prst="rect">
            <a:avLst/>
          </a:prstGeom>
        </p:spPr>
      </p:pic>
    </p:spTree>
    <p:extLst>
      <p:ext uri="{BB962C8B-B14F-4D97-AF65-F5344CB8AC3E}">
        <p14:creationId xmlns:p14="http://schemas.microsoft.com/office/powerpoint/2010/main" val="1569258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tra</a:t>
            </a:r>
            <a:r>
              <a:rPr lang="en-US" dirty="0"/>
              <a:t> Python </a:t>
            </a:r>
            <a:r>
              <a:rPr lang="en-US" dirty="0" err="1"/>
              <a:t>và</a:t>
            </a:r>
            <a:r>
              <a:rPr lang="en-US" dirty="0"/>
              <a:t> </a:t>
            </a:r>
            <a:r>
              <a:rPr lang="en-US" dirty="0" err="1"/>
              <a:t>phiên</a:t>
            </a:r>
            <a:r>
              <a:rPr lang="en-US" dirty="0"/>
              <a:t> </a:t>
            </a:r>
            <a:r>
              <a:rPr lang="en-US" dirty="0" err="1"/>
              <a:t>bản</a:t>
            </a:r>
            <a:endParaRPr lang="en-US" dirty="0"/>
          </a:p>
        </p:txBody>
      </p:sp>
      <p:sp>
        <p:nvSpPr>
          <p:cNvPr id="3" name="Content Placeholder 2"/>
          <p:cNvSpPr>
            <a:spLocks noGrp="1"/>
          </p:cNvSpPr>
          <p:nvPr>
            <p:ph idx="1"/>
          </p:nvPr>
        </p:nvSpPr>
        <p:spPr>
          <a:xfrm>
            <a:off x="1097280" y="1845734"/>
            <a:ext cx="5111419" cy="4023360"/>
          </a:xfrm>
        </p:spPr>
        <p:txBody>
          <a:bodyPr>
            <a:normAutofit/>
          </a:bodyPr>
          <a:lstStyle/>
          <a:p>
            <a:pPr>
              <a:buFont typeface="Wingdings" panose="05000000000000000000" pitchFamily="2" charset="2"/>
              <a:buChar char="q"/>
            </a:pPr>
            <a:r>
              <a:rPr lang="en-US" sz="2400" dirty="0" err="1"/>
              <a:t>Truy</a:t>
            </a:r>
            <a:r>
              <a:rPr lang="en-US" sz="2400" dirty="0"/>
              <a:t> </a:t>
            </a:r>
            <a:r>
              <a:rPr lang="en-US" sz="2400" dirty="0" err="1"/>
              <a:t>cập</a:t>
            </a:r>
            <a:r>
              <a:rPr lang="en-US" sz="2400" dirty="0"/>
              <a:t>: </a:t>
            </a:r>
            <a:r>
              <a:rPr lang="en-US" sz="2400" dirty="0">
                <a:hlinkClick r:id="rId2"/>
              </a:rPr>
              <a:t>https://python.org</a:t>
            </a:r>
            <a:endParaRPr lang="en-US" sz="2400" dirty="0"/>
          </a:p>
          <a:p>
            <a:pPr>
              <a:buFont typeface="Wingdings" panose="05000000000000000000" pitchFamily="2" charset="2"/>
              <a:buChar char="q"/>
            </a:pPr>
            <a:r>
              <a:rPr lang="en-US" sz="2400" dirty="0" err="1"/>
              <a:t>Tải</a:t>
            </a:r>
            <a:r>
              <a:rPr lang="en-US" sz="2400" dirty="0"/>
              <a:t> </a:t>
            </a:r>
            <a:r>
              <a:rPr lang="en-US" sz="2400" dirty="0" err="1"/>
              <a:t>xuống</a:t>
            </a:r>
            <a:r>
              <a:rPr lang="en-US" sz="2400" dirty="0"/>
              <a:t> </a:t>
            </a:r>
            <a:r>
              <a:rPr lang="en-US" sz="2400" dirty="0" err="1"/>
              <a:t>và</a:t>
            </a:r>
            <a:r>
              <a:rPr lang="en-US" sz="2400" dirty="0"/>
              <a:t> </a:t>
            </a:r>
            <a:r>
              <a:rPr lang="en-US" sz="2400" dirty="0" err="1"/>
              <a:t>cài</a:t>
            </a:r>
            <a:endParaRPr lang="en-US" sz="2400" dirty="0"/>
          </a:p>
          <a:p>
            <a:pPr>
              <a:buFont typeface="Wingdings" panose="05000000000000000000" pitchFamily="2" charset="2"/>
              <a:buChar char="q"/>
            </a:pPr>
            <a:r>
              <a:rPr lang="en-US" sz="2400" dirty="0" err="1"/>
              <a:t>Lưu</a:t>
            </a:r>
            <a:r>
              <a:rPr lang="en-US" sz="2400" dirty="0"/>
              <a:t> ý: </a:t>
            </a:r>
            <a:r>
              <a:rPr lang="en-US" sz="2400" dirty="0" err="1"/>
              <a:t>tích</a:t>
            </a:r>
            <a:r>
              <a:rPr lang="en-US" sz="2400" dirty="0"/>
              <a:t> </a:t>
            </a:r>
            <a:r>
              <a:rPr lang="en-US" sz="2400" dirty="0" err="1"/>
              <a:t>chọn</a:t>
            </a:r>
            <a:r>
              <a:rPr lang="en-US" sz="2400" dirty="0"/>
              <a:t> </a:t>
            </a:r>
            <a:r>
              <a:rPr lang="en-US" sz="2400" b="1" dirty="0"/>
              <a:t>Add Python 3.x to Path</a:t>
            </a:r>
          </a:p>
        </p:txBody>
      </p:sp>
      <p:pic>
        <p:nvPicPr>
          <p:cNvPr id="4" name="Picture 3"/>
          <p:cNvPicPr/>
          <p:nvPr/>
        </p:nvPicPr>
        <p:blipFill>
          <a:blip r:embed="rId3"/>
          <a:stretch>
            <a:fillRect/>
          </a:stretch>
        </p:blipFill>
        <p:spPr>
          <a:xfrm>
            <a:off x="6208699" y="1845734"/>
            <a:ext cx="5348088" cy="3379409"/>
          </a:xfrm>
          <a:prstGeom prst="rect">
            <a:avLst/>
          </a:prstGeom>
        </p:spPr>
      </p:pic>
    </p:spTree>
    <p:extLst>
      <p:ext uri="{BB962C8B-B14F-4D97-AF65-F5344CB8AC3E}">
        <p14:creationId xmlns:p14="http://schemas.microsoft.com/office/powerpoint/2010/main" val="3909428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Chạy</a:t>
            </a:r>
            <a:r>
              <a:rPr lang="en-US" dirty="0"/>
              <a:t> Python ở Terminal</a:t>
            </a:r>
          </a:p>
        </p:txBody>
      </p:sp>
      <p:sp>
        <p:nvSpPr>
          <p:cNvPr id="3" name="Content Placeholder 2"/>
          <p:cNvSpPr>
            <a:spLocks noGrp="1"/>
          </p:cNvSpPr>
          <p:nvPr>
            <p:ph idx="1"/>
          </p:nvPr>
        </p:nvSpPr>
        <p:spPr>
          <a:xfrm>
            <a:off x="1097279" y="1845734"/>
            <a:ext cx="10791825" cy="2242172"/>
          </a:xfrm>
        </p:spPr>
        <p:txBody>
          <a:bodyPr/>
          <a:lstStyle/>
          <a:p>
            <a:r>
              <a:rPr lang="en-US" sz="2400" dirty="0" err="1">
                <a:latin typeface="Arial" panose="020B0604020202020204" pitchFamily="34" charset="0"/>
                <a:cs typeface="Arial" panose="020B0604020202020204" pitchFamily="34" charset="0"/>
              </a:rPr>
              <a:t>Mở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cửa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sổ</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lệnh</a:t>
            </a:r>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nhắc</a:t>
            </a:r>
            <a:r>
              <a:rPr lang="en-US" sz="2400" dirty="0">
                <a:latin typeface="Arial" panose="020B0604020202020204" pitchFamily="34" charset="0"/>
                <a:cs typeface="Arial" panose="020B0604020202020204" pitchFamily="34" charset="0"/>
              </a:rPr>
              <a:t> &gt;&gt;&gt;</a:t>
            </a:r>
          </a:p>
          <a:p>
            <a:r>
              <a:rPr lang="en-US" sz="2400" dirty="0">
                <a:latin typeface="Arial" panose="020B0604020202020204" pitchFamily="34" charset="0"/>
                <a:cs typeface="Arial" panose="020B0604020202020204" pitchFamily="34" charset="0"/>
              </a:rPr>
              <a:t>&gt;&gt;&gt; print('Hello World!')</a:t>
            </a:r>
          </a:p>
          <a:p>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cTrL</a:t>
            </a:r>
            <a:r>
              <a:rPr lang="en-US" sz="2400" dirty="0">
                <a:latin typeface="Arial" panose="020B0604020202020204" pitchFamily="34" charset="0"/>
                <a:cs typeface="Arial" panose="020B0604020202020204" pitchFamily="34" charset="0"/>
              </a:rPr>
              <a:t>-Z </a:t>
            </a:r>
            <a:r>
              <a:rPr lang="en-US" sz="2400" dirty="0" err="1">
                <a:latin typeface="Arial" panose="020B0604020202020204" pitchFamily="34" charset="0"/>
                <a:cs typeface="Arial" panose="020B0604020202020204" pitchFamily="34" charset="0"/>
              </a:rPr>
              <a:t>rồi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enTer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exit ().</a:t>
            </a:r>
          </a:p>
          <a:p>
            <a:endParaRPr lang="en-US" dirty="0"/>
          </a:p>
        </p:txBody>
      </p:sp>
      <p:pic>
        <p:nvPicPr>
          <p:cNvPr id="4" name="Picture 3"/>
          <p:cNvPicPr>
            <a:picLocks noChangeAspect="1"/>
          </p:cNvPicPr>
          <p:nvPr/>
        </p:nvPicPr>
        <p:blipFill>
          <a:blip r:embed="rId2"/>
          <a:stretch>
            <a:fillRect/>
          </a:stretch>
        </p:blipFill>
        <p:spPr>
          <a:xfrm>
            <a:off x="1097280" y="4235703"/>
            <a:ext cx="10791825" cy="2028825"/>
          </a:xfrm>
          <a:prstGeom prst="rect">
            <a:avLst/>
          </a:prstGeom>
        </p:spPr>
      </p:pic>
    </p:spTree>
    <p:extLst>
      <p:ext uri="{BB962C8B-B14F-4D97-AF65-F5344CB8AC3E}">
        <p14:creationId xmlns:p14="http://schemas.microsoft.com/office/powerpoint/2010/main" val="418694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Chương</a:t>
            </a:r>
            <a:r>
              <a:rPr lang="en-US"/>
              <a:t> 1. </a:t>
            </a:r>
            <a:r>
              <a:rPr lang="en-US" dirty="0" err="1"/>
              <a:t>Bắt</a:t>
            </a:r>
            <a:r>
              <a:rPr lang="en-US" dirty="0"/>
              <a:t> </a:t>
            </a:r>
            <a:r>
              <a:rPr lang="en-US" dirty="0" err="1"/>
              <a:t>đầu</a:t>
            </a:r>
            <a:r>
              <a:rPr lang="en-US" dirty="0"/>
              <a:t> </a:t>
            </a:r>
            <a:r>
              <a:rPr lang="en-US" dirty="0" err="1"/>
              <a:t>với</a:t>
            </a:r>
            <a:r>
              <a:rPr lang="en-US" dirty="0"/>
              <a:t> Python</a:t>
            </a:r>
          </a:p>
        </p:txBody>
      </p:sp>
    </p:spTree>
    <p:extLst>
      <p:ext uri="{BB962C8B-B14F-4D97-AF65-F5344CB8AC3E}">
        <p14:creationId xmlns:p14="http://schemas.microsoft.com/office/powerpoint/2010/main" val="217427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Chạy</a:t>
            </a:r>
            <a:r>
              <a:rPr lang="en-US" dirty="0"/>
              <a:t> Python </a:t>
            </a:r>
            <a:r>
              <a:rPr lang="en-US" dirty="0" err="1"/>
              <a:t>trong</a:t>
            </a:r>
            <a:r>
              <a:rPr lang="en-US" dirty="0"/>
              <a:t> </a:t>
            </a:r>
            <a:r>
              <a:rPr lang="en-US" dirty="0" err="1"/>
              <a:t>cửa</a:t>
            </a:r>
            <a:r>
              <a:rPr lang="en-US" dirty="0"/>
              <a:t> </a:t>
            </a:r>
            <a:r>
              <a:rPr lang="en-US" dirty="0" err="1"/>
              <a:t>sổ</a:t>
            </a:r>
            <a:r>
              <a:rPr lang="en-US" dirty="0"/>
              <a:t> </a:t>
            </a:r>
            <a:r>
              <a:rPr lang="en-US" dirty="0" err="1"/>
              <a:t>dòng</a:t>
            </a:r>
            <a:r>
              <a:rPr lang="en-US" dirty="0"/>
              <a:t> </a:t>
            </a:r>
            <a:r>
              <a:rPr lang="en-US" dirty="0" err="1"/>
              <a:t>lệnh</a:t>
            </a:r>
            <a:endParaRPr lang="en-US" dirty="0"/>
          </a:p>
        </p:txBody>
      </p:sp>
      <p:sp>
        <p:nvSpPr>
          <p:cNvPr id="3" name="Content Placeholder 2"/>
          <p:cNvSpPr>
            <a:spLocks noGrp="1"/>
          </p:cNvSpPr>
          <p:nvPr>
            <p:ph idx="1"/>
          </p:nvPr>
        </p:nvSpPr>
        <p:spPr>
          <a:xfrm>
            <a:off x="1097280" y="2229935"/>
            <a:ext cx="3843554" cy="920518"/>
          </a:xfrm>
        </p:spPr>
        <p:txBody>
          <a:bodyPr>
            <a:normAutofit/>
          </a:bodyPr>
          <a:lstStyle/>
          <a:p>
            <a:r>
              <a:rPr lang="en-US" sz="2400" dirty="0" err="1">
                <a:latin typeface="Arial" panose="020B0604020202020204" pitchFamily="34" charset="0"/>
                <a:cs typeface="Arial" panose="020B0604020202020204" pitchFamily="34" charset="0"/>
              </a:rPr>
              <a:t>Gõ</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lệnh</a:t>
            </a:r>
            <a:r>
              <a:rPr lang="en-US" sz="2400" dirty="0">
                <a:latin typeface="Arial" panose="020B0604020202020204" pitchFamily="34" charset="0"/>
                <a:cs typeface="Arial" panose="020B0604020202020204" pitchFamily="34" charset="0"/>
              </a:rPr>
              <a:t> python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dấu</a:t>
            </a:r>
            <a:r>
              <a:rPr lang="en-US" sz="2400" dirty="0">
                <a:latin typeface="Arial" panose="020B0604020202020204" pitchFamily="34" charset="0"/>
                <a:cs typeface="Arial" panose="020B0604020202020204" pitchFamily="34" charset="0"/>
              </a:rPr>
              <a:t> &gt;&gt;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nhấn</a:t>
            </a:r>
            <a:r>
              <a:rPr lang="en-US" sz="2400" dirty="0">
                <a:latin typeface="Arial" panose="020B0604020202020204" pitchFamily="34" charset="0"/>
                <a:cs typeface="Arial" panose="020B0604020202020204" pitchFamily="34" charset="0"/>
              </a:rPr>
              <a:t> enter</a:t>
            </a:r>
          </a:p>
        </p:txBody>
      </p:sp>
      <p:sp>
        <p:nvSpPr>
          <p:cNvPr id="4" name="Rectangle 3"/>
          <p:cNvSpPr/>
          <p:nvPr/>
        </p:nvSpPr>
        <p:spPr>
          <a:xfrm>
            <a:off x="5522258" y="2113878"/>
            <a:ext cx="6096000" cy="4247317"/>
          </a:xfrm>
          <a:prstGeom prst="rect">
            <a:avLst/>
          </a:prstGeom>
        </p:spPr>
        <p:txBody>
          <a:bodyPr>
            <a:spAutoFit/>
          </a:bodyPr>
          <a:lstStyle/>
          <a:p>
            <a:r>
              <a:rPr lang="en-US" dirty="0"/>
              <a:t>Python 3.7.7 (tags/v3.7.7:d7c567b08f, Mar 10 2020, 10:41:24) [MSC v.1900 64 bit (AMD64)] on win32</a:t>
            </a:r>
          </a:p>
          <a:p>
            <a:r>
              <a:rPr lang="en-US" dirty="0"/>
              <a:t>Type "help", "copyright", "credits" or "license" for more information.</a:t>
            </a:r>
          </a:p>
          <a:p>
            <a:r>
              <a:rPr lang="en-US" dirty="0"/>
              <a:t>&gt;&gt;&gt; print('Hello python')</a:t>
            </a:r>
          </a:p>
          <a:p>
            <a:r>
              <a:rPr lang="en-US" dirty="0"/>
              <a:t>Hello python</a:t>
            </a:r>
          </a:p>
          <a:p>
            <a:r>
              <a:rPr lang="en-US" dirty="0"/>
              <a:t>&gt;&gt;&gt; a=5</a:t>
            </a:r>
          </a:p>
          <a:p>
            <a:r>
              <a:rPr lang="en-US" dirty="0"/>
              <a:t>&gt;&gt;&gt; a</a:t>
            </a:r>
          </a:p>
          <a:p>
            <a:r>
              <a:rPr lang="en-US" dirty="0"/>
              <a:t>5</a:t>
            </a:r>
          </a:p>
          <a:p>
            <a:r>
              <a:rPr lang="en-US" dirty="0"/>
              <a:t>&gt;&gt;&gt; b=7</a:t>
            </a:r>
          </a:p>
          <a:p>
            <a:r>
              <a:rPr lang="en-US" dirty="0"/>
              <a:t>&gt;&gt;&gt; b</a:t>
            </a:r>
          </a:p>
          <a:p>
            <a:r>
              <a:rPr lang="en-US" dirty="0"/>
              <a:t>7</a:t>
            </a:r>
          </a:p>
          <a:p>
            <a:r>
              <a:rPr lang="en-US" dirty="0"/>
              <a:t>&gt;&gt;&gt; </a:t>
            </a:r>
            <a:r>
              <a:rPr lang="en-US" dirty="0" err="1"/>
              <a:t>a+b</a:t>
            </a:r>
            <a:endParaRPr lang="en-US" dirty="0"/>
          </a:p>
          <a:p>
            <a:r>
              <a:rPr lang="en-US" dirty="0"/>
              <a:t>12</a:t>
            </a:r>
          </a:p>
          <a:p>
            <a:r>
              <a:rPr lang="en-US" dirty="0"/>
              <a:t>&gt;&gt;&gt;</a:t>
            </a:r>
          </a:p>
        </p:txBody>
      </p:sp>
    </p:spTree>
    <p:extLst>
      <p:ext uri="{BB962C8B-B14F-4D97-AF65-F5344CB8AC3E}">
        <p14:creationId xmlns:p14="http://schemas.microsoft.com/office/powerpoint/2010/main" val="286844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Gỡ</a:t>
            </a:r>
            <a:r>
              <a:rPr lang="en-US" dirty="0"/>
              <a:t> </a:t>
            </a:r>
            <a:r>
              <a:rPr lang="en-US" dirty="0" err="1"/>
              <a:t>lỗi</a:t>
            </a:r>
            <a:r>
              <a:rPr lang="en-US" dirty="0"/>
              <a:t> </a:t>
            </a:r>
            <a:r>
              <a:rPr lang="en-US" dirty="0" err="1"/>
              <a:t>thiết</a:t>
            </a:r>
            <a:r>
              <a:rPr lang="en-US" dirty="0"/>
              <a:t> </a:t>
            </a:r>
            <a:r>
              <a:rPr lang="en-US" dirty="0" err="1"/>
              <a:t>lập</a:t>
            </a:r>
            <a:r>
              <a:rPr lang="en-US" dirty="0"/>
              <a:t> ban </a:t>
            </a:r>
            <a:r>
              <a:rPr lang="en-US" dirty="0" err="1"/>
              <a:t>đầu</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rõ</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ràng</a:t>
            </a:r>
            <a:r>
              <a:rPr lang="en-US" dirty="0">
                <a:latin typeface="Arial" panose="020B0604020202020204" pitchFamily="34" charset="0"/>
                <a:cs typeface="Arial" panose="020B0604020202020204" pitchFamily="34" charset="0"/>
              </a:rPr>
              <a:t>, Python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traceback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traceback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cú</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phẩy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chấm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709463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dirty="0">
                <a:latin typeface="Calibri Light" panose="020F0302020204030204" pitchFamily="34" charset="0"/>
                <a:cs typeface="Calibri Light" panose="020F0302020204030204" pitchFamily="34" charset="0"/>
              </a:rPr>
              <a:t>Chạy chương trình Python từ Terminal</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Hầu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thảo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thảo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lúc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hữu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terminal. </a:t>
            </a: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Python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ý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nhớ</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nguồn</a:t>
            </a:r>
            <a:r>
              <a:rPr lang="en-US" dirty="0">
                <a:latin typeface="Arial" panose="020B0604020202020204" pitchFamily="34" charset="0"/>
                <a:cs typeface="Arial" panose="020B0604020202020204" pitchFamily="34" charset="0"/>
              </a:rPr>
              <a:t> python.</a:t>
            </a:r>
          </a:p>
        </p:txBody>
      </p:sp>
    </p:spTree>
    <p:extLst>
      <p:ext uri="{BB962C8B-B14F-4D97-AF65-F5344CB8AC3E}">
        <p14:creationId xmlns:p14="http://schemas.microsoft.com/office/powerpoint/2010/main" val="3880676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Trên</a:t>
            </a:r>
            <a:r>
              <a:rPr lang="en-US" dirty="0"/>
              <a:t> windows</a:t>
            </a:r>
          </a:p>
        </p:txBody>
      </p:sp>
      <p:sp>
        <p:nvSpPr>
          <p:cNvPr id="3" name="Content Placeholder 2"/>
          <p:cNvSpPr>
            <a:spLocks noGrp="1"/>
          </p:cNvSpPr>
          <p:nvPr>
            <p:ph idx="1"/>
          </p:nvPr>
        </p:nvSpPr>
        <p:spPr>
          <a:xfrm>
            <a:off x="1097279" y="1845734"/>
            <a:ext cx="5149840" cy="4023360"/>
          </a:xfrm>
        </p:spPr>
        <p:txBody>
          <a:bodyPr>
            <a:normAutofit fontScale="85000" lnSpcReduction="10000"/>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terminal cd,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qua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Dòng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cd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nguồn</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Dòng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xem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nguồn</a:t>
            </a:r>
            <a:r>
              <a:rPr lang="en-US" dirty="0">
                <a:latin typeface="Arial" panose="020B0604020202020204" pitchFamily="34" charset="0"/>
                <a:cs typeface="Arial" panose="020B0604020202020204" pitchFamily="34" charset="0"/>
              </a:rPr>
              <a:t> hay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py</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Dòng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python </a:t>
            </a:r>
            <a:r>
              <a:rPr lang="en-US" i="1" dirty="0">
                <a:latin typeface="Arial" panose="020B0604020202020204" pitchFamily="34" charset="0"/>
                <a:cs typeface="Arial" panose="020B0604020202020204" pitchFamily="34" charset="0"/>
              </a:rPr>
              <a:t>hello_world.py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endParaRPr lang="en-US" dirty="0">
              <a:latin typeface="Arial" panose="020B0604020202020204" pitchFamily="34" charset="0"/>
              <a:cs typeface="Arial" panose="020B0604020202020204" pitchFamily="34" charset="0"/>
            </a:endParaRPr>
          </a:p>
          <a:p>
            <a:endParaRPr lang="en-US" dirty="0"/>
          </a:p>
        </p:txBody>
      </p:sp>
      <p:sp>
        <p:nvSpPr>
          <p:cNvPr id="4" name="Rectangle 3"/>
          <p:cNvSpPr/>
          <p:nvPr/>
        </p:nvSpPr>
        <p:spPr>
          <a:xfrm>
            <a:off x="7676349" y="1845734"/>
            <a:ext cx="4218535" cy="2311402"/>
          </a:xfrm>
          <a:prstGeom prst="rect">
            <a:avLst/>
          </a:prstGeom>
        </p:spPr>
        <p:txBody>
          <a:bodyPr wrap="square">
            <a:spAutoFit/>
          </a:bodyPr>
          <a:lstStyle/>
          <a:p>
            <a:pPr algn="just">
              <a:lnSpc>
                <a:spcPct val="115000"/>
              </a:lnSpc>
              <a:spcBef>
                <a:spcPts val="300"/>
              </a:spcBef>
              <a:spcAft>
                <a:spcPts val="300"/>
              </a:spcAft>
            </a:pPr>
            <a:r>
              <a:rPr lang="en-US" spc="-20" dirty="0">
                <a:latin typeface="Courier New" panose="02070309020205020404" pitchFamily="49" charset="0"/>
                <a:ea typeface="SimSun" panose="02010600030101010101" pitchFamily="2" charset="-122"/>
              </a:rPr>
              <a:t>C:\&gt; cd Desktop\</a:t>
            </a:r>
            <a:r>
              <a:rPr lang="en-US" spc="-20" dirty="0" err="1">
                <a:latin typeface="Courier New" panose="02070309020205020404" pitchFamily="49" charset="0"/>
                <a:ea typeface="SimSun" panose="02010600030101010101" pitchFamily="2" charset="-122"/>
              </a:rPr>
              <a:t>python_work</a:t>
            </a:r>
            <a:endParaRPr lang="en-US"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pc="-20" dirty="0">
                <a:latin typeface="Courier New" panose="02070309020205020404" pitchFamily="49" charset="0"/>
                <a:ea typeface="SimSun" panose="02010600030101010101" pitchFamily="2" charset="-122"/>
              </a:rPr>
              <a:t>C:\Desktop\python_work&gt; </a:t>
            </a:r>
            <a:r>
              <a:rPr lang="en-US" spc="-20" dirty="0" err="1">
                <a:latin typeface="Courier New" panose="02070309020205020404" pitchFamily="49" charset="0"/>
                <a:ea typeface="SimSun" panose="02010600030101010101" pitchFamily="2" charset="-122"/>
              </a:rPr>
              <a:t>dir</a:t>
            </a:r>
            <a:endParaRPr lang="en-US"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hello_world.py</a:t>
            </a:r>
          </a:p>
          <a:p>
            <a:pPr algn="just">
              <a:lnSpc>
                <a:spcPct val="115000"/>
              </a:lnSpc>
              <a:spcBef>
                <a:spcPts val="300"/>
              </a:spcBef>
              <a:spcAft>
                <a:spcPts val="300"/>
              </a:spcAft>
            </a:pPr>
            <a:r>
              <a:rPr lang="en-US" spc="-20" dirty="0">
                <a:latin typeface="Courier New" panose="02070309020205020404" pitchFamily="49" charset="0"/>
                <a:ea typeface="SimSun" panose="02010600030101010101" pitchFamily="2" charset="-122"/>
              </a:rPr>
              <a:t>C:\Desktop\python_work&gt; python hello_world.py</a:t>
            </a:r>
          </a:p>
          <a:p>
            <a:pPr algn="just">
              <a:lnSpc>
                <a:spcPct val="115000"/>
              </a:lnSpc>
              <a:spcBef>
                <a:spcPts val="300"/>
              </a:spcBef>
              <a:spcAft>
                <a:spcPts val="300"/>
              </a:spcAft>
            </a:pPr>
            <a:r>
              <a:rPr lang="en-US"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Hello Python world!</a:t>
            </a:r>
          </a:p>
        </p:txBody>
      </p:sp>
    </p:spTree>
    <p:extLst>
      <p:ext uri="{BB962C8B-B14F-4D97-AF65-F5344CB8AC3E}">
        <p14:creationId xmlns:p14="http://schemas.microsoft.com/office/powerpoint/2010/main" val="89945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Thành</a:t>
            </a:r>
            <a:r>
              <a:rPr lang="en-US" dirty="0" smtClean="0"/>
              <a:t> </a:t>
            </a:r>
            <a:r>
              <a:rPr lang="en-US" dirty="0" err="1" smtClean="0"/>
              <a:t>phần</a:t>
            </a:r>
            <a:r>
              <a:rPr lang="en-US" dirty="0" smtClean="0"/>
              <a:t> </a:t>
            </a:r>
            <a:r>
              <a:rPr lang="en-US" dirty="0" err="1" smtClean="0"/>
              <a:t>và</a:t>
            </a:r>
            <a:r>
              <a:rPr lang="en-US" dirty="0" smtClean="0"/>
              <a:t> </a:t>
            </a:r>
            <a:r>
              <a:rPr lang="en-US" dirty="0" err="1" smtClean="0"/>
              <a:t>cú</a:t>
            </a:r>
            <a:r>
              <a:rPr lang="en-US" dirty="0" smtClean="0"/>
              <a:t> </a:t>
            </a:r>
            <a:r>
              <a:rPr lang="en-US" dirty="0" err="1" smtClean="0"/>
              <a:t>pháp</a:t>
            </a:r>
            <a:endParaRPr lang="en-US" dirty="0"/>
          </a:p>
        </p:txBody>
      </p:sp>
      <p:sp>
        <p:nvSpPr>
          <p:cNvPr id="3" name="Content Placeholder 2"/>
          <p:cNvSpPr>
            <a:spLocks noGrp="1"/>
          </p:cNvSpPr>
          <p:nvPr>
            <p:ph idx="1"/>
          </p:nvPr>
        </p:nvSpPr>
        <p:spPr>
          <a:xfrm>
            <a:off x="1084026" y="2071021"/>
            <a:ext cx="10100808" cy="3852702"/>
          </a:xfrm>
        </p:spPr>
        <p:txBody>
          <a:bodyPr>
            <a:normAutofit/>
          </a:bodyPr>
          <a:lstStyle/>
          <a:p>
            <a:pPr eaLnBrk="0" hangingPunct="0">
              <a:spcBef>
                <a:spcPct val="0"/>
              </a:spcBef>
              <a:buClrTx/>
            </a:pPr>
            <a:r>
              <a:rPr lang="en-US" b="1" dirty="0" err="1">
                <a:solidFill>
                  <a:srgbClr val="000000"/>
                </a:solidFill>
                <a:latin typeface="merriweather"/>
              </a:rPr>
              <a:t>Từ</a:t>
            </a:r>
            <a:r>
              <a:rPr lang="en-US" b="1" dirty="0">
                <a:solidFill>
                  <a:srgbClr val="000000"/>
                </a:solidFill>
                <a:latin typeface="merriweather"/>
              </a:rPr>
              <a:t> </a:t>
            </a:r>
            <a:r>
              <a:rPr lang="en-US" b="1" dirty="0" err="1">
                <a:solidFill>
                  <a:srgbClr val="000000"/>
                </a:solidFill>
                <a:latin typeface="merriweather"/>
              </a:rPr>
              <a:t>khóa</a:t>
            </a:r>
            <a:r>
              <a:rPr lang="en-US" b="1" dirty="0">
                <a:solidFill>
                  <a:srgbClr val="000000"/>
                </a:solidFill>
                <a:latin typeface="merriweather"/>
              </a:rPr>
              <a:t> (keyword)</a:t>
            </a:r>
            <a:r>
              <a:rPr lang="en-US" dirty="0">
                <a:solidFill>
                  <a:srgbClr val="000000"/>
                </a:solidFill>
                <a:latin typeface="merriweather"/>
              </a:rPr>
              <a:t> </a:t>
            </a:r>
            <a:r>
              <a:rPr lang="en-US" dirty="0" err="1">
                <a:solidFill>
                  <a:srgbClr val="000000"/>
                </a:solidFill>
                <a:latin typeface="merriweather"/>
              </a:rPr>
              <a:t>là</a:t>
            </a:r>
            <a:r>
              <a:rPr lang="en-US" dirty="0">
                <a:solidFill>
                  <a:srgbClr val="000000"/>
                </a:solidFill>
                <a:latin typeface="merriweather"/>
              </a:rPr>
              <a:t> </a:t>
            </a:r>
            <a:r>
              <a:rPr lang="en-US" dirty="0" err="1">
                <a:solidFill>
                  <a:srgbClr val="000000"/>
                </a:solidFill>
                <a:latin typeface="merriweather"/>
              </a:rPr>
              <a:t>những</a:t>
            </a:r>
            <a:r>
              <a:rPr lang="en-US" dirty="0">
                <a:solidFill>
                  <a:srgbClr val="000000"/>
                </a:solidFill>
                <a:latin typeface="merriweather"/>
              </a:rPr>
              <a:t> </a:t>
            </a:r>
            <a:r>
              <a:rPr lang="en-US" dirty="0" err="1">
                <a:solidFill>
                  <a:srgbClr val="000000"/>
                </a:solidFill>
                <a:latin typeface="merriweather"/>
              </a:rPr>
              <a:t>từ</a:t>
            </a:r>
            <a:r>
              <a:rPr lang="en-US" dirty="0">
                <a:solidFill>
                  <a:srgbClr val="000000"/>
                </a:solidFill>
                <a:latin typeface="merriweather"/>
              </a:rPr>
              <a:t> (word) </a:t>
            </a:r>
            <a:r>
              <a:rPr lang="en-US" dirty="0" err="1">
                <a:solidFill>
                  <a:srgbClr val="000000"/>
                </a:solidFill>
                <a:latin typeface="merriweather"/>
              </a:rPr>
              <a:t>được</a:t>
            </a:r>
            <a:r>
              <a:rPr lang="en-US" dirty="0">
                <a:solidFill>
                  <a:srgbClr val="000000"/>
                </a:solidFill>
                <a:latin typeface="merriweather"/>
              </a:rPr>
              <a:t> </a:t>
            </a:r>
            <a:r>
              <a:rPr lang="en-US" dirty="0" err="1">
                <a:solidFill>
                  <a:srgbClr val="000000"/>
                </a:solidFill>
                <a:latin typeface="merriweather"/>
              </a:rPr>
              <a:t>dành</a:t>
            </a:r>
            <a:r>
              <a:rPr lang="en-US" dirty="0">
                <a:solidFill>
                  <a:srgbClr val="000000"/>
                </a:solidFill>
                <a:latin typeface="merriweather"/>
              </a:rPr>
              <a:t> </a:t>
            </a:r>
            <a:r>
              <a:rPr lang="en-US" dirty="0" err="1">
                <a:solidFill>
                  <a:srgbClr val="000000"/>
                </a:solidFill>
                <a:latin typeface="merriweather"/>
              </a:rPr>
              <a:t>riêng</a:t>
            </a:r>
            <a:r>
              <a:rPr lang="en-US" dirty="0">
                <a:solidFill>
                  <a:srgbClr val="000000"/>
                </a:solidFill>
                <a:latin typeface="merriweather"/>
              </a:rPr>
              <a:t> </a:t>
            </a:r>
            <a:r>
              <a:rPr lang="en-US" dirty="0" err="1">
                <a:solidFill>
                  <a:srgbClr val="000000"/>
                </a:solidFill>
                <a:latin typeface="merriweather"/>
              </a:rPr>
              <a:t>trong</a:t>
            </a:r>
            <a:r>
              <a:rPr lang="en-US" dirty="0">
                <a:solidFill>
                  <a:srgbClr val="000000"/>
                </a:solidFill>
                <a:latin typeface="merriweather"/>
              </a:rPr>
              <a:t> Python. </a:t>
            </a:r>
            <a:endParaRPr lang="en-US" dirty="0" smtClean="0">
              <a:solidFill>
                <a:srgbClr val="000000"/>
              </a:solidFill>
              <a:latin typeface="merriweather"/>
            </a:endParaRPr>
          </a:p>
          <a:p>
            <a:pPr eaLnBrk="0" hangingPunct="0">
              <a:spcBef>
                <a:spcPct val="0"/>
              </a:spcBef>
              <a:buClrTx/>
            </a:pPr>
            <a:r>
              <a:rPr lang="en-US" dirty="0" err="1" smtClean="0">
                <a:solidFill>
                  <a:srgbClr val="000000"/>
                </a:solidFill>
                <a:latin typeface="merriweather"/>
              </a:rPr>
              <a:t>Chúng</a:t>
            </a:r>
            <a:r>
              <a:rPr lang="en-US" dirty="0" smtClean="0">
                <a:solidFill>
                  <a:srgbClr val="000000"/>
                </a:solidFill>
                <a:latin typeface="merriweather"/>
              </a:rPr>
              <a:t> </a:t>
            </a:r>
            <a:r>
              <a:rPr lang="en-US" dirty="0">
                <a:solidFill>
                  <a:srgbClr val="000000"/>
                </a:solidFill>
                <a:latin typeface="merriweather"/>
              </a:rPr>
              <a:t>ta </a:t>
            </a:r>
            <a:r>
              <a:rPr lang="en-US" dirty="0" err="1">
                <a:solidFill>
                  <a:srgbClr val="000000"/>
                </a:solidFill>
                <a:latin typeface="merriweather"/>
              </a:rPr>
              <a:t>không</a:t>
            </a:r>
            <a:r>
              <a:rPr lang="en-US" dirty="0">
                <a:solidFill>
                  <a:srgbClr val="000000"/>
                </a:solidFill>
                <a:latin typeface="merriweather"/>
              </a:rPr>
              <a:t> </a:t>
            </a:r>
            <a:r>
              <a:rPr lang="en-US" dirty="0" err="1">
                <a:solidFill>
                  <a:srgbClr val="000000"/>
                </a:solidFill>
                <a:latin typeface="merriweather"/>
              </a:rPr>
              <a:t>thể</a:t>
            </a:r>
            <a:r>
              <a:rPr lang="en-US" dirty="0">
                <a:solidFill>
                  <a:srgbClr val="000000"/>
                </a:solidFill>
                <a:latin typeface="merriweather"/>
              </a:rPr>
              <a:t> </a:t>
            </a:r>
            <a:r>
              <a:rPr lang="en-US" dirty="0" err="1">
                <a:solidFill>
                  <a:srgbClr val="000000"/>
                </a:solidFill>
                <a:latin typeface="merriweather"/>
              </a:rPr>
              <a:t>sử</a:t>
            </a:r>
            <a:r>
              <a:rPr lang="en-US" dirty="0">
                <a:solidFill>
                  <a:srgbClr val="000000"/>
                </a:solidFill>
                <a:latin typeface="merriweather"/>
              </a:rPr>
              <a:t> </a:t>
            </a:r>
            <a:r>
              <a:rPr lang="en-US" dirty="0" err="1">
                <a:solidFill>
                  <a:srgbClr val="000000"/>
                </a:solidFill>
                <a:latin typeface="merriweather"/>
              </a:rPr>
              <a:t>dụng</a:t>
            </a:r>
            <a:r>
              <a:rPr lang="en-US" dirty="0">
                <a:solidFill>
                  <a:srgbClr val="000000"/>
                </a:solidFill>
                <a:latin typeface="merriweather"/>
              </a:rPr>
              <a:t> </a:t>
            </a:r>
            <a:r>
              <a:rPr lang="en-US" dirty="0" err="1">
                <a:solidFill>
                  <a:srgbClr val="000000"/>
                </a:solidFill>
                <a:latin typeface="merriweather"/>
              </a:rPr>
              <a:t>từ</a:t>
            </a:r>
            <a:r>
              <a:rPr lang="en-US" dirty="0">
                <a:solidFill>
                  <a:srgbClr val="000000"/>
                </a:solidFill>
                <a:latin typeface="merriweather"/>
              </a:rPr>
              <a:t> </a:t>
            </a:r>
            <a:r>
              <a:rPr lang="en-US" dirty="0" err="1">
                <a:solidFill>
                  <a:srgbClr val="000000"/>
                </a:solidFill>
                <a:latin typeface="merriweather"/>
              </a:rPr>
              <a:t>khóa</a:t>
            </a:r>
            <a:r>
              <a:rPr lang="en-US" dirty="0">
                <a:solidFill>
                  <a:srgbClr val="000000"/>
                </a:solidFill>
                <a:latin typeface="merriweather"/>
              </a:rPr>
              <a:t> </a:t>
            </a:r>
            <a:r>
              <a:rPr lang="en-US" dirty="0" err="1">
                <a:solidFill>
                  <a:srgbClr val="000000"/>
                </a:solidFill>
                <a:latin typeface="merriweather"/>
              </a:rPr>
              <a:t>để</a:t>
            </a:r>
            <a:r>
              <a:rPr lang="en-US" dirty="0">
                <a:solidFill>
                  <a:srgbClr val="000000"/>
                </a:solidFill>
                <a:latin typeface="merriweather"/>
              </a:rPr>
              <a:t> </a:t>
            </a:r>
            <a:r>
              <a:rPr lang="en-US" dirty="0" err="1">
                <a:solidFill>
                  <a:srgbClr val="000000"/>
                </a:solidFill>
                <a:latin typeface="merriweather"/>
              </a:rPr>
              <a:t>đặt</a:t>
            </a: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biến</a:t>
            </a: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hàm</a:t>
            </a:r>
            <a:r>
              <a:rPr lang="en-US" dirty="0">
                <a:solidFill>
                  <a:srgbClr val="000000"/>
                </a:solidFill>
                <a:latin typeface="merriweather"/>
              </a:rPr>
              <a:t> </a:t>
            </a:r>
            <a:r>
              <a:rPr lang="en-US" dirty="0" err="1">
                <a:solidFill>
                  <a:srgbClr val="000000"/>
                </a:solidFill>
                <a:latin typeface="merriweather"/>
              </a:rPr>
              <a:t>hoặc</a:t>
            </a:r>
            <a:r>
              <a:rPr lang="en-US" dirty="0">
                <a:solidFill>
                  <a:srgbClr val="000000"/>
                </a:solidFill>
                <a:latin typeface="merriweather"/>
              </a:rPr>
              <a:t> </a:t>
            </a:r>
            <a:r>
              <a:rPr lang="en-US" dirty="0" err="1">
                <a:solidFill>
                  <a:srgbClr val="000000"/>
                </a:solidFill>
                <a:latin typeface="merriweather"/>
              </a:rPr>
              <a:t>bất</a:t>
            </a:r>
            <a:r>
              <a:rPr lang="en-US" dirty="0">
                <a:solidFill>
                  <a:srgbClr val="000000"/>
                </a:solidFill>
                <a:latin typeface="merriweather"/>
              </a:rPr>
              <a:t> </a:t>
            </a:r>
            <a:r>
              <a:rPr lang="en-US" dirty="0" err="1">
                <a:solidFill>
                  <a:srgbClr val="000000"/>
                </a:solidFill>
                <a:latin typeface="merriweather"/>
              </a:rPr>
              <a:t>kỳ</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(identifier) </a:t>
            </a:r>
            <a:r>
              <a:rPr lang="en-US" dirty="0" err="1">
                <a:solidFill>
                  <a:srgbClr val="000000"/>
                </a:solidFill>
                <a:latin typeface="merriweather"/>
              </a:rPr>
              <a:t>nào</a:t>
            </a:r>
            <a:r>
              <a:rPr lang="en-US" dirty="0">
                <a:solidFill>
                  <a:srgbClr val="000000"/>
                </a:solidFill>
                <a:latin typeface="merriweather"/>
              </a:rPr>
              <a:t> </a:t>
            </a:r>
            <a:r>
              <a:rPr lang="en-US" dirty="0" err="1">
                <a:solidFill>
                  <a:srgbClr val="000000"/>
                </a:solidFill>
                <a:latin typeface="merriweather"/>
              </a:rPr>
              <a:t>khác</a:t>
            </a:r>
            <a:r>
              <a:rPr lang="en-US" dirty="0">
                <a:solidFill>
                  <a:srgbClr val="000000"/>
                </a:solidFill>
                <a:latin typeface="merriweather"/>
              </a:rPr>
              <a:t>. </a:t>
            </a:r>
            <a:endParaRPr lang="en-US" dirty="0" smtClean="0">
              <a:solidFill>
                <a:srgbClr val="000000"/>
              </a:solidFill>
              <a:latin typeface="merriweather"/>
            </a:endParaRPr>
          </a:p>
          <a:p>
            <a:pPr eaLnBrk="0" hangingPunct="0">
              <a:spcBef>
                <a:spcPct val="0"/>
              </a:spcBef>
              <a:buClrTx/>
            </a:pPr>
            <a:r>
              <a:rPr lang="en-US" dirty="0" err="1" smtClean="0">
                <a:solidFill>
                  <a:srgbClr val="000000"/>
                </a:solidFill>
                <a:latin typeface="merriweather"/>
              </a:rPr>
              <a:t>Chúng</a:t>
            </a:r>
            <a:r>
              <a:rPr lang="en-US" dirty="0" smtClean="0">
                <a:solidFill>
                  <a:srgbClr val="000000"/>
                </a:solidFill>
                <a:latin typeface="merriweather"/>
              </a:rPr>
              <a:t> </a:t>
            </a:r>
            <a:r>
              <a:rPr lang="en-US" dirty="0" err="1">
                <a:solidFill>
                  <a:srgbClr val="000000"/>
                </a:solidFill>
                <a:latin typeface="merriweather"/>
              </a:rPr>
              <a:t>được</a:t>
            </a:r>
            <a:r>
              <a:rPr lang="en-US" dirty="0">
                <a:solidFill>
                  <a:srgbClr val="000000"/>
                </a:solidFill>
                <a:latin typeface="merriweather"/>
              </a:rPr>
              <a:t> </a:t>
            </a:r>
            <a:r>
              <a:rPr lang="en-US" dirty="0" err="1">
                <a:solidFill>
                  <a:srgbClr val="000000"/>
                </a:solidFill>
                <a:latin typeface="merriweather"/>
              </a:rPr>
              <a:t>sử</a:t>
            </a:r>
            <a:r>
              <a:rPr lang="en-US" dirty="0">
                <a:solidFill>
                  <a:srgbClr val="000000"/>
                </a:solidFill>
                <a:latin typeface="merriweather"/>
              </a:rPr>
              <a:t> </a:t>
            </a:r>
            <a:r>
              <a:rPr lang="en-US" dirty="0" err="1">
                <a:solidFill>
                  <a:srgbClr val="000000"/>
                </a:solidFill>
                <a:latin typeface="merriweather"/>
              </a:rPr>
              <a:t>dụng</a:t>
            </a:r>
            <a:r>
              <a:rPr lang="en-US" dirty="0">
                <a:solidFill>
                  <a:srgbClr val="000000"/>
                </a:solidFill>
                <a:latin typeface="merriweather"/>
              </a:rPr>
              <a:t> </a:t>
            </a:r>
            <a:r>
              <a:rPr lang="en-US" dirty="0" err="1">
                <a:solidFill>
                  <a:srgbClr val="000000"/>
                </a:solidFill>
                <a:latin typeface="merriweather"/>
              </a:rPr>
              <a:t>để</a:t>
            </a:r>
            <a:r>
              <a:rPr lang="en-US" dirty="0">
                <a:solidFill>
                  <a:srgbClr val="000000"/>
                </a:solidFill>
                <a:latin typeface="merriweather"/>
              </a:rPr>
              <a:t> </a:t>
            </a:r>
            <a:r>
              <a:rPr lang="en-US" dirty="0" err="1">
                <a:solidFill>
                  <a:srgbClr val="000000"/>
                </a:solidFill>
                <a:latin typeface="merriweather"/>
              </a:rPr>
              <a:t>xác</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cú</a:t>
            </a:r>
            <a:r>
              <a:rPr lang="en-US" dirty="0">
                <a:solidFill>
                  <a:srgbClr val="000000"/>
                </a:solidFill>
                <a:latin typeface="merriweather"/>
              </a:rPr>
              <a:t> </a:t>
            </a:r>
            <a:r>
              <a:rPr lang="en-US" dirty="0" err="1">
                <a:solidFill>
                  <a:srgbClr val="000000"/>
                </a:solidFill>
                <a:latin typeface="merriweather"/>
              </a:rPr>
              <a:t>pháp</a:t>
            </a:r>
            <a:r>
              <a:rPr lang="en-US" dirty="0">
                <a:solidFill>
                  <a:srgbClr val="000000"/>
                </a:solidFill>
                <a:latin typeface="merriweather"/>
              </a:rPr>
              <a:t> </a:t>
            </a:r>
            <a:r>
              <a:rPr lang="en-US" dirty="0" err="1">
                <a:solidFill>
                  <a:srgbClr val="000000"/>
                </a:solidFill>
                <a:latin typeface="merriweather"/>
              </a:rPr>
              <a:t>và</a:t>
            </a:r>
            <a:r>
              <a:rPr lang="en-US" dirty="0">
                <a:solidFill>
                  <a:srgbClr val="000000"/>
                </a:solidFill>
                <a:latin typeface="merriweather"/>
              </a:rPr>
              <a:t> </a:t>
            </a:r>
            <a:r>
              <a:rPr lang="en-US" dirty="0" err="1">
                <a:solidFill>
                  <a:srgbClr val="000000"/>
                </a:solidFill>
                <a:latin typeface="merriweather"/>
              </a:rPr>
              <a:t>cấu</a:t>
            </a:r>
            <a:r>
              <a:rPr lang="en-US" dirty="0">
                <a:solidFill>
                  <a:srgbClr val="000000"/>
                </a:solidFill>
                <a:latin typeface="merriweather"/>
              </a:rPr>
              <a:t> </a:t>
            </a:r>
            <a:r>
              <a:rPr lang="en-US" dirty="0" err="1">
                <a:solidFill>
                  <a:srgbClr val="000000"/>
                </a:solidFill>
                <a:latin typeface="merriweather"/>
              </a:rPr>
              <a:t>trúc</a:t>
            </a:r>
            <a:r>
              <a:rPr lang="en-US" dirty="0">
                <a:solidFill>
                  <a:srgbClr val="000000"/>
                </a:solidFill>
                <a:latin typeface="merriweather"/>
              </a:rPr>
              <a:t> </a:t>
            </a:r>
            <a:r>
              <a:rPr lang="en-US" dirty="0" err="1">
                <a:solidFill>
                  <a:srgbClr val="000000"/>
                </a:solidFill>
                <a:latin typeface="merriweather"/>
              </a:rPr>
              <a:t>của</a:t>
            </a:r>
            <a:r>
              <a:rPr lang="en-US" dirty="0">
                <a:solidFill>
                  <a:srgbClr val="000000"/>
                </a:solidFill>
                <a:latin typeface="merriweather"/>
              </a:rPr>
              <a:t> </a:t>
            </a:r>
            <a:r>
              <a:rPr lang="en-US" dirty="0" err="1">
                <a:solidFill>
                  <a:srgbClr val="000000"/>
                </a:solidFill>
                <a:latin typeface="merriweather"/>
              </a:rPr>
              <a:t>ngôn</a:t>
            </a:r>
            <a:r>
              <a:rPr lang="en-US" dirty="0">
                <a:solidFill>
                  <a:srgbClr val="000000"/>
                </a:solidFill>
                <a:latin typeface="merriweather"/>
              </a:rPr>
              <a:t> </a:t>
            </a:r>
            <a:r>
              <a:rPr lang="en-US" dirty="0" err="1">
                <a:solidFill>
                  <a:srgbClr val="000000"/>
                </a:solidFill>
                <a:latin typeface="merriweather"/>
              </a:rPr>
              <a:t>ngữ</a:t>
            </a:r>
            <a:r>
              <a:rPr lang="en-US" dirty="0">
                <a:solidFill>
                  <a:srgbClr val="000000"/>
                </a:solidFill>
                <a:latin typeface="merriweather"/>
              </a:rPr>
              <a:t> Python. </a:t>
            </a:r>
            <a:endParaRPr lang="en-US" dirty="0" smtClean="0">
              <a:solidFill>
                <a:srgbClr val="000000"/>
              </a:solidFill>
              <a:latin typeface="merriweather"/>
            </a:endParaRPr>
          </a:p>
          <a:p>
            <a:pPr eaLnBrk="0" hangingPunct="0">
              <a:spcBef>
                <a:spcPct val="0"/>
              </a:spcBef>
              <a:buClrTx/>
            </a:pPr>
            <a:r>
              <a:rPr lang="en-US" dirty="0" err="1" smtClean="0">
                <a:solidFill>
                  <a:srgbClr val="000000"/>
                </a:solidFill>
                <a:latin typeface="merriweather"/>
              </a:rPr>
              <a:t>Trong</a:t>
            </a:r>
            <a:r>
              <a:rPr lang="en-US" dirty="0" smtClean="0">
                <a:solidFill>
                  <a:srgbClr val="000000"/>
                </a:solidFill>
                <a:latin typeface="merriweather"/>
              </a:rPr>
              <a:t> </a:t>
            </a:r>
            <a:r>
              <a:rPr lang="en-US" dirty="0">
                <a:solidFill>
                  <a:srgbClr val="000000"/>
                </a:solidFill>
                <a:latin typeface="merriweather"/>
              </a:rPr>
              <a:t>Python, </a:t>
            </a:r>
            <a:r>
              <a:rPr lang="en-US" dirty="0" err="1">
                <a:solidFill>
                  <a:srgbClr val="000000"/>
                </a:solidFill>
                <a:latin typeface="merriweather"/>
              </a:rPr>
              <a:t>các</a:t>
            </a:r>
            <a:r>
              <a:rPr lang="en-US" dirty="0">
                <a:solidFill>
                  <a:srgbClr val="000000"/>
                </a:solidFill>
                <a:latin typeface="merriweather"/>
              </a:rPr>
              <a:t> </a:t>
            </a:r>
            <a:r>
              <a:rPr lang="en-US" dirty="0" err="1">
                <a:solidFill>
                  <a:srgbClr val="000000"/>
                </a:solidFill>
                <a:latin typeface="merriweather"/>
              </a:rPr>
              <a:t>từ</a:t>
            </a:r>
            <a:r>
              <a:rPr lang="en-US" dirty="0">
                <a:solidFill>
                  <a:srgbClr val="000000"/>
                </a:solidFill>
                <a:latin typeface="merriweather"/>
              </a:rPr>
              <a:t> </a:t>
            </a:r>
            <a:r>
              <a:rPr lang="en-US" dirty="0" err="1">
                <a:solidFill>
                  <a:srgbClr val="000000"/>
                </a:solidFill>
                <a:latin typeface="merriweather"/>
              </a:rPr>
              <a:t>khóa</a:t>
            </a:r>
            <a:r>
              <a:rPr lang="en-US" dirty="0">
                <a:solidFill>
                  <a:srgbClr val="000000"/>
                </a:solidFill>
                <a:latin typeface="merriweather"/>
              </a:rPr>
              <a:t> </a:t>
            </a:r>
            <a:r>
              <a:rPr lang="en-US" dirty="0" err="1">
                <a:solidFill>
                  <a:srgbClr val="000000"/>
                </a:solidFill>
                <a:latin typeface="merriweather"/>
              </a:rPr>
              <a:t>có</a:t>
            </a:r>
            <a:r>
              <a:rPr lang="en-US" dirty="0">
                <a:solidFill>
                  <a:srgbClr val="000000"/>
                </a:solidFill>
                <a:latin typeface="merriweather"/>
              </a:rPr>
              <a:t> </a:t>
            </a:r>
            <a:r>
              <a:rPr lang="en-US" dirty="0" err="1">
                <a:solidFill>
                  <a:srgbClr val="000000"/>
                </a:solidFill>
                <a:latin typeface="merriweather"/>
              </a:rPr>
              <a:t>sự</a:t>
            </a:r>
            <a:r>
              <a:rPr lang="en-US" dirty="0">
                <a:solidFill>
                  <a:srgbClr val="000000"/>
                </a:solidFill>
                <a:latin typeface="merriweather"/>
              </a:rPr>
              <a:t> </a:t>
            </a:r>
            <a:r>
              <a:rPr lang="en-US" dirty="0" err="1">
                <a:solidFill>
                  <a:srgbClr val="000000"/>
                </a:solidFill>
                <a:latin typeface="merriweather"/>
              </a:rPr>
              <a:t>phân</a:t>
            </a:r>
            <a:r>
              <a:rPr lang="en-US" dirty="0">
                <a:solidFill>
                  <a:srgbClr val="000000"/>
                </a:solidFill>
                <a:latin typeface="merriweather"/>
              </a:rPr>
              <a:t> </a:t>
            </a:r>
            <a:r>
              <a:rPr lang="en-US" dirty="0" err="1">
                <a:solidFill>
                  <a:srgbClr val="000000"/>
                </a:solidFill>
                <a:latin typeface="merriweather"/>
              </a:rPr>
              <a:t>biệt</a:t>
            </a:r>
            <a:r>
              <a:rPr lang="en-US" dirty="0">
                <a:solidFill>
                  <a:srgbClr val="000000"/>
                </a:solidFill>
                <a:latin typeface="merriweather"/>
              </a:rPr>
              <a:t> </a:t>
            </a:r>
            <a:r>
              <a:rPr lang="en-US" dirty="0" err="1">
                <a:solidFill>
                  <a:srgbClr val="000000"/>
                </a:solidFill>
                <a:latin typeface="merriweather"/>
              </a:rPr>
              <a:t>chữ</a:t>
            </a:r>
            <a:r>
              <a:rPr lang="en-US" dirty="0">
                <a:solidFill>
                  <a:srgbClr val="000000"/>
                </a:solidFill>
                <a:latin typeface="merriweather"/>
              </a:rPr>
              <a:t> </a:t>
            </a:r>
            <a:r>
              <a:rPr lang="en-US" dirty="0" err="1">
                <a:solidFill>
                  <a:srgbClr val="000000"/>
                </a:solidFill>
                <a:latin typeface="merriweather"/>
              </a:rPr>
              <a:t>hoa</a:t>
            </a:r>
            <a:r>
              <a:rPr lang="en-US" dirty="0">
                <a:solidFill>
                  <a:srgbClr val="000000"/>
                </a:solidFill>
                <a:latin typeface="merriweather"/>
              </a:rPr>
              <a:t> </a:t>
            </a:r>
            <a:r>
              <a:rPr lang="en-US" dirty="0" err="1">
                <a:solidFill>
                  <a:srgbClr val="000000"/>
                </a:solidFill>
                <a:latin typeface="merriweather"/>
              </a:rPr>
              <a:t>và</a:t>
            </a:r>
            <a:r>
              <a:rPr lang="en-US" dirty="0">
                <a:solidFill>
                  <a:srgbClr val="000000"/>
                </a:solidFill>
                <a:latin typeface="merriweather"/>
              </a:rPr>
              <a:t> </a:t>
            </a:r>
            <a:r>
              <a:rPr lang="en-US" dirty="0" err="1">
                <a:solidFill>
                  <a:srgbClr val="000000"/>
                </a:solidFill>
                <a:latin typeface="merriweather"/>
              </a:rPr>
              <a:t>chữ</a:t>
            </a:r>
            <a:r>
              <a:rPr lang="en-US" dirty="0">
                <a:solidFill>
                  <a:srgbClr val="000000"/>
                </a:solidFill>
                <a:latin typeface="merriweather"/>
              </a:rPr>
              <a:t> </a:t>
            </a:r>
            <a:r>
              <a:rPr lang="en-US" dirty="0" err="1" smtClean="0">
                <a:solidFill>
                  <a:srgbClr val="000000"/>
                </a:solidFill>
                <a:latin typeface="merriweather"/>
              </a:rPr>
              <a:t>thường</a:t>
            </a:r>
            <a:r>
              <a:rPr lang="en-US" dirty="0" smtClean="0">
                <a:solidFill>
                  <a:srgbClr val="000000"/>
                </a:solidFill>
                <a:latin typeface="merriweather"/>
              </a:rPr>
              <a:t>.</a:t>
            </a:r>
            <a:endParaRPr lang="en-US" sz="2000" dirty="0" smtClean="0"/>
          </a:p>
          <a:p>
            <a:pPr eaLnBrk="0" hangingPunct="0">
              <a:spcBef>
                <a:spcPct val="0"/>
              </a:spcBef>
              <a:buClrTx/>
            </a:pPr>
            <a:r>
              <a:rPr lang="en-US" dirty="0" err="1" smtClean="0">
                <a:solidFill>
                  <a:srgbClr val="000000"/>
                </a:solidFill>
                <a:latin typeface="merriweather"/>
              </a:rPr>
              <a:t>Với</a:t>
            </a:r>
            <a:r>
              <a:rPr lang="en-US" dirty="0" smtClean="0">
                <a:solidFill>
                  <a:srgbClr val="000000"/>
                </a:solidFill>
                <a:latin typeface="merriweather"/>
              </a:rPr>
              <a:t> </a:t>
            </a:r>
            <a:r>
              <a:rPr lang="en-US" dirty="0" err="1">
                <a:solidFill>
                  <a:srgbClr val="000000"/>
                </a:solidFill>
                <a:latin typeface="merriweather"/>
              </a:rPr>
              <a:t>phiên</a:t>
            </a:r>
            <a:r>
              <a:rPr lang="en-US" dirty="0">
                <a:solidFill>
                  <a:srgbClr val="000000"/>
                </a:solidFill>
                <a:latin typeface="merriweather"/>
              </a:rPr>
              <a:t> </a:t>
            </a:r>
            <a:r>
              <a:rPr lang="en-US" dirty="0" err="1">
                <a:solidFill>
                  <a:srgbClr val="000000"/>
                </a:solidFill>
                <a:latin typeface="merriweather"/>
              </a:rPr>
              <a:t>bản</a:t>
            </a:r>
            <a:r>
              <a:rPr lang="en-US" dirty="0">
                <a:solidFill>
                  <a:srgbClr val="000000"/>
                </a:solidFill>
                <a:latin typeface="merriweather"/>
              </a:rPr>
              <a:t> </a:t>
            </a:r>
            <a:r>
              <a:rPr lang="en-US" b="1" dirty="0">
                <a:solidFill>
                  <a:srgbClr val="000000"/>
                </a:solidFill>
                <a:latin typeface="merriweather"/>
              </a:rPr>
              <a:t>Python 3.10.2</a:t>
            </a:r>
            <a:r>
              <a:rPr lang="en-US" dirty="0">
                <a:solidFill>
                  <a:srgbClr val="000000"/>
                </a:solidFill>
                <a:latin typeface="merriweather"/>
              </a:rPr>
              <a:t> </a:t>
            </a:r>
            <a:r>
              <a:rPr lang="en-US" dirty="0" err="1">
                <a:solidFill>
                  <a:srgbClr val="000000"/>
                </a:solidFill>
                <a:latin typeface="merriweather"/>
              </a:rPr>
              <a:t>có</a:t>
            </a:r>
            <a:r>
              <a:rPr lang="en-US" dirty="0">
                <a:solidFill>
                  <a:srgbClr val="000000"/>
                </a:solidFill>
                <a:latin typeface="merriweather"/>
              </a:rPr>
              <a:t> </a:t>
            </a:r>
            <a:r>
              <a:rPr lang="en-US" dirty="0" err="1">
                <a:solidFill>
                  <a:srgbClr val="000000"/>
                </a:solidFill>
                <a:latin typeface="merriweather"/>
              </a:rPr>
              <a:t>tất</a:t>
            </a:r>
            <a:r>
              <a:rPr lang="en-US" dirty="0">
                <a:solidFill>
                  <a:srgbClr val="000000"/>
                </a:solidFill>
                <a:latin typeface="merriweather"/>
              </a:rPr>
              <a:t> </a:t>
            </a:r>
            <a:r>
              <a:rPr lang="en-US" dirty="0" err="1">
                <a:solidFill>
                  <a:srgbClr val="000000"/>
                </a:solidFill>
                <a:latin typeface="merriweather"/>
              </a:rPr>
              <a:t>cả</a:t>
            </a:r>
            <a:r>
              <a:rPr lang="en-US" dirty="0">
                <a:solidFill>
                  <a:srgbClr val="000000"/>
                </a:solidFill>
                <a:latin typeface="merriweather"/>
              </a:rPr>
              <a:t> </a:t>
            </a:r>
            <a:r>
              <a:rPr lang="en-US" b="1" dirty="0">
                <a:solidFill>
                  <a:srgbClr val="000000"/>
                </a:solidFill>
                <a:latin typeface="merriweather"/>
              </a:rPr>
              <a:t>35 </a:t>
            </a:r>
            <a:r>
              <a:rPr lang="en-US" b="1" dirty="0" err="1">
                <a:solidFill>
                  <a:srgbClr val="000000"/>
                </a:solidFill>
                <a:latin typeface="merriweather"/>
              </a:rPr>
              <a:t>từ</a:t>
            </a:r>
            <a:r>
              <a:rPr lang="en-US" b="1" dirty="0">
                <a:solidFill>
                  <a:srgbClr val="000000"/>
                </a:solidFill>
                <a:latin typeface="merriweather"/>
              </a:rPr>
              <a:t> </a:t>
            </a:r>
            <a:r>
              <a:rPr lang="en-US" b="1" dirty="0" err="1">
                <a:solidFill>
                  <a:srgbClr val="000000"/>
                </a:solidFill>
                <a:latin typeface="merriweather"/>
              </a:rPr>
              <a:t>khóa</a:t>
            </a:r>
            <a:r>
              <a:rPr lang="en-US" dirty="0">
                <a:solidFill>
                  <a:srgbClr val="000000"/>
                </a:solidFill>
                <a:latin typeface="merriweather"/>
              </a:rPr>
              <a:t>. </a:t>
            </a:r>
            <a:r>
              <a:rPr lang="en-US" dirty="0" err="1">
                <a:solidFill>
                  <a:srgbClr val="000000"/>
                </a:solidFill>
                <a:latin typeface="merriweather"/>
              </a:rPr>
              <a:t>Tất</a:t>
            </a:r>
            <a:r>
              <a:rPr lang="en-US" dirty="0">
                <a:solidFill>
                  <a:srgbClr val="000000"/>
                </a:solidFill>
                <a:latin typeface="merriweather"/>
              </a:rPr>
              <a:t> </a:t>
            </a:r>
            <a:r>
              <a:rPr lang="en-US" dirty="0" err="1">
                <a:solidFill>
                  <a:srgbClr val="000000"/>
                </a:solidFill>
                <a:latin typeface="merriweather"/>
              </a:rPr>
              <a:t>cả</a:t>
            </a:r>
            <a:r>
              <a:rPr lang="en-US" dirty="0">
                <a:solidFill>
                  <a:srgbClr val="000000"/>
                </a:solidFill>
                <a:latin typeface="merriweather"/>
              </a:rPr>
              <a:t> </a:t>
            </a:r>
            <a:r>
              <a:rPr lang="en-US" dirty="0" err="1">
                <a:solidFill>
                  <a:srgbClr val="000000"/>
                </a:solidFill>
                <a:latin typeface="merriweather"/>
              </a:rPr>
              <a:t>các</a:t>
            </a:r>
            <a:r>
              <a:rPr lang="en-US" dirty="0">
                <a:solidFill>
                  <a:srgbClr val="000000"/>
                </a:solidFill>
                <a:latin typeface="merriweather"/>
              </a:rPr>
              <a:t> </a:t>
            </a:r>
            <a:r>
              <a:rPr lang="en-US" dirty="0" err="1">
                <a:solidFill>
                  <a:srgbClr val="000000"/>
                </a:solidFill>
                <a:latin typeface="merriweather"/>
              </a:rPr>
              <a:t>từ</a:t>
            </a:r>
            <a:r>
              <a:rPr lang="en-US" dirty="0">
                <a:solidFill>
                  <a:srgbClr val="000000"/>
                </a:solidFill>
                <a:latin typeface="merriweather"/>
              </a:rPr>
              <a:t> </a:t>
            </a:r>
            <a:r>
              <a:rPr lang="en-US" dirty="0" err="1">
                <a:solidFill>
                  <a:srgbClr val="000000"/>
                </a:solidFill>
                <a:latin typeface="merriweather"/>
              </a:rPr>
              <a:t>khóa</a:t>
            </a:r>
            <a:r>
              <a:rPr lang="en-US" dirty="0">
                <a:solidFill>
                  <a:srgbClr val="000000"/>
                </a:solidFill>
                <a:latin typeface="merriweather"/>
              </a:rPr>
              <a:t> </a:t>
            </a:r>
            <a:r>
              <a:rPr lang="en-US" dirty="0" err="1">
                <a:solidFill>
                  <a:srgbClr val="000000"/>
                </a:solidFill>
                <a:latin typeface="merriweather"/>
              </a:rPr>
              <a:t>ngoại</a:t>
            </a:r>
            <a:r>
              <a:rPr lang="en-US" dirty="0">
                <a:solidFill>
                  <a:srgbClr val="000000"/>
                </a:solidFill>
                <a:latin typeface="merriweather"/>
              </a:rPr>
              <a:t> </a:t>
            </a:r>
            <a:r>
              <a:rPr lang="en-US" dirty="0" err="1">
                <a:solidFill>
                  <a:srgbClr val="000000"/>
                </a:solidFill>
                <a:latin typeface="merriweather"/>
              </a:rPr>
              <a:t>trừ</a:t>
            </a:r>
            <a:r>
              <a:rPr lang="en-US" dirty="0">
                <a:solidFill>
                  <a:srgbClr val="000000"/>
                </a:solidFill>
                <a:latin typeface="merriweather"/>
              </a:rPr>
              <a:t> </a:t>
            </a:r>
            <a:r>
              <a:rPr lang="en-US" b="1" dirty="0">
                <a:solidFill>
                  <a:srgbClr val="000000"/>
                </a:solidFill>
                <a:latin typeface="merriweather"/>
              </a:rPr>
              <a:t>True</a:t>
            </a:r>
            <a:r>
              <a:rPr lang="en-US" dirty="0">
                <a:solidFill>
                  <a:srgbClr val="000000"/>
                </a:solidFill>
                <a:latin typeface="merriweather"/>
              </a:rPr>
              <a:t>, </a:t>
            </a:r>
            <a:r>
              <a:rPr lang="en-US" b="1" dirty="0">
                <a:solidFill>
                  <a:srgbClr val="000000"/>
                </a:solidFill>
                <a:latin typeface="merriweather"/>
              </a:rPr>
              <a:t>False</a:t>
            </a:r>
            <a:r>
              <a:rPr lang="en-US" dirty="0">
                <a:solidFill>
                  <a:srgbClr val="000000"/>
                </a:solidFill>
                <a:latin typeface="merriweather"/>
              </a:rPr>
              <a:t> </a:t>
            </a:r>
            <a:r>
              <a:rPr lang="en-US" dirty="0" err="1">
                <a:solidFill>
                  <a:srgbClr val="000000"/>
                </a:solidFill>
                <a:latin typeface="merriweather"/>
              </a:rPr>
              <a:t>và</a:t>
            </a:r>
            <a:r>
              <a:rPr lang="en-US" dirty="0">
                <a:solidFill>
                  <a:srgbClr val="000000"/>
                </a:solidFill>
                <a:latin typeface="merriweather"/>
              </a:rPr>
              <a:t> </a:t>
            </a:r>
            <a:r>
              <a:rPr lang="en-US" b="1" dirty="0">
                <a:solidFill>
                  <a:srgbClr val="000000"/>
                </a:solidFill>
                <a:latin typeface="merriweather"/>
              </a:rPr>
              <a:t>None</a:t>
            </a:r>
            <a:r>
              <a:rPr lang="en-US" dirty="0">
                <a:solidFill>
                  <a:srgbClr val="000000"/>
                </a:solidFill>
                <a:latin typeface="merriweather"/>
              </a:rPr>
              <a:t> </a:t>
            </a:r>
            <a:r>
              <a:rPr lang="en-US" dirty="0" err="1">
                <a:solidFill>
                  <a:srgbClr val="000000"/>
                </a:solidFill>
                <a:latin typeface="merriweather"/>
              </a:rPr>
              <a:t>đều</a:t>
            </a:r>
            <a:r>
              <a:rPr lang="en-US" dirty="0">
                <a:solidFill>
                  <a:srgbClr val="000000"/>
                </a:solidFill>
                <a:latin typeface="merriweather"/>
              </a:rPr>
              <a:t> ở </a:t>
            </a:r>
            <a:r>
              <a:rPr lang="en-US" dirty="0" err="1">
                <a:solidFill>
                  <a:srgbClr val="000000"/>
                </a:solidFill>
                <a:latin typeface="merriweather"/>
              </a:rPr>
              <a:t>dạng</a:t>
            </a:r>
            <a:r>
              <a:rPr lang="en-US" dirty="0">
                <a:solidFill>
                  <a:srgbClr val="000000"/>
                </a:solidFill>
                <a:latin typeface="merriweather"/>
              </a:rPr>
              <a:t> </a:t>
            </a:r>
            <a:r>
              <a:rPr lang="en-US" dirty="0" err="1">
                <a:solidFill>
                  <a:srgbClr val="000000"/>
                </a:solidFill>
                <a:latin typeface="merriweather"/>
              </a:rPr>
              <a:t>chữ</a:t>
            </a:r>
            <a:r>
              <a:rPr lang="en-US" dirty="0">
                <a:solidFill>
                  <a:srgbClr val="000000"/>
                </a:solidFill>
                <a:latin typeface="merriweather"/>
              </a:rPr>
              <a:t> </a:t>
            </a:r>
            <a:r>
              <a:rPr lang="en-US" dirty="0" err="1">
                <a:solidFill>
                  <a:srgbClr val="000000"/>
                </a:solidFill>
                <a:latin typeface="merriweather"/>
              </a:rPr>
              <a:t>thường</a:t>
            </a:r>
            <a:r>
              <a:rPr lang="en-US" dirty="0">
                <a:solidFill>
                  <a:srgbClr val="000000"/>
                </a:solidFill>
                <a:latin typeface="merriweather"/>
              </a:rPr>
              <a:t>. </a:t>
            </a:r>
            <a:endParaRPr lang="en-US" dirty="0" smtClean="0">
              <a:solidFill>
                <a:srgbClr val="000000"/>
              </a:solidFill>
              <a:latin typeface="merriweather"/>
            </a:endParaRPr>
          </a:p>
          <a:p>
            <a:pPr eaLnBrk="0" hangingPunct="0">
              <a:spcBef>
                <a:spcPct val="0"/>
              </a:spcBef>
              <a:buClrTx/>
            </a:pPr>
            <a:r>
              <a:rPr lang="en-US" dirty="0" err="1" smtClean="0">
                <a:solidFill>
                  <a:srgbClr val="000000"/>
                </a:solidFill>
                <a:latin typeface="merriweather"/>
              </a:rPr>
              <a:t>Chúng</a:t>
            </a:r>
            <a:r>
              <a:rPr lang="en-US" dirty="0" smtClean="0">
                <a:solidFill>
                  <a:srgbClr val="000000"/>
                </a:solidFill>
                <a:latin typeface="merriweather"/>
              </a:rPr>
              <a:t> </a:t>
            </a:r>
            <a:r>
              <a:rPr lang="en-US" dirty="0">
                <a:solidFill>
                  <a:srgbClr val="000000"/>
                </a:solidFill>
                <a:latin typeface="merriweather"/>
              </a:rPr>
              <a:t>ta </a:t>
            </a:r>
            <a:r>
              <a:rPr lang="en-US" dirty="0" err="1">
                <a:solidFill>
                  <a:srgbClr val="000000"/>
                </a:solidFill>
                <a:latin typeface="merriweather"/>
              </a:rPr>
              <a:t>có</a:t>
            </a:r>
            <a:r>
              <a:rPr lang="en-US" dirty="0">
                <a:solidFill>
                  <a:srgbClr val="000000"/>
                </a:solidFill>
                <a:latin typeface="merriweather"/>
              </a:rPr>
              <a:t> </a:t>
            </a:r>
            <a:r>
              <a:rPr lang="en-US" dirty="0" err="1">
                <a:solidFill>
                  <a:srgbClr val="000000"/>
                </a:solidFill>
                <a:latin typeface="merriweather"/>
              </a:rPr>
              <a:t>thể</a:t>
            </a:r>
            <a:r>
              <a:rPr lang="en-US" dirty="0">
                <a:solidFill>
                  <a:srgbClr val="000000"/>
                </a:solidFill>
                <a:latin typeface="merriweather"/>
              </a:rPr>
              <a:t> </a:t>
            </a:r>
            <a:r>
              <a:rPr lang="en-US" dirty="0" err="1">
                <a:solidFill>
                  <a:srgbClr val="000000"/>
                </a:solidFill>
                <a:latin typeface="merriweather"/>
              </a:rPr>
              <a:t>sử</a:t>
            </a:r>
            <a:r>
              <a:rPr lang="en-US" dirty="0">
                <a:solidFill>
                  <a:srgbClr val="000000"/>
                </a:solidFill>
                <a:latin typeface="merriweather"/>
              </a:rPr>
              <a:t> </a:t>
            </a:r>
            <a:r>
              <a:rPr lang="en-US" dirty="0" err="1">
                <a:solidFill>
                  <a:srgbClr val="000000"/>
                </a:solidFill>
                <a:latin typeface="merriweather"/>
              </a:rPr>
              <a:t>dụng</a:t>
            </a:r>
            <a:r>
              <a:rPr lang="en-US" dirty="0">
                <a:solidFill>
                  <a:srgbClr val="000000"/>
                </a:solidFill>
                <a:latin typeface="merriweather"/>
              </a:rPr>
              <a:t> </a:t>
            </a:r>
            <a:r>
              <a:rPr lang="en-US" dirty="0" err="1">
                <a:solidFill>
                  <a:srgbClr val="000000"/>
                </a:solidFill>
                <a:latin typeface="merriweather"/>
              </a:rPr>
              <a:t>lệnh</a:t>
            </a:r>
            <a:r>
              <a:rPr lang="en-US" dirty="0">
                <a:solidFill>
                  <a:srgbClr val="000000"/>
                </a:solidFill>
                <a:latin typeface="merriweather"/>
              </a:rPr>
              <a:t> </a:t>
            </a:r>
            <a:r>
              <a:rPr lang="en-US" b="1" dirty="0">
                <a:solidFill>
                  <a:srgbClr val="DC143C"/>
                </a:solidFill>
                <a:latin typeface="Monaco"/>
              </a:rPr>
              <a:t>help(“keywords”)</a:t>
            </a:r>
            <a:r>
              <a:rPr lang="en-US" dirty="0">
                <a:solidFill>
                  <a:srgbClr val="000000"/>
                </a:solidFill>
                <a:latin typeface="merriweather"/>
              </a:rPr>
              <a:t> </a:t>
            </a:r>
            <a:r>
              <a:rPr lang="en-US" dirty="0" err="1">
                <a:solidFill>
                  <a:srgbClr val="000000"/>
                </a:solidFill>
                <a:latin typeface="merriweather"/>
              </a:rPr>
              <a:t>trong</a:t>
            </a:r>
            <a:r>
              <a:rPr lang="en-US" dirty="0">
                <a:solidFill>
                  <a:srgbClr val="000000"/>
                </a:solidFill>
                <a:latin typeface="merriweather"/>
              </a:rPr>
              <a:t> </a:t>
            </a:r>
            <a:r>
              <a:rPr lang="en-US" dirty="0" err="1">
                <a:solidFill>
                  <a:srgbClr val="000000"/>
                </a:solidFill>
                <a:latin typeface="merriweather"/>
              </a:rPr>
              <a:t>trình</a:t>
            </a:r>
            <a:r>
              <a:rPr lang="en-US" dirty="0">
                <a:solidFill>
                  <a:srgbClr val="000000"/>
                </a:solidFill>
                <a:latin typeface="merriweather"/>
              </a:rPr>
              <a:t> </a:t>
            </a:r>
            <a:r>
              <a:rPr lang="en-US" dirty="0" err="1">
                <a:solidFill>
                  <a:srgbClr val="000000"/>
                </a:solidFill>
                <a:latin typeface="merriweather"/>
              </a:rPr>
              <a:t>thông</a:t>
            </a:r>
            <a:r>
              <a:rPr lang="en-US" dirty="0">
                <a:solidFill>
                  <a:srgbClr val="000000"/>
                </a:solidFill>
                <a:latin typeface="merriweather"/>
              </a:rPr>
              <a:t> </a:t>
            </a:r>
            <a:r>
              <a:rPr lang="en-US" dirty="0" err="1">
                <a:solidFill>
                  <a:srgbClr val="000000"/>
                </a:solidFill>
                <a:latin typeface="merriweather"/>
              </a:rPr>
              <a:t>dịch</a:t>
            </a:r>
            <a:r>
              <a:rPr lang="en-US" dirty="0">
                <a:solidFill>
                  <a:srgbClr val="000000"/>
                </a:solidFill>
                <a:latin typeface="merriweather"/>
              </a:rPr>
              <a:t> Python </a:t>
            </a:r>
            <a:r>
              <a:rPr lang="en-US" dirty="0" err="1">
                <a:solidFill>
                  <a:srgbClr val="000000"/>
                </a:solidFill>
                <a:latin typeface="merriweather"/>
              </a:rPr>
              <a:t>để</a:t>
            </a:r>
            <a:r>
              <a:rPr lang="en-US" dirty="0">
                <a:solidFill>
                  <a:srgbClr val="000000"/>
                </a:solidFill>
                <a:latin typeface="merriweather"/>
              </a:rPr>
              <a:t> </a:t>
            </a:r>
            <a:r>
              <a:rPr lang="en-US" dirty="0" err="1">
                <a:solidFill>
                  <a:srgbClr val="000000"/>
                </a:solidFill>
                <a:latin typeface="merriweather"/>
              </a:rPr>
              <a:t>xem</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dirty="0" err="1">
                <a:solidFill>
                  <a:srgbClr val="000000"/>
                </a:solidFill>
                <a:latin typeface="merriweather"/>
              </a:rPr>
              <a:t>sách</a:t>
            </a:r>
            <a:r>
              <a:rPr lang="en-US" dirty="0">
                <a:solidFill>
                  <a:srgbClr val="000000"/>
                </a:solidFill>
                <a:latin typeface="merriweather"/>
              </a:rPr>
              <a:t> </a:t>
            </a:r>
            <a:r>
              <a:rPr lang="en-US" dirty="0" err="1">
                <a:solidFill>
                  <a:srgbClr val="000000"/>
                </a:solidFill>
                <a:latin typeface="merriweather"/>
              </a:rPr>
              <a:t>tất</a:t>
            </a:r>
            <a:r>
              <a:rPr lang="en-US" dirty="0">
                <a:solidFill>
                  <a:srgbClr val="000000"/>
                </a:solidFill>
                <a:latin typeface="merriweather"/>
              </a:rPr>
              <a:t> </a:t>
            </a:r>
            <a:r>
              <a:rPr lang="en-US" dirty="0" err="1">
                <a:solidFill>
                  <a:srgbClr val="000000"/>
                </a:solidFill>
                <a:latin typeface="merriweather"/>
              </a:rPr>
              <a:t>cả</a:t>
            </a:r>
            <a:r>
              <a:rPr lang="en-US" dirty="0">
                <a:solidFill>
                  <a:srgbClr val="000000"/>
                </a:solidFill>
                <a:latin typeface="merriweather"/>
              </a:rPr>
              <a:t> </a:t>
            </a:r>
            <a:r>
              <a:rPr lang="en-US" dirty="0" err="1">
                <a:solidFill>
                  <a:srgbClr val="000000"/>
                </a:solidFill>
                <a:latin typeface="merriweather"/>
              </a:rPr>
              <a:t>các</a:t>
            </a:r>
            <a:r>
              <a:rPr lang="en-US" dirty="0">
                <a:solidFill>
                  <a:srgbClr val="000000"/>
                </a:solidFill>
                <a:latin typeface="merriweather"/>
              </a:rPr>
              <a:t> </a:t>
            </a:r>
            <a:r>
              <a:rPr lang="en-US" dirty="0" err="1">
                <a:solidFill>
                  <a:srgbClr val="000000"/>
                </a:solidFill>
                <a:latin typeface="merriweather"/>
              </a:rPr>
              <a:t>từ</a:t>
            </a:r>
            <a:r>
              <a:rPr lang="en-US" dirty="0">
                <a:solidFill>
                  <a:srgbClr val="000000"/>
                </a:solidFill>
                <a:latin typeface="merriweather"/>
              </a:rPr>
              <a:t> </a:t>
            </a:r>
            <a:r>
              <a:rPr lang="en-US" dirty="0" err="1">
                <a:solidFill>
                  <a:srgbClr val="000000"/>
                </a:solidFill>
                <a:latin typeface="merriweather"/>
              </a:rPr>
              <a:t>khóa</a:t>
            </a:r>
            <a:r>
              <a:rPr lang="en-US" dirty="0">
                <a:solidFill>
                  <a:srgbClr val="000000"/>
                </a:solidFill>
                <a:latin typeface="merriweather"/>
              </a:rPr>
              <a:t> </a:t>
            </a:r>
            <a:r>
              <a:rPr lang="en-US" dirty="0" err="1">
                <a:solidFill>
                  <a:srgbClr val="000000"/>
                </a:solidFill>
                <a:latin typeface="merriweather"/>
              </a:rPr>
              <a:t>trong</a:t>
            </a:r>
            <a:r>
              <a:rPr lang="en-US" dirty="0">
                <a:solidFill>
                  <a:srgbClr val="000000"/>
                </a:solidFill>
                <a:latin typeface="merriweather"/>
              </a:rPr>
              <a:t> Python.</a:t>
            </a:r>
            <a:endParaRPr lang="en-US" sz="3600" dirty="0">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4767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Thành</a:t>
            </a:r>
            <a:r>
              <a:rPr lang="en-US" dirty="0" smtClean="0"/>
              <a:t> </a:t>
            </a:r>
            <a:r>
              <a:rPr lang="en-US" dirty="0" err="1" smtClean="0"/>
              <a:t>phần</a:t>
            </a:r>
            <a:r>
              <a:rPr lang="en-US" dirty="0" smtClean="0"/>
              <a:t> </a:t>
            </a:r>
            <a:r>
              <a:rPr lang="en-US" dirty="0" err="1" smtClean="0"/>
              <a:t>và</a:t>
            </a:r>
            <a:r>
              <a:rPr lang="en-US" dirty="0" smtClean="0"/>
              <a:t> </a:t>
            </a:r>
            <a:r>
              <a:rPr lang="en-US" dirty="0" err="1" smtClean="0"/>
              <a:t>cú</a:t>
            </a:r>
            <a:r>
              <a:rPr lang="en-US" dirty="0" smtClean="0"/>
              <a:t> </a:t>
            </a:r>
            <a:r>
              <a:rPr lang="en-US" dirty="0" err="1" smtClean="0"/>
              <a:t>pháp</a:t>
            </a: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Content Placeholder 3"/>
          <p:cNvSpPr>
            <a:spLocks noGrp="1"/>
          </p:cNvSpPr>
          <p:nvPr>
            <p:ph idx="1"/>
          </p:nvPr>
        </p:nvSpPr>
        <p:spPr/>
        <p:txBody>
          <a:bodyPr/>
          <a:lstStyle/>
          <a:p>
            <a:endParaRPr lang="en-US"/>
          </a:p>
        </p:txBody>
      </p:sp>
      <p:pic>
        <p:nvPicPr>
          <p:cNvPr id="9218" name="Picture 2" descr="Tất cả các keyword trong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88435"/>
            <a:ext cx="10708971" cy="390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027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Thành</a:t>
            </a:r>
            <a:r>
              <a:rPr lang="en-US" dirty="0" smtClean="0"/>
              <a:t> </a:t>
            </a:r>
            <a:r>
              <a:rPr lang="en-US" dirty="0" err="1" smtClean="0"/>
              <a:t>phần</a:t>
            </a:r>
            <a:r>
              <a:rPr lang="en-US" dirty="0" smtClean="0"/>
              <a:t> </a:t>
            </a:r>
            <a:r>
              <a:rPr lang="en-US" dirty="0" err="1" smtClean="0"/>
              <a:t>và</a:t>
            </a:r>
            <a:r>
              <a:rPr lang="en-US" dirty="0" smtClean="0"/>
              <a:t> </a:t>
            </a:r>
            <a:r>
              <a:rPr lang="en-US" dirty="0" err="1" smtClean="0"/>
              <a:t>cú</a:t>
            </a:r>
            <a:r>
              <a:rPr lang="en-US" dirty="0" smtClean="0"/>
              <a:t> </a:t>
            </a:r>
            <a:r>
              <a:rPr lang="en-US" dirty="0" err="1" smtClean="0"/>
              <a:t>pháp</a:t>
            </a:r>
            <a:endParaRPr lang="en-US" dirty="0"/>
          </a:p>
        </p:txBody>
      </p:sp>
      <p:sp>
        <p:nvSpPr>
          <p:cNvPr id="3" name="Content Placeholder 2"/>
          <p:cNvSpPr>
            <a:spLocks noGrp="1"/>
          </p:cNvSpPr>
          <p:nvPr>
            <p:ph idx="1"/>
          </p:nvPr>
        </p:nvSpPr>
        <p:spPr>
          <a:xfrm>
            <a:off x="1176790" y="1673455"/>
            <a:ext cx="10233331" cy="4634580"/>
          </a:xfrm>
        </p:spPr>
        <p:txBody>
          <a:bodyPr>
            <a:normAutofit fontScale="92500"/>
          </a:bodyPr>
          <a:lstStyle/>
          <a:p>
            <a:pPr marL="0" lvl="0" indent="0" eaLnBrk="0" hangingPunct="0">
              <a:spcBef>
                <a:spcPts val="600"/>
              </a:spcBef>
              <a:buClrTx/>
              <a:buNone/>
            </a:pPr>
            <a:r>
              <a:rPr lang="en-US" b="1" dirty="0" err="1">
                <a:solidFill>
                  <a:srgbClr val="000000"/>
                </a:solidFill>
                <a:latin typeface="merriweather"/>
              </a:rPr>
              <a:t>Định</a:t>
            </a:r>
            <a:r>
              <a:rPr lang="en-US" b="1" dirty="0">
                <a:solidFill>
                  <a:srgbClr val="000000"/>
                </a:solidFill>
                <a:latin typeface="merriweather"/>
              </a:rPr>
              <a:t> </a:t>
            </a:r>
            <a:r>
              <a:rPr lang="en-US" b="1" dirty="0" err="1">
                <a:solidFill>
                  <a:srgbClr val="000000"/>
                </a:solidFill>
                <a:latin typeface="merriweather"/>
              </a:rPr>
              <a:t>danh</a:t>
            </a:r>
            <a:r>
              <a:rPr lang="en-US" b="1" dirty="0">
                <a:solidFill>
                  <a:srgbClr val="000000"/>
                </a:solidFill>
                <a:latin typeface="merriweather"/>
              </a:rPr>
              <a:t> (identifier)</a:t>
            </a:r>
            <a:r>
              <a:rPr lang="en-US" dirty="0">
                <a:solidFill>
                  <a:srgbClr val="000000"/>
                </a:solidFill>
                <a:latin typeface="merriweather"/>
              </a:rPr>
              <a:t> </a:t>
            </a:r>
            <a:r>
              <a:rPr lang="en-US" dirty="0" err="1">
                <a:solidFill>
                  <a:srgbClr val="000000"/>
                </a:solidFill>
                <a:latin typeface="merriweather"/>
              </a:rPr>
              <a:t>là</a:t>
            </a: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được</a:t>
            </a:r>
            <a:r>
              <a:rPr lang="en-US" dirty="0">
                <a:solidFill>
                  <a:srgbClr val="000000"/>
                </a:solidFill>
                <a:latin typeface="merriweather"/>
              </a:rPr>
              <a:t> </a:t>
            </a:r>
            <a:r>
              <a:rPr lang="en-US" dirty="0" err="1">
                <a:solidFill>
                  <a:srgbClr val="000000"/>
                </a:solidFill>
                <a:latin typeface="merriweather"/>
              </a:rPr>
              <a:t>đặt</a:t>
            </a:r>
            <a:r>
              <a:rPr lang="en-US" dirty="0">
                <a:solidFill>
                  <a:srgbClr val="000000"/>
                </a:solidFill>
                <a:latin typeface="merriweather"/>
              </a:rPr>
              <a:t> </a:t>
            </a:r>
            <a:r>
              <a:rPr lang="en-US" dirty="0" err="1">
                <a:solidFill>
                  <a:srgbClr val="000000"/>
                </a:solidFill>
                <a:latin typeface="merriweather"/>
              </a:rPr>
              <a:t>cho</a:t>
            </a:r>
            <a:r>
              <a:rPr lang="en-US" dirty="0">
                <a:solidFill>
                  <a:srgbClr val="000000"/>
                </a:solidFill>
                <a:latin typeface="merriweather"/>
              </a:rPr>
              <a:t> </a:t>
            </a:r>
            <a:r>
              <a:rPr lang="en-US" dirty="0" err="1">
                <a:solidFill>
                  <a:srgbClr val="000000"/>
                </a:solidFill>
                <a:latin typeface="merriweather"/>
              </a:rPr>
              <a:t>các</a:t>
            </a:r>
            <a:r>
              <a:rPr lang="en-US" dirty="0">
                <a:solidFill>
                  <a:srgbClr val="000000"/>
                </a:solidFill>
                <a:latin typeface="merriweather"/>
              </a:rPr>
              <a:t> </a:t>
            </a:r>
            <a:r>
              <a:rPr lang="en-US" dirty="0" err="1">
                <a:solidFill>
                  <a:srgbClr val="000000"/>
                </a:solidFill>
                <a:latin typeface="merriweather"/>
              </a:rPr>
              <a:t>thực</a:t>
            </a:r>
            <a:r>
              <a:rPr lang="en-US" dirty="0">
                <a:solidFill>
                  <a:srgbClr val="000000"/>
                </a:solidFill>
                <a:latin typeface="merriweather"/>
              </a:rPr>
              <a:t> </a:t>
            </a:r>
            <a:r>
              <a:rPr lang="en-US" dirty="0" err="1">
                <a:solidFill>
                  <a:srgbClr val="000000"/>
                </a:solidFill>
                <a:latin typeface="merriweather"/>
              </a:rPr>
              <a:t>thể</a:t>
            </a:r>
            <a:r>
              <a:rPr lang="en-US" dirty="0">
                <a:solidFill>
                  <a:srgbClr val="000000"/>
                </a:solidFill>
                <a:latin typeface="merriweather"/>
              </a:rPr>
              <a:t> </a:t>
            </a:r>
            <a:r>
              <a:rPr lang="en-US" dirty="0" err="1">
                <a:solidFill>
                  <a:srgbClr val="000000"/>
                </a:solidFill>
                <a:latin typeface="merriweather"/>
              </a:rPr>
              <a:t>như</a:t>
            </a:r>
            <a:r>
              <a:rPr lang="en-US" dirty="0">
                <a:solidFill>
                  <a:srgbClr val="000000"/>
                </a:solidFill>
                <a:latin typeface="merriweather"/>
              </a:rPr>
              <a:t> </a:t>
            </a:r>
            <a:r>
              <a:rPr lang="en-US" dirty="0" err="1">
                <a:solidFill>
                  <a:srgbClr val="000000"/>
                </a:solidFill>
                <a:latin typeface="merriweather"/>
              </a:rPr>
              <a:t>lớp</a:t>
            </a:r>
            <a:r>
              <a:rPr lang="en-US" dirty="0">
                <a:solidFill>
                  <a:srgbClr val="000000"/>
                </a:solidFill>
                <a:latin typeface="merriweather"/>
              </a:rPr>
              <a:t>, </a:t>
            </a:r>
            <a:r>
              <a:rPr lang="en-US" dirty="0" err="1">
                <a:solidFill>
                  <a:srgbClr val="000000"/>
                </a:solidFill>
                <a:latin typeface="merriweather"/>
              </a:rPr>
              <a:t>hàm</a:t>
            </a:r>
            <a:r>
              <a:rPr lang="en-US" dirty="0">
                <a:solidFill>
                  <a:srgbClr val="000000"/>
                </a:solidFill>
                <a:latin typeface="merriweather"/>
              </a:rPr>
              <a:t>, </a:t>
            </a:r>
            <a:r>
              <a:rPr lang="en-US" dirty="0" err="1">
                <a:solidFill>
                  <a:srgbClr val="000000"/>
                </a:solidFill>
                <a:latin typeface="merriweather"/>
              </a:rPr>
              <a:t>biến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dirty="0" err="1">
                <a:solidFill>
                  <a:srgbClr val="000000"/>
                </a:solidFill>
                <a:latin typeface="merriweather"/>
              </a:rPr>
              <a:t>giúp</a:t>
            </a:r>
            <a:r>
              <a:rPr lang="en-US" dirty="0">
                <a:solidFill>
                  <a:srgbClr val="000000"/>
                </a:solidFill>
                <a:latin typeface="merriweather"/>
              </a:rPr>
              <a:t> </a:t>
            </a:r>
            <a:r>
              <a:rPr lang="en-US" dirty="0" err="1">
                <a:solidFill>
                  <a:srgbClr val="000000"/>
                </a:solidFill>
                <a:latin typeface="merriweather"/>
              </a:rPr>
              <a:t>phân</a:t>
            </a:r>
            <a:r>
              <a:rPr lang="en-US" dirty="0">
                <a:solidFill>
                  <a:srgbClr val="000000"/>
                </a:solidFill>
                <a:latin typeface="merriweather"/>
              </a:rPr>
              <a:t> </a:t>
            </a:r>
            <a:r>
              <a:rPr lang="en-US" dirty="0" err="1">
                <a:solidFill>
                  <a:srgbClr val="000000"/>
                </a:solidFill>
                <a:latin typeface="merriweather"/>
              </a:rPr>
              <a:t>biệt</a:t>
            </a:r>
            <a:r>
              <a:rPr lang="en-US" dirty="0">
                <a:solidFill>
                  <a:srgbClr val="000000"/>
                </a:solidFill>
                <a:latin typeface="merriweather"/>
              </a:rPr>
              <a:t> </a:t>
            </a:r>
            <a:r>
              <a:rPr lang="en-US" dirty="0" err="1">
                <a:solidFill>
                  <a:srgbClr val="000000"/>
                </a:solidFill>
                <a:latin typeface="merriweather"/>
              </a:rPr>
              <a:t>thực</a:t>
            </a:r>
            <a:r>
              <a:rPr lang="en-US" dirty="0">
                <a:solidFill>
                  <a:srgbClr val="000000"/>
                </a:solidFill>
                <a:latin typeface="merriweather"/>
              </a:rPr>
              <a:t> </a:t>
            </a:r>
            <a:r>
              <a:rPr lang="en-US" dirty="0" err="1">
                <a:solidFill>
                  <a:srgbClr val="000000"/>
                </a:solidFill>
                <a:latin typeface="merriweather"/>
              </a:rPr>
              <a:t>thể</a:t>
            </a:r>
            <a:r>
              <a:rPr lang="en-US" dirty="0">
                <a:solidFill>
                  <a:srgbClr val="000000"/>
                </a:solidFill>
                <a:latin typeface="merriweather"/>
              </a:rPr>
              <a:t> </a:t>
            </a:r>
            <a:r>
              <a:rPr lang="en-US" dirty="0" err="1">
                <a:solidFill>
                  <a:srgbClr val="000000"/>
                </a:solidFill>
                <a:latin typeface="merriweather"/>
              </a:rPr>
              <a:t>này</a:t>
            </a:r>
            <a:r>
              <a:rPr lang="en-US" dirty="0">
                <a:solidFill>
                  <a:srgbClr val="000000"/>
                </a:solidFill>
                <a:latin typeface="merriweather"/>
              </a:rPr>
              <a:t> </a:t>
            </a:r>
            <a:r>
              <a:rPr lang="en-US" dirty="0" err="1">
                <a:solidFill>
                  <a:srgbClr val="000000"/>
                </a:solidFill>
                <a:latin typeface="merriweather"/>
              </a:rPr>
              <a:t>với</a:t>
            </a:r>
            <a:r>
              <a:rPr lang="en-US" dirty="0">
                <a:solidFill>
                  <a:srgbClr val="000000"/>
                </a:solidFill>
                <a:latin typeface="merriweather"/>
              </a:rPr>
              <a:t> </a:t>
            </a:r>
            <a:r>
              <a:rPr lang="en-US" dirty="0" err="1">
                <a:solidFill>
                  <a:srgbClr val="000000"/>
                </a:solidFill>
                <a:latin typeface="merriweather"/>
              </a:rPr>
              <a:t>thực</a:t>
            </a:r>
            <a:r>
              <a:rPr lang="en-US" dirty="0">
                <a:solidFill>
                  <a:srgbClr val="000000"/>
                </a:solidFill>
                <a:latin typeface="merriweather"/>
              </a:rPr>
              <a:t> </a:t>
            </a:r>
            <a:r>
              <a:rPr lang="en-US" dirty="0" err="1">
                <a:solidFill>
                  <a:srgbClr val="000000"/>
                </a:solidFill>
                <a:latin typeface="merriweather"/>
              </a:rPr>
              <a:t>thể</a:t>
            </a:r>
            <a:r>
              <a:rPr lang="en-US" dirty="0">
                <a:solidFill>
                  <a:srgbClr val="000000"/>
                </a:solidFill>
                <a:latin typeface="merriweather"/>
              </a:rPr>
              <a:t> </a:t>
            </a:r>
            <a:r>
              <a:rPr lang="en-US" dirty="0" err="1">
                <a:solidFill>
                  <a:srgbClr val="000000"/>
                </a:solidFill>
                <a:latin typeface="merriweather"/>
              </a:rPr>
              <a:t>khác</a:t>
            </a:r>
            <a:r>
              <a:rPr lang="en-US" dirty="0">
                <a:solidFill>
                  <a:srgbClr val="000000"/>
                </a:solidFill>
                <a:latin typeface="merriweather"/>
              </a:rPr>
              <a:t>.</a:t>
            </a:r>
            <a:endParaRPr lang="en-US" sz="2800" b="1" dirty="0">
              <a:solidFill>
                <a:srgbClr val="E12866"/>
              </a:solidFill>
              <a:latin typeface="merriweather"/>
            </a:endParaRPr>
          </a:p>
          <a:p>
            <a:pPr marL="0" lvl="0" indent="0" eaLnBrk="0" hangingPunct="0">
              <a:spcBef>
                <a:spcPts val="600"/>
              </a:spcBef>
              <a:buClrTx/>
              <a:buNone/>
            </a:pPr>
            <a:r>
              <a:rPr lang="en-US" sz="2800" b="1" dirty="0" err="1">
                <a:solidFill>
                  <a:srgbClr val="E12866"/>
                </a:solidFill>
                <a:latin typeface="merriweather"/>
              </a:rPr>
              <a:t>Những</a:t>
            </a:r>
            <a:r>
              <a:rPr lang="en-US" sz="2800" b="1" dirty="0">
                <a:solidFill>
                  <a:srgbClr val="E12866"/>
                </a:solidFill>
                <a:latin typeface="merriweather"/>
              </a:rPr>
              <a:t> </a:t>
            </a:r>
            <a:r>
              <a:rPr lang="en-US" sz="2800" b="1" dirty="0" err="1">
                <a:solidFill>
                  <a:srgbClr val="E12866"/>
                </a:solidFill>
                <a:latin typeface="merriweather"/>
              </a:rPr>
              <a:t>quy</a:t>
            </a:r>
            <a:r>
              <a:rPr lang="en-US" sz="2800" b="1" dirty="0">
                <a:solidFill>
                  <a:srgbClr val="E12866"/>
                </a:solidFill>
                <a:latin typeface="merriweather"/>
              </a:rPr>
              <a:t> </a:t>
            </a:r>
            <a:r>
              <a:rPr lang="en-US" sz="2800" b="1" dirty="0" err="1">
                <a:solidFill>
                  <a:srgbClr val="E12866"/>
                </a:solidFill>
                <a:latin typeface="merriweather"/>
              </a:rPr>
              <a:t>tắc</a:t>
            </a:r>
            <a:r>
              <a:rPr lang="en-US" sz="2800" b="1" dirty="0">
                <a:solidFill>
                  <a:srgbClr val="E12866"/>
                </a:solidFill>
                <a:latin typeface="merriweather"/>
              </a:rPr>
              <a:t> </a:t>
            </a:r>
            <a:r>
              <a:rPr lang="en-US" sz="2800" b="1" dirty="0" err="1">
                <a:solidFill>
                  <a:srgbClr val="E12866"/>
                </a:solidFill>
                <a:latin typeface="merriweather"/>
              </a:rPr>
              <a:t>khi</a:t>
            </a:r>
            <a:r>
              <a:rPr lang="en-US" sz="2800" b="1" dirty="0">
                <a:solidFill>
                  <a:srgbClr val="E12866"/>
                </a:solidFill>
                <a:latin typeface="merriweather"/>
              </a:rPr>
              <a:t> </a:t>
            </a:r>
            <a:r>
              <a:rPr lang="en-US" sz="2800" b="1" dirty="0" err="1">
                <a:solidFill>
                  <a:srgbClr val="E12866"/>
                </a:solidFill>
                <a:latin typeface="merriweather"/>
              </a:rPr>
              <a:t>đặt</a:t>
            </a:r>
            <a:r>
              <a:rPr lang="en-US" sz="2800" b="1" dirty="0">
                <a:solidFill>
                  <a:srgbClr val="E12866"/>
                </a:solidFill>
                <a:latin typeface="merriweather"/>
              </a:rPr>
              <a:t> </a:t>
            </a:r>
            <a:r>
              <a:rPr lang="en-US" sz="2800" b="1" dirty="0" err="1">
                <a:solidFill>
                  <a:srgbClr val="E12866"/>
                </a:solidFill>
                <a:latin typeface="merriweather"/>
              </a:rPr>
              <a:t>tên</a:t>
            </a:r>
            <a:r>
              <a:rPr lang="en-US" sz="2800" b="1" dirty="0">
                <a:solidFill>
                  <a:srgbClr val="E12866"/>
                </a:solidFill>
                <a:latin typeface="merriweather"/>
              </a:rPr>
              <a:t> </a:t>
            </a:r>
            <a:r>
              <a:rPr lang="en-US" sz="2800" b="1" dirty="0" err="1">
                <a:solidFill>
                  <a:srgbClr val="E12866"/>
                </a:solidFill>
                <a:latin typeface="merriweather"/>
              </a:rPr>
              <a:t>định</a:t>
            </a:r>
            <a:r>
              <a:rPr lang="en-US" sz="2800" b="1" dirty="0">
                <a:solidFill>
                  <a:srgbClr val="E12866"/>
                </a:solidFill>
                <a:latin typeface="merriweather"/>
              </a:rPr>
              <a:t> </a:t>
            </a:r>
            <a:r>
              <a:rPr lang="en-US" sz="2800" b="1" dirty="0" err="1">
                <a:solidFill>
                  <a:srgbClr val="E12866"/>
                </a:solidFill>
                <a:latin typeface="merriweather"/>
              </a:rPr>
              <a:t>danh</a:t>
            </a:r>
            <a:endParaRPr lang="en-US" sz="2800" b="1" dirty="0">
              <a:solidFill>
                <a:srgbClr val="E12866"/>
              </a:solidFill>
              <a:latin typeface="merriweather"/>
            </a:endParaRPr>
          </a:p>
          <a:p>
            <a:pPr marL="0" lvl="0" indent="0" eaLnBrk="0" hangingPunct="0">
              <a:spcBef>
                <a:spcPts val="600"/>
              </a:spcBef>
              <a:buClrTx/>
              <a:buNone/>
            </a:pPr>
            <a:r>
              <a:rPr lang="en-US" dirty="0">
                <a:solidFill>
                  <a:srgbClr val="000000"/>
                </a:solidFill>
                <a:latin typeface="merriweather"/>
              </a:rPr>
              <a:t>1.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dirty="0" err="1">
                <a:solidFill>
                  <a:srgbClr val="000000"/>
                </a:solidFill>
                <a:latin typeface="merriweather"/>
              </a:rPr>
              <a:t>có</a:t>
            </a:r>
            <a:r>
              <a:rPr lang="en-US" dirty="0">
                <a:solidFill>
                  <a:srgbClr val="000000"/>
                </a:solidFill>
                <a:latin typeface="merriweather"/>
              </a:rPr>
              <a:t> </a:t>
            </a:r>
            <a:r>
              <a:rPr lang="en-US" dirty="0" err="1">
                <a:solidFill>
                  <a:srgbClr val="000000"/>
                </a:solidFill>
                <a:latin typeface="merriweather"/>
              </a:rPr>
              <a:t>thể</a:t>
            </a:r>
            <a:r>
              <a:rPr lang="en-US" dirty="0">
                <a:solidFill>
                  <a:srgbClr val="000000"/>
                </a:solidFill>
                <a:latin typeface="merriweather"/>
              </a:rPr>
              <a:t> </a:t>
            </a:r>
            <a:r>
              <a:rPr lang="en-US" dirty="0" err="1">
                <a:solidFill>
                  <a:srgbClr val="000000"/>
                </a:solidFill>
                <a:latin typeface="merriweather"/>
              </a:rPr>
              <a:t>bao</a:t>
            </a:r>
            <a:r>
              <a:rPr lang="en-US" dirty="0">
                <a:solidFill>
                  <a:srgbClr val="000000"/>
                </a:solidFill>
                <a:latin typeface="merriweather"/>
              </a:rPr>
              <a:t> </a:t>
            </a:r>
            <a:r>
              <a:rPr lang="en-US" dirty="0" err="1">
                <a:solidFill>
                  <a:srgbClr val="000000"/>
                </a:solidFill>
                <a:latin typeface="merriweather"/>
              </a:rPr>
              <a:t>gồm</a:t>
            </a:r>
            <a:r>
              <a:rPr lang="en-US" dirty="0">
                <a:solidFill>
                  <a:srgbClr val="000000"/>
                </a:solidFill>
                <a:latin typeface="merriweather"/>
              </a:rPr>
              <a:t> </a:t>
            </a:r>
            <a:r>
              <a:rPr lang="en-US" dirty="0" err="1">
                <a:solidFill>
                  <a:srgbClr val="000000"/>
                </a:solidFill>
                <a:latin typeface="merriweather"/>
              </a:rPr>
              <a:t>các</a:t>
            </a:r>
            <a:r>
              <a:rPr lang="en-US" dirty="0">
                <a:solidFill>
                  <a:srgbClr val="000000"/>
                </a:solidFill>
                <a:latin typeface="merriweather"/>
              </a:rPr>
              <a:t> </a:t>
            </a:r>
            <a:r>
              <a:rPr lang="en-US" dirty="0" err="1">
                <a:solidFill>
                  <a:srgbClr val="000000"/>
                </a:solidFill>
                <a:latin typeface="merriweather"/>
              </a:rPr>
              <a:t>chữ</a:t>
            </a:r>
            <a:r>
              <a:rPr lang="en-US" dirty="0">
                <a:solidFill>
                  <a:srgbClr val="000000"/>
                </a:solidFill>
                <a:latin typeface="merriweather"/>
              </a:rPr>
              <a:t> </a:t>
            </a:r>
            <a:r>
              <a:rPr lang="en-US" dirty="0" err="1">
                <a:solidFill>
                  <a:srgbClr val="000000"/>
                </a:solidFill>
                <a:latin typeface="merriweather"/>
              </a:rPr>
              <a:t>thường</a:t>
            </a:r>
            <a:r>
              <a:rPr lang="en-US" dirty="0">
                <a:solidFill>
                  <a:srgbClr val="000000"/>
                </a:solidFill>
                <a:latin typeface="merriweather"/>
              </a:rPr>
              <a:t> (a </a:t>
            </a:r>
            <a:r>
              <a:rPr lang="en-US" dirty="0" err="1">
                <a:solidFill>
                  <a:srgbClr val="000000"/>
                </a:solidFill>
                <a:latin typeface="merriweather"/>
              </a:rPr>
              <a:t>đến</a:t>
            </a:r>
            <a:r>
              <a:rPr lang="en-US" dirty="0">
                <a:solidFill>
                  <a:srgbClr val="000000"/>
                </a:solidFill>
                <a:latin typeface="merriweather"/>
              </a:rPr>
              <a:t> z), </a:t>
            </a:r>
            <a:r>
              <a:rPr lang="en-US" dirty="0" err="1">
                <a:solidFill>
                  <a:srgbClr val="000000"/>
                </a:solidFill>
                <a:latin typeface="merriweather"/>
              </a:rPr>
              <a:t>chữ</a:t>
            </a:r>
            <a:r>
              <a:rPr lang="en-US" dirty="0">
                <a:solidFill>
                  <a:srgbClr val="000000"/>
                </a:solidFill>
                <a:latin typeface="merriweather"/>
              </a:rPr>
              <a:t> </a:t>
            </a:r>
            <a:r>
              <a:rPr lang="en-US" dirty="0" err="1">
                <a:solidFill>
                  <a:srgbClr val="000000"/>
                </a:solidFill>
                <a:latin typeface="merriweather"/>
              </a:rPr>
              <a:t>hoa</a:t>
            </a:r>
            <a:r>
              <a:rPr lang="en-US" dirty="0">
                <a:solidFill>
                  <a:srgbClr val="000000"/>
                </a:solidFill>
                <a:latin typeface="merriweather"/>
              </a:rPr>
              <a:t> (A </a:t>
            </a:r>
            <a:r>
              <a:rPr lang="en-US" dirty="0" err="1">
                <a:solidFill>
                  <a:srgbClr val="000000"/>
                </a:solidFill>
                <a:latin typeface="merriweather"/>
              </a:rPr>
              <a:t>đến</a:t>
            </a:r>
            <a:r>
              <a:rPr lang="en-US" dirty="0">
                <a:solidFill>
                  <a:srgbClr val="000000"/>
                </a:solidFill>
                <a:latin typeface="merriweather"/>
              </a:rPr>
              <a:t> Z), </a:t>
            </a:r>
            <a:r>
              <a:rPr lang="en-US" dirty="0" err="1">
                <a:solidFill>
                  <a:srgbClr val="000000"/>
                </a:solidFill>
                <a:latin typeface="merriweather"/>
              </a:rPr>
              <a:t>chữ</a:t>
            </a:r>
            <a:r>
              <a:rPr lang="en-US" dirty="0">
                <a:solidFill>
                  <a:srgbClr val="000000"/>
                </a:solidFill>
                <a:latin typeface="merriweather"/>
              </a:rPr>
              <a:t> </a:t>
            </a:r>
            <a:r>
              <a:rPr lang="en-US" dirty="0" err="1">
                <a:solidFill>
                  <a:srgbClr val="000000"/>
                </a:solidFill>
                <a:latin typeface="merriweather"/>
              </a:rPr>
              <a:t>số</a:t>
            </a:r>
            <a:r>
              <a:rPr lang="en-US" dirty="0">
                <a:solidFill>
                  <a:srgbClr val="000000"/>
                </a:solidFill>
                <a:latin typeface="merriweather"/>
              </a:rPr>
              <a:t> (0 </a:t>
            </a:r>
            <a:r>
              <a:rPr lang="en-US" dirty="0" err="1">
                <a:solidFill>
                  <a:srgbClr val="000000"/>
                </a:solidFill>
                <a:latin typeface="merriweather"/>
              </a:rPr>
              <a:t>đến</a:t>
            </a:r>
            <a:r>
              <a:rPr lang="en-US" dirty="0">
                <a:solidFill>
                  <a:srgbClr val="000000"/>
                </a:solidFill>
                <a:latin typeface="merriweather"/>
              </a:rPr>
              <a:t> 9), </a:t>
            </a:r>
            <a:r>
              <a:rPr lang="en-US" dirty="0" err="1">
                <a:solidFill>
                  <a:srgbClr val="000000"/>
                </a:solidFill>
                <a:latin typeface="merriweather"/>
              </a:rPr>
              <a:t>dấu</a:t>
            </a:r>
            <a:r>
              <a:rPr lang="en-US" dirty="0">
                <a:solidFill>
                  <a:srgbClr val="000000"/>
                </a:solidFill>
                <a:latin typeface="merriweather"/>
              </a:rPr>
              <a:t> </a:t>
            </a:r>
            <a:r>
              <a:rPr lang="en-US" dirty="0" err="1">
                <a:solidFill>
                  <a:srgbClr val="000000"/>
                </a:solidFill>
                <a:latin typeface="merriweather"/>
              </a:rPr>
              <a:t>gạch</a:t>
            </a:r>
            <a:r>
              <a:rPr lang="en-US" dirty="0">
                <a:solidFill>
                  <a:srgbClr val="000000"/>
                </a:solidFill>
                <a:latin typeface="merriweather"/>
              </a:rPr>
              <a:t> </a:t>
            </a:r>
            <a:r>
              <a:rPr lang="en-US" dirty="0" err="1">
                <a:solidFill>
                  <a:srgbClr val="000000"/>
                </a:solidFill>
                <a:latin typeface="merriweather"/>
              </a:rPr>
              <a:t>dưới</a:t>
            </a:r>
            <a:r>
              <a:rPr lang="en-US" dirty="0">
                <a:solidFill>
                  <a:srgbClr val="000000"/>
                </a:solidFill>
                <a:latin typeface="merriweather"/>
              </a:rPr>
              <a:t> _. </a:t>
            </a:r>
            <a:r>
              <a:rPr lang="en-US" dirty="0" err="1">
                <a:solidFill>
                  <a:srgbClr val="000000"/>
                </a:solidFill>
                <a:latin typeface="merriweather"/>
              </a:rPr>
              <a:t>Ví</a:t>
            </a:r>
            <a:r>
              <a:rPr lang="en-US" dirty="0">
                <a:solidFill>
                  <a:srgbClr val="000000"/>
                </a:solidFill>
                <a:latin typeface="merriweather"/>
              </a:rPr>
              <a:t> </a:t>
            </a:r>
            <a:r>
              <a:rPr lang="en-US" dirty="0" err="1">
                <a:solidFill>
                  <a:srgbClr val="000000"/>
                </a:solidFill>
                <a:latin typeface="merriweather"/>
              </a:rPr>
              <a:t>dụ</a:t>
            </a:r>
            <a:r>
              <a:rPr lang="en-US" dirty="0">
                <a:solidFill>
                  <a:srgbClr val="000000"/>
                </a:solidFill>
                <a:latin typeface="merriweather"/>
              </a:rPr>
              <a:t>, </a:t>
            </a:r>
            <a:r>
              <a:rPr lang="en-US" b="1" dirty="0" err="1">
                <a:solidFill>
                  <a:srgbClr val="000000"/>
                </a:solidFill>
                <a:latin typeface="merriweather"/>
              </a:rPr>
              <a:t>myClass</a:t>
            </a:r>
            <a:r>
              <a:rPr lang="en-US" dirty="0">
                <a:solidFill>
                  <a:srgbClr val="000000"/>
                </a:solidFill>
                <a:latin typeface="merriweather"/>
              </a:rPr>
              <a:t>, </a:t>
            </a:r>
            <a:r>
              <a:rPr lang="en-US" b="1" dirty="0">
                <a:solidFill>
                  <a:srgbClr val="000000"/>
                </a:solidFill>
                <a:latin typeface="merriweather"/>
              </a:rPr>
              <a:t>var_1 </a:t>
            </a:r>
            <a:r>
              <a:rPr lang="en-US" dirty="0" err="1">
                <a:solidFill>
                  <a:srgbClr val="000000"/>
                </a:solidFill>
                <a:latin typeface="merriweather"/>
              </a:rPr>
              <a:t>và</a:t>
            </a:r>
            <a:r>
              <a:rPr lang="en-US" dirty="0">
                <a:solidFill>
                  <a:srgbClr val="000000"/>
                </a:solidFill>
                <a:latin typeface="merriweather"/>
              </a:rPr>
              <a:t> </a:t>
            </a:r>
            <a:r>
              <a:rPr lang="en-US" b="1" dirty="0" err="1">
                <a:solidFill>
                  <a:srgbClr val="000000"/>
                </a:solidFill>
                <a:latin typeface="merriweather"/>
              </a:rPr>
              <a:t>print_this_to_screen</a:t>
            </a:r>
            <a:r>
              <a:rPr lang="en-US" b="1" dirty="0">
                <a:solidFill>
                  <a:srgbClr val="000000"/>
                </a:solidFill>
                <a:latin typeface="merriweather"/>
              </a:rPr>
              <a:t> </a:t>
            </a:r>
            <a:r>
              <a:rPr lang="en-US" dirty="0" err="1">
                <a:solidFill>
                  <a:srgbClr val="000000"/>
                </a:solidFill>
                <a:latin typeface="merriweather"/>
              </a:rPr>
              <a:t>là</a:t>
            </a:r>
            <a:r>
              <a:rPr lang="en-US" dirty="0">
                <a:solidFill>
                  <a:srgbClr val="000000"/>
                </a:solidFill>
                <a:latin typeface="merriweather"/>
              </a:rPr>
              <a:t> </a:t>
            </a:r>
            <a:r>
              <a:rPr lang="en-US" dirty="0" err="1">
                <a:solidFill>
                  <a:srgbClr val="000000"/>
                </a:solidFill>
                <a:latin typeface="merriweather"/>
              </a:rPr>
              <a:t>các</a:t>
            </a: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dirty="0" err="1">
                <a:solidFill>
                  <a:srgbClr val="000000"/>
                </a:solidFill>
                <a:latin typeface="merriweather"/>
              </a:rPr>
              <a:t>hợp</a:t>
            </a:r>
            <a:r>
              <a:rPr lang="en-US" dirty="0">
                <a:solidFill>
                  <a:srgbClr val="000000"/>
                </a:solidFill>
                <a:latin typeface="merriweather"/>
              </a:rPr>
              <a:t> </a:t>
            </a:r>
            <a:r>
              <a:rPr lang="en-US" dirty="0" err="1">
                <a:solidFill>
                  <a:srgbClr val="000000"/>
                </a:solidFill>
                <a:latin typeface="merriweather"/>
              </a:rPr>
              <a:t>lệ</a:t>
            </a:r>
            <a:r>
              <a:rPr lang="en-US" dirty="0">
                <a:solidFill>
                  <a:srgbClr val="000000"/>
                </a:solidFill>
                <a:latin typeface="merriweather"/>
              </a:rPr>
              <a:t>.</a:t>
            </a:r>
            <a:endParaRPr lang="en-US" sz="2000" dirty="0"/>
          </a:p>
          <a:p>
            <a:pPr marL="0" lvl="0" indent="0" eaLnBrk="0" hangingPunct="0">
              <a:spcBef>
                <a:spcPts val="600"/>
              </a:spcBef>
              <a:buClrTx/>
              <a:buNone/>
            </a:pPr>
            <a:r>
              <a:rPr lang="en-US" dirty="0">
                <a:solidFill>
                  <a:srgbClr val="000000"/>
                </a:solidFill>
                <a:latin typeface="merriweather"/>
              </a:rPr>
              <a:t>2.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dirty="0" err="1">
                <a:solidFill>
                  <a:srgbClr val="000000"/>
                </a:solidFill>
                <a:latin typeface="merriweather"/>
              </a:rPr>
              <a:t>không</a:t>
            </a:r>
            <a:r>
              <a:rPr lang="en-US" dirty="0">
                <a:solidFill>
                  <a:srgbClr val="000000"/>
                </a:solidFill>
                <a:latin typeface="merriweather"/>
              </a:rPr>
              <a:t> </a:t>
            </a:r>
            <a:r>
              <a:rPr lang="en-US" dirty="0" err="1">
                <a:solidFill>
                  <a:srgbClr val="000000"/>
                </a:solidFill>
                <a:latin typeface="merriweather"/>
              </a:rPr>
              <a:t>được</a:t>
            </a:r>
            <a:r>
              <a:rPr lang="en-US" dirty="0">
                <a:solidFill>
                  <a:srgbClr val="000000"/>
                </a:solidFill>
                <a:latin typeface="merriweather"/>
              </a:rPr>
              <a:t> </a:t>
            </a:r>
            <a:r>
              <a:rPr lang="en-US" dirty="0" err="1">
                <a:solidFill>
                  <a:srgbClr val="000000"/>
                </a:solidFill>
                <a:latin typeface="merriweather"/>
              </a:rPr>
              <a:t>bắt</a:t>
            </a:r>
            <a:r>
              <a:rPr lang="en-US" dirty="0">
                <a:solidFill>
                  <a:srgbClr val="000000"/>
                </a:solidFill>
                <a:latin typeface="merriweather"/>
              </a:rPr>
              <a:t> </a:t>
            </a:r>
            <a:r>
              <a:rPr lang="en-US" dirty="0" err="1">
                <a:solidFill>
                  <a:srgbClr val="000000"/>
                </a:solidFill>
                <a:latin typeface="merriweather"/>
              </a:rPr>
              <a:t>đầu</a:t>
            </a:r>
            <a:r>
              <a:rPr lang="en-US" dirty="0">
                <a:solidFill>
                  <a:srgbClr val="000000"/>
                </a:solidFill>
                <a:latin typeface="merriweather"/>
              </a:rPr>
              <a:t> </a:t>
            </a:r>
            <a:r>
              <a:rPr lang="en-US" dirty="0" err="1">
                <a:solidFill>
                  <a:srgbClr val="000000"/>
                </a:solidFill>
                <a:latin typeface="merriweather"/>
              </a:rPr>
              <a:t>bằng</a:t>
            </a:r>
            <a:r>
              <a:rPr lang="en-US" dirty="0">
                <a:solidFill>
                  <a:srgbClr val="000000"/>
                </a:solidFill>
                <a:latin typeface="merriweather"/>
              </a:rPr>
              <a:t> </a:t>
            </a:r>
            <a:r>
              <a:rPr lang="en-US" dirty="0" err="1">
                <a:solidFill>
                  <a:srgbClr val="000000"/>
                </a:solidFill>
                <a:latin typeface="merriweather"/>
              </a:rPr>
              <a:t>một</a:t>
            </a:r>
            <a:r>
              <a:rPr lang="en-US" dirty="0">
                <a:solidFill>
                  <a:srgbClr val="000000"/>
                </a:solidFill>
                <a:latin typeface="merriweather"/>
              </a:rPr>
              <a:t> </a:t>
            </a:r>
            <a:r>
              <a:rPr lang="en-US" dirty="0" err="1">
                <a:solidFill>
                  <a:srgbClr val="000000"/>
                </a:solidFill>
                <a:latin typeface="merriweather"/>
              </a:rPr>
              <a:t>chữ</a:t>
            </a:r>
            <a:r>
              <a:rPr lang="en-US" dirty="0">
                <a:solidFill>
                  <a:srgbClr val="000000"/>
                </a:solidFill>
                <a:latin typeface="merriweather"/>
              </a:rPr>
              <a:t> </a:t>
            </a:r>
            <a:r>
              <a:rPr lang="en-US" dirty="0" err="1">
                <a:solidFill>
                  <a:srgbClr val="000000"/>
                </a:solidFill>
                <a:latin typeface="merriweather"/>
              </a:rPr>
              <a:t>số</a:t>
            </a:r>
            <a:r>
              <a:rPr lang="en-US" dirty="0">
                <a:solidFill>
                  <a:srgbClr val="000000"/>
                </a:solidFill>
                <a:latin typeface="merriweather"/>
              </a:rPr>
              <a:t>. </a:t>
            </a:r>
            <a:r>
              <a:rPr lang="en-US" dirty="0" err="1">
                <a:solidFill>
                  <a:srgbClr val="000000"/>
                </a:solidFill>
                <a:latin typeface="merriweather"/>
              </a:rPr>
              <a:t>Ví</a:t>
            </a:r>
            <a:r>
              <a:rPr lang="en-US" dirty="0">
                <a:solidFill>
                  <a:srgbClr val="000000"/>
                </a:solidFill>
                <a:latin typeface="merriweather"/>
              </a:rPr>
              <a:t> </a:t>
            </a:r>
            <a:r>
              <a:rPr lang="en-US" dirty="0" err="1">
                <a:solidFill>
                  <a:srgbClr val="000000"/>
                </a:solidFill>
                <a:latin typeface="merriweather"/>
              </a:rPr>
              <a:t>dụ</a:t>
            </a: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b="1" dirty="0">
                <a:solidFill>
                  <a:srgbClr val="DC143C"/>
                </a:solidFill>
                <a:latin typeface="Monaco"/>
              </a:rPr>
              <a:t>1variable</a:t>
            </a:r>
            <a:r>
              <a:rPr lang="en-US" dirty="0">
                <a:solidFill>
                  <a:srgbClr val="000000"/>
                </a:solidFill>
                <a:latin typeface="merriweather"/>
              </a:rPr>
              <a:t> </a:t>
            </a:r>
            <a:r>
              <a:rPr lang="en-US" dirty="0" err="1">
                <a:solidFill>
                  <a:srgbClr val="000000"/>
                </a:solidFill>
                <a:latin typeface="merriweather"/>
              </a:rPr>
              <a:t>không</a:t>
            </a:r>
            <a:r>
              <a:rPr lang="en-US" dirty="0">
                <a:solidFill>
                  <a:srgbClr val="000000"/>
                </a:solidFill>
                <a:latin typeface="merriweather"/>
              </a:rPr>
              <a:t> </a:t>
            </a:r>
            <a:r>
              <a:rPr lang="en-US" dirty="0" err="1">
                <a:solidFill>
                  <a:srgbClr val="000000"/>
                </a:solidFill>
                <a:latin typeface="merriweather"/>
              </a:rPr>
              <a:t>hợp</a:t>
            </a:r>
            <a:r>
              <a:rPr lang="en-US" dirty="0">
                <a:solidFill>
                  <a:srgbClr val="000000"/>
                </a:solidFill>
                <a:latin typeface="merriweather"/>
              </a:rPr>
              <a:t> </a:t>
            </a:r>
            <a:r>
              <a:rPr lang="en-US" dirty="0" err="1">
                <a:solidFill>
                  <a:srgbClr val="000000"/>
                </a:solidFill>
                <a:latin typeface="merriweather"/>
              </a:rPr>
              <a:t>lệ</a:t>
            </a:r>
            <a:r>
              <a:rPr lang="en-US" dirty="0">
                <a:solidFill>
                  <a:srgbClr val="000000"/>
                </a:solidFill>
                <a:latin typeface="merriweather"/>
              </a:rPr>
              <a:t> </a:t>
            </a:r>
            <a:r>
              <a:rPr lang="en-US" dirty="0" err="1">
                <a:solidFill>
                  <a:srgbClr val="000000"/>
                </a:solidFill>
                <a:latin typeface="merriweather"/>
              </a:rPr>
              <a:t>nhưng</a:t>
            </a:r>
            <a:r>
              <a:rPr lang="en-US" dirty="0">
                <a:solidFill>
                  <a:srgbClr val="000000"/>
                </a:solidFill>
                <a:latin typeface="merriweather"/>
              </a:rPr>
              <a:t> </a:t>
            </a:r>
            <a:r>
              <a:rPr lang="en-US" b="1" dirty="0">
                <a:solidFill>
                  <a:srgbClr val="DC143C"/>
                </a:solidFill>
                <a:latin typeface="Monaco"/>
              </a:rPr>
              <a:t>variable1</a:t>
            </a:r>
            <a:r>
              <a:rPr lang="en-US" dirty="0">
                <a:solidFill>
                  <a:srgbClr val="000000"/>
                </a:solidFill>
                <a:latin typeface="merriweather"/>
              </a:rPr>
              <a:t> </a:t>
            </a:r>
            <a:r>
              <a:rPr lang="en-US" dirty="0" err="1">
                <a:solidFill>
                  <a:srgbClr val="000000"/>
                </a:solidFill>
                <a:latin typeface="merriweather"/>
              </a:rPr>
              <a:t>thì</a:t>
            </a:r>
            <a:r>
              <a:rPr lang="en-US" dirty="0">
                <a:solidFill>
                  <a:srgbClr val="000000"/>
                </a:solidFill>
                <a:latin typeface="merriweather"/>
              </a:rPr>
              <a:t> </a:t>
            </a:r>
            <a:r>
              <a:rPr lang="en-US" dirty="0" err="1">
                <a:solidFill>
                  <a:srgbClr val="000000"/>
                </a:solidFill>
                <a:latin typeface="merriweather"/>
              </a:rPr>
              <a:t>hợp</a:t>
            </a:r>
            <a:r>
              <a:rPr lang="en-US" dirty="0">
                <a:solidFill>
                  <a:srgbClr val="000000"/>
                </a:solidFill>
                <a:latin typeface="merriweather"/>
              </a:rPr>
              <a:t> </a:t>
            </a:r>
            <a:r>
              <a:rPr lang="en-US" dirty="0" err="1">
                <a:solidFill>
                  <a:srgbClr val="000000"/>
                </a:solidFill>
                <a:latin typeface="merriweather"/>
              </a:rPr>
              <a:t>lệ</a:t>
            </a:r>
            <a:r>
              <a:rPr lang="en-US" dirty="0">
                <a:solidFill>
                  <a:srgbClr val="000000"/>
                </a:solidFill>
                <a:latin typeface="merriweather"/>
              </a:rPr>
              <a:t>.</a:t>
            </a:r>
            <a:endParaRPr lang="en-US" sz="2000" dirty="0"/>
          </a:p>
          <a:p>
            <a:pPr marL="0" lvl="0" indent="0" eaLnBrk="0" hangingPunct="0">
              <a:spcBef>
                <a:spcPts val="600"/>
              </a:spcBef>
              <a:buClrTx/>
              <a:buNone/>
            </a:pPr>
            <a:r>
              <a:rPr lang="en-US" dirty="0">
                <a:solidFill>
                  <a:srgbClr val="000000"/>
                </a:solidFill>
                <a:latin typeface="merriweather"/>
              </a:rPr>
              <a:t>3. </a:t>
            </a:r>
            <a:r>
              <a:rPr lang="en-US" dirty="0" err="1">
                <a:solidFill>
                  <a:srgbClr val="000000"/>
                </a:solidFill>
                <a:latin typeface="merriweather"/>
              </a:rPr>
              <a:t>Không</a:t>
            </a:r>
            <a:r>
              <a:rPr lang="en-US" dirty="0">
                <a:solidFill>
                  <a:srgbClr val="000000"/>
                </a:solidFill>
                <a:latin typeface="merriweather"/>
              </a:rPr>
              <a:t> </a:t>
            </a:r>
            <a:r>
              <a:rPr lang="en-US" dirty="0" err="1">
                <a:solidFill>
                  <a:srgbClr val="000000"/>
                </a:solidFill>
                <a:latin typeface="merriweather"/>
              </a:rPr>
              <a:t>được</a:t>
            </a:r>
            <a:r>
              <a:rPr lang="en-US" dirty="0">
                <a:solidFill>
                  <a:srgbClr val="000000"/>
                </a:solidFill>
                <a:latin typeface="merriweather"/>
              </a:rPr>
              <a:t> </a:t>
            </a:r>
            <a:r>
              <a:rPr lang="en-US" dirty="0" err="1">
                <a:solidFill>
                  <a:srgbClr val="000000"/>
                </a:solidFill>
                <a:latin typeface="merriweather"/>
              </a:rPr>
              <a:t>đặt</a:t>
            </a: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dirty="0" err="1">
                <a:solidFill>
                  <a:srgbClr val="000000"/>
                </a:solidFill>
                <a:latin typeface="merriweather"/>
              </a:rPr>
              <a:t>giống</a:t>
            </a:r>
            <a:r>
              <a:rPr lang="en-US" dirty="0">
                <a:solidFill>
                  <a:srgbClr val="000000"/>
                </a:solidFill>
                <a:latin typeface="merriweather"/>
              </a:rPr>
              <a:t> </a:t>
            </a:r>
            <a:r>
              <a:rPr lang="en-US" dirty="0" err="1">
                <a:solidFill>
                  <a:srgbClr val="000000"/>
                </a:solidFill>
                <a:latin typeface="merriweather"/>
              </a:rPr>
              <a:t>với</a:t>
            </a:r>
            <a:r>
              <a:rPr lang="en-US" dirty="0">
                <a:solidFill>
                  <a:srgbClr val="000000"/>
                </a:solidFill>
                <a:latin typeface="merriweather"/>
              </a:rPr>
              <a:t> </a:t>
            </a:r>
            <a:r>
              <a:rPr lang="en-US" dirty="0" err="1">
                <a:solidFill>
                  <a:srgbClr val="000000"/>
                </a:solidFill>
                <a:latin typeface="merriweather"/>
              </a:rPr>
              <a:t>từ</a:t>
            </a:r>
            <a:r>
              <a:rPr lang="en-US" dirty="0">
                <a:solidFill>
                  <a:srgbClr val="000000"/>
                </a:solidFill>
                <a:latin typeface="merriweather"/>
              </a:rPr>
              <a:t> </a:t>
            </a:r>
            <a:r>
              <a:rPr lang="en-US" dirty="0" err="1">
                <a:solidFill>
                  <a:srgbClr val="000000"/>
                </a:solidFill>
                <a:latin typeface="merriweather"/>
              </a:rPr>
              <a:t>khóa</a:t>
            </a:r>
            <a:r>
              <a:rPr lang="en-US" dirty="0">
                <a:solidFill>
                  <a:srgbClr val="000000"/>
                </a:solidFill>
                <a:latin typeface="merriweather"/>
              </a:rPr>
              <a:t> (keyword).</a:t>
            </a:r>
            <a:endParaRPr lang="en-US" sz="2000" dirty="0"/>
          </a:p>
          <a:p>
            <a:pPr marL="0" lvl="0" indent="0" eaLnBrk="0" hangingPunct="0">
              <a:spcBef>
                <a:spcPts val="600"/>
              </a:spcBef>
              <a:buClrTx/>
              <a:buNone/>
            </a:pPr>
            <a:r>
              <a:rPr lang="en-US" dirty="0">
                <a:solidFill>
                  <a:srgbClr val="000000"/>
                </a:solidFill>
                <a:latin typeface="merriweather"/>
              </a:rPr>
              <a:t>4. </a:t>
            </a:r>
            <a:r>
              <a:rPr lang="en-US" dirty="0" err="1">
                <a:solidFill>
                  <a:srgbClr val="000000"/>
                </a:solidFill>
                <a:latin typeface="merriweather"/>
              </a:rPr>
              <a:t>Không</a:t>
            </a:r>
            <a:r>
              <a:rPr lang="en-US" dirty="0">
                <a:solidFill>
                  <a:srgbClr val="000000"/>
                </a:solidFill>
                <a:latin typeface="merriweather"/>
              </a:rPr>
              <a:t> </a:t>
            </a:r>
            <a:r>
              <a:rPr lang="en-US" dirty="0" err="1">
                <a:solidFill>
                  <a:srgbClr val="000000"/>
                </a:solidFill>
                <a:latin typeface="merriweather"/>
              </a:rPr>
              <a:t>được</a:t>
            </a:r>
            <a:r>
              <a:rPr lang="en-US" dirty="0">
                <a:solidFill>
                  <a:srgbClr val="000000"/>
                </a:solidFill>
                <a:latin typeface="merriweather"/>
              </a:rPr>
              <a:t> </a:t>
            </a:r>
            <a:r>
              <a:rPr lang="en-US" dirty="0" err="1">
                <a:solidFill>
                  <a:srgbClr val="000000"/>
                </a:solidFill>
                <a:latin typeface="merriweather"/>
              </a:rPr>
              <a:t>sử</a:t>
            </a:r>
            <a:r>
              <a:rPr lang="en-US" dirty="0">
                <a:solidFill>
                  <a:srgbClr val="000000"/>
                </a:solidFill>
                <a:latin typeface="merriweather"/>
              </a:rPr>
              <a:t> </a:t>
            </a:r>
            <a:r>
              <a:rPr lang="en-US" dirty="0" err="1">
                <a:solidFill>
                  <a:srgbClr val="000000"/>
                </a:solidFill>
                <a:latin typeface="merriweather"/>
              </a:rPr>
              <a:t>dụng</a:t>
            </a:r>
            <a:r>
              <a:rPr lang="en-US" dirty="0">
                <a:solidFill>
                  <a:srgbClr val="000000"/>
                </a:solidFill>
                <a:latin typeface="merriweather"/>
              </a:rPr>
              <a:t> </a:t>
            </a:r>
            <a:r>
              <a:rPr lang="en-US" dirty="0" err="1">
                <a:solidFill>
                  <a:srgbClr val="000000"/>
                </a:solidFill>
                <a:latin typeface="merriweather"/>
              </a:rPr>
              <a:t>các</a:t>
            </a:r>
            <a:r>
              <a:rPr lang="en-US" dirty="0">
                <a:solidFill>
                  <a:srgbClr val="000000"/>
                </a:solidFill>
                <a:latin typeface="merriweather"/>
              </a:rPr>
              <a:t> </a:t>
            </a:r>
            <a:r>
              <a:rPr lang="en-US" dirty="0" err="1">
                <a:solidFill>
                  <a:srgbClr val="000000"/>
                </a:solidFill>
                <a:latin typeface="merriweather"/>
              </a:rPr>
              <a:t>ký</a:t>
            </a:r>
            <a:r>
              <a:rPr lang="en-US" dirty="0">
                <a:solidFill>
                  <a:srgbClr val="000000"/>
                </a:solidFill>
                <a:latin typeface="merriweather"/>
              </a:rPr>
              <a:t> </a:t>
            </a:r>
            <a:r>
              <a:rPr lang="en-US" dirty="0" err="1">
                <a:solidFill>
                  <a:srgbClr val="000000"/>
                </a:solidFill>
                <a:latin typeface="merriweather"/>
              </a:rPr>
              <a:t>hiệu</a:t>
            </a:r>
            <a:r>
              <a:rPr lang="en-US" dirty="0">
                <a:solidFill>
                  <a:srgbClr val="000000"/>
                </a:solidFill>
                <a:latin typeface="merriweather"/>
              </a:rPr>
              <a:t> </a:t>
            </a:r>
            <a:r>
              <a:rPr lang="en-US" dirty="0" err="1">
                <a:solidFill>
                  <a:srgbClr val="000000"/>
                </a:solidFill>
                <a:latin typeface="merriweather"/>
              </a:rPr>
              <a:t>đặc</a:t>
            </a:r>
            <a:r>
              <a:rPr lang="en-US" dirty="0">
                <a:solidFill>
                  <a:srgbClr val="000000"/>
                </a:solidFill>
                <a:latin typeface="merriweather"/>
              </a:rPr>
              <a:t> </a:t>
            </a:r>
            <a:r>
              <a:rPr lang="en-US" dirty="0" err="1">
                <a:solidFill>
                  <a:srgbClr val="000000"/>
                </a:solidFill>
                <a:latin typeface="merriweather"/>
              </a:rPr>
              <a:t>biệt</a:t>
            </a:r>
            <a:r>
              <a:rPr lang="en-US" dirty="0">
                <a:solidFill>
                  <a:srgbClr val="000000"/>
                </a:solidFill>
                <a:latin typeface="merriweather"/>
              </a:rPr>
              <a:t> </a:t>
            </a:r>
            <a:r>
              <a:rPr lang="en-US" dirty="0" err="1">
                <a:solidFill>
                  <a:srgbClr val="000000"/>
                </a:solidFill>
                <a:latin typeface="merriweather"/>
              </a:rPr>
              <a:t>như</a:t>
            </a:r>
            <a:r>
              <a:rPr lang="en-US" dirty="0">
                <a:solidFill>
                  <a:srgbClr val="000000"/>
                </a:solidFill>
                <a:latin typeface="merriweather"/>
              </a:rPr>
              <a:t> </a:t>
            </a:r>
            <a:r>
              <a:rPr lang="en-US" b="1" dirty="0">
                <a:solidFill>
                  <a:srgbClr val="000000"/>
                </a:solidFill>
                <a:latin typeface="merriweather"/>
              </a:rPr>
              <a:t>!, @, #, $,%,…</a:t>
            </a:r>
            <a:r>
              <a:rPr lang="en-US" dirty="0">
                <a:solidFill>
                  <a:srgbClr val="000000"/>
                </a:solidFill>
                <a:latin typeface="merriweather"/>
              </a:rPr>
              <a:t> </a:t>
            </a:r>
            <a:r>
              <a:rPr lang="en-US" dirty="0" err="1">
                <a:solidFill>
                  <a:srgbClr val="000000"/>
                </a:solidFill>
                <a:latin typeface="merriweather"/>
              </a:rPr>
              <a:t>trong</a:t>
            </a: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a:t>
            </a:r>
            <a:endParaRPr lang="en-US" sz="2000" dirty="0"/>
          </a:p>
          <a:p>
            <a:pPr marL="0" lvl="0" indent="0" eaLnBrk="0" hangingPunct="0">
              <a:spcBef>
                <a:spcPts val="600"/>
              </a:spcBef>
              <a:buClrTx/>
              <a:buNone/>
            </a:pPr>
            <a:r>
              <a:rPr lang="en-US" dirty="0">
                <a:solidFill>
                  <a:srgbClr val="000000"/>
                </a:solidFill>
                <a:latin typeface="merriweather"/>
              </a:rPr>
              <a:t>5.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dirty="0" err="1">
                <a:solidFill>
                  <a:srgbClr val="000000"/>
                </a:solidFill>
                <a:latin typeface="merriweather"/>
              </a:rPr>
              <a:t>có</a:t>
            </a:r>
            <a:r>
              <a:rPr lang="en-US" dirty="0">
                <a:solidFill>
                  <a:srgbClr val="000000"/>
                </a:solidFill>
                <a:latin typeface="merriweather"/>
              </a:rPr>
              <a:t> </a:t>
            </a:r>
            <a:r>
              <a:rPr lang="en-US" dirty="0" err="1">
                <a:solidFill>
                  <a:srgbClr val="000000"/>
                </a:solidFill>
                <a:latin typeface="merriweather"/>
              </a:rPr>
              <a:t>thể</a:t>
            </a:r>
            <a:r>
              <a:rPr lang="en-US" dirty="0">
                <a:solidFill>
                  <a:srgbClr val="000000"/>
                </a:solidFill>
                <a:latin typeface="merriweather"/>
              </a:rPr>
              <a:t> </a:t>
            </a:r>
            <a:r>
              <a:rPr lang="en-US" dirty="0" err="1">
                <a:solidFill>
                  <a:srgbClr val="000000"/>
                </a:solidFill>
                <a:latin typeface="merriweather"/>
              </a:rPr>
              <a:t>có</a:t>
            </a:r>
            <a:r>
              <a:rPr lang="en-US" dirty="0">
                <a:solidFill>
                  <a:srgbClr val="000000"/>
                </a:solidFill>
                <a:latin typeface="merriweather"/>
              </a:rPr>
              <a:t> </a:t>
            </a:r>
            <a:r>
              <a:rPr lang="en-US" dirty="0" err="1">
                <a:solidFill>
                  <a:srgbClr val="000000"/>
                </a:solidFill>
                <a:latin typeface="merriweather"/>
              </a:rPr>
              <a:t>độ</a:t>
            </a:r>
            <a:r>
              <a:rPr lang="en-US" dirty="0">
                <a:solidFill>
                  <a:srgbClr val="000000"/>
                </a:solidFill>
                <a:latin typeface="merriweather"/>
              </a:rPr>
              <a:t> </a:t>
            </a:r>
            <a:r>
              <a:rPr lang="en-US" dirty="0" err="1">
                <a:solidFill>
                  <a:srgbClr val="000000"/>
                </a:solidFill>
                <a:latin typeface="merriweather"/>
              </a:rPr>
              <a:t>dài</a:t>
            </a:r>
            <a:r>
              <a:rPr lang="en-US" dirty="0">
                <a:solidFill>
                  <a:srgbClr val="000000"/>
                </a:solidFill>
                <a:latin typeface="merriweather"/>
              </a:rPr>
              <a:t> </a:t>
            </a:r>
            <a:r>
              <a:rPr lang="en-US" dirty="0" err="1">
                <a:solidFill>
                  <a:srgbClr val="000000"/>
                </a:solidFill>
                <a:latin typeface="merriweather"/>
              </a:rPr>
              <a:t>bất</a:t>
            </a:r>
            <a:r>
              <a:rPr lang="en-US" dirty="0">
                <a:solidFill>
                  <a:srgbClr val="000000"/>
                </a:solidFill>
                <a:latin typeface="merriweather"/>
              </a:rPr>
              <a:t> </a:t>
            </a:r>
            <a:r>
              <a:rPr lang="en-US" dirty="0" err="1">
                <a:solidFill>
                  <a:srgbClr val="000000"/>
                </a:solidFill>
                <a:latin typeface="merriweather"/>
              </a:rPr>
              <a:t>kỳ</a:t>
            </a:r>
            <a:r>
              <a:rPr lang="en-US" dirty="0">
                <a:solidFill>
                  <a:srgbClr val="000000"/>
                </a:solidFill>
                <a:latin typeface="merriweather"/>
              </a:rPr>
              <a:t>.</a:t>
            </a:r>
            <a:endParaRPr lang="en-US" sz="3600" dirty="0">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22795"/>
            <a:ext cx="65" cy="411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199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Thành</a:t>
            </a:r>
            <a:r>
              <a:rPr lang="en-US" dirty="0" smtClean="0"/>
              <a:t> </a:t>
            </a:r>
            <a:r>
              <a:rPr lang="en-US" dirty="0" err="1" smtClean="0"/>
              <a:t>phần</a:t>
            </a:r>
            <a:r>
              <a:rPr lang="en-US" dirty="0" smtClean="0"/>
              <a:t> </a:t>
            </a:r>
            <a:r>
              <a:rPr lang="en-US" dirty="0" err="1" smtClean="0"/>
              <a:t>và</a:t>
            </a:r>
            <a:r>
              <a:rPr lang="en-US" dirty="0" smtClean="0"/>
              <a:t> </a:t>
            </a:r>
            <a:r>
              <a:rPr lang="en-US" dirty="0" err="1" smtClean="0"/>
              <a:t>cú</a:t>
            </a:r>
            <a:r>
              <a:rPr lang="en-US" dirty="0" smtClean="0"/>
              <a:t> </a:t>
            </a:r>
            <a:r>
              <a:rPr lang="en-US" dirty="0" err="1" smtClean="0"/>
              <a:t>pháp</a:t>
            </a:r>
            <a:endParaRPr lang="en-US" dirty="0"/>
          </a:p>
        </p:txBody>
      </p:sp>
      <p:sp>
        <p:nvSpPr>
          <p:cNvPr id="3" name="Content Placeholder 2"/>
          <p:cNvSpPr>
            <a:spLocks noGrp="1"/>
          </p:cNvSpPr>
          <p:nvPr>
            <p:ph idx="1"/>
          </p:nvPr>
        </p:nvSpPr>
        <p:spPr>
          <a:xfrm>
            <a:off x="1176790" y="1673455"/>
            <a:ext cx="10233331" cy="4634580"/>
          </a:xfrm>
        </p:spPr>
        <p:txBody>
          <a:bodyPr>
            <a:normAutofit/>
          </a:bodyPr>
          <a:lstStyle/>
          <a:p>
            <a:pPr marL="0" lvl="0" indent="0" eaLnBrk="0" hangingPunct="0">
              <a:spcBef>
                <a:spcPct val="0"/>
              </a:spcBef>
              <a:buClrTx/>
              <a:buNone/>
            </a:pPr>
            <a:r>
              <a:rPr lang="en-US" sz="2800" b="1" dirty="0" err="1">
                <a:solidFill>
                  <a:srgbClr val="E12866"/>
                </a:solidFill>
                <a:latin typeface="merriweather"/>
              </a:rPr>
              <a:t>Một</a:t>
            </a:r>
            <a:r>
              <a:rPr lang="en-US" sz="2800" b="1" dirty="0">
                <a:solidFill>
                  <a:srgbClr val="E12866"/>
                </a:solidFill>
                <a:latin typeface="merriweather"/>
              </a:rPr>
              <a:t> </a:t>
            </a:r>
            <a:r>
              <a:rPr lang="en-US" sz="2800" b="1" dirty="0" err="1">
                <a:solidFill>
                  <a:srgbClr val="E12866"/>
                </a:solidFill>
                <a:latin typeface="merriweather"/>
              </a:rPr>
              <a:t>số</a:t>
            </a:r>
            <a:r>
              <a:rPr lang="en-US" sz="2800" b="1" dirty="0">
                <a:solidFill>
                  <a:srgbClr val="E12866"/>
                </a:solidFill>
                <a:latin typeface="merriweather"/>
              </a:rPr>
              <a:t> </a:t>
            </a:r>
            <a:r>
              <a:rPr lang="en-US" sz="2800" b="1" dirty="0" err="1">
                <a:solidFill>
                  <a:srgbClr val="E12866"/>
                </a:solidFill>
                <a:latin typeface="merriweather"/>
              </a:rPr>
              <a:t>lưu</a:t>
            </a:r>
            <a:r>
              <a:rPr lang="en-US" sz="2800" b="1" dirty="0">
                <a:solidFill>
                  <a:srgbClr val="E12866"/>
                </a:solidFill>
                <a:latin typeface="merriweather"/>
              </a:rPr>
              <a:t> ý </a:t>
            </a:r>
            <a:r>
              <a:rPr lang="en-US" sz="2800" b="1" dirty="0" err="1">
                <a:solidFill>
                  <a:srgbClr val="E12866"/>
                </a:solidFill>
                <a:latin typeface="merriweather"/>
              </a:rPr>
              <a:t>cần</a:t>
            </a:r>
            <a:r>
              <a:rPr lang="en-US" sz="2800" b="1" dirty="0">
                <a:solidFill>
                  <a:srgbClr val="E12866"/>
                </a:solidFill>
                <a:latin typeface="merriweather"/>
              </a:rPr>
              <a:t> </a:t>
            </a:r>
            <a:r>
              <a:rPr lang="en-US" sz="2800" b="1" dirty="0" err="1">
                <a:solidFill>
                  <a:srgbClr val="E12866"/>
                </a:solidFill>
                <a:latin typeface="merriweather"/>
              </a:rPr>
              <a:t>nhớ</a:t>
            </a:r>
            <a:endParaRPr lang="en-US" sz="2800" b="1" dirty="0">
              <a:solidFill>
                <a:srgbClr val="E12866"/>
              </a:solidFill>
              <a:latin typeface="merriweather"/>
            </a:endParaRPr>
          </a:p>
          <a:p>
            <a:pPr marL="0" lvl="0" indent="0" eaLnBrk="0" hangingPunct="0">
              <a:spcBef>
                <a:spcPct val="0"/>
              </a:spcBef>
              <a:buClrTx/>
              <a:buNone/>
            </a:pPr>
            <a:r>
              <a:rPr lang="en-US" dirty="0">
                <a:solidFill>
                  <a:srgbClr val="000000"/>
                </a:solidFill>
                <a:latin typeface="merriweather"/>
              </a:rPr>
              <a:t>– Python </a:t>
            </a:r>
            <a:r>
              <a:rPr lang="en-US" dirty="0" err="1">
                <a:solidFill>
                  <a:srgbClr val="000000"/>
                </a:solidFill>
                <a:latin typeface="merriweather"/>
              </a:rPr>
              <a:t>phân</a:t>
            </a:r>
            <a:r>
              <a:rPr lang="en-US" dirty="0">
                <a:solidFill>
                  <a:srgbClr val="000000"/>
                </a:solidFill>
                <a:latin typeface="merriweather"/>
              </a:rPr>
              <a:t> </a:t>
            </a:r>
            <a:r>
              <a:rPr lang="en-US" dirty="0" err="1">
                <a:solidFill>
                  <a:srgbClr val="000000"/>
                </a:solidFill>
                <a:latin typeface="merriweather"/>
              </a:rPr>
              <a:t>biệt</a:t>
            </a:r>
            <a:r>
              <a:rPr lang="en-US" dirty="0">
                <a:solidFill>
                  <a:srgbClr val="000000"/>
                </a:solidFill>
                <a:latin typeface="merriweather"/>
              </a:rPr>
              <a:t> </a:t>
            </a:r>
            <a:r>
              <a:rPr lang="en-US" dirty="0" err="1">
                <a:solidFill>
                  <a:srgbClr val="000000"/>
                </a:solidFill>
                <a:latin typeface="merriweather"/>
              </a:rPr>
              <a:t>chữ</a:t>
            </a:r>
            <a:r>
              <a:rPr lang="en-US" dirty="0">
                <a:solidFill>
                  <a:srgbClr val="000000"/>
                </a:solidFill>
                <a:latin typeface="merriweather"/>
              </a:rPr>
              <a:t> </a:t>
            </a:r>
            <a:r>
              <a:rPr lang="en-US" dirty="0" err="1">
                <a:solidFill>
                  <a:srgbClr val="000000"/>
                </a:solidFill>
                <a:latin typeface="merriweather"/>
              </a:rPr>
              <a:t>hoa</a:t>
            </a:r>
            <a:r>
              <a:rPr lang="en-US" dirty="0">
                <a:solidFill>
                  <a:srgbClr val="000000"/>
                </a:solidFill>
                <a:latin typeface="merriweather"/>
              </a:rPr>
              <a:t> </a:t>
            </a:r>
            <a:r>
              <a:rPr lang="en-US" dirty="0" err="1">
                <a:solidFill>
                  <a:srgbClr val="000000"/>
                </a:solidFill>
                <a:latin typeface="merriweather"/>
              </a:rPr>
              <a:t>và</a:t>
            </a:r>
            <a:r>
              <a:rPr lang="en-US" dirty="0">
                <a:solidFill>
                  <a:srgbClr val="000000"/>
                </a:solidFill>
                <a:latin typeface="merriweather"/>
              </a:rPr>
              <a:t> </a:t>
            </a:r>
            <a:r>
              <a:rPr lang="en-US" dirty="0" err="1">
                <a:solidFill>
                  <a:srgbClr val="000000"/>
                </a:solidFill>
                <a:latin typeface="merriweather"/>
              </a:rPr>
              <a:t>chữ</a:t>
            </a:r>
            <a:r>
              <a:rPr lang="en-US" dirty="0">
                <a:solidFill>
                  <a:srgbClr val="000000"/>
                </a:solidFill>
                <a:latin typeface="merriweather"/>
              </a:rPr>
              <a:t> </a:t>
            </a:r>
            <a:r>
              <a:rPr lang="en-US" dirty="0" err="1">
                <a:solidFill>
                  <a:srgbClr val="000000"/>
                </a:solidFill>
                <a:latin typeface="merriweather"/>
              </a:rPr>
              <a:t>thường</a:t>
            </a:r>
            <a:r>
              <a:rPr lang="en-US" dirty="0">
                <a:solidFill>
                  <a:srgbClr val="000000"/>
                </a:solidFill>
                <a:latin typeface="merriweather"/>
              </a:rPr>
              <a:t>. Do </a:t>
            </a:r>
            <a:r>
              <a:rPr lang="en-US" dirty="0" err="1">
                <a:solidFill>
                  <a:srgbClr val="000000"/>
                </a:solidFill>
                <a:latin typeface="merriweather"/>
              </a:rPr>
              <a:t>đó</a:t>
            </a: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b="1" dirty="0" err="1">
                <a:solidFill>
                  <a:srgbClr val="000000"/>
                </a:solidFill>
                <a:latin typeface="merriweather"/>
              </a:rPr>
              <a:t>VaRiable</a:t>
            </a:r>
            <a:r>
              <a:rPr lang="en-US" dirty="0">
                <a:solidFill>
                  <a:srgbClr val="000000"/>
                </a:solidFill>
                <a:latin typeface="merriweather"/>
              </a:rPr>
              <a:t> </a:t>
            </a:r>
            <a:r>
              <a:rPr lang="en-US" dirty="0" err="1">
                <a:solidFill>
                  <a:srgbClr val="000000"/>
                </a:solidFill>
                <a:latin typeface="merriweather"/>
              </a:rPr>
              <a:t>và</a:t>
            </a:r>
            <a:r>
              <a:rPr lang="en-US" dirty="0">
                <a:solidFill>
                  <a:srgbClr val="000000"/>
                </a:solidFill>
                <a:latin typeface="merriweather"/>
              </a:rPr>
              <a:t> </a:t>
            </a:r>
            <a:r>
              <a:rPr lang="en-US" b="1" dirty="0">
                <a:solidFill>
                  <a:srgbClr val="000000"/>
                </a:solidFill>
                <a:latin typeface="merriweather"/>
              </a:rPr>
              <a:t>variable</a:t>
            </a:r>
            <a:r>
              <a:rPr lang="en-US" dirty="0">
                <a:solidFill>
                  <a:srgbClr val="000000"/>
                </a:solidFill>
                <a:latin typeface="merriweather"/>
              </a:rPr>
              <a:t> </a:t>
            </a:r>
            <a:r>
              <a:rPr lang="en-US" dirty="0" err="1">
                <a:solidFill>
                  <a:srgbClr val="000000"/>
                </a:solidFill>
                <a:latin typeface="merriweather"/>
              </a:rPr>
              <a:t>là</a:t>
            </a:r>
            <a:r>
              <a:rPr lang="en-US" dirty="0">
                <a:solidFill>
                  <a:srgbClr val="000000"/>
                </a:solidFill>
                <a:latin typeface="merriweather"/>
              </a:rPr>
              <a:t> </a:t>
            </a:r>
            <a:r>
              <a:rPr lang="en-US" dirty="0" err="1">
                <a:solidFill>
                  <a:srgbClr val="000000"/>
                </a:solidFill>
                <a:latin typeface="merriweather"/>
              </a:rPr>
              <a:t>khác</a:t>
            </a:r>
            <a:r>
              <a:rPr lang="en-US" dirty="0">
                <a:solidFill>
                  <a:srgbClr val="000000"/>
                </a:solidFill>
                <a:latin typeface="merriweather"/>
              </a:rPr>
              <a:t> </a:t>
            </a:r>
            <a:r>
              <a:rPr lang="en-US" dirty="0" err="1">
                <a:solidFill>
                  <a:srgbClr val="000000"/>
                </a:solidFill>
                <a:latin typeface="merriweather"/>
              </a:rPr>
              <a:t>nhau</a:t>
            </a:r>
            <a:r>
              <a:rPr lang="en-US" dirty="0">
                <a:solidFill>
                  <a:srgbClr val="000000"/>
                </a:solidFill>
                <a:latin typeface="merriweather"/>
              </a:rPr>
              <a:t>.</a:t>
            </a:r>
            <a:endParaRPr lang="en-US" sz="2000" dirty="0"/>
          </a:p>
          <a:p>
            <a:pPr marL="0" lvl="0" indent="0" eaLnBrk="0" hangingPunct="0">
              <a:spcBef>
                <a:spcPct val="0"/>
              </a:spcBef>
              <a:buClrTx/>
              <a:buNone/>
            </a:pPr>
            <a:r>
              <a:rPr lang="en-US" dirty="0">
                <a:solidFill>
                  <a:srgbClr val="000000"/>
                </a:solidFill>
                <a:latin typeface="merriweather"/>
              </a:rPr>
              <a:t>– </a:t>
            </a:r>
            <a:r>
              <a:rPr lang="en-US" dirty="0" err="1">
                <a:solidFill>
                  <a:srgbClr val="000000"/>
                </a:solidFill>
                <a:latin typeface="merriweather"/>
              </a:rPr>
              <a:t>Nên</a:t>
            </a:r>
            <a:r>
              <a:rPr lang="en-US" dirty="0">
                <a:solidFill>
                  <a:srgbClr val="000000"/>
                </a:solidFill>
                <a:latin typeface="merriweather"/>
              </a:rPr>
              <a:t> </a:t>
            </a:r>
            <a:r>
              <a:rPr lang="en-US" dirty="0" err="1">
                <a:solidFill>
                  <a:srgbClr val="000000"/>
                </a:solidFill>
                <a:latin typeface="merriweather"/>
              </a:rPr>
              <a:t>đặt</a:t>
            </a: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dirty="0" err="1">
                <a:solidFill>
                  <a:srgbClr val="000000"/>
                </a:solidFill>
                <a:latin typeface="merriweather"/>
              </a:rPr>
              <a:t>có</a:t>
            </a:r>
            <a:r>
              <a:rPr lang="en-US" dirty="0">
                <a:solidFill>
                  <a:srgbClr val="000000"/>
                </a:solidFill>
                <a:latin typeface="merriweather"/>
              </a:rPr>
              <a:t> ý </a:t>
            </a:r>
            <a:r>
              <a:rPr lang="en-US" dirty="0" err="1">
                <a:solidFill>
                  <a:srgbClr val="000000"/>
                </a:solidFill>
                <a:latin typeface="merriweather"/>
              </a:rPr>
              <a:t>nghĩa</a:t>
            </a:r>
            <a:r>
              <a:rPr lang="en-US" dirty="0">
                <a:solidFill>
                  <a:srgbClr val="000000"/>
                </a:solidFill>
                <a:latin typeface="merriweather"/>
              </a:rPr>
              <a:t> </a:t>
            </a:r>
            <a:r>
              <a:rPr lang="en-US" dirty="0" err="1">
                <a:solidFill>
                  <a:srgbClr val="000000"/>
                </a:solidFill>
                <a:latin typeface="merriweather"/>
              </a:rPr>
              <a:t>và</a:t>
            </a:r>
            <a:r>
              <a:rPr lang="en-US" dirty="0">
                <a:solidFill>
                  <a:srgbClr val="000000"/>
                </a:solidFill>
                <a:latin typeface="merriweather"/>
              </a:rPr>
              <a:t> </a:t>
            </a:r>
            <a:r>
              <a:rPr lang="en-US" dirty="0" err="1">
                <a:solidFill>
                  <a:srgbClr val="000000"/>
                </a:solidFill>
                <a:latin typeface="merriweather"/>
              </a:rPr>
              <a:t>dễ</a:t>
            </a:r>
            <a:r>
              <a:rPr lang="en-US" dirty="0">
                <a:solidFill>
                  <a:srgbClr val="000000"/>
                </a:solidFill>
                <a:latin typeface="merriweather"/>
              </a:rPr>
              <a:t> </a:t>
            </a:r>
            <a:r>
              <a:rPr lang="en-US" dirty="0" err="1">
                <a:solidFill>
                  <a:srgbClr val="000000"/>
                </a:solidFill>
                <a:latin typeface="merriweather"/>
              </a:rPr>
              <a:t>nhớ</a:t>
            </a:r>
            <a:r>
              <a:rPr lang="en-US" dirty="0">
                <a:solidFill>
                  <a:srgbClr val="000000"/>
                </a:solidFill>
                <a:latin typeface="merriweather"/>
              </a:rPr>
              <a:t>. </a:t>
            </a:r>
            <a:r>
              <a:rPr lang="en-US" dirty="0" err="1">
                <a:solidFill>
                  <a:srgbClr val="000000"/>
                </a:solidFill>
                <a:latin typeface="merriweather"/>
              </a:rPr>
              <a:t>Thay</a:t>
            </a:r>
            <a:r>
              <a:rPr lang="en-US" dirty="0">
                <a:solidFill>
                  <a:srgbClr val="000000"/>
                </a:solidFill>
                <a:latin typeface="merriweather"/>
              </a:rPr>
              <a:t> </a:t>
            </a:r>
            <a:r>
              <a:rPr lang="en-US" dirty="0" err="1">
                <a:solidFill>
                  <a:srgbClr val="000000"/>
                </a:solidFill>
                <a:latin typeface="merriweather"/>
              </a:rPr>
              <a:t>vì</a:t>
            </a:r>
            <a:r>
              <a:rPr lang="en-US" dirty="0">
                <a:solidFill>
                  <a:srgbClr val="000000"/>
                </a:solidFill>
                <a:latin typeface="merriweather"/>
              </a:rPr>
              <a:t> </a:t>
            </a:r>
            <a:r>
              <a:rPr lang="en-US" dirty="0" err="1">
                <a:solidFill>
                  <a:srgbClr val="000000"/>
                </a:solidFill>
                <a:latin typeface="merriweather"/>
              </a:rPr>
              <a:t>đặt</a:t>
            </a: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dirty="0" err="1">
                <a:solidFill>
                  <a:srgbClr val="000000"/>
                </a:solidFill>
                <a:latin typeface="merriweather"/>
              </a:rPr>
              <a:t>của</a:t>
            </a:r>
            <a:r>
              <a:rPr lang="en-US" dirty="0">
                <a:solidFill>
                  <a:srgbClr val="000000"/>
                </a:solidFill>
                <a:latin typeface="merriweather"/>
              </a:rPr>
              <a:t> </a:t>
            </a:r>
            <a:r>
              <a:rPr lang="en-US" dirty="0" err="1">
                <a:solidFill>
                  <a:srgbClr val="000000"/>
                </a:solidFill>
                <a:latin typeface="merriweather"/>
              </a:rPr>
              <a:t>biến</a:t>
            </a:r>
            <a:r>
              <a:rPr lang="en-US" dirty="0">
                <a:solidFill>
                  <a:srgbClr val="000000"/>
                </a:solidFill>
                <a:latin typeface="merriweather"/>
              </a:rPr>
              <a:t> </a:t>
            </a:r>
            <a:r>
              <a:rPr lang="en-US" dirty="0" err="1">
                <a:solidFill>
                  <a:srgbClr val="000000"/>
                </a:solidFill>
                <a:latin typeface="merriweather"/>
              </a:rPr>
              <a:t>là</a:t>
            </a:r>
            <a:r>
              <a:rPr lang="en-US" dirty="0">
                <a:solidFill>
                  <a:srgbClr val="000000"/>
                </a:solidFill>
                <a:latin typeface="merriweather"/>
              </a:rPr>
              <a:t> </a:t>
            </a:r>
            <a:r>
              <a:rPr lang="en-US" b="1" dirty="0">
                <a:solidFill>
                  <a:srgbClr val="DC143C"/>
                </a:solidFill>
                <a:latin typeface="Monaco"/>
              </a:rPr>
              <a:t>c = 10</a:t>
            </a:r>
            <a:r>
              <a:rPr lang="en-US" dirty="0">
                <a:solidFill>
                  <a:srgbClr val="000000"/>
                </a:solidFill>
                <a:latin typeface="merriweather"/>
              </a:rPr>
              <a:t> </a:t>
            </a:r>
            <a:r>
              <a:rPr lang="en-US" dirty="0" err="1">
                <a:solidFill>
                  <a:srgbClr val="000000"/>
                </a:solidFill>
                <a:latin typeface="merriweather"/>
              </a:rPr>
              <a:t>thì</a:t>
            </a:r>
            <a:r>
              <a:rPr lang="en-US" dirty="0">
                <a:solidFill>
                  <a:srgbClr val="000000"/>
                </a:solidFill>
                <a:latin typeface="merriweather"/>
              </a:rPr>
              <a:t> </a:t>
            </a:r>
            <a:r>
              <a:rPr lang="en-US" dirty="0" err="1">
                <a:solidFill>
                  <a:srgbClr val="000000"/>
                </a:solidFill>
                <a:latin typeface="merriweather"/>
              </a:rPr>
              <a:t>có</a:t>
            </a:r>
            <a:r>
              <a:rPr lang="en-US" dirty="0">
                <a:solidFill>
                  <a:srgbClr val="000000"/>
                </a:solidFill>
                <a:latin typeface="merriweather"/>
              </a:rPr>
              <a:t> </a:t>
            </a:r>
            <a:r>
              <a:rPr lang="en-US" dirty="0" err="1">
                <a:solidFill>
                  <a:srgbClr val="000000"/>
                </a:solidFill>
                <a:latin typeface="merriweather"/>
              </a:rPr>
              <a:t>thể</a:t>
            </a:r>
            <a:r>
              <a:rPr lang="en-US" dirty="0">
                <a:solidFill>
                  <a:srgbClr val="000000"/>
                </a:solidFill>
                <a:latin typeface="merriweather"/>
              </a:rPr>
              <a:t> </a:t>
            </a:r>
            <a:r>
              <a:rPr lang="en-US" dirty="0" err="1">
                <a:solidFill>
                  <a:srgbClr val="000000"/>
                </a:solidFill>
                <a:latin typeface="merriweather"/>
              </a:rPr>
              <a:t>đặt</a:t>
            </a:r>
            <a:r>
              <a:rPr lang="en-US" dirty="0">
                <a:solidFill>
                  <a:srgbClr val="000000"/>
                </a:solidFill>
                <a:latin typeface="merriweather"/>
              </a:rPr>
              <a:t> </a:t>
            </a:r>
            <a:r>
              <a:rPr lang="en-US" dirty="0" err="1">
                <a:solidFill>
                  <a:srgbClr val="000000"/>
                </a:solidFill>
                <a:latin typeface="merriweather"/>
              </a:rPr>
              <a:t>là</a:t>
            </a:r>
            <a:r>
              <a:rPr lang="en-US" dirty="0">
                <a:solidFill>
                  <a:srgbClr val="000000"/>
                </a:solidFill>
                <a:latin typeface="merriweather"/>
              </a:rPr>
              <a:t> </a:t>
            </a:r>
            <a:r>
              <a:rPr lang="en-US" b="1" dirty="0">
                <a:solidFill>
                  <a:srgbClr val="DC143C"/>
                </a:solidFill>
                <a:latin typeface="Monaco"/>
              </a:rPr>
              <a:t>count = 10</a:t>
            </a:r>
            <a:r>
              <a:rPr lang="en-US" dirty="0">
                <a:solidFill>
                  <a:srgbClr val="000000"/>
                </a:solidFill>
                <a:latin typeface="merriweather"/>
              </a:rPr>
              <a:t>. </a:t>
            </a:r>
            <a:r>
              <a:rPr lang="en-US" dirty="0" err="1">
                <a:solidFill>
                  <a:srgbClr val="000000"/>
                </a:solidFill>
                <a:latin typeface="merriweather"/>
              </a:rPr>
              <a:t>Lúc</a:t>
            </a:r>
            <a:r>
              <a:rPr lang="en-US" dirty="0">
                <a:solidFill>
                  <a:srgbClr val="000000"/>
                </a:solidFill>
                <a:latin typeface="merriweather"/>
              </a:rPr>
              <a:t> </a:t>
            </a:r>
            <a:r>
              <a:rPr lang="en-US" dirty="0" err="1">
                <a:solidFill>
                  <a:srgbClr val="000000"/>
                </a:solidFill>
                <a:latin typeface="merriweather"/>
              </a:rPr>
              <a:t>này</a:t>
            </a: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dirty="0" err="1">
                <a:solidFill>
                  <a:srgbClr val="000000"/>
                </a:solidFill>
                <a:latin typeface="merriweather"/>
              </a:rPr>
              <a:t>của</a:t>
            </a:r>
            <a:r>
              <a:rPr lang="en-US" dirty="0">
                <a:solidFill>
                  <a:srgbClr val="000000"/>
                </a:solidFill>
                <a:latin typeface="merriweather"/>
              </a:rPr>
              <a:t> </a:t>
            </a:r>
            <a:r>
              <a:rPr lang="en-US" dirty="0" err="1">
                <a:solidFill>
                  <a:srgbClr val="000000"/>
                </a:solidFill>
                <a:latin typeface="merriweather"/>
              </a:rPr>
              <a:t>biến</a:t>
            </a:r>
            <a:r>
              <a:rPr lang="en-US" dirty="0">
                <a:solidFill>
                  <a:srgbClr val="000000"/>
                </a:solidFill>
                <a:latin typeface="merriweather"/>
              </a:rPr>
              <a:t> </a:t>
            </a:r>
            <a:r>
              <a:rPr lang="en-US" dirty="0" err="1">
                <a:solidFill>
                  <a:srgbClr val="000000"/>
                </a:solidFill>
                <a:latin typeface="merriweather"/>
              </a:rPr>
              <a:t>sẽ</a:t>
            </a:r>
            <a:r>
              <a:rPr lang="en-US" dirty="0">
                <a:solidFill>
                  <a:srgbClr val="000000"/>
                </a:solidFill>
                <a:latin typeface="merriweather"/>
              </a:rPr>
              <a:t> </a:t>
            </a:r>
            <a:r>
              <a:rPr lang="en-US" dirty="0" err="1">
                <a:solidFill>
                  <a:srgbClr val="000000"/>
                </a:solidFill>
                <a:latin typeface="merriweather"/>
              </a:rPr>
              <a:t>rõ</a:t>
            </a:r>
            <a:r>
              <a:rPr lang="en-US" dirty="0">
                <a:solidFill>
                  <a:srgbClr val="000000"/>
                </a:solidFill>
                <a:latin typeface="merriweather"/>
              </a:rPr>
              <a:t> </a:t>
            </a:r>
            <a:r>
              <a:rPr lang="en-US" dirty="0" err="1">
                <a:solidFill>
                  <a:srgbClr val="000000"/>
                </a:solidFill>
                <a:latin typeface="merriweather"/>
              </a:rPr>
              <a:t>nghĩa</a:t>
            </a:r>
            <a:r>
              <a:rPr lang="en-US" dirty="0">
                <a:solidFill>
                  <a:srgbClr val="000000"/>
                </a:solidFill>
                <a:latin typeface="merriweather"/>
              </a:rPr>
              <a:t> </a:t>
            </a:r>
            <a:r>
              <a:rPr lang="en-US" dirty="0" err="1">
                <a:solidFill>
                  <a:srgbClr val="000000"/>
                </a:solidFill>
                <a:latin typeface="merriweather"/>
              </a:rPr>
              <a:t>hơn</a:t>
            </a:r>
            <a:r>
              <a:rPr lang="en-US" dirty="0">
                <a:solidFill>
                  <a:srgbClr val="000000"/>
                </a:solidFill>
                <a:latin typeface="merriweather"/>
              </a:rPr>
              <a:t> </a:t>
            </a:r>
            <a:r>
              <a:rPr lang="en-US" dirty="0" err="1">
                <a:solidFill>
                  <a:srgbClr val="000000"/>
                </a:solidFill>
                <a:latin typeface="merriweather"/>
              </a:rPr>
              <a:t>và</a:t>
            </a:r>
            <a:r>
              <a:rPr lang="en-US" dirty="0">
                <a:solidFill>
                  <a:srgbClr val="000000"/>
                </a:solidFill>
                <a:latin typeface="merriweather"/>
              </a:rPr>
              <a:t> </a:t>
            </a:r>
            <a:r>
              <a:rPr lang="en-US" dirty="0" err="1">
                <a:solidFill>
                  <a:srgbClr val="000000"/>
                </a:solidFill>
                <a:latin typeface="merriweather"/>
              </a:rPr>
              <a:t>cho</a:t>
            </a:r>
            <a:r>
              <a:rPr lang="en-US" dirty="0">
                <a:solidFill>
                  <a:srgbClr val="000000"/>
                </a:solidFill>
                <a:latin typeface="merriweather"/>
              </a:rPr>
              <a:t> </a:t>
            </a:r>
            <a:r>
              <a:rPr lang="en-US" dirty="0" err="1">
                <a:solidFill>
                  <a:srgbClr val="000000"/>
                </a:solidFill>
                <a:latin typeface="merriweather"/>
              </a:rPr>
              <a:t>biết</a:t>
            </a:r>
            <a:r>
              <a:rPr lang="en-US" dirty="0">
                <a:solidFill>
                  <a:srgbClr val="000000"/>
                </a:solidFill>
                <a:latin typeface="merriweather"/>
              </a:rPr>
              <a:t> </a:t>
            </a:r>
            <a:r>
              <a:rPr lang="en-US" dirty="0" err="1">
                <a:solidFill>
                  <a:srgbClr val="000000"/>
                </a:solidFill>
                <a:latin typeface="merriweather"/>
              </a:rPr>
              <a:t>biến</a:t>
            </a:r>
            <a:r>
              <a:rPr lang="en-US" dirty="0">
                <a:solidFill>
                  <a:srgbClr val="000000"/>
                </a:solidFill>
                <a:latin typeface="merriweather"/>
              </a:rPr>
              <a:t> </a:t>
            </a:r>
            <a:r>
              <a:rPr lang="en-US" b="1" dirty="0">
                <a:solidFill>
                  <a:srgbClr val="DC143C"/>
                </a:solidFill>
                <a:latin typeface="Monaco"/>
              </a:rPr>
              <a:t>count</a:t>
            </a:r>
            <a:r>
              <a:rPr lang="en-US" dirty="0">
                <a:solidFill>
                  <a:srgbClr val="000000"/>
                </a:solidFill>
                <a:latin typeface="merriweather"/>
              </a:rPr>
              <a:t> </a:t>
            </a:r>
            <a:r>
              <a:rPr lang="en-US" dirty="0" err="1">
                <a:solidFill>
                  <a:srgbClr val="000000"/>
                </a:solidFill>
                <a:latin typeface="merriweather"/>
              </a:rPr>
              <a:t>là</a:t>
            </a:r>
            <a:r>
              <a:rPr lang="en-US" dirty="0">
                <a:solidFill>
                  <a:srgbClr val="000000"/>
                </a:solidFill>
                <a:latin typeface="merriweather"/>
              </a:rPr>
              <a:t> </a:t>
            </a:r>
            <a:r>
              <a:rPr lang="en-US" dirty="0" err="1">
                <a:solidFill>
                  <a:srgbClr val="000000"/>
                </a:solidFill>
                <a:latin typeface="merriweather"/>
              </a:rPr>
              <a:t>một</a:t>
            </a:r>
            <a:r>
              <a:rPr lang="en-US" dirty="0">
                <a:solidFill>
                  <a:srgbClr val="000000"/>
                </a:solidFill>
                <a:latin typeface="merriweather"/>
              </a:rPr>
              <a:t> </a:t>
            </a:r>
            <a:r>
              <a:rPr lang="en-US" dirty="0" err="1">
                <a:solidFill>
                  <a:srgbClr val="000000"/>
                </a:solidFill>
                <a:latin typeface="merriweather"/>
              </a:rPr>
              <a:t>biến</a:t>
            </a:r>
            <a:r>
              <a:rPr lang="en-US" dirty="0">
                <a:solidFill>
                  <a:srgbClr val="000000"/>
                </a:solidFill>
                <a:latin typeface="merriweather"/>
              </a:rPr>
              <a:t> </a:t>
            </a:r>
            <a:r>
              <a:rPr lang="en-US" dirty="0" err="1">
                <a:solidFill>
                  <a:srgbClr val="000000"/>
                </a:solidFill>
                <a:latin typeface="merriweather"/>
              </a:rPr>
              <a:t>dùng</a:t>
            </a:r>
            <a:r>
              <a:rPr lang="en-US" dirty="0">
                <a:solidFill>
                  <a:srgbClr val="000000"/>
                </a:solidFill>
                <a:latin typeface="merriweather"/>
              </a:rPr>
              <a:t> </a:t>
            </a:r>
            <a:r>
              <a:rPr lang="en-US" dirty="0" err="1">
                <a:solidFill>
                  <a:srgbClr val="000000"/>
                </a:solidFill>
                <a:latin typeface="merriweather"/>
              </a:rPr>
              <a:t>để</a:t>
            </a:r>
            <a:r>
              <a:rPr lang="en-US" dirty="0">
                <a:solidFill>
                  <a:srgbClr val="000000"/>
                </a:solidFill>
                <a:latin typeface="merriweather"/>
              </a:rPr>
              <a:t> </a:t>
            </a:r>
            <a:r>
              <a:rPr lang="en-US" dirty="0" err="1">
                <a:solidFill>
                  <a:srgbClr val="000000"/>
                </a:solidFill>
                <a:latin typeface="merriweather"/>
              </a:rPr>
              <a:t>lưu</a:t>
            </a:r>
            <a:r>
              <a:rPr lang="en-US" dirty="0">
                <a:solidFill>
                  <a:srgbClr val="000000"/>
                </a:solidFill>
                <a:latin typeface="merriweather"/>
              </a:rPr>
              <a:t> </a:t>
            </a:r>
            <a:r>
              <a:rPr lang="en-US" dirty="0" err="1">
                <a:solidFill>
                  <a:srgbClr val="000000"/>
                </a:solidFill>
                <a:latin typeface="merriweather"/>
              </a:rPr>
              <a:t>một</a:t>
            </a:r>
            <a:r>
              <a:rPr lang="en-US" dirty="0">
                <a:solidFill>
                  <a:srgbClr val="000000"/>
                </a:solidFill>
                <a:latin typeface="merriweather"/>
              </a:rPr>
              <a:t> </a:t>
            </a:r>
            <a:r>
              <a:rPr lang="en-US" dirty="0" err="1">
                <a:solidFill>
                  <a:srgbClr val="000000"/>
                </a:solidFill>
                <a:latin typeface="merriweather"/>
              </a:rPr>
              <a:t>giá</a:t>
            </a:r>
            <a:r>
              <a:rPr lang="en-US" dirty="0">
                <a:solidFill>
                  <a:srgbClr val="000000"/>
                </a:solidFill>
                <a:latin typeface="merriweather"/>
              </a:rPr>
              <a:t> </a:t>
            </a:r>
            <a:r>
              <a:rPr lang="en-US" dirty="0" err="1">
                <a:solidFill>
                  <a:srgbClr val="000000"/>
                </a:solidFill>
                <a:latin typeface="merriweather"/>
              </a:rPr>
              <a:t>trị</a:t>
            </a:r>
            <a:r>
              <a:rPr lang="en-US" dirty="0">
                <a:solidFill>
                  <a:srgbClr val="000000"/>
                </a:solidFill>
                <a:latin typeface="merriweather"/>
              </a:rPr>
              <a:t> </a:t>
            </a:r>
            <a:r>
              <a:rPr lang="en-US" dirty="0" err="1">
                <a:solidFill>
                  <a:srgbClr val="000000"/>
                </a:solidFill>
                <a:latin typeface="merriweather"/>
              </a:rPr>
              <a:t>đếm</a:t>
            </a:r>
            <a:r>
              <a:rPr lang="en-US" dirty="0">
                <a:solidFill>
                  <a:srgbClr val="000000"/>
                </a:solidFill>
                <a:latin typeface="merriweather"/>
              </a:rPr>
              <a:t>.</a:t>
            </a:r>
            <a:endParaRPr lang="en-US" sz="2000" dirty="0"/>
          </a:p>
          <a:p>
            <a:pPr marL="0" lvl="0" indent="0" eaLnBrk="0" hangingPunct="0">
              <a:spcBef>
                <a:spcPct val="0"/>
              </a:spcBef>
              <a:buClrTx/>
              <a:buNone/>
            </a:pPr>
            <a:r>
              <a:rPr lang="en-US" dirty="0">
                <a:solidFill>
                  <a:srgbClr val="000000"/>
                </a:solidFill>
                <a:latin typeface="merriweather"/>
              </a:rPr>
              <a:t>– </a:t>
            </a:r>
            <a:r>
              <a:rPr lang="en-US" dirty="0" err="1">
                <a:solidFill>
                  <a:srgbClr val="000000"/>
                </a:solidFill>
                <a:latin typeface="merriweather"/>
              </a:rPr>
              <a:t>Các</a:t>
            </a:r>
            <a:r>
              <a:rPr lang="en-US" dirty="0">
                <a:solidFill>
                  <a:srgbClr val="000000"/>
                </a:solidFill>
                <a:latin typeface="merriweather"/>
              </a:rPr>
              <a:t> </a:t>
            </a:r>
            <a:r>
              <a:rPr lang="en-US" dirty="0" err="1">
                <a:solidFill>
                  <a:srgbClr val="000000"/>
                </a:solidFill>
                <a:latin typeface="merriweather"/>
              </a:rPr>
              <a:t>từ</a:t>
            </a:r>
            <a:r>
              <a:rPr lang="en-US" dirty="0">
                <a:solidFill>
                  <a:srgbClr val="000000"/>
                </a:solidFill>
                <a:latin typeface="merriweather"/>
              </a:rPr>
              <a:t> </a:t>
            </a:r>
            <a:r>
              <a:rPr lang="en-US" dirty="0" err="1">
                <a:solidFill>
                  <a:srgbClr val="000000"/>
                </a:solidFill>
                <a:latin typeface="merriweather"/>
              </a:rPr>
              <a:t>trong</a:t>
            </a:r>
            <a:r>
              <a:rPr lang="en-US" dirty="0">
                <a:solidFill>
                  <a:srgbClr val="000000"/>
                </a:solidFill>
                <a:latin typeface="merriweather"/>
              </a:rPr>
              <a:t> </a:t>
            </a:r>
            <a:r>
              <a:rPr lang="en-US" dirty="0" err="1">
                <a:solidFill>
                  <a:srgbClr val="000000"/>
                </a:solidFill>
                <a:latin typeface="merriweather"/>
              </a:rPr>
              <a:t>một</a:t>
            </a: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dirty="0" err="1">
                <a:solidFill>
                  <a:srgbClr val="000000"/>
                </a:solidFill>
                <a:latin typeface="merriweather"/>
              </a:rPr>
              <a:t>có</a:t>
            </a:r>
            <a:r>
              <a:rPr lang="en-US" dirty="0">
                <a:solidFill>
                  <a:srgbClr val="000000"/>
                </a:solidFill>
                <a:latin typeface="merriweather"/>
              </a:rPr>
              <a:t> </a:t>
            </a:r>
            <a:r>
              <a:rPr lang="en-US" dirty="0" err="1">
                <a:solidFill>
                  <a:srgbClr val="000000"/>
                </a:solidFill>
                <a:latin typeface="merriweather"/>
              </a:rPr>
              <a:t>thể</a:t>
            </a:r>
            <a:r>
              <a:rPr lang="en-US" dirty="0">
                <a:solidFill>
                  <a:srgbClr val="000000"/>
                </a:solidFill>
                <a:latin typeface="merriweather"/>
              </a:rPr>
              <a:t> </a:t>
            </a:r>
            <a:r>
              <a:rPr lang="en-US" dirty="0" err="1">
                <a:solidFill>
                  <a:srgbClr val="000000"/>
                </a:solidFill>
                <a:latin typeface="merriweather"/>
              </a:rPr>
              <a:t>được</a:t>
            </a:r>
            <a:r>
              <a:rPr lang="en-US" dirty="0">
                <a:solidFill>
                  <a:srgbClr val="000000"/>
                </a:solidFill>
                <a:latin typeface="merriweather"/>
              </a:rPr>
              <a:t> </a:t>
            </a:r>
            <a:r>
              <a:rPr lang="en-US" dirty="0" err="1">
                <a:solidFill>
                  <a:srgbClr val="000000"/>
                </a:solidFill>
                <a:latin typeface="merriweather"/>
              </a:rPr>
              <a:t>nối</a:t>
            </a:r>
            <a:r>
              <a:rPr lang="en-US" dirty="0">
                <a:solidFill>
                  <a:srgbClr val="000000"/>
                </a:solidFill>
                <a:latin typeface="merriweather"/>
              </a:rPr>
              <a:t> </a:t>
            </a:r>
            <a:r>
              <a:rPr lang="en-US" dirty="0" err="1">
                <a:solidFill>
                  <a:srgbClr val="000000"/>
                </a:solidFill>
                <a:latin typeface="merriweather"/>
              </a:rPr>
              <a:t>với</a:t>
            </a:r>
            <a:r>
              <a:rPr lang="en-US" dirty="0">
                <a:solidFill>
                  <a:srgbClr val="000000"/>
                </a:solidFill>
                <a:latin typeface="merriweather"/>
              </a:rPr>
              <a:t> </a:t>
            </a:r>
            <a:r>
              <a:rPr lang="en-US" dirty="0" err="1">
                <a:solidFill>
                  <a:srgbClr val="000000"/>
                </a:solidFill>
                <a:latin typeface="merriweather"/>
              </a:rPr>
              <a:t>nhau</a:t>
            </a:r>
            <a:r>
              <a:rPr lang="en-US" dirty="0">
                <a:solidFill>
                  <a:srgbClr val="000000"/>
                </a:solidFill>
                <a:latin typeface="merriweather"/>
              </a:rPr>
              <a:t> </a:t>
            </a:r>
            <a:r>
              <a:rPr lang="en-US" dirty="0" err="1">
                <a:solidFill>
                  <a:srgbClr val="000000"/>
                </a:solidFill>
                <a:latin typeface="merriweather"/>
              </a:rPr>
              <a:t>bởi</a:t>
            </a:r>
            <a:r>
              <a:rPr lang="en-US" dirty="0">
                <a:solidFill>
                  <a:srgbClr val="000000"/>
                </a:solidFill>
                <a:latin typeface="merriweather"/>
              </a:rPr>
              <a:t> </a:t>
            </a:r>
            <a:r>
              <a:rPr lang="en-US" dirty="0" err="1">
                <a:solidFill>
                  <a:srgbClr val="000000"/>
                </a:solidFill>
                <a:latin typeface="merriweather"/>
              </a:rPr>
              <a:t>dấu</a:t>
            </a:r>
            <a:r>
              <a:rPr lang="en-US" dirty="0">
                <a:solidFill>
                  <a:srgbClr val="000000"/>
                </a:solidFill>
                <a:latin typeface="merriweather"/>
              </a:rPr>
              <a:t> </a:t>
            </a:r>
            <a:r>
              <a:rPr lang="en-US" dirty="0" err="1">
                <a:solidFill>
                  <a:srgbClr val="000000"/>
                </a:solidFill>
                <a:latin typeface="merriweather"/>
              </a:rPr>
              <a:t>gạch</a:t>
            </a:r>
            <a:r>
              <a:rPr lang="en-US" dirty="0">
                <a:solidFill>
                  <a:srgbClr val="000000"/>
                </a:solidFill>
                <a:latin typeface="merriweather"/>
              </a:rPr>
              <a:t> </a:t>
            </a:r>
            <a:r>
              <a:rPr lang="en-US" dirty="0" err="1">
                <a:solidFill>
                  <a:srgbClr val="000000"/>
                </a:solidFill>
                <a:latin typeface="merriweather"/>
              </a:rPr>
              <a:t>dưới</a:t>
            </a:r>
            <a:r>
              <a:rPr lang="en-US" dirty="0">
                <a:solidFill>
                  <a:srgbClr val="000000"/>
                </a:solidFill>
                <a:latin typeface="merriweather"/>
              </a:rPr>
              <a:t>. </a:t>
            </a:r>
            <a:r>
              <a:rPr lang="en-US" dirty="0" err="1">
                <a:solidFill>
                  <a:srgbClr val="000000"/>
                </a:solidFill>
                <a:latin typeface="merriweather"/>
              </a:rPr>
              <a:t>Ví</a:t>
            </a:r>
            <a:r>
              <a:rPr lang="en-US" dirty="0">
                <a:solidFill>
                  <a:srgbClr val="000000"/>
                </a:solidFill>
                <a:latin typeface="merriweather"/>
              </a:rPr>
              <a:t> </a:t>
            </a:r>
            <a:r>
              <a:rPr lang="en-US" dirty="0" err="1">
                <a:solidFill>
                  <a:srgbClr val="000000"/>
                </a:solidFill>
                <a:latin typeface="merriweather"/>
              </a:rPr>
              <a:t>dụ</a:t>
            </a:r>
            <a:r>
              <a:rPr lang="en-US" dirty="0">
                <a:solidFill>
                  <a:srgbClr val="000000"/>
                </a:solidFill>
                <a:latin typeface="merriweather"/>
              </a:rPr>
              <a:t> </a:t>
            </a:r>
            <a:r>
              <a:rPr lang="en-US" dirty="0" err="1">
                <a:solidFill>
                  <a:srgbClr val="000000"/>
                </a:solidFill>
                <a:latin typeface="merriweather"/>
              </a:rPr>
              <a:t>như</a:t>
            </a:r>
            <a:r>
              <a:rPr lang="en-US" dirty="0">
                <a:solidFill>
                  <a:srgbClr val="000000"/>
                </a:solidFill>
                <a:latin typeface="merriweather"/>
              </a:rPr>
              <a:t> </a:t>
            </a:r>
            <a:r>
              <a:rPr lang="en-US" b="1" dirty="0" err="1">
                <a:solidFill>
                  <a:srgbClr val="000000"/>
                </a:solidFill>
                <a:latin typeface="merriweather"/>
              </a:rPr>
              <a:t>this_is_a_long_variable</a:t>
            </a:r>
            <a:r>
              <a:rPr lang="en-US" dirty="0">
                <a:solidFill>
                  <a:srgbClr val="000000"/>
                </a:solidFill>
                <a:latin typeface="merriweather"/>
              </a:rPr>
              <a:t>.</a:t>
            </a:r>
            <a:endParaRPr lang="en-US" sz="2000" dirty="0"/>
          </a:p>
          <a:p>
            <a:pPr marL="0" lvl="0" indent="0" eaLnBrk="0" hangingPunct="0">
              <a:spcBef>
                <a:spcPct val="0"/>
              </a:spcBef>
              <a:buClrTx/>
              <a:buNone/>
            </a:pP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dirty="0" err="1">
                <a:solidFill>
                  <a:srgbClr val="000000"/>
                </a:solidFill>
                <a:latin typeface="merriweather"/>
              </a:rPr>
              <a:t>không</a:t>
            </a:r>
            <a:r>
              <a:rPr lang="en-US" dirty="0">
                <a:solidFill>
                  <a:srgbClr val="000000"/>
                </a:solidFill>
                <a:latin typeface="merriweather"/>
              </a:rPr>
              <a:t> </a:t>
            </a:r>
            <a:r>
              <a:rPr lang="en-US" dirty="0" err="1">
                <a:solidFill>
                  <a:srgbClr val="000000"/>
                </a:solidFill>
                <a:latin typeface="merriweather"/>
              </a:rPr>
              <a:t>bao</a:t>
            </a:r>
            <a:r>
              <a:rPr lang="en-US" dirty="0">
                <a:solidFill>
                  <a:srgbClr val="000000"/>
                </a:solidFill>
                <a:latin typeface="merriweather"/>
              </a:rPr>
              <a:t> </a:t>
            </a:r>
            <a:r>
              <a:rPr lang="en-US" dirty="0" err="1">
                <a:solidFill>
                  <a:srgbClr val="000000"/>
                </a:solidFill>
                <a:latin typeface="merriweather"/>
              </a:rPr>
              <a:t>gồm</a:t>
            </a:r>
            <a:r>
              <a:rPr lang="en-US" dirty="0">
                <a:solidFill>
                  <a:srgbClr val="000000"/>
                </a:solidFill>
                <a:latin typeface="merriweather"/>
              </a:rPr>
              <a:t> </a:t>
            </a:r>
            <a:r>
              <a:rPr lang="en-US" dirty="0" err="1">
                <a:solidFill>
                  <a:srgbClr val="000000"/>
                </a:solidFill>
                <a:latin typeface="merriweather"/>
              </a:rPr>
              <a:t>ký</a:t>
            </a:r>
            <a:r>
              <a:rPr lang="en-US" dirty="0">
                <a:solidFill>
                  <a:srgbClr val="000000"/>
                </a:solidFill>
                <a:latin typeface="merriweather"/>
              </a:rPr>
              <a:t> </a:t>
            </a:r>
            <a:r>
              <a:rPr lang="en-US" dirty="0" err="1">
                <a:solidFill>
                  <a:srgbClr val="000000"/>
                </a:solidFill>
                <a:latin typeface="merriweather"/>
              </a:rPr>
              <a:t>tự</a:t>
            </a:r>
            <a:r>
              <a:rPr lang="en-US" dirty="0">
                <a:solidFill>
                  <a:srgbClr val="000000"/>
                </a:solidFill>
                <a:latin typeface="merriweather"/>
              </a:rPr>
              <a:t> </a:t>
            </a:r>
            <a:r>
              <a:rPr lang="en-US" dirty="0" err="1">
                <a:solidFill>
                  <a:srgbClr val="000000"/>
                </a:solidFill>
                <a:latin typeface="merriweather"/>
              </a:rPr>
              <a:t>khoảng</a:t>
            </a:r>
            <a:r>
              <a:rPr lang="en-US" dirty="0">
                <a:solidFill>
                  <a:srgbClr val="000000"/>
                </a:solidFill>
                <a:latin typeface="merriweather"/>
              </a:rPr>
              <a:t> </a:t>
            </a:r>
            <a:r>
              <a:rPr lang="en-US" dirty="0" err="1">
                <a:solidFill>
                  <a:srgbClr val="000000"/>
                </a:solidFill>
                <a:latin typeface="merriweather"/>
              </a:rPr>
              <a:t>trắng</a:t>
            </a:r>
            <a:r>
              <a:rPr lang="en-US" dirty="0">
                <a:solidFill>
                  <a:srgbClr val="000000"/>
                </a:solidFill>
                <a:latin typeface="merriweather"/>
              </a:rPr>
              <a:t>. </a:t>
            </a:r>
            <a:r>
              <a:rPr lang="en-US" dirty="0" err="1">
                <a:solidFill>
                  <a:srgbClr val="000000"/>
                </a:solidFill>
                <a:latin typeface="merriweather"/>
              </a:rPr>
              <a:t>Ví</a:t>
            </a:r>
            <a:r>
              <a:rPr lang="en-US" dirty="0">
                <a:solidFill>
                  <a:srgbClr val="000000"/>
                </a:solidFill>
                <a:latin typeface="merriweather"/>
              </a:rPr>
              <a:t> </a:t>
            </a:r>
            <a:r>
              <a:rPr lang="en-US" dirty="0" err="1">
                <a:solidFill>
                  <a:srgbClr val="000000"/>
                </a:solidFill>
                <a:latin typeface="merriweather"/>
              </a:rPr>
              <a:t>dụ</a:t>
            </a:r>
            <a:r>
              <a:rPr lang="en-US" dirty="0">
                <a:solidFill>
                  <a:srgbClr val="000000"/>
                </a:solidFill>
                <a:latin typeface="merriweather"/>
              </a:rPr>
              <a:t>, </a:t>
            </a:r>
            <a:r>
              <a:rPr lang="en-US" dirty="0" err="1">
                <a:solidFill>
                  <a:srgbClr val="000000"/>
                </a:solidFill>
                <a:latin typeface="merriweather"/>
              </a:rPr>
              <a:t>tên</a:t>
            </a:r>
            <a:r>
              <a:rPr lang="en-US" dirty="0">
                <a:solidFill>
                  <a:srgbClr val="000000"/>
                </a:solidFill>
                <a:latin typeface="merriweather"/>
              </a:rPr>
              <a:t> </a:t>
            </a:r>
            <a:r>
              <a:rPr lang="en-US" dirty="0" err="1">
                <a:solidFill>
                  <a:srgbClr val="000000"/>
                </a:solidFill>
                <a:latin typeface="merriweather"/>
              </a:rPr>
              <a:t>định</a:t>
            </a:r>
            <a:r>
              <a:rPr lang="en-US" dirty="0">
                <a:solidFill>
                  <a:srgbClr val="000000"/>
                </a:solidFill>
                <a:latin typeface="merriweather"/>
              </a:rPr>
              <a:t> </a:t>
            </a:r>
            <a:r>
              <a:rPr lang="en-US" dirty="0" err="1">
                <a:solidFill>
                  <a:srgbClr val="000000"/>
                </a:solidFill>
                <a:latin typeface="merriweather"/>
              </a:rPr>
              <a:t>danh</a:t>
            </a:r>
            <a:r>
              <a:rPr lang="en-US" dirty="0">
                <a:solidFill>
                  <a:srgbClr val="000000"/>
                </a:solidFill>
                <a:latin typeface="merriweather"/>
              </a:rPr>
              <a:t> </a:t>
            </a:r>
            <a:r>
              <a:rPr lang="en-US" b="1" dirty="0">
                <a:solidFill>
                  <a:srgbClr val="DC143C"/>
                </a:solidFill>
                <a:latin typeface="Monaco"/>
              </a:rPr>
              <a:t>count a</a:t>
            </a:r>
            <a:r>
              <a:rPr lang="en-US" dirty="0">
                <a:solidFill>
                  <a:srgbClr val="000000"/>
                </a:solidFill>
                <a:latin typeface="merriweather"/>
              </a:rPr>
              <a:t> </a:t>
            </a:r>
            <a:r>
              <a:rPr lang="en-US" dirty="0" err="1">
                <a:solidFill>
                  <a:srgbClr val="000000"/>
                </a:solidFill>
                <a:latin typeface="merriweather"/>
              </a:rPr>
              <a:t>là</a:t>
            </a:r>
            <a:r>
              <a:rPr lang="en-US" dirty="0">
                <a:solidFill>
                  <a:srgbClr val="000000"/>
                </a:solidFill>
                <a:latin typeface="merriweather"/>
              </a:rPr>
              <a:t> </a:t>
            </a:r>
            <a:r>
              <a:rPr lang="en-US" dirty="0" err="1">
                <a:solidFill>
                  <a:srgbClr val="000000"/>
                </a:solidFill>
                <a:latin typeface="merriweather"/>
              </a:rPr>
              <a:t>không</a:t>
            </a:r>
            <a:r>
              <a:rPr lang="en-US" dirty="0">
                <a:solidFill>
                  <a:srgbClr val="000000"/>
                </a:solidFill>
                <a:latin typeface="merriweather"/>
              </a:rPr>
              <a:t> </a:t>
            </a:r>
            <a:r>
              <a:rPr lang="en-US" dirty="0" err="1">
                <a:solidFill>
                  <a:srgbClr val="000000"/>
                </a:solidFill>
                <a:latin typeface="merriweather"/>
              </a:rPr>
              <a:t>hợp</a:t>
            </a:r>
            <a:r>
              <a:rPr lang="en-US" dirty="0">
                <a:solidFill>
                  <a:srgbClr val="000000"/>
                </a:solidFill>
                <a:latin typeface="merriweather"/>
              </a:rPr>
              <a:t> </a:t>
            </a:r>
            <a:r>
              <a:rPr lang="en-US" dirty="0" err="1">
                <a:solidFill>
                  <a:srgbClr val="000000"/>
                </a:solidFill>
                <a:latin typeface="merriweather"/>
              </a:rPr>
              <a:t>lệ</a:t>
            </a:r>
            <a:r>
              <a:rPr lang="en-US" dirty="0">
                <a:solidFill>
                  <a:srgbClr val="000000"/>
                </a:solidFill>
                <a:latin typeface="merriweather"/>
              </a:rPr>
              <a:t> </a:t>
            </a:r>
            <a:r>
              <a:rPr lang="en-US" dirty="0" err="1">
                <a:solidFill>
                  <a:srgbClr val="000000"/>
                </a:solidFill>
                <a:latin typeface="merriweather"/>
              </a:rPr>
              <a:t>nhưng</a:t>
            </a:r>
            <a:r>
              <a:rPr lang="en-US" dirty="0">
                <a:solidFill>
                  <a:srgbClr val="000000"/>
                </a:solidFill>
                <a:latin typeface="merriweather"/>
              </a:rPr>
              <a:t> </a:t>
            </a:r>
            <a:r>
              <a:rPr lang="en-US" b="1" dirty="0" err="1">
                <a:solidFill>
                  <a:srgbClr val="DC143C"/>
                </a:solidFill>
                <a:latin typeface="Monaco"/>
              </a:rPr>
              <a:t>counta</a:t>
            </a:r>
            <a:r>
              <a:rPr lang="en-US" dirty="0">
                <a:solidFill>
                  <a:srgbClr val="000000"/>
                </a:solidFill>
                <a:latin typeface="merriweather"/>
              </a:rPr>
              <a:t> </a:t>
            </a:r>
            <a:r>
              <a:rPr lang="en-US" dirty="0" err="1">
                <a:solidFill>
                  <a:srgbClr val="000000"/>
                </a:solidFill>
                <a:latin typeface="merriweather"/>
              </a:rPr>
              <a:t>thì</a:t>
            </a:r>
            <a:r>
              <a:rPr lang="en-US" dirty="0">
                <a:solidFill>
                  <a:srgbClr val="000000"/>
                </a:solidFill>
                <a:latin typeface="merriweather"/>
              </a:rPr>
              <a:t> </a:t>
            </a:r>
            <a:r>
              <a:rPr lang="en-US" dirty="0" err="1">
                <a:solidFill>
                  <a:srgbClr val="000000"/>
                </a:solidFill>
                <a:latin typeface="merriweather"/>
              </a:rPr>
              <a:t>hợp</a:t>
            </a:r>
            <a:r>
              <a:rPr lang="en-US" dirty="0">
                <a:solidFill>
                  <a:srgbClr val="000000"/>
                </a:solidFill>
                <a:latin typeface="merriweather"/>
              </a:rPr>
              <a:t> </a:t>
            </a:r>
            <a:r>
              <a:rPr lang="en-US" dirty="0" err="1">
                <a:solidFill>
                  <a:srgbClr val="000000"/>
                </a:solidFill>
                <a:latin typeface="merriweather"/>
              </a:rPr>
              <a:t>lệ</a:t>
            </a:r>
            <a:r>
              <a:rPr lang="en-US" dirty="0">
                <a:solidFill>
                  <a:srgbClr val="000000"/>
                </a:solidFill>
                <a:latin typeface="merriweather"/>
              </a:rPr>
              <a:t>.</a:t>
            </a:r>
            <a:endParaRPr lang="en-US" sz="3600" dirty="0">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22795"/>
            <a:ext cx="65" cy="411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22795"/>
            <a:ext cx="65" cy="41160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6386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Thành</a:t>
            </a:r>
            <a:r>
              <a:rPr lang="en-US" dirty="0" smtClean="0"/>
              <a:t> </a:t>
            </a:r>
            <a:r>
              <a:rPr lang="en-US" dirty="0" err="1" smtClean="0"/>
              <a:t>phần</a:t>
            </a:r>
            <a:r>
              <a:rPr lang="en-US" dirty="0" smtClean="0"/>
              <a:t> </a:t>
            </a:r>
            <a:r>
              <a:rPr lang="en-US" dirty="0" err="1" smtClean="0"/>
              <a:t>và</a:t>
            </a:r>
            <a:r>
              <a:rPr lang="en-US" dirty="0" smtClean="0"/>
              <a:t> </a:t>
            </a:r>
            <a:r>
              <a:rPr lang="en-US" dirty="0" err="1" smtClean="0"/>
              <a:t>cú</a:t>
            </a:r>
            <a:r>
              <a:rPr lang="en-US" dirty="0" smtClean="0"/>
              <a:t> </a:t>
            </a:r>
            <a:r>
              <a:rPr lang="en-US" dirty="0" err="1" smtClean="0"/>
              <a:t>pháp</a:t>
            </a:r>
            <a:endParaRPr lang="en-US" dirty="0"/>
          </a:p>
        </p:txBody>
      </p:sp>
      <p:sp>
        <p:nvSpPr>
          <p:cNvPr id="3" name="Content Placeholder 2"/>
          <p:cNvSpPr>
            <a:spLocks noGrp="1"/>
          </p:cNvSpPr>
          <p:nvPr>
            <p:ph idx="1"/>
          </p:nvPr>
        </p:nvSpPr>
        <p:spPr>
          <a:xfrm>
            <a:off x="1176790" y="1673455"/>
            <a:ext cx="10233331" cy="4634580"/>
          </a:xfrm>
        </p:spPr>
        <p:txBody>
          <a:bodyPr>
            <a:normAutofit/>
          </a:bodyPr>
          <a:lstStyle/>
          <a:p>
            <a:pPr marL="0" lvl="0" indent="0" eaLnBrk="0" hangingPunct="0">
              <a:spcBef>
                <a:spcPct val="0"/>
              </a:spcBef>
              <a:buClrTx/>
              <a:buNone/>
            </a:pPr>
            <a:r>
              <a:rPr lang="vi-VN" sz="2800" dirty="0"/>
              <a:t>Python sẽ thông dịch từng câu lệnh (statement) để thực thi. Một statement trong Python thường được viết trong 1 dòng. </a:t>
            </a:r>
            <a:endParaRPr lang="en-US" sz="2800" dirty="0" smtClean="0"/>
          </a:p>
          <a:p>
            <a:pPr marL="0" lvl="0" indent="0" eaLnBrk="0" hangingPunct="0">
              <a:spcBef>
                <a:spcPct val="0"/>
              </a:spcBef>
              <a:buClrTx/>
              <a:buNone/>
            </a:pPr>
            <a:r>
              <a:rPr lang="vi-VN" sz="2800" dirty="0"/>
              <a:t>Chúng ta có thể viết một câu lệnh trên nhiều dòng bằng cách sử dụng thích hợp các ký tự như ký tự tiếp tục dòng (\), dấu ngoặc đơn (), ngoặc vuông [], ngoặc nhọn {}.</a:t>
            </a:r>
            <a:endParaRPr lang="en-US" sz="2800" dirty="0">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22795"/>
            <a:ext cx="65" cy="411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22795"/>
            <a:ext cx="65" cy="41160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74617" y="4232205"/>
            <a:ext cx="3028161" cy="1850543"/>
          </a:xfrm>
          <a:prstGeom prst="rect">
            <a:avLst/>
          </a:prstGeom>
        </p:spPr>
      </p:pic>
      <p:pic>
        <p:nvPicPr>
          <p:cNvPr id="8" name="Picture 7"/>
          <p:cNvPicPr>
            <a:picLocks noChangeAspect="1"/>
          </p:cNvPicPr>
          <p:nvPr/>
        </p:nvPicPr>
        <p:blipFill>
          <a:blip r:embed="rId3"/>
          <a:stretch>
            <a:fillRect/>
          </a:stretch>
        </p:blipFill>
        <p:spPr>
          <a:xfrm>
            <a:off x="4613275" y="3990745"/>
            <a:ext cx="2143125" cy="2790825"/>
          </a:xfrm>
          <a:prstGeom prst="rect">
            <a:avLst/>
          </a:prstGeom>
        </p:spPr>
      </p:pic>
    </p:spTree>
    <p:extLst>
      <p:ext uri="{BB962C8B-B14F-4D97-AF65-F5344CB8AC3E}">
        <p14:creationId xmlns:p14="http://schemas.microsoft.com/office/powerpoint/2010/main" val="2031895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Thành</a:t>
            </a:r>
            <a:r>
              <a:rPr lang="en-US" dirty="0" smtClean="0"/>
              <a:t> </a:t>
            </a:r>
            <a:r>
              <a:rPr lang="en-US" dirty="0" err="1" smtClean="0"/>
              <a:t>phần</a:t>
            </a:r>
            <a:r>
              <a:rPr lang="en-US" dirty="0" smtClean="0"/>
              <a:t> </a:t>
            </a:r>
            <a:r>
              <a:rPr lang="en-US" dirty="0" err="1" smtClean="0"/>
              <a:t>và</a:t>
            </a:r>
            <a:r>
              <a:rPr lang="en-US" dirty="0" smtClean="0"/>
              <a:t> </a:t>
            </a:r>
            <a:r>
              <a:rPr lang="en-US" dirty="0" err="1" smtClean="0"/>
              <a:t>cú</a:t>
            </a:r>
            <a:r>
              <a:rPr lang="en-US" dirty="0" smtClean="0"/>
              <a:t> </a:t>
            </a:r>
            <a:r>
              <a:rPr lang="en-US" dirty="0" err="1" smtClean="0"/>
              <a:t>pháp</a:t>
            </a:r>
            <a:endParaRPr lang="en-US" dirty="0"/>
          </a:p>
        </p:txBody>
      </p:sp>
      <p:sp>
        <p:nvSpPr>
          <p:cNvPr id="3" name="Content Placeholder 2"/>
          <p:cNvSpPr>
            <a:spLocks noGrp="1"/>
          </p:cNvSpPr>
          <p:nvPr>
            <p:ph idx="1"/>
          </p:nvPr>
        </p:nvSpPr>
        <p:spPr>
          <a:xfrm>
            <a:off x="1176790" y="1673455"/>
            <a:ext cx="10233331" cy="4634580"/>
          </a:xfrm>
        </p:spPr>
        <p:txBody>
          <a:bodyPr>
            <a:normAutofit/>
          </a:bodyPr>
          <a:lstStyle/>
          <a:p>
            <a:pPr marL="0" lvl="0" indent="0" eaLnBrk="0" hangingPunct="0">
              <a:spcBef>
                <a:spcPct val="0"/>
              </a:spcBef>
              <a:buClrTx/>
              <a:buNone/>
            </a:pPr>
            <a:r>
              <a:rPr lang="vi-VN" sz="2800" dirty="0"/>
              <a:t>Python sử dụng thụt đầu dòng (indentation) để định nghĩa một khối lệnh (code block) như thân hàm, thân vòng lặp,… </a:t>
            </a:r>
            <a:r>
              <a:rPr lang="vi-VN" sz="2800" b="1" dirty="0"/>
              <a:t>Lưu ý</a:t>
            </a:r>
            <a:r>
              <a:rPr lang="vi-VN" sz="2800" dirty="0"/>
              <a:t>: Python không sử dụng </a:t>
            </a:r>
            <a:r>
              <a:rPr lang="vi-VN" sz="2800" b="1" dirty="0"/>
              <a:t>dấu ngoặc nhọn {}</a:t>
            </a:r>
            <a:r>
              <a:rPr lang="vi-VN" sz="2800" dirty="0"/>
              <a:t> cho code block như các ngôn ngữ C/C++, Java,… </a:t>
            </a:r>
            <a:r>
              <a:rPr lang="vi-VN" sz="2800" b="1" dirty="0"/>
              <a:t>Ví dụ</a:t>
            </a:r>
            <a:r>
              <a:rPr lang="vi-VN" sz="2800" dirty="0"/>
              <a:t>:</a:t>
            </a:r>
            <a:endParaRPr lang="en-US" sz="2800" dirty="0">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22795"/>
            <a:ext cx="65" cy="411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22795"/>
            <a:ext cx="65" cy="41160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2611092" y="3581219"/>
            <a:ext cx="3975238" cy="2726816"/>
          </a:xfrm>
          <a:prstGeom prst="rect">
            <a:avLst/>
          </a:prstGeom>
        </p:spPr>
      </p:pic>
    </p:spTree>
    <p:extLst>
      <p:ext uri="{BB962C8B-B14F-4D97-AF65-F5344CB8AC3E}">
        <p14:creationId xmlns:p14="http://schemas.microsoft.com/office/powerpoint/2010/main" val="309758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err="1">
                <a:latin typeface="Arial" panose="020B0604020202020204" pitchFamily="34" charset="0"/>
                <a:cs typeface="Arial" panose="020B0604020202020204" pitchFamily="34" charset="0"/>
              </a:rPr>
              <a:t>Môi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trường</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Python </a:t>
            </a:r>
            <a:endParaRPr lang="en-US" sz="24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err="1" smtClean="0">
                <a:latin typeface="Arial" panose="020B0604020202020204" pitchFamily="34" charset="0"/>
                <a:cs typeface="Arial" panose="020B0604020202020204" pitchFamily="34" charset="0"/>
              </a:rPr>
              <a:t>Cấu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trúc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endParaRPr lang="en-US" sz="24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sz="2400" dirty="0" err="1" smtClean="0">
                <a:latin typeface="Arial" panose="020B0604020202020204" pitchFamily="34" charset="0"/>
                <a:cs typeface="Arial" panose="020B0604020202020204" pitchFamily="34" charset="0"/>
              </a:rPr>
              <a:t>Gỡ</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lỗi</a:t>
            </a:r>
            <a:endParaRPr lang="en-US" sz="24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1362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Thành</a:t>
            </a:r>
            <a:r>
              <a:rPr lang="en-US" dirty="0" smtClean="0"/>
              <a:t> </a:t>
            </a:r>
            <a:r>
              <a:rPr lang="en-US" dirty="0" err="1" smtClean="0"/>
              <a:t>phần</a:t>
            </a:r>
            <a:r>
              <a:rPr lang="en-US" dirty="0" smtClean="0"/>
              <a:t> </a:t>
            </a:r>
            <a:r>
              <a:rPr lang="en-US" dirty="0" err="1" smtClean="0"/>
              <a:t>và</a:t>
            </a:r>
            <a:r>
              <a:rPr lang="en-US" dirty="0" smtClean="0"/>
              <a:t> </a:t>
            </a:r>
            <a:r>
              <a:rPr lang="en-US" dirty="0" err="1" smtClean="0"/>
              <a:t>cú</a:t>
            </a:r>
            <a:r>
              <a:rPr lang="en-US" dirty="0" smtClean="0"/>
              <a:t> </a:t>
            </a:r>
            <a:r>
              <a:rPr lang="en-US" dirty="0" err="1" smtClean="0"/>
              <a:t>pháp</a:t>
            </a:r>
            <a:endParaRPr lang="en-US" dirty="0"/>
          </a:p>
        </p:txBody>
      </p:sp>
      <p:sp>
        <p:nvSpPr>
          <p:cNvPr id="3" name="Content Placeholder 2"/>
          <p:cNvSpPr>
            <a:spLocks noGrp="1"/>
          </p:cNvSpPr>
          <p:nvPr>
            <p:ph idx="1"/>
          </p:nvPr>
        </p:nvSpPr>
        <p:spPr>
          <a:xfrm>
            <a:off x="1176790" y="1673455"/>
            <a:ext cx="10233331" cy="4634580"/>
          </a:xfrm>
        </p:spPr>
        <p:txBody>
          <a:bodyPr>
            <a:normAutofit/>
          </a:bodyPr>
          <a:lstStyle/>
          <a:p>
            <a:pPr marL="0" lvl="0" indent="0" eaLnBrk="0" hangingPunct="0">
              <a:spcBef>
                <a:spcPct val="0"/>
              </a:spcBef>
              <a:buClrTx/>
              <a:buNone/>
            </a:pPr>
            <a:r>
              <a:rPr lang="en-US" sz="2800" dirty="0" err="1">
                <a:solidFill>
                  <a:srgbClr val="DC143C"/>
                </a:solidFill>
                <a:latin typeface="Monaco"/>
              </a:rPr>
              <a:t>Ghi</a:t>
            </a:r>
            <a:r>
              <a:rPr lang="en-US" sz="2800" dirty="0">
                <a:solidFill>
                  <a:srgbClr val="DC143C"/>
                </a:solidFill>
                <a:latin typeface="Monaco"/>
              </a:rPr>
              <a:t> </a:t>
            </a:r>
            <a:r>
              <a:rPr lang="en-US" sz="2800" dirty="0" err="1">
                <a:solidFill>
                  <a:srgbClr val="DC143C"/>
                </a:solidFill>
                <a:latin typeface="Monaco"/>
              </a:rPr>
              <a:t>chú</a:t>
            </a:r>
            <a:r>
              <a:rPr lang="en-US" sz="2800" dirty="0">
                <a:solidFill>
                  <a:srgbClr val="DC143C"/>
                </a:solidFill>
                <a:latin typeface="Monaco"/>
              </a:rPr>
              <a:t> (comment)</a:t>
            </a:r>
            <a:r>
              <a:rPr lang="en-US" sz="2800" dirty="0">
                <a:solidFill>
                  <a:srgbClr val="000000"/>
                </a:solidFill>
                <a:latin typeface="merriweather"/>
              </a:rPr>
              <a:t> </a:t>
            </a:r>
            <a:r>
              <a:rPr lang="en-US" sz="2800" dirty="0" err="1">
                <a:solidFill>
                  <a:srgbClr val="000000"/>
                </a:solidFill>
                <a:latin typeface="merriweather"/>
              </a:rPr>
              <a:t>được</a:t>
            </a:r>
            <a:r>
              <a:rPr lang="en-US" sz="2800" dirty="0">
                <a:solidFill>
                  <a:srgbClr val="000000"/>
                </a:solidFill>
                <a:latin typeface="merriweather"/>
              </a:rPr>
              <a:t> </a:t>
            </a:r>
            <a:r>
              <a:rPr lang="en-US" sz="2800" dirty="0" err="1">
                <a:solidFill>
                  <a:srgbClr val="000000"/>
                </a:solidFill>
                <a:latin typeface="merriweather"/>
              </a:rPr>
              <a:t>sử</a:t>
            </a:r>
            <a:r>
              <a:rPr lang="en-US" sz="2800" dirty="0">
                <a:solidFill>
                  <a:srgbClr val="000000"/>
                </a:solidFill>
                <a:latin typeface="merriweather"/>
              </a:rPr>
              <a:t> </a:t>
            </a:r>
            <a:r>
              <a:rPr lang="en-US" sz="2800" dirty="0" err="1">
                <a:solidFill>
                  <a:srgbClr val="000000"/>
                </a:solidFill>
                <a:latin typeface="merriweather"/>
              </a:rPr>
              <a:t>dụng</a:t>
            </a:r>
            <a:r>
              <a:rPr lang="en-US" sz="2800" dirty="0">
                <a:solidFill>
                  <a:srgbClr val="000000"/>
                </a:solidFill>
                <a:latin typeface="merriweather"/>
              </a:rPr>
              <a:t> </a:t>
            </a:r>
            <a:r>
              <a:rPr lang="en-US" sz="2800" dirty="0" err="1">
                <a:solidFill>
                  <a:srgbClr val="000000"/>
                </a:solidFill>
                <a:latin typeface="merriweather"/>
              </a:rPr>
              <a:t>để</a:t>
            </a:r>
            <a:r>
              <a:rPr lang="en-US" sz="2800" dirty="0">
                <a:solidFill>
                  <a:srgbClr val="000000"/>
                </a:solidFill>
                <a:latin typeface="merriweather"/>
              </a:rPr>
              <a:t> </a:t>
            </a:r>
            <a:r>
              <a:rPr lang="en-US" sz="2800" dirty="0" err="1">
                <a:solidFill>
                  <a:srgbClr val="000000"/>
                </a:solidFill>
                <a:latin typeface="merriweather"/>
              </a:rPr>
              <a:t>giải</a:t>
            </a:r>
            <a:r>
              <a:rPr lang="en-US" sz="2800" dirty="0">
                <a:solidFill>
                  <a:srgbClr val="000000"/>
                </a:solidFill>
                <a:latin typeface="merriweather"/>
              </a:rPr>
              <a:t> </a:t>
            </a:r>
            <a:r>
              <a:rPr lang="en-US" sz="2800" dirty="0" err="1">
                <a:solidFill>
                  <a:srgbClr val="000000"/>
                </a:solidFill>
                <a:latin typeface="merriweather"/>
              </a:rPr>
              <a:t>thích</a:t>
            </a:r>
            <a:r>
              <a:rPr lang="en-US" sz="2800" dirty="0">
                <a:solidFill>
                  <a:srgbClr val="000000"/>
                </a:solidFill>
                <a:latin typeface="merriweather"/>
              </a:rPr>
              <a:t> code </a:t>
            </a:r>
            <a:r>
              <a:rPr lang="en-US" sz="2800" dirty="0" err="1">
                <a:solidFill>
                  <a:srgbClr val="000000"/>
                </a:solidFill>
                <a:latin typeface="merriweather"/>
              </a:rPr>
              <a:t>đang</a:t>
            </a:r>
            <a:r>
              <a:rPr lang="en-US" sz="2800" dirty="0">
                <a:solidFill>
                  <a:srgbClr val="000000"/>
                </a:solidFill>
                <a:latin typeface="merriweather"/>
              </a:rPr>
              <a:t> </a:t>
            </a:r>
            <a:r>
              <a:rPr lang="en-US" sz="2800" dirty="0" err="1">
                <a:solidFill>
                  <a:srgbClr val="000000"/>
                </a:solidFill>
                <a:latin typeface="merriweather"/>
              </a:rPr>
              <a:t>thực</a:t>
            </a:r>
            <a:r>
              <a:rPr lang="en-US" sz="2800" dirty="0">
                <a:solidFill>
                  <a:srgbClr val="000000"/>
                </a:solidFill>
                <a:latin typeface="merriweather"/>
              </a:rPr>
              <a:t> </a:t>
            </a:r>
            <a:r>
              <a:rPr lang="en-US" sz="2800" dirty="0" err="1">
                <a:solidFill>
                  <a:srgbClr val="000000"/>
                </a:solidFill>
                <a:latin typeface="merriweather"/>
              </a:rPr>
              <a:t>hiện</a:t>
            </a:r>
            <a:r>
              <a:rPr lang="en-US" sz="2800" dirty="0">
                <a:solidFill>
                  <a:srgbClr val="000000"/>
                </a:solidFill>
                <a:latin typeface="merriweather"/>
              </a:rPr>
              <a:t> </a:t>
            </a:r>
            <a:r>
              <a:rPr lang="en-US" sz="2800" dirty="0" err="1">
                <a:solidFill>
                  <a:srgbClr val="000000"/>
                </a:solidFill>
                <a:latin typeface="merriweather"/>
              </a:rPr>
              <a:t>những</a:t>
            </a:r>
            <a:r>
              <a:rPr lang="en-US" sz="2800" dirty="0">
                <a:solidFill>
                  <a:srgbClr val="000000"/>
                </a:solidFill>
                <a:latin typeface="merriweather"/>
              </a:rPr>
              <a:t> </a:t>
            </a:r>
            <a:r>
              <a:rPr lang="en-US" sz="2800" dirty="0" err="1">
                <a:solidFill>
                  <a:srgbClr val="000000"/>
                </a:solidFill>
                <a:latin typeface="merriweather"/>
              </a:rPr>
              <a:t>gì</a:t>
            </a:r>
            <a:r>
              <a:rPr lang="en-US" sz="2800" dirty="0">
                <a:solidFill>
                  <a:srgbClr val="000000"/>
                </a:solidFill>
                <a:latin typeface="merriweather"/>
              </a:rPr>
              <a:t>. </a:t>
            </a:r>
            <a:r>
              <a:rPr lang="en-US" sz="2800" dirty="0" err="1">
                <a:solidFill>
                  <a:srgbClr val="000000"/>
                </a:solidFill>
                <a:latin typeface="merriweather"/>
              </a:rPr>
              <a:t>Việc</a:t>
            </a:r>
            <a:r>
              <a:rPr lang="en-US" sz="2800" dirty="0">
                <a:solidFill>
                  <a:srgbClr val="000000"/>
                </a:solidFill>
                <a:latin typeface="merriweather"/>
              </a:rPr>
              <a:t> </a:t>
            </a:r>
            <a:r>
              <a:rPr lang="en-US" sz="2800" dirty="0" err="1">
                <a:solidFill>
                  <a:srgbClr val="000000"/>
                </a:solidFill>
                <a:latin typeface="merriweather"/>
              </a:rPr>
              <a:t>này</a:t>
            </a:r>
            <a:r>
              <a:rPr lang="en-US" sz="2800" dirty="0">
                <a:solidFill>
                  <a:srgbClr val="000000"/>
                </a:solidFill>
                <a:latin typeface="merriweather"/>
              </a:rPr>
              <a:t> </a:t>
            </a:r>
            <a:r>
              <a:rPr lang="en-US" sz="2800" dirty="0" err="1">
                <a:solidFill>
                  <a:srgbClr val="000000"/>
                </a:solidFill>
                <a:latin typeface="merriweather"/>
              </a:rPr>
              <a:t>rất</a:t>
            </a:r>
            <a:r>
              <a:rPr lang="en-US" sz="2800" dirty="0">
                <a:solidFill>
                  <a:srgbClr val="000000"/>
                </a:solidFill>
                <a:latin typeface="merriweather"/>
              </a:rPr>
              <a:t> </a:t>
            </a:r>
            <a:r>
              <a:rPr lang="en-US" sz="2800" dirty="0" err="1">
                <a:solidFill>
                  <a:srgbClr val="000000"/>
                </a:solidFill>
                <a:latin typeface="merriweather"/>
              </a:rPr>
              <a:t>quan</a:t>
            </a:r>
            <a:r>
              <a:rPr lang="en-US" sz="2800" dirty="0">
                <a:solidFill>
                  <a:srgbClr val="000000"/>
                </a:solidFill>
                <a:latin typeface="merriweather"/>
              </a:rPr>
              <a:t> </a:t>
            </a:r>
            <a:r>
              <a:rPr lang="en-US" sz="2800" dirty="0" err="1">
                <a:solidFill>
                  <a:srgbClr val="000000"/>
                </a:solidFill>
                <a:latin typeface="merriweather"/>
              </a:rPr>
              <a:t>trọng</a:t>
            </a:r>
            <a:r>
              <a:rPr lang="en-US" sz="2800" dirty="0">
                <a:solidFill>
                  <a:srgbClr val="000000"/>
                </a:solidFill>
                <a:latin typeface="merriweather"/>
              </a:rPr>
              <a:t> </a:t>
            </a:r>
            <a:r>
              <a:rPr lang="en-US" sz="2800" dirty="0" err="1">
                <a:solidFill>
                  <a:srgbClr val="000000"/>
                </a:solidFill>
                <a:latin typeface="merriweather"/>
              </a:rPr>
              <a:t>khi</a:t>
            </a:r>
            <a:r>
              <a:rPr lang="en-US" sz="2800" dirty="0">
                <a:solidFill>
                  <a:srgbClr val="000000"/>
                </a:solidFill>
                <a:latin typeface="merriweather"/>
              </a:rPr>
              <a:t> </a:t>
            </a:r>
            <a:r>
              <a:rPr lang="en-US" sz="2800" dirty="0" err="1">
                <a:solidFill>
                  <a:srgbClr val="000000"/>
                </a:solidFill>
                <a:latin typeface="merriweather"/>
              </a:rPr>
              <a:t>đọc</a:t>
            </a:r>
            <a:r>
              <a:rPr lang="en-US" sz="2800" dirty="0">
                <a:solidFill>
                  <a:srgbClr val="000000"/>
                </a:solidFill>
                <a:latin typeface="merriweather"/>
              </a:rPr>
              <a:t> </a:t>
            </a:r>
            <a:r>
              <a:rPr lang="en-US" sz="2800" dirty="0" err="1">
                <a:solidFill>
                  <a:srgbClr val="000000"/>
                </a:solidFill>
                <a:latin typeface="merriweather"/>
              </a:rPr>
              <a:t>lại</a:t>
            </a:r>
            <a:r>
              <a:rPr lang="en-US" sz="2800" dirty="0">
                <a:solidFill>
                  <a:srgbClr val="000000"/>
                </a:solidFill>
                <a:latin typeface="merriweather"/>
              </a:rPr>
              <a:t> source code, </a:t>
            </a:r>
            <a:r>
              <a:rPr lang="en-US" sz="2800" dirty="0" err="1">
                <a:solidFill>
                  <a:srgbClr val="000000"/>
                </a:solidFill>
                <a:latin typeface="merriweather"/>
              </a:rPr>
              <a:t>bảo</a:t>
            </a:r>
            <a:r>
              <a:rPr lang="en-US" sz="2800" dirty="0">
                <a:solidFill>
                  <a:srgbClr val="000000"/>
                </a:solidFill>
                <a:latin typeface="merriweather"/>
              </a:rPr>
              <a:t> </a:t>
            </a:r>
            <a:r>
              <a:rPr lang="en-US" sz="2800" dirty="0" err="1">
                <a:solidFill>
                  <a:srgbClr val="000000"/>
                </a:solidFill>
                <a:latin typeface="merriweather"/>
              </a:rPr>
              <a:t>trì</a:t>
            </a:r>
            <a:r>
              <a:rPr lang="en-US" sz="2800" dirty="0">
                <a:solidFill>
                  <a:srgbClr val="000000"/>
                </a:solidFill>
                <a:latin typeface="merriweather"/>
              </a:rPr>
              <a:t> </a:t>
            </a:r>
            <a:r>
              <a:rPr lang="en-US" sz="2800" dirty="0" err="1">
                <a:solidFill>
                  <a:srgbClr val="000000"/>
                </a:solidFill>
                <a:latin typeface="merriweather"/>
              </a:rPr>
              <a:t>chương</a:t>
            </a:r>
            <a:r>
              <a:rPr lang="en-US" sz="2800" dirty="0">
                <a:solidFill>
                  <a:srgbClr val="000000"/>
                </a:solidFill>
                <a:latin typeface="merriweather"/>
              </a:rPr>
              <a:t> </a:t>
            </a:r>
            <a:r>
              <a:rPr lang="en-US" sz="2800" dirty="0" err="1">
                <a:solidFill>
                  <a:srgbClr val="000000"/>
                </a:solidFill>
                <a:latin typeface="merriweather"/>
              </a:rPr>
              <a:t>trình</a:t>
            </a:r>
            <a:r>
              <a:rPr lang="en-US" sz="2800" dirty="0">
                <a:solidFill>
                  <a:srgbClr val="000000"/>
                </a:solidFill>
                <a:latin typeface="merriweather"/>
              </a:rPr>
              <a:t> </a:t>
            </a:r>
            <a:r>
              <a:rPr lang="en-US" sz="2800" dirty="0" err="1">
                <a:solidFill>
                  <a:srgbClr val="000000"/>
                </a:solidFill>
                <a:latin typeface="merriweather"/>
              </a:rPr>
              <a:t>sau</a:t>
            </a:r>
            <a:r>
              <a:rPr lang="en-US" sz="2800" dirty="0">
                <a:solidFill>
                  <a:srgbClr val="000000"/>
                </a:solidFill>
                <a:latin typeface="merriweather"/>
              </a:rPr>
              <a:t> </a:t>
            </a:r>
            <a:r>
              <a:rPr lang="en-US" sz="2800" dirty="0" err="1">
                <a:solidFill>
                  <a:srgbClr val="000000"/>
                </a:solidFill>
                <a:latin typeface="merriweather"/>
              </a:rPr>
              <a:t>này</a:t>
            </a:r>
            <a:r>
              <a:rPr lang="en-US" sz="2800" dirty="0">
                <a:solidFill>
                  <a:srgbClr val="000000"/>
                </a:solidFill>
                <a:latin typeface="merriweather"/>
              </a:rPr>
              <a:t>. </a:t>
            </a:r>
            <a:r>
              <a:rPr lang="en-US" sz="2800" dirty="0" err="1">
                <a:solidFill>
                  <a:srgbClr val="000000"/>
                </a:solidFill>
                <a:latin typeface="merriweather"/>
              </a:rPr>
              <a:t>Sử</a:t>
            </a:r>
            <a:r>
              <a:rPr lang="en-US" sz="2800" dirty="0">
                <a:solidFill>
                  <a:srgbClr val="000000"/>
                </a:solidFill>
                <a:latin typeface="merriweather"/>
              </a:rPr>
              <a:t> </a:t>
            </a:r>
            <a:r>
              <a:rPr lang="en-US" sz="2800" dirty="0" err="1">
                <a:solidFill>
                  <a:srgbClr val="000000"/>
                </a:solidFill>
                <a:latin typeface="merriweather"/>
              </a:rPr>
              <a:t>dụng</a:t>
            </a:r>
            <a:r>
              <a:rPr lang="en-US" sz="2800" dirty="0">
                <a:solidFill>
                  <a:srgbClr val="000000"/>
                </a:solidFill>
                <a:latin typeface="merriweather"/>
              </a:rPr>
              <a:t> </a:t>
            </a:r>
            <a:r>
              <a:rPr lang="en-US" sz="2800" b="1" dirty="0" err="1">
                <a:solidFill>
                  <a:srgbClr val="000000"/>
                </a:solidFill>
                <a:latin typeface="merriweather"/>
              </a:rPr>
              <a:t>ký</a:t>
            </a:r>
            <a:r>
              <a:rPr lang="en-US" sz="2800" b="1" dirty="0">
                <a:solidFill>
                  <a:srgbClr val="000000"/>
                </a:solidFill>
                <a:latin typeface="merriweather"/>
              </a:rPr>
              <a:t> </a:t>
            </a:r>
            <a:r>
              <a:rPr lang="en-US" sz="2800" b="1" dirty="0" err="1">
                <a:solidFill>
                  <a:srgbClr val="000000"/>
                </a:solidFill>
                <a:latin typeface="merriweather"/>
              </a:rPr>
              <a:t>hiệu</a:t>
            </a:r>
            <a:r>
              <a:rPr lang="en-US" sz="2800" b="1" dirty="0">
                <a:solidFill>
                  <a:srgbClr val="000000"/>
                </a:solidFill>
                <a:latin typeface="merriweather"/>
              </a:rPr>
              <a:t> hash (#)</a:t>
            </a:r>
            <a:r>
              <a:rPr lang="en-US" sz="2800" dirty="0">
                <a:solidFill>
                  <a:srgbClr val="000000"/>
                </a:solidFill>
                <a:latin typeface="merriweather"/>
              </a:rPr>
              <a:t> </a:t>
            </a:r>
            <a:r>
              <a:rPr lang="en-US" sz="2800" dirty="0" err="1">
                <a:solidFill>
                  <a:srgbClr val="000000"/>
                </a:solidFill>
                <a:latin typeface="merriweather"/>
              </a:rPr>
              <a:t>để</a:t>
            </a:r>
            <a:r>
              <a:rPr lang="en-US" sz="2800" dirty="0">
                <a:solidFill>
                  <a:srgbClr val="000000"/>
                </a:solidFill>
                <a:latin typeface="merriweather"/>
              </a:rPr>
              <a:t> </a:t>
            </a:r>
            <a:r>
              <a:rPr lang="en-US" sz="2800" dirty="0" err="1">
                <a:solidFill>
                  <a:srgbClr val="000000"/>
                </a:solidFill>
                <a:latin typeface="merriweather"/>
              </a:rPr>
              <a:t>bắt</a:t>
            </a:r>
            <a:r>
              <a:rPr lang="en-US" sz="2800" dirty="0">
                <a:solidFill>
                  <a:srgbClr val="000000"/>
                </a:solidFill>
                <a:latin typeface="merriweather"/>
              </a:rPr>
              <a:t> </a:t>
            </a:r>
            <a:r>
              <a:rPr lang="en-US" sz="2800" dirty="0" err="1">
                <a:solidFill>
                  <a:srgbClr val="000000"/>
                </a:solidFill>
                <a:latin typeface="merriweather"/>
              </a:rPr>
              <a:t>đầu</a:t>
            </a:r>
            <a:r>
              <a:rPr lang="en-US" sz="2800" dirty="0">
                <a:solidFill>
                  <a:srgbClr val="000000"/>
                </a:solidFill>
                <a:latin typeface="merriweather"/>
              </a:rPr>
              <a:t> </a:t>
            </a:r>
            <a:r>
              <a:rPr lang="en-US" sz="2800" dirty="0" err="1">
                <a:solidFill>
                  <a:srgbClr val="000000"/>
                </a:solidFill>
                <a:latin typeface="merriweather"/>
              </a:rPr>
              <a:t>viết</a:t>
            </a:r>
            <a:r>
              <a:rPr lang="en-US" sz="2800" dirty="0">
                <a:solidFill>
                  <a:srgbClr val="000000"/>
                </a:solidFill>
                <a:latin typeface="merriweather"/>
              </a:rPr>
              <a:t> comment </a:t>
            </a:r>
            <a:r>
              <a:rPr lang="en-US" sz="2800" dirty="0" err="1">
                <a:solidFill>
                  <a:srgbClr val="000000"/>
                </a:solidFill>
                <a:latin typeface="merriweather"/>
              </a:rPr>
              <a:t>trong</a:t>
            </a:r>
            <a:r>
              <a:rPr lang="en-US" sz="2800" dirty="0">
                <a:solidFill>
                  <a:srgbClr val="000000"/>
                </a:solidFill>
                <a:latin typeface="merriweather"/>
              </a:rPr>
              <a:t> Python. </a:t>
            </a:r>
            <a:r>
              <a:rPr lang="en-US" sz="2800" dirty="0" err="1">
                <a:solidFill>
                  <a:srgbClr val="000000"/>
                </a:solidFill>
                <a:latin typeface="merriweather"/>
              </a:rPr>
              <a:t>Trình</a:t>
            </a:r>
            <a:r>
              <a:rPr lang="en-US" sz="2800" dirty="0">
                <a:solidFill>
                  <a:srgbClr val="000000"/>
                </a:solidFill>
                <a:latin typeface="merriweather"/>
              </a:rPr>
              <a:t> </a:t>
            </a:r>
            <a:r>
              <a:rPr lang="en-US" sz="2800" dirty="0" err="1">
                <a:solidFill>
                  <a:srgbClr val="000000"/>
                </a:solidFill>
                <a:latin typeface="merriweather"/>
              </a:rPr>
              <a:t>thông</a:t>
            </a:r>
            <a:r>
              <a:rPr lang="en-US" sz="2800" dirty="0">
                <a:solidFill>
                  <a:srgbClr val="000000"/>
                </a:solidFill>
                <a:latin typeface="merriweather"/>
              </a:rPr>
              <a:t> </a:t>
            </a:r>
            <a:r>
              <a:rPr lang="en-US" sz="2800" dirty="0" err="1">
                <a:solidFill>
                  <a:srgbClr val="000000"/>
                </a:solidFill>
                <a:latin typeface="merriweather"/>
              </a:rPr>
              <a:t>dịch</a:t>
            </a:r>
            <a:r>
              <a:rPr lang="en-US" sz="2800" dirty="0">
                <a:solidFill>
                  <a:srgbClr val="000000"/>
                </a:solidFill>
                <a:latin typeface="merriweather"/>
              </a:rPr>
              <a:t> Python </a:t>
            </a:r>
            <a:r>
              <a:rPr lang="en-US" sz="2800" dirty="0" err="1">
                <a:solidFill>
                  <a:srgbClr val="000000"/>
                </a:solidFill>
                <a:latin typeface="merriweather"/>
              </a:rPr>
              <a:t>sẽ</a:t>
            </a:r>
            <a:r>
              <a:rPr lang="en-US" sz="2800" dirty="0">
                <a:solidFill>
                  <a:srgbClr val="000000"/>
                </a:solidFill>
                <a:latin typeface="merriweather"/>
              </a:rPr>
              <a:t> </a:t>
            </a:r>
            <a:r>
              <a:rPr lang="en-US" sz="2800" dirty="0" err="1">
                <a:solidFill>
                  <a:srgbClr val="000000"/>
                </a:solidFill>
                <a:latin typeface="merriweather"/>
              </a:rPr>
              <a:t>bỏ</a:t>
            </a:r>
            <a:r>
              <a:rPr lang="en-US" sz="2800" dirty="0">
                <a:solidFill>
                  <a:srgbClr val="000000"/>
                </a:solidFill>
                <a:latin typeface="merriweather"/>
              </a:rPr>
              <a:t> qua comment </a:t>
            </a:r>
            <a:r>
              <a:rPr lang="en-US" sz="2800" dirty="0" err="1">
                <a:solidFill>
                  <a:srgbClr val="000000"/>
                </a:solidFill>
                <a:latin typeface="merriweather"/>
              </a:rPr>
              <a:t>bắt</a:t>
            </a:r>
            <a:r>
              <a:rPr lang="en-US" sz="2800" dirty="0">
                <a:solidFill>
                  <a:srgbClr val="000000"/>
                </a:solidFill>
                <a:latin typeface="merriweather"/>
              </a:rPr>
              <a:t> </a:t>
            </a:r>
            <a:r>
              <a:rPr lang="en-US" sz="2800" dirty="0" err="1">
                <a:solidFill>
                  <a:srgbClr val="000000"/>
                </a:solidFill>
                <a:latin typeface="merriweather"/>
              </a:rPr>
              <a:t>đầu</a:t>
            </a:r>
            <a:r>
              <a:rPr lang="en-US" sz="2800" dirty="0">
                <a:solidFill>
                  <a:srgbClr val="000000"/>
                </a:solidFill>
                <a:latin typeface="merriweather"/>
              </a:rPr>
              <a:t> </a:t>
            </a:r>
            <a:r>
              <a:rPr lang="en-US" sz="2800" dirty="0" err="1">
                <a:solidFill>
                  <a:srgbClr val="000000"/>
                </a:solidFill>
                <a:latin typeface="merriweather"/>
              </a:rPr>
              <a:t>từ</a:t>
            </a:r>
            <a:r>
              <a:rPr lang="en-US" sz="2800" dirty="0">
                <a:solidFill>
                  <a:srgbClr val="000000"/>
                </a:solidFill>
                <a:latin typeface="merriweather"/>
              </a:rPr>
              <a:t> </a:t>
            </a:r>
            <a:r>
              <a:rPr lang="en-US" sz="2800" b="1" dirty="0" err="1">
                <a:solidFill>
                  <a:srgbClr val="000000"/>
                </a:solidFill>
                <a:latin typeface="merriweather"/>
              </a:rPr>
              <a:t>ký</a:t>
            </a:r>
            <a:r>
              <a:rPr lang="en-US" sz="2800" b="1" dirty="0">
                <a:solidFill>
                  <a:srgbClr val="000000"/>
                </a:solidFill>
                <a:latin typeface="merriweather"/>
              </a:rPr>
              <a:t> </a:t>
            </a:r>
            <a:r>
              <a:rPr lang="en-US" sz="2800" b="1" dirty="0" err="1">
                <a:solidFill>
                  <a:srgbClr val="000000"/>
                </a:solidFill>
                <a:latin typeface="merriweather"/>
              </a:rPr>
              <a:t>hiệu</a:t>
            </a:r>
            <a:r>
              <a:rPr lang="en-US" sz="2800" b="1" dirty="0">
                <a:solidFill>
                  <a:srgbClr val="000000"/>
                </a:solidFill>
                <a:latin typeface="merriweather"/>
              </a:rPr>
              <a:t> hash (#)</a:t>
            </a:r>
            <a:r>
              <a:rPr lang="en-US" sz="2800" dirty="0">
                <a:solidFill>
                  <a:srgbClr val="000000"/>
                </a:solidFill>
                <a:latin typeface="merriweather"/>
              </a:rPr>
              <a:t> </a:t>
            </a:r>
            <a:r>
              <a:rPr lang="en-US" sz="2800" dirty="0" err="1">
                <a:solidFill>
                  <a:srgbClr val="000000"/>
                </a:solidFill>
                <a:latin typeface="merriweather"/>
              </a:rPr>
              <a:t>cho</a:t>
            </a:r>
            <a:r>
              <a:rPr lang="en-US" sz="2800" dirty="0">
                <a:solidFill>
                  <a:srgbClr val="000000"/>
                </a:solidFill>
                <a:latin typeface="merriweather"/>
              </a:rPr>
              <a:t> </a:t>
            </a:r>
            <a:r>
              <a:rPr lang="en-US" sz="2800" dirty="0" err="1">
                <a:solidFill>
                  <a:srgbClr val="000000"/>
                </a:solidFill>
                <a:latin typeface="merriweather"/>
              </a:rPr>
              <a:t>đến</a:t>
            </a:r>
            <a:r>
              <a:rPr lang="en-US" sz="2800" dirty="0">
                <a:solidFill>
                  <a:srgbClr val="000000"/>
                </a:solidFill>
                <a:latin typeface="merriweather"/>
              </a:rPr>
              <a:t> </a:t>
            </a:r>
            <a:r>
              <a:rPr lang="en-US" sz="2800" dirty="0" err="1">
                <a:solidFill>
                  <a:srgbClr val="000000"/>
                </a:solidFill>
                <a:latin typeface="merriweather"/>
              </a:rPr>
              <a:t>khi</a:t>
            </a:r>
            <a:r>
              <a:rPr lang="en-US" sz="2800" dirty="0">
                <a:solidFill>
                  <a:srgbClr val="000000"/>
                </a:solidFill>
                <a:latin typeface="merriweather"/>
              </a:rPr>
              <a:t> </a:t>
            </a:r>
            <a:r>
              <a:rPr lang="en-US" sz="2800" dirty="0" err="1">
                <a:solidFill>
                  <a:srgbClr val="000000"/>
                </a:solidFill>
                <a:latin typeface="merriweather"/>
              </a:rPr>
              <a:t>gặp</a:t>
            </a:r>
            <a:r>
              <a:rPr lang="en-US" sz="2800" dirty="0">
                <a:solidFill>
                  <a:srgbClr val="000000"/>
                </a:solidFill>
                <a:latin typeface="merriweather"/>
              </a:rPr>
              <a:t> </a:t>
            </a:r>
            <a:r>
              <a:rPr lang="en-US" sz="2800" dirty="0" err="1">
                <a:solidFill>
                  <a:srgbClr val="000000"/>
                </a:solidFill>
                <a:latin typeface="merriweather"/>
              </a:rPr>
              <a:t>ký</a:t>
            </a:r>
            <a:r>
              <a:rPr lang="en-US" sz="2800" dirty="0">
                <a:solidFill>
                  <a:srgbClr val="000000"/>
                </a:solidFill>
                <a:latin typeface="merriweather"/>
              </a:rPr>
              <a:t> </a:t>
            </a:r>
            <a:r>
              <a:rPr lang="en-US" sz="2800" dirty="0" err="1">
                <a:solidFill>
                  <a:srgbClr val="000000"/>
                </a:solidFill>
                <a:latin typeface="merriweather"/>
              </a:rPr>
              <a:t>tự</a:t>
            </a:r>
            <a:r>
              <a:rPr lang="en-US" sz="2800" dirty="0">
                <a:solidFill>
                  <a:srgbClr val="000000"/>
                </a:solidFill>
                <a:latin typeface="merriweather"/>
              </a:rPr>
              <a:t> </a:t>
            </a:r>
            <a:r>
              <a:rPr lang="en-US" sz="2800" dirty="0" err="1">
                <a:solidFill>
                  <a:srgbClr val="000000"/>
                </a:solidFill>
                <a:latin typeface="merriweather"/>
              </a:rPr>
              <a:t>bắt</a:t>
            </a:r>
            <a:r>
              <a:rPr lang="en-US" sz="2800" dirty="0">
                <a:solidFill>
                  <a:srgbClr val="000000"/>
                </a:solidFill>
                <a:latin typeface="merriweather"/>
              </a:rPr>
              <a:t> </a:t>
            </a:r>
            <a:r>
              <a:rPr lang="en-US" sz="2800" dirty="0" err="1">
                <a:solidFill>
                  <a:srgbClr val="000000"/>
                </a:solidFill>
                <a:latin typeface="merriweather"/>
              </a:rPr>
              <a:t>đầu</a:t>
            </a:r>
            <a:r>
              <a:rPr lang="en-US" sz="2800" dirty="0">
                <a:solidFill>
                  <a:srgbClr val="000000"/>
                </a:solidFill>
                <a:latin typeface="merriweather"/>
              </a:rPr>
              <a:t> </a:t>
            </a:r>
            <a:r>
              <a:rPr lang="en-US" sz="2800" dirty="0" err="1">
                <a:solidFill>
                  <a:srgbClr val="000000"/>
                </a:solidFill>
                <a:latin typeface="merriweather"/>
              </a:rPr>
              <a:t>dòng</a:t>
            </a:r>
            <a:r>
              <a:rPr lang="en-US" sz="2800" dirty="0">
                <a:solidFill>
                  <a:srgbClr val="000000"/>
                </a:solidFill>
                <a:latin typeface="merriweather"/>
              </a:rPr>
              <a:t> </a:t>
            </a:r>
            <a:r>
              <a:rPr lang="en-US" sz="2800" dirty="0" err="1">
                <a:solidFill>
                  <a:srgbClr val="000000"/>
                </a:solidFill>
                <a:latin typeface="merriweather"/>
              </a:rPr>
              <a:t>mới</a:t>
            </a:r>
            <a:r>
              <a:rPr lang="en-US" sz="2800" dirty="0">
                <a:solidFill>
                  <a:srgbClr val="000000"/>
                </a:solidFill>
                <a:latin typeface="merriweather"/>
              </a:rPr>
              <a:t>.</a:t>
            </a:r>
            <a:r>
              <a:rPr lang="en-US" sz="2800" dirty="0"/>
              <a:t> </a:t>
            </a:r>
            <a:endParaRPr lang="en-US" sz="4000" dirty="0">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22795"/>
            <a:ext cx="65" cy="411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22795"/>
            <a:ext cx="65" cy="41160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4761257" y="4234276"/>
            <a:ext cx="3375578" cy="2383784"/>
          </a:xfrm>
          <a:prstGeom prst="rect">
            <a:avLst/>
          </a:prstGeom>
        </p:spPr>
      </p:pic>
    </p:spTree>
    <p:extLst>
      <p:ext uri="{BB962C8B-B14F-4D97-AF65-F5344CB8AC3E}">
        <p14:creationId xmlns:p14="http://schemas.microsoft.com/office/powerpoint/2010/main" val="3919140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Thành</a:t>
            </a:r>
            <a:r>
              <a:rPr lang="en-US" dirty="0" smtClean="0"/>
              <a:t> </a:t>
            </a:r>
            <a:r>
              <a:rPr lang="en-US" dirty="0" err="1" smtClean="0"/>
              <a:t>phần</a:t>
            </a:r>
            <a:r>
              <a:rPr lang="en-US" dirty="0" smtClean="0"/>
              <a:t> </a:t>
            </a:r>
            <a:r>
              <a:rPr lang="en-US" dirty="0" err="1" smtClean="0"/>
              <a:t>và</a:t>
            </a:r>
            <a:r>
              <a:rPr lang="en-US" dirty="0" smtClean="0"/>
              <a:t> </a:t>
            </a:r>
            <a:r>
              <a:rPr lang="en-US" dirty="0" err="1" smtClean="0"/>
              <a:t>cú</a:t>
            </a:r>
            <a:r>
              <a:rPr lang="en-US" dirty="0" smtClean="0"/>
              <a:t> </a:t>
            </a:r>
            <a:r>
              <a:rPr lang="en-US" dirty="0" err="1" smtClean="0"/>
              <a:t>pháp</a:t>
            </a:r>
            <a:endParaRPr lang="en-US" dirty="0"/>
          </a:p>
        </p:txBody>
      </p:sp>
      <p:sp>
        <p:nvSpPr>
          <p:cNvPr id="3" name="Content Placeholder 2"/>
          <p:cNvSpPr>
            <a:spLocks noGrp="1"/>
          </p:cNvSpPr>
          <p:nvPr>
            <p:ph idx="1"/>
          </p:nvPr>
        </p:nvSpPr>
        <p:spPr>
          <a:xfrm>
            <a:off x="1176791" y="1673455"/>
            <a:ext cx="9915280" cy="4634580"/>
          </a:xfrm>
        </p:spPr>
        <p:txBody>
          <a:bodyPr>
            <a:normAutofit/>
          </a:bodyPr>
          <a:lstStyle/>
          <a:p>
            <a:pPr marL="0" lvl="0" indent="0" eaLnBrk="0" hangingPunct="0">
              <a:spcBef>
                <a:spcPct val="0"/>
              </a:spcBef>
              <a:buClrTx/>
              <a:buNone/>
            </a:pPr>
            <a:r>
              <a:rPr lang="vi-VN" sz="2800" dirty="0"/>
              <a:t>Một hoặc nhiều câu lệnh (statement) có thể tạo thành một khối lênh (code block). Các khối lệnh thường gặp trong Python như các lệnh trong lớp (class), hàm (function), vòng lặp (loop),… Python sử dụng thụt đầu dòng (indentation) để bắt đầu định nghĩa, phân tách một code block với các code block khác. </a:t>
            </a:r>
            <a:r>
              <a:rPr lang="vi-VN" sz="2800" b="1" dirty="0"/>
              <a:t>Ví dụ</a:t>
            </a:r>
            <a:r>
              <a:rPr lang="vi-VN" sz="2800" dirty="0"/>
              <a:t>:</a:t>
            </a:r>
            <a:endParaRPr lang="en-US" sz="4000" dirty="0">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22795"/>
            <a:ext cx="65" cy="411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22795"/>
            <a:ext cx="65" cy="41160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33308"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4412146" y="3990745"/>
            <a:ext cx="6972300" cy="2771775"/>
          </a:xfrm>
          <a:prstGeom prst="rect">
            <a:avLst/>
          </a:prstGeom>
        </p:spPr>
      </p:pic>
    </p:spTree>
    <p:extLst>
      <p:ext uri="{BB962C8B-B14F-4D97-AF65-F5344CB8AC3E}">
        <p14:creationId xmlns:p14="http://schemas.microsoft.com/office/powerpoint/2010/main" val="3468632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err="1"/>
              <a:t>Kết</a:t>
            </a:r>
            <a:r>
              <a:rPr lang="en-US" dirty="0"/>
              <a:t> </a:t>
            </a:r>
            <a:r>
              <a:rPr lang="en-US" dirty="0" err="1"/>
              <a:t>chương</a:t>
            </a:r>
            <a:endParaRPr lang="en-US" dirty="0"/>
          </a:p>
        </p:txBody>
      </p:sp>
      <p:sp>
        <p:nvSpPr>
          <p:cNvPr id="3" name="Content Placeholder 2"/>
          <p:cNvSpPr>
            <a:spLocks noGrp="1"/>
          </p:cNvSpPr>
          <p:nvPr>
            <p:ph idx="1"/>
          </p:nvPr>
        </p:nvSpPr>
        <p:spPr/>
        <p:txBody>
          <a:bodyPr>
            <a:normAutofit/>
          </a:bodyPr>
          <a:lstStyle/>
          <a:p>
            <a:r>
              <a:rPr lang="en-US" sz="2400" b="1" dirty="0" err="1">
                <a:latin typeface="Arial" panose="020B0604020202020204" pitchFamily="34" charset="0"/>
                <a:cs typeface="Arial" panose="020B0604020202020204" pitchFamily="34" charset="0"/>
              </a:rPr>
              <a:t>Nội</a:t>
            </a:r>
            <a:r>
              <a:rPr lang="en-US" sz="2400" b="1" dirty="0">
                <a:latin typeface="Arial" panose="020B0604020202020204" pitchFamily="34" charset="0"/>
                <a:cs typeface="Arial" panose="020B0604020202020204" pitchFamily="34" charset="0"/>
              </a:rPr>
              <a:t> dung </a:t>
            </a:r>
            <a:r>
              <a:rPr lang="en-US" sz="2400" b="1" dirty="0" err="1">
                <a:latin typeface="Arial" panose="020B0604020202020204" pitchFamily="34" charset="0"/>
                <a:cs typeface="Arial" panose="020B0604020202020204" pitchFamily="34" charset="0"/>
              </a:rPr>
              <a:t>trong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chương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đã</a:t>
            </a:r>
            <a:r>
              <a:rPr lang="en-US" sz="2400" b="1"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Python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Python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dẫn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mềm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gõ</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nguồn</a:t>
            </a:r>
            <a:r>
              <a:rPr lang="en-US" dirty="0">
                <a:latin typeface="Arial" panose="020B0604020202020204" pitchFamily="34" charset="0"/>
                <a:cs typeface="Arial" panose="020B0604020202020204" pitchFamily="34" charset="0"/>
              </a:rPr>
              <a:t> Python. </a:t>
            </a: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Python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hello_world.py. </a:t>
            </a: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sz="2400" b="1" dirty="0" err="1">
                <a:latin typeface="Arial" panose="020B0604020202020204" pitchFamily="34" charset="0"/>
                <a:cs typeface="Arial" panose="020B0604020202020204" pitchFamily="34" charset="0"/>
              </a:rPr>
              <a:t>Tiếp</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theo</a:t>
            </a:r>
            <a:r>
              <a:rPr lang="en-US" sz="2400" b="1"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Python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54757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Bài tập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1370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b="1" dirty="0" err="1"/>
              <a:t>Môi</a:t>
            </a:r>
            <a:r>
              <a:rPr lang="en-US" b="1" dirty="0"/>
              <a:t> </a:t>
            </a:r>
            <a:r>
              <a:rPr lang="en-US" b="1" dirty="0" err="1"/>
              <a:t>trường</a:t>
            </a:r>
            <a:endParaRPr lang="en-US" b="1" dirty="0"/>
          </a:p>
        </p:txBody>
      </p:sp>
      <p:sp>
        <p:nvSpPr>
          <p:cNvPr id="3" name="Content Placeholder 2"/>
          <p:cNvSpPr>
            <a:spLocks noGrp="1"/>
          </p:cNvSpPr>
          <p:nvPr>
            <p:ph idx="1"/>
          </p:nvPr>
        </p:nvSpPr>
        <p:spPr>
          <a:xfrm>
            <a:off x="1097280" y="2136162"/>
            <a:ext cx="5818350" cy="3732932"/>
          </a:xfrm>
        </p:spPr>
        <p:txBody>
          <a:bodyPr>
            <a:normAutofit/>
          </a:bodyPr>
          <a:lstStyle/>
          <a:p>
            <a:pPr marL="0" indent="0">
              <a:buNone/>
            </a:pPr>
            <a:r>
              <a:rPr lang="en-US" sz="2400" dirty="0" err="1">
                <a:latin typeface="Arial" panose="020B0604020202020204" pitchFamily="34" charset="0"/>
                <a:cs typeface="Arial" panose="020B0604020202020204" pitchFamily="34" charset="0"/>
              </a:rPr>
              <a:t>Yêu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Python</a:t>
            </a: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soạn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thảo</a:t>
            </a:r>
            <a:r>
              <a:rPr lang="en-US" sz="2400" dirty="0">
                <a:latin typeface="Arial" panose="020B0604020202020204" pitchFamily="34" charset="0"/>
                <a:cs typeface="Arial" panose="020B0604020202020204" pitchFamily="34" charset="0"/>
              </a:rPr>
              <a:t>: </a:t>
            </a:r>
          </a:p>
          <a:p>
            <a:r>
              <a:rPr lang="en-US" b="1" dirty="0" smtClean="0">
                <a:latin typeface="Arial" panose="020B0604020202020204" pitchFamily="34" charset="0"/>
                <a:cs typeface="Arial" panose="020B0604020202020204" pitchFamily="34" charset="0"/>
              </a:rPr>
              <a:t>Visual </a:t>
            </a:r>
            <a:r>
              <a:rPr lang="en-US" b="1" dirty="0">
                <a:latin typeface="Arial" panose="020B0604020202020204" pitchFamily="34" charset="0"/>
                <a:cs typeface="Arial" panose="020B0604020202020204" pitchFamily="34" charset="0"/>
              </a:rPr>
              <a:t>studio code </a:t>
            </a:r>
            <a:endParaRPr lang="en-US" b="1" dirty="0" smtClean="0">
              <a:latin typeface="Arial" panose="020B0604020202020204" pitchFamily="34" charset="0"/>
              <a:cs typeface="Arial" panose="020B0604020202020204" pitchFamily="34" charset="0"/>
            </a:endParaRPr>
          </a:p>
          <a:p>
            <a:r>
              <a:rPr lang="en-US" b="1" dirty="0" err="1" smtClean="0">
                <a:latin typeface="Arial" panose="020B0604020202020204" pitchFamily="34" charset="0"/>
                <a:cs typeface="Arial" panose="020B0604020202020204" pitchFamily="34" charset="0"/>
              </a:rPr>
              <a:t>Pycharm</a:t>
            </a:r>
            <a:r>
              <a:rPr lang="en-US" b="1" dirty="0" smtClean="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IDE</a:t>
            </a:r>
          </a:p>
          <a:p>
            <a:r>
              <a:rPr lang="en-US" sz="2400" b="1" dirty="0">
                <a:latin typeface="Arial" panose="020B0604020202020204" pitchFamily="34" charset="0"/>
                <a:cs typeface="Arial" panose="020B0604020202020204" pitchFamily="34" charset="0"/>
              </a:rPr>
              <a:t>Sublime Text </a:t>
            </a:r>
            <a:r>
              <a:rPr lang="en-US" sz="2400" b="1" dirty="0" smtClean="0">
                <a:latin typeface="Arial" panose="020B0604020202020204" pitchFamily="34" charset="0"/>
                <a:cs typeface="Arial" panose="020B0604020202020204" pitchFamily="34" charset="0"/>
              </a:rPr>
              <a:t>3</a:t>
            </a: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7511586" y="2052404"/>
            <a:ext cx="2728869" cy="1499867"/>
          </a:xfrm>
          <a:prstGeom prst="rect">
            <a:avLst/>
          </a:prstGeom>
        </p:spPr>
      </p:pic>
      <p:pic>
        <p:nvPicPr>
          <p:cNvPr id="1026" name="Picture 2" descr="Hướng dẫn cách cài đặt Sublime Text 3 miễn phí"/>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11586" y="4105089"/>
            <a:ext cx="2728869" cy="15349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5210175" y="2543175"/>
            <a:ext cx="1771650" cy="1771650"/>
          </a:xfrm>
          <a:prstGeom prst="rect">
            <a:avLst/>
          </a:prstGeom>
        </p:spPr>
      </p:pic>
    </p:spTree>
    <p:extLst>
      <p:ext uri="{BB962C8B-B14F-4D97-AF65-F5344CB8AC3E}">
        <p14:creationId xmlns:p14="http://schemas.microsoft.com/office/powerpoint/2010/main" val="319722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&amp;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p:cNvSpPr>
            <a:spLocks noGrp="1"/>
          </p:cNvSpPr>
          <p:nvPr>
            <p:ph idx="1"/>
          </p:nvPr>
        </p:nvSpPr>
        <p:spPr>
          <a:xfrm>
            <a:off x="609600" y="1676400"/>
            <a:ext cx="11393714" cy="4648200"/>
          </a:xfrm>
        </p:spPr>
        <p:txBody>
          <a:bodyPr>
            <a:normAutofit/>
          </a:bodyPr>
          <a:lstStyle/>
          <a:p>
            <a:r>
              <a:rPr lang="vi-VN" b="1" dirty="0"/>
              <a:t>Python </a:t>
            </a:r>
            <a:r>
              <a:rPr lang="vi-VN" dirty="0"/>
              <a:t>là một ngôn ngữ lập trình cấp cao, được sử dụng với nhiều mục đích khác nhau. Python được sử dụng trong phát triển web, ứng dụng máy học,… Lập trình viên </a:t>
            </a:r>
            <a:r>
              <a:rPr lang="vi-VN" dirty="0">
                <a:hlinkClick r:id="rId3"/>
              </a:rPr>
              <a:t>Guido van Rossum</a:t>
            </a:r>
            <a:r>
              <a:rPr lang="vi-VN" dirty="0"/>
              <a:t> giới thiệu Python vào năm 1991 và được phát triển bởi </a:t>
            </a:r>
            <a:r>
              <a:rPr lang="vi-VN" dirty="0">
                <a:hlinkClick r:id="rId4"/>
              </a:rPr>
              <a:t>Python Software Foundation</a:t>
            </a:r>
            <a:r>
              <a:rPr lang="vi-VN" dirty="0"/>
              <a:t>.</a:t>
            </a:r>
          </a:p>
          <a:p>
            <a:r>
              <a:rPr lang="vi-VN" dirty="0"/>
              <a:t>Python được thiết kế với ưu điểm là dễ đọc, dễ học và dễ nhớ. Cấu trúc của Python cho phép viết các chương trình với code ngắn gọn hơn. </a:t>
            </a:r>
            <a:endParaRPr lang="en-US" dirty="0" smtClean="0"/>
          </a:p>
          <a:p>
            <a:r>
              <a:rPr lang="vi-VN" dirty="0" smtClean="0"/>
              <a:t>Python </a:t>
            </a:r>
            <a:r>
              <a:rPr lang="vi-VN" dirty="0"/>
              <a:t>là ngôn ngữ rất sáng sủa, cấu trúc rõ ràng, rất phù hợp cho người mới học lập trình.</a:t>
            </a:r>
          </a:p>
          <a:p>
            <a:r>
              <a:rPr lang="vi-VN" dirty="0"/>
              <a:t>Python là một trong những ngôn ngữ lập trình phổ biến nhất hiện nay.</a:t>
            </a:r>
          </a:p>
        </p:txBody>
      </p:sp>
    </p:spTree>
    <p:extLst>
      <p:ext uri="{BB962C8B-B14F-4D97-AF65-F5344CB8AC3E}">
        <p14:creationId xmlns:p14="http://schemas.microsoft.com/office/powerpoint/2010/main" val="91350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&amp; </a:t>
            </a:r>
            <a:r>
              <a:rPr lang="en-US" dirty="0" err="1"/>
              <a:t>hệ</a:t>
            </a:r>
            <a:r>
              <a:rPr lang="en-US" dirty="0"/>
              <a:t> </a:t>
            </a:r>
            <a:r>
              <a:rPr lang="en-US" dirty="0" err="1"/>
              <a:t>điều</a:t>
            </a:r>
            <a:r>
              <a:rPr lang="en-US" dirty="0"/>
              <a:t> </a:t>
            </a:r>
            <a:r>
              <a:rPr lang="en-US" dirty="0" err="1"/>
              <a:t>hành</a:t>
            </a:r>
            <a:endParaRPr lang="en-US" dirty="0"/>
          </a:p>
        </p:txBody>
      </p:sp>
      <p:pic>
        <p:nvPicPr>
          <p:cNvPr id="5" name="Picture 4"/>
          <p:cNvPicPr>
            <a:picLocks noChangeAspect="1"/>
          </p:cNvPicPr>
          <p:nvPr/>
        </p:nvPicPr>
        <p:blipFill>
          <a:blip r:embed="rId3"/>
          <a:stretch>
            <a:fillRect/>
          </a:stretch>
        </p:blipFill>
        <p:spPr>
          <a:xfrm>
            <a:off x="2152650" y="1257300"/>
            <a:ext cx="7860632" cy="5600700"/>
          </a:xfrm>
          <a:prstGeom prst="rect">
            <a:avLst/>
          </a:prstGeom>
        </p:spPr>
      </p:pic>
    </p:spTree>
    <p:extLst>
      <p:ext uri="{BB962C8B-B14F-4D97-AF65-F5344CB8AC3E}">
        <p14:creationId xmlns:p14="http://schemas.microsoft.com/office/powerpoint/2010/main" val="1167795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&amp;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p:cNvSpPr>
            <a:spLocks noGrp="1"/>
          </p:cNvSpPr>
          <p:nvPr>
            <p:ph idx="1"/>
          </p:nvPr>
        </p:nvSpPr>
        <p:spPr>
          <a:xfrm>
            <a:off x="647700" y="2019300"/>
            <a:ext cx="11393714" cy="4648200"/>
          </a:xfrm>
        </p:spPr>
        <p:txBody>
          <a:bodyPr>
            <a:normAutofit/>
          </a:bodyPr>
          <a:lstStyle/>
          <a:p>
            <a:r>
              <a:rPr lang="vi-VN" dirty="0"/>
              <a:t>Các phiên bản (version) của Python có 2 nhánh chính là Python 2 và Python 3. Chúng khá là khác nhau. </a:t>
            </a:r>
            <a:endParaRPr lang="en-US" dirty="0" smtClean="0"/>
          </a:p>
          <a:p>
            <a:r>
              <a:rPr lang="vi-VN" dirty="0" smtClean="0"/>
              <a:t>Python </a:t>
            </a:r>
            <a:r>
              <a:rPr lang="vi-VN" dirty="0"/>
              <a:t>2 được ra mắt vào năm 2000 và phát triển đến version 2.7.18 thì đã ngưng phát triển. </a:t>
            </a:r>
            <a:endParaRPr lang="en-US" dirty="0" smtClean="0"/>
          </a:p>
          <a:p>
            <a:r>
              <a:rPr lang="vi-VN" dirty="0" smtClean="0"/>
              <a:t>Python </a:t>
            </a:r>
            <a:r>
              <a:rPr lang="vi-VN" dirty="0"/>
              <a:t>3 được ra mắt vào năm 2008 và không hoàn toàn tương thích với Python 2. </a:t>
            </a:r>
            <a:endParaRPr lang="en-US" dirty="0" smtClean="0"/>
          </a:p>
          <a:p>
            <a:r>
              <a:rPr lang="vi-VN" dirty="0" smtClean="0"/>
              <a:t>Python </a:t>
            </a:r>
            <a:r>
              <a:rPr lang="vi-VN" dirty="0"/>
              <a:t>3 vẫn đang được phát triển và đến nay </a:t>
            </a:r>
            <a:r>
              <a:rPr lang="vi-VN" dirty="0" smtClean="0"/>
              <a:t>thì </a:t>
            </a:r>
            <a:r>
              <a:rPr lang="vi-VN" dirty="0"/>
              <a:t>đã có phiên bản Python </a:t>
            </a:r>
            <a:r>
              <a:rPr lang="vi-VN" dirty="0" smtClean="0"/>
              <a:t>3.10.</a:t>
            </a:r>
            <a:r>
              <a:rPr lang="en-US" dirty="0" smtClean="0"/>
              <a:t>5</a:t>
            </a:r>
            <a:r>
              <a:rPr lang="vi-VN" dirty="0" smtClean="0"/>
              <a:t>.</a:t>
            </a:r>
            <a:endParaRPr lang="vi-VN" dirty="0"/>
          </a:p>
        </p:txBody>
      </p:sp>
    </p:spTree>
    <p:extLst>
      <p:ext uri="{BB962C8B-B14F-4D97-AF65-F5344CB8AC3E}">
        <p14:creationId xmlns:p14="http://schemas.microsoft.com/office/powerpoint/2010/main" val="6009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&amp;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p:cNvSpPr>
            <a:spLocks noGrp="1"/>
          </p:cNvSpPr>
          <p:nvPr>
            <p:ph idx="1"/>
          </p:nvPr>
        </p:nvSpPr>
        <p:spPr>
          <a:xfrm>
            <a:off x="647700" y="2019300"/>
            <a:ext cx="6686550" cy="4648200"/>
          </a:xfrm>
        </p:spPr>
        <p:txBody>
          <a:bodyPr>
            <a:normAutofit lnSpcReduction="10000"/>
          </a:bodyPr>
          <a:lstStyle/>
          <a:p>
            <a:r>
              <a:rPr lang="vi-VN" dirty="0"/>
              <a:t>Chương trình </a:t>
            </a:r>
            <a:r>
              <a:rPr lang="vi-VN" b="1" dirty="0"/>
              <a:t>IDLE (Python 3.10 64 bit)</a:t>
            </a:r>
            <a:r>
              <a:rPr lang="vi-VN" dirty="0"/>
              <a:t> là môi trường phát triển tích hợp đơn giản cho Python. </a:t>
            </a:r>
            <a:r>
              <a:rPr lang="vi-VN" b="1" dirty="0"/>
              <a:t>IDLE</a:t>
            </a:r>
            <a:r>
              <a:rPr lang="vi-VN" dirty="0"/>
              <a:t> được đóng gói với chương trình cài đặt Python từ phiên bản </a:t>
            </a:r>
            <a:r>
              <a:rPr lang="vi-VN" b="1" dirty="0"/>
              <a:t>Python 1.5.2b1</a:t>
            </a:r>
            <a:r>
              <a:rPr lang="vi-VN" dirty="0"/>
              <a:t>.</a:t>
            </a:r>
          </a:p>
          <a:p>
            <a:r>
              <a:rPr lang="vi-VN" dirty="0"/>
              <a:t>Chương trình </a:t>
            </a:r>
            <a:r>
              <a:rPr lang="vi-VN" b="1" dirty="0"/>
              <a:t>Python 3.10 (64 bit)</a:t>
            </a:r>
            <a:r>
              <a:rPr lang="vi-VN" dirty="0"/>
              <a:t> là trình thông dịch Python. Các source code viết bằng ngôn ngữ Python muốn chạy được thì đều phải được thông dịch bởi trình thông dịch Python.</a:t>
            </a:r>
          </a:p>
          <a:p>
            <a:r>
              <a:rPr lang="vi-VN" dirty="0"/>
              <a:t>Để kiểm tra version của Python đã cài đặt, các bạn có thể sử dụng lệnh </a:t>
            </a:r>
            <a:r>
              <a:rPr lang="vi-VN" b="1" dirty="0"/>
              <a:t>python</a:t>
            </a:r>
            <a:r>
              <a:rPr lang="vi-VN" dirty="0"/>
              <a:t> trên Command Prompt của Windows 10.</a:t>
            </a:r>
          </a:p>
        </p:txBody>
      </p:sp>
      <p:pic>
        <p:nvPicPr>
          <p:cNvPr id="2050" name="Picture 2" descr="Chương trình Python đã cài đặt trên Window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125" y="1862932"/>
            <a:ext cx="303847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52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Visual Studio Code</a:t>
            </a:r>
            <a:endParaRPr lang="en-US" dirty="0"/>
          </a:p>
        </p:txBody>
      </p:sp>
      <p:sp>
        <p:nvSpPr>
          <p:cNvPr id="3" name="Content Placeholder 2"/>
          <p:cNvSpPr>
            <a:spLocks noGrp="1"/>
          </p:cNvSpPr>
          <p:nvPr>
            <p:ph idx="1"/>
          </p:nvPr>
        </p:nvSpPr>
        <p:spPr>
          <a:xfrm>
            <a:off x="609600" y="1676400"/>
            <a:ext cx="5619750" cy="4648200"/>
          </a:xfrm>
        </p:spPr>
        <p:txBody>
          <a:bodyPr>
            <a:normAutofit/>
          </a:bodyPr>
          <a:lstStyle/>
          <a:p>
            <a:pPr>
              <a:buFont typeface="Wingdings" panose="05000000000000000000" pitchFamily="2" charset="2"/>
              <a:buChar char="q"/>
            </a:pPr>
            <a:r>
              <a:rPr lang="vi-VN" b="1" dirty="0"/>
              <a:t>Visual Studio Code</a:t>
            </a:r>
            <a:r>
              <a:rPr lang="vi-VN" dirty="0"/>
              <a:t> là một trình soạn thảo source code được phát triển bởi Microsoft. Nó rất gọn nhẹ, hỗ trợ nhiều ngôn ngữ lập trình và có các chức năng thú vị như debugging, syntax highlighting, intelligent code completion</a:t>
            </a:r>
            <a:r>
              <a:rPr lang="vi-VN" dirty="0" smtClean="0"/>
              <a:t>, </a:t>
            </a:r>
            <a:r>
              <a:rPr lang="vi-VN" dirty="0"/>
              <a:t>code refactoring và embedded Git.</a:t>
            </a:r>
            <a:endParaRPr lang="en-US" sz="2400" dirty="0">
              <a:latin typeface="Arial" panose="020B0604020202020204" pitchFamily="34" charset="0"/>
              <a:cs typeface="Arial" panose="020B0604020202020204" pitchFamily="34" charset="0"/>
            </a:endParaRPr>
          </a:p>
        </p:txBody>
      </p:sp>
      <p:pic>
        <p:nvPicPr>
          <p:cNvPr id="3074" name="Picture 2" descr="Giao diện &quot;Get Started&quot; của Visual Studio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2650779"/>
            <a:ext cx="5544764" cy="2954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89938"/>
      </p:ext>
    </p:extLst>
  </p:cSld>
  <p:clrMapOvr>
    <a:masterClrMapping/>
  </p:clrMapOvr>
</p:sld>
</file>

<file path=ppt/theme/theme1.xml><?xml version="1.0" encoding="utf-8"?>
<a:theme xmlns:a="http://schemas.openxmlformats.org/drawingml/2006/main" name="PTIT">
  <a:themeElements>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spDef>
    <a:ln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TIT" id="{2DAEBF6E-63E8-1F41-B3E1-A14F02C2BA0A}" vid="{7EECE0AB-1C52-4547-A630-0E11FA73F0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PTIT</Template>
  <TotalTime>977</TotalTime>
  <Words>1366</Words>
  <Application>Microsoft Office PowerPoint</Application>
  <PresentationFormat>Widescreen</PresentationFormat>
  <Paragraphs>176</Paragraphs>
  <Slides>33</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ＭＳ Ｐゴシック</vt:lpstr>
      <vt:lpstr>SimSun</vt:lpstr>
      <vt:lpstr>Arial</vt:lpstr>
      <vt:lpstr>Calibri</vt:lpstr>
      <vt:lpstr>Calibri Light</vt:lpstr>
      <vt:lpstr>Consolas</vt:lpstr>
      <vt:lpstr>Courier New</vt:lpstr>
      <vt:lpstr>merriweather</vt:lpstr>
      <vt:lpstr>Monaco</vt:lpstr>
      <vt:lpstr>Tahoma</vt:lpstr>
      <vt:lpstr>Times New Roman</vt:lpstr>
      <vt:lpstr>Wingdings</vt:lpstr>
      <vt:lpstr>PTIT</vt:lpstr>
      <vt:lpstr>PowerPoint Presentation</vt:lpstr>
      <vt:lpstr>Chương 1. Bắt đầu với Python</vt:lpstr>
      <vt:lpstr>Nội dung</vt:lpstr>
      <vt:lpstr>Môi trường</vt:lpstr>
      <vt:lpstr>Python &amp; hệ điều hành</vt:lpstr>
      <vt:lpstr>Python &amp; hệ điều hành</vt:lpstr>
      <vt:lpstr>Python &amp; hệ điều hành</vt:lpstr>
      <vt:lpstr>Python &amp; hệ điều hành</vt:lpstr>
      <vt:lpstr>Visual Studio Code</vt:lpstr>
      <vt:lpstr>Visual Studio Code</vt:lpstr>
      <vt:lpstr>Python &amp; hệ điều hành</vt:lpstr>
      <vt:lpstr>Python &amp; hệ điều hành</vt:lpstr>
      <vt:lpstr>Python &amp; hệ điều hành</vt:lpstr>
      <vt:lpstr>Python &amp; hệ điều hành</vt:lpstr>
      <vt:lpstr>Python &amp; hệ điều hành</vt:lpstr>
      <vt:lpstr>Python &amp; hệ điều hành</vt:lpstr>
      <vt:lpstr>Kiểm tra Python và phiên bản</vt:lpstr>
      <vt:lpstr>Kiểm tra Python và phiên bản</vt:lpstr>
      <vt:lpstr>Chạy Python ở Terminal</vt:lpstr>
      <vt:lpstr>Chạy Python trong cửa sổ dòng lệnh</vt:lpstr>
      <vt:lpstr>Gỡ lỗi thiết lập ban đầu</vt:lpstr>
      <vt:lpstr>Chạy chương trình Python từ Terminal</vt:lpstr>
      <vt:lpstr>Trên windows</vt:lpstr>
      <vt:lpstr>Thành phần và cú pháp</vt:lpstr>
      <vt:lpstr>Thành phần và cú pháp</vt:lpstr>
      <vt:lpstr>Thành phần và cú pháp</vt:lpstr>
      <vt:lpstr>Thành phần và cú pháp</vt:lpstr>
      <vt:lpstr>Thành phần và cú pháp</vt:lpstr>
      <vt:lpstr>Thành phần và cú pháp</vt:lpstr>
      <vt:lpstr>Thành phần và cú pháp</vt:lpstr>
      <vt:lpstr>Thành phần và cú pháp</vt:lpstr>
      <vt:lpstr>Kết chương</vt:lpstr>
      <vt:lpstr>Bài tập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môn học</dc:title>
  <dc:creator>esitevn.net@gmail.com</dc:creator>
  <cp:lastModifiedBy>Phong</cp:lastModifiedBy>
  <cp:revision>123</cp:revision>
  <dcterms:created xsi:type="dcterms:W3CDTF">2021-07-18T06:44:26Z</dcterms:created>
  <dcterms:modified xsi:type="dcterms:W3CDTF">2022-08-24T08:26:08Z</dcterms:modified>
</cp:coreProperties>
</file>