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7"/>
  </p:notesMasterIdLst>
  <p:sldIdLst>
    <p:sldId id="1802" r:id="rId2"/>
    <p:sldId id="256" r:id="rId3"/>
    <p:sldId id="257" r:id="rId4"/>
    <p:sldId id="317" r:id="rId5"/>
    <p:sldId id="318" r:id="rId6"/>
    <p:sldId id="319" r:id="rId7"/>
    <p:sldId id="321" r:id="rId8"/>
    <p:sldId id="322" r:id="rId9"/>
    <p:sldId id="299" r:id="rId10"/>
    <p:sldId id="308" r:id="rId11"/>
    <p:sldId id="323" r:id="rId12"/>
    <p:sldId id="324" r:id="rId13"/>
    <p:sldId id="325" r:id="rId14"/>
    <p:sldId id="326" r:id="rId15"/>
    <p:sldId id="327"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4"/>
    <p:restoredTop sz="81574" autoAdjust="0"/>
  </p:normalViewPr>
  <p:slideViewPr>
    <p:cSldViewPr snapToGrid="0">
      <p:cViewPr varScale="1">
        <p:scale>
          <a:sx n="58" d="100"/>
          <a:sy n="5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AE5CF-361B-4BD3-84A7-98B9B175B419}"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1444C-6805-420B-B05E-58BACEC5DC06}" type="slidenum">
              <a:rPr lang="en-US" smtClean="0"/>
              <a:t>‹#›</a:t>
            </a:fld>
            <a:endParaRPr lang="en-US"/>
          </a:p>
        </p:txBody>
      </p:sp>
    </p:spTree>
    <p:extLst>
      <p:ext uri="{BB962C8B-B14F-4D97-AF65-F5344CB8AC3E}">
        <p14:creationId xmlns:p14="http://schemas.microsoft.com/office/powerpoint/2010/main" val="157641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one or more lines of text in a label widget</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dirty="0"/>
          </a:p>
        </p:txBody>
      </p:sp>
    </p:spTree>
    <p:extLst>
      <p:ext uri="{BB962C8B-B14F-4D97-AF65-F5344CB8AC3E}">
        <p14:creationId xmlns:p14="http://schemas.microsoft.com/office/powerpoint/2010/main" val="357967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dirty="0"/>
          </a:p>
        </p:txBody>
      </p:sp>
    </p:spTree>
    <p:extLst>
      <p:ext uri="{BB962C8B-B14F-4D97-AF65-F5344CB8AC3E}">
        <p14:creationId xmlns:p14="http://schemas.microsoft.com/office/powerpoint/2010/main" val="276070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dirty="0"/>
          </a:p>
        </p:txBody>
      </p:sp>
    </p:spTree>
    <p:extLst>
      <p:ext uri="{BB962C8B-B14F-4D97-AF65-F5344CB8AC3E}">
        <p14:creationId xmlns:p14="http://schemas.microsoft.com/office/powerpoint/2010/main" val="402465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7</a:t>
            </a:fld>
            <a:endParaRPr lang="en-NZ" dirty="0"/>
          </a:p>
        </p:txBody>
      </p:sp>
    </p:spTree>
    <p:extLst>
      <p:ext uri="{BB962C8B-B14F-4D97-AF65-F5344CB8AC3E}">
        <p14:creationId xmlns:p14="http://schemas.microsoft.com/office/powerpoint/2010/main" val="282949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1444C-6805-420B-B05E-58BACEC5DC06}" type="slidenum">
              <a:rPr lang="en-US" smtClean="0"/>
              <a:t>8</a:t>
            </a:fld>
            <a:endParaRPr lang="en-US"/>
          </a:p>
        </p:txBody>
      </p:sp>
    </p:spTree>
    <p:extLst>
      <p:ext uri="{BB962C8B-B14F-4D97-AF65-F5344CB8AC3E}">
        <p14:creationId xmlns:p14="http://schemas.microsoft.com/office/powerpoint/2010/main" val="345190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11</a:t>
            </a:fld>
            <a:endParaRPr lang="en-NZ" dirty="0"/>
          </a:p>
        </p:txBody>
      </p:sp>
    </p:spTree>
    <p:extLst>
      <p:ext uri="{BB962C8B-B14F-4D97-AF65-F5344CB8AC3E}">
        <p14:creationId xmlns:p14="http://schemas.microsoft.com/office/powerpoint/2010/main" val="3444959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251444C-6805-420B-B05E-58BACEC5DC06}" type="slidenum">
              <a:rPr lang="en-US" smtClean="0"/>
              <a:t>25</a:t>
            </a:fld>
            <a:endParaRPr lang="en-US"/>
          </a:p>
        </p:txBody>
      </p:sp>
    </p:spTree>
    <p:extLst>
      <p:ext uri="{BB962C8B-B14F-4D97-AF65-F5344CB8AC3E}">
        <p14:creationId xmlns:p14="http://schemas.microsoft.com/office/powerpoint/2010/main" val="2391990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10/19/2022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338019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305935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1681055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46829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284650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10/19/2022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269452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03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116266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268391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75878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417300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393750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283115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172290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68493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10/19/2022</a:t>
            </a:fld>
            <a:endParaRPr lang="en-US"/>
          </a:p>
        </p:txBody>
      </p:sp>
    </p:spTree>
    <p:extLst>
      <p:ext uri="{BB962C8B-B14F-4D97-AF65-F5344CB8AC3E}">
        <p14:creationId xmlns:p14="http://schemas.microsoft.com/office/powerpoint/2010/main" val="85599114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PyQt5</a:t>
            </a:r>
            <a:endParaRPr lang="en-NZ" dirty="0"/>
          </a:p>
        </p:txBody>
      </p:sp>
      <p:sp>
        <p:nvSpPr>
          <p:cNvPr id="3" name="Content Placeholder 2"/>
          <p:cNvSpPr>
            <a:spLocks noGrp="1"/>
          </p:cNvSpPr>
          <p:nvPr>
            <p:ph sz="quarter" idx="1"/>
          </p:nvPr>
        </p:nvSpPr>
        <p:spPr/>
        <p:txBody>
          <a:bodyPr>
            <a:normAutofit/>
          </a:bodyPr>
          <a:lstStyle/>
          <a:p>
            <a:r>
              <a:rPr lang="en-NZ" dirty="0" err="1"/>
              <a:t>Tải</a:t>
            </a:r>
            <a:r>
              <a:rPr lang="en-NZ" dirty="0"/>
              <a:t> PyQt5: https://sourceforge.net/projects/pyqt/files/PyQt5/PyQt-5.5/ </a:t>
            </a:r>
          </a:p>
          <a:p>
            <a:r>
              <a:rPr lang="en-NZ" dirty="0"/>
              <a:t>QT designer </a:t>
            </a:r>
          </a:p>
          <a:p>
            <a:endParaRPr lang="en-US" dirty="0"/>
          </a:p>
          <a:p>
            <a:pPr lvl="1"/>
            <a:endParaRPr lang="en-US" dirty="0"/>
          </a:p>
          <a:p>
            <a:endParaRPr lang="en-NZ" dirty="0"/>
          </a:p>
          <a:p>
            <a:pPr lvl="1"/>
            <a:endParaRPr lang="en-NZ" dirty="0"/>
          </a:p>
        </p:txBody>
      </p:sp>
      <p:sp>
        <p:nvSpPr>
          <p:cNvPr id="9" name="Slide Number Placeholder 8"/>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10</a:t>
            </a:fld>
            <a:endParaRPr lang="en-NZ" dirty="0"/>
          </a:p>
        </p:txBody>
      </p:sp>
      <p:pic>
        <p:nvPicPr>
          <p:cNvPr id="1026" name="Picture 2">
            <a:extLst>
              <a:ext uri="{FF2B5EF4-FFF2-40B4-BE49-F238E27FC236}">
                <a16:creationId xmlns:a16="http://schemas.microsoft.com/office/drawing/2014/main" xmlns="" id="{2484B02C-F4FF-C44B-AD00-7C6412ED2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50" y="2144043"/>
            <a:ext cx="7740650" cy="439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PyQt5</a:t>
            </a:r>
          </a:p>
        </p:txBody>
      </p:sp>
      <p:sp>
        <p:nvSpPr>
          <p:cNvPr id="3" name="Content Placeholder 2"/>
          <p:cNvSpPr>
            <a:spLocks noGrp="1"/>
          </p:cNvSpPr>
          <p:nvPr>
            <p:ph sz="quarter" idx="1"/>
          </p:nvPr>
        </p:nvSpPr>
        <p:spPr/>
        <p:txBody>
          <a:bodyPr/>
          <a:lstStyle/>
          <a:p>
            <a:endParaRPr lang="en-NZ" dirty="0"/>
          </a:p>
        </p:txBody>
      </p:sp>
      <p:pic>
        <p:nvPicPr>
          <p:cNvPr id="4" name="Picture 3"/>
          <p:cNvPicPr>
            <a:picLocks noChangeAspect="1"/>
          </p:cNvPicPr>
          <p:nvPr/>
        </p:nvPicPr>
        <p:blipFill>
          <a:blip r:embed="rId3"/>
          <a:stretch>
            <a:fillRect/>
          </a:stretch>
        </p:blipFill>
        <p:spPr>
          <a:xfrm>
            <a:off x="7544657" y="3721289"/>
            <a:ext cx="2057400" cy="1314450"/>
          </a:xfrm>
          <a:prstGeom prst="rect">
            <a:avLst/>
          </a:prstGeom>
        </p:spPr>
      </p:pic>
      <p:sp>
        <p:nvSpPr>
          <p:cNvPr id="5" name="Rectangle 4"/>
          <p:cNvSpPr/>
          <p:nvPr/>
        </p:nvSpPr>
        <p:spPr>
          <a:xfrm>
            <a:off x="996278" y="1402140"/>
            <a:ext cx="4958143"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600" b="1" dirty="0">
                <a:solidFill>
                  <a:schemeClr val="tx1"/>
                </a:solidFill>
                <a:latin typeface="Courier New" panose="02070309020205020404" pitchFamily="49" charset="0"/>
                <a:cs typeface="Courier New" panose="02070309020205020404" pitchFamily="49" charset="0"/>
              </a:rPr>
              <a:t>import sys</a:t>
            </a:r>
          </a:p>
          <a:p>
            <a:pPr algn="l"/>
            <a:r>
              <a:rPr lang="en-NZ" sz="1600" b="1" dirty="0">
                <a:solidFill>
                  <a:schemeClr val="tx1"/>
                </a:solidFill>
                <a:latin typeface="Courier New" panose="02070309020205020404" pitchFamily="49" charset="0"/>
                <a:cs typeface="Courier New" panose="02070309020205020404" pitchFamily="49" charset="0"/>
              </a:rPr>
              <a:t>from PyQt5.QtCore import *</a:t>
            </a:r>
          </a:p>
          <a:p>
            <a:pPr algn="l"/>
            <a:r>
              <a:rPr lang="en-NZ" sz="1600" b="1" dirty="0">
                <a:solidFill>
                  <a:schemeClr val="tx1"/>
                </a:solidFill>
                <a:latin typeface="Courier New" panose="02070309020205020404" pitchFamily="49" charset="0"/>
                <a:cs typeface="Courier New" panose="02070309020205020404" pitchFamily="49" charset="0"/>
              </a:rPr>
              <a:t>from PyQt5.QtGui import *</a:t>
            </a:r>
          </a:p>
          <a:p>
            <a:pPr algn="l"/>
            <a:r>
              <a:rPr lang="en-NZ" sz="1600" b="1" dirty="0">
                <a:solidFill>
                  <a:schemeClr val="tx1"/>
                </a:solidFill>
                <a:latin typeface="Courier New" panose="02070309020205020404" pitchFamily="49" charset="0"/>
                <a:cs typeface="Courier New" panose="02070309020205020404" pitchFamily="49" charset="0"/>
              </a:rPr>
              <a:t>from PyQt5.QtWidgets import *</a:t>
            </a:r>
          </a:p>
          <a:p>
            <a:pPr algn="l"/>
            <a:endParaRPr lang="en-NZ" sz="1600" b="1" dirty="0">
              <a:solidFill>
                <a:schemeClr val="tx1"/>
              </a:solidFill>
              <a:latin typeface="Courier New" panose="02070309020205020404" pitchFamily="49" charset="0"/>
              <a:cs typeface="Courier New" panose="02070309020205020404" pitchFamily="49" charset="0"/>
            </a:endParaRPr>
          </a:p>
          <a:p>
            <a:pPr algn="l"/>
            <a:r>
              <a:rPr lang="en-NZ" sz="1600" b="1" dirty="0">
                <a:solidFill>
                  <a:schemeClr val="tx1"/>
                </a:solidFill>
                <a:latin typeface="Courier New" panose="02070309020205020404" pitchFamily="49" charset="0"/>
                <a:cs typeface="Courier New" panose="02070309020205020404" pitchFamily="49" charset="0"/>
              </a:rPr>
              <a:t>def window():</a:t>
            </a:r>
          </a:p>
          <a:p>
            <a:pPr algn="l"/>
            <a:r>
              <a:rPr lang="en-NZ" sz="1600" b="1" dirty="0">
                <a:solidFill>
                  <a:schemeClr val="tx1"/>
                </a:solidFill>
                <a:latin typeface="Courier New" panose="02070309020205020404" pitchFamily="49" charset="0"/>
                <a:cs typeface="Courier New" panose="02070309020205020404" pitchFamily="49" charset="0"/>
              </a:rPr>
              <a:t> app = QApplication(sys.argv)</a:t>
            </a:r>
          </a:p>
          <a:p>
            <a:pPr algn="l"/>
            <a:r>
              <a:rPr lang="en-NZ" sz="1600" b="1" dirty="0">
                <a:solidFill>
                  <a:schemeClr val="tx1"/>
                </a:solidFill>
                <a:latin typeface="Courier New" panose="02070309020205020404" pitchFamily="49" charset="0"/>
                <a:cs typeface="Courier New" panose="02070309020205020404" pitchFamily="49" charset="0"/>
              </a:rPr>
              <a:t> win = QDialog()</a:t>
            </a:r>
          </a:p>
          <a:p>
            <a:pPr algn="l"/>
            <a:r>
              <a:rPr lang="en-NZ" sz="1600" b="1" dirty="0">
                <a:solidFill>
                  <a:schemeClr val="tx1"/>
                </a:solidFill>
                <a:latin typeface="Courier New" panose="02070309020205020404" pitchFamily="49" charset="0"/>
                <a:cs typeface="Courier New" panose="02070309020205020404" pitchFamily="49" charset="0"/>
              </a:rPr>
              <a:t> b1= QPushButton(win)</a:t>
            </a:r>
          </a:p>
          <a:p>
            <a:pPr algn="l"/>
            <a:r>
              <a:rPr lang="en-NZ" sz="1600" b="1" dirty="0">
                <a:solidFill>
                  <a:schemeClr val="tx1"/>
                </a:solidFill>
                <a:latin typeface="Courier New" panose="02070309020205020404" pitchFamily="49" charset="0"/>
                <a:cs typeface="Courier New" panose="02070309020205020404" pitchFamily="49" charset="0"/>
              </a:rPr>
              <a:t> b1.setText("Button1")</a:t>
            </a:r>
          </a:p>
          <a:p>
            <a:pPr algn="l"/>
            <a:r>
              <a:rPr lang="en-NZ" sz="1600" b="1" dirty="0">
                <a:solidFill>
                  <a:schemeClr val="tx1"/>
                </a:solidFill>
                <a:latin typeface="Courier New" panose="02070309020205020404" pitchFamily="49" charset="0"/>
                <a:cs typeface="Courier New" panose="02070309020205020404" pitchFamily="49" charset="0"/>
              </a:rPr>
              <a:t> b1.move(50,20)</a:t>
            </a:r>
          </a:p>
          <a:p>
            <a:pPr algn="l"/>
            <a:r>
              <a:rPr lang="en-NZ" sz="1600" b="1" dirty="0">
                <a:solidFill>
                  <a:schemeClr val="tx1"/>
                </a:solidFill>
                <a:latin typeface="Courier New" panose="02070309020205020404" pitchFamily="49" charset="0"/>
                <a:cs typeface="Courier New" panose="02070309020205020404" pitchFamily="49" charset="0"/>
              </a:rPr>
              <a:t> b1.clicked.connect(b1_clicked)</a:t>
            </a:r>
          </a:p>
          <a:p>
            <a:pPr algn="l"/>
            <a:endParaRPr lang="en-NZ" sz="1600" b="1" dirty="0">
              <a:solidFill>
                <a:schemeClr val="tx1"/>
              </a:solidFill>
              <a:latin typeface="Courier New" panose="02070309020205020404" pitchFamily="49" charset="0"/>
              <a:cs typeface="Courier New" panose="02070309020205020404" pitchFamily="49" charset="0"/>
            </a:endParaRPr>
          </a:p>
          <a:p>
            <a:pPr algn="l"/>
            <a:r>
              <a:rPr lang="en-NZ" sz="1600" b="1" dirty="0">
                <a:solidFill>
                  <a:schemeClr val="tx1"/>
                </a:solidFill>
                <a:latin typeface="Courier New" panose="02070309020205020404" pitchFamily="49" charset="0"/>
                <a:cs typeface="Courier New" panose="02070309020205020404" pitchFamily="49" charset="0"/>
              </a:rPr>
              <a:t> b2=QPushButton(win)</a:t>
            </a:r>
          </a:p>
          <a:p>
            <a:pPr algn="l"/>
            <a:r>
              <a:rPr lang="en-NZ" sz="1600" b="1" dirty="0">
                <a:solidFill>
                  <a:schemeClr val="tx1"/>
                </a:solidFill>
                <a:latin typeface="Courier New" panose="02070309020205020404" pitchFamily="49" charset="0"/>
                <a:cs typeface="Courier New" panose="02070309020205020404" pitchFamily="49" charset="0"/>
              </a:rPr>
              <a:t> b2.setText("Button2")</a:t>
            </a:r>
          </a:p>
          <a:p>
            <a:pPr algn="l"/>
            <a:r>
              <a:rPr lang="en-NZ" sz="1600" b="1" dirty="0">
                <a:solidFill>
                  <a:schemeClr val="tx1"/>
                </a:solidFill>
                <a:latin typeface="Courier New" panose="02070309020205020404" pitchFamily="49" charset="0"/>
                <a:cs typeface="Courier New" panose="02070309020205020404" pitchFamily="49" charset="0"/>
              </a:rPr>
              <a:t> b2.move(50,50)</a:t>
            </a:r>
          </a:p>
          <a:p>
            <a:pPr algn="l"/>
            <a:r>
              <a:rPr lang="en-NZ" sz="1600" b="1" dirty="0">
                <a:solidFill>
                  <a:schemeClr val="tx1"/>
                </a:solidFill>
                <a:latin typeface="Courier New" panose="02070309020205020404" pitchFamily="49" charset="0"/>
                <a:cs typeface="Courier New" panose="02070309020205020404" pitchFamily="49" charset="0"/>
              </a:rPr>
              <a:t> b2.clicked.connect(b2_clicked)</a:t>
            </a:r>
          </a:p>
          <a:p>
            <a:pPr algn="l"/>
            <a:r>
              <a:rPr lang="en-NZ" sz="1600" b="1" dirty="0">
                <a:solidFill>
                  <a:schemeClr val="tx1"/>
                </a:solidFill>
                <a:latin typeface="Courier New" panose="02070309020205020404" pitchFamily="49" charset="0"/>
                <a:cs typeface="Courier New" panose="02070309020205020404" pitchFamily="49" charset="0"/>
              </a:rPr>
              <a:t> win.setGeometry(100,100,200,100)</a:t>
            </a:r>
          </a:p>
          <a:p>
            <a:pPr algn="l"/>
            <a:r>
              <a:rPr lang="en-NZ" sz="1600" b="1" dirty="0">
                <a:solidFill>
                  <a:schemeClr val="tx1"/>
                </a:solidFill>
                <a:latin typeface="Courier New" panose="02070309020205020404" pitchFamily="49" charset="0"/>
                <a:cs typeface="Courier New" panose="02070309020205020404" pitchFamily="49" charset="0"/>
              </a:rPr>
              <a:t> win.setWindowTitle("PyQt")</a:t>
            </a:r>
          </a:p>
          <a:p>
            <a:pPr algn="l"/>
            <a:r>
              <a:rPr lang="en-NZ" sz="1600" b="1" dirty="0">
                <a:solidFill>
                  <a:schemeClr val="tx1"/>
                </a:solidFill>
                <a:latin typeface="Courier New" panose="02070309020205020404" pitchFamily="49" charset="0"/>
                <a:cs typeface="Courier New" panose="02070309020205020404" pitchFamily="49" charset="0"/>
              </a:rPr>
              <a:t> win.show()</a:t>
            </a:r>
          </a:p>
          <a:p>
            <a:pPr algn="l"/>
            <a:r>
              <a:rPr lang="en-NZ" sz="1600" b="1" dirty="0">
                <a:solidFill>
                  <a:schemeClr val="tx1"/>
                </a:solidFill>
                <a:latin typeface="Courier New" panose="02070309020205020404" pitchFamily="49" charset="0"/>
                <a:cs typeface="Courier New" panose="02070309020205020404" pitchFamily="49" charset="0"/>
              </a:rPr>
              <a:t> sys.exit(app.exec_())</a:t>
            </a:r>
          </a:p>
        </p:txBody>
      </p:sp>
      <p:sp>
        <p:nvSpPr>
          <p:cNvPr id="6" name="Rectangle 5"/>
          <p:cNvSpPr/>
          <p:nvPr/>
        </p:nvSpPr>
        <p:spPr>
          <a:xfrm>
            <a:off x="6121400" y="1371224"/>
            <a:ext cx="52324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b="1" dirty="0">
                <a:solidFill>
                  <a:schemeClr val="tx1"/>
                </a:solidFill>
                <a:latin typeface="Courier New" panose="02070309020205020404" pitchFamily="49" charset="0"/>
                <a:cs typeface="Courier New" panose="02070309020205020404" pitchFamily="49" charset="0"/>
              </a:rPr>
              <a:t>def b1_clicked():</a:t>
            </a:r>
          </a:p>
          <a:p>
            <a:pPr algn="l"/>
            <a:r>
              <a:rPr lang="en-NZ" b="1" dirty="0">
                <a:solidFill>
                  <a:schemeClr val="tx1"/>
                </a:solidFill>
                <a:latin typeface="Courier New" panose="02070309020205020404" pitchFamily="49" charset="0"/>
                <a:cs typeface="Courier New" panose="02070309020205020404" pitchFamily="49" charset="0"/>
              </a:rPr>
              <a:t> print ("Button 1 clicked")</a:t>
            </a:r>
          </a:p>
          <a:p>
            <a:pPr algn="l"/>
            <a:r>
              <a:rPr lang="en-NZ" b="1" dirty="0">
                <a:solidFill>
                  <a:schemeClr val="tx1"/>
                </a:solidFill>
                <a:latin typeface="Courier New" panose="02070309020205020404" pitchFamily="49" charset="0"/>
                <a:cs typeface="Courier New" panose="02070309020205020404" pitchFamily="49" charset="0"/>
              </a:rPr>
              <a:t>def b2_clicked():</a:t>
            </a:r>
          </a:p>
          <a:p>
            <a:pPr algn="l"/>
            <a:r>
              <a:rPr lang="en-NZ" b="1" dirty="0">
                <a:solidFill>
                  <a:schemeClr val="tx1"/>
                </a:solidFill>
                <a:latin typeface="Courier New" panose="02070309020205020404" pitchFamily="49" charset="0"/>
                <a:cs typeface="Courier New" panose="02070309020205020404" pitchFamily="49" charset="0"/>
              </a:rPr>
              <a:t> print ("Button 2 clicked")</a:t>
            </a:r>
          </a:p>
        </p:txBody>
      </p:sp>
      <p:sp>
        <p:nvSpPr>
          <p:cNvPr id="8" name="Slide Number Placeholder 7"/>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11</a:t>
            </a:fld>
            <a:endParaRPr lang="en-NZ" dirty="0"/>
          </a:p>
        </p:txBody>
      </p:sp>
    </p:spTree>
    <p:extLst>
      <p:ext uri="{BB962C8B-B14F-4D97-AF65-F5344CB8AC3E}">
        <p14:creationId xmlns:p14="http://schemas.microsoft.com/office/powerpoint/2010/main" val="201772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PyQt5: </a:t>
            </a:r>
            <a:r>
              <a:rPr lang="en-NZ" dirty="0" err="1"/>
              <a:t>Tạo</a:t>
            </a:r>
            <a:r>
              <a:rPr lang="en-NZ" dirty="0"/>
              <a:t> </a:t>
            </a:r>
            <a:r>
              <a:rPr lang="en-NZ" dirty="0" err="1"/>
              <a:t>ứng</a:t>
            </a:r>
            <a:r>
              <a:rPr lang="en-NZ" dirty="0"/>
              <a:t> </a:t>
            </a:r>
            <a:r>
              <a:rPr lang="en-NZ" dirty="0" err="1"/>
              <a:t>dụng</a:t>
            </a:r>
            <a:endParaRPr lang="en-NZ" dirty="0"/>
          </a:p>
        </p:txBody>
      </p:sp>
      <p:sp>
        <p:nvSpPr>
          <p:cNvPr id="4" name="Slide Number Placeholder 3"/>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12</a:t>
            </a:fld>
            <a:endParaRPr lang="en-NZ" dirty="0"/>
          </a:p>
        </p:txBody>
      </p:sp>
      <p:sp>
        <p:nvSpPr>
          <p:cNvPr id="5" name="Content Placeholder 4"/>
          <p:cNvSpPr>
            <a:spLocks noGrp="1"/>
          </p:cNvSpPr>
          <p:nvPr>
            <p:ph sz="quarter" idx="1"/>
          </p:nvPr>
        </p:nvSpPr>
        <p:spPr>
          <a:xfrm>
            <a:off x="261304" y="1654632"/>
            <a:ext cx="6515100" cy="4648200"/>
          </a:xfrm>
        </p:spPr>
        <p:txBody>
          <a:bodyPr/>
          <a:lstStyle/>
          <a:p>
            <a:r>
              <a:rPr lang="en-NZ" dirty="0" err="1"/>
              <a:t>Bước</a:t>
            </a:r>
            <a:r>
              <a:rPr lang="en-NZ" dirty="0"/>
              <a:t> 1:</a:t>
            </a:r>
          </a:p>
          <a:p>
            <a:pPr lvl="1"/>
            <a:r>
              <a:rPr lang="en-NZ" dirty="0" err="1"/>
              <a:t>Tạo</a:t>
            </a:r>
            <a:r>
              <a:rPr lang="en-NZ" dirty="0"/>
              <a:t> </a:t>
            </a:r>
            <a:r>
              <a:rPr lang="en-NZ" dirty="0" err="1"/>
              <a:t>ứng</a:t>
            </a:r>
            <a:r>
              <a:rPr lang="en-NZ" dirty="0"/>
              <a:t> </a:t>
            </a:r>
            <a:r>
              <a:rPr lang="en-NZ" dirty="0" err="1"/>
              <a:t>dụng</a:t>
            </a:r>
            <a:endParaRPr lang="en-NZ" dirty="0"/>
          </a:p>
          <a:p>
            <a:pPr lvl="1"/>
            <a:r>
              <a:rPr lang="en-NZ" dirty="0" err="1"/>
              <a:t>Tạo</a:t>
            </a:r>
            <a:r>
              <a:rPr lang="en-NZ" dirty="0"/>
              <a:t> </a:t>
            </a:r>
            <a:r>
              <a:rPr lang="en-NZ" dirty="0" err="1"/>
              <a:t>và</a:t>
            </a:r>
            <a:r>
              <a:rPr lang="en-NZ" dirty="0"/>
              <a:t> </a:t>
            </a:r>
            <a:r>
              <a:rPr lang="en-NZ" dirty="0" err="1"/>
              <a:t>hiễn</a:t>
            </a:r>
            <a:r>
              <a:rPr lang="en-NZ" dirty="0"/>
              <a:t> </a:t>
            </a:r>
            <a:r>
              <a:rPr lang="en-NZ" dirty="0" err="1"/>
              <a:t>thị</a:t>
            </a:r>
            <a:r>
              <a:rPr lang="en-NZ" dirty="0"/>
              <a:t> </a:t>
            </a:r>
            <a:r>
              <a:rPr lang="en-NZ" dirty="0" err="1"/>
              <a:t>cửa</a:t>
            </a:r>
            <a:r>
              <a:rPr lang="en-NZ" dirty="0"/>
              <a:t> </a:t>
            </a:r>
            <a:r>
              <a:rPr lang="en-NZ" dirty="0" err="1"/>
              <a:t>sổ</a:t>
            </a:r>
            <a:endParaRPr lang="en-NZ" dirty="0"/>
          </a:p>
          <a:p>
            <a:pPr lvl="1"/>
            <a:r>
              <a:rPr lang="en-NZ" dirty="0" err="1"/>
              <a:t>Chạy</a:t>
            </a:r>
            <a:r>
              <a:rPr lang="en-NZ" dirty="0"/>
              <a:t> </a:t>
            </a:r>
            <a:r>
              <a:rPr lang="en-NZ" dirty="0" err="1"/>
              <a:t>vòng</a:t>
            </a:r>
            <a:r>
              <a:rPr lang="en-NZ" dirty="0"/>
              <a:t> </a:t>
            </a:r>
            <a:r>
              <a:rPr lang="en-NZ" dirty="0" err="1"/>
              <a:t>lặp</a:t>
            </a:r>
            <a:r>
              <a:rPr lang="en-NZ" dirty="0"/>
              <a:t> </a:t>
            </a:r>
            <a:r>
              <a:rPr lang="en-NZ" dirty="0" err="1"/>
              <a:t>sự</a:t>
            </a:r>
            <a:r>
              <a:rPr lang="en-NZ" dirty="0"/>
              <a:t> </a:t>
            </a:r>
            <a:r>
              <a:rPr lang="en-NZ" dirty="0" err="1"/>
              <a:t>kiện</a:t>
            </a:r>
            <a:r>
              <a:rPr lang="en-NZ" dirty="0"/>
              <a:t> </a:t>
            </a:r>
            <a:r>
              <a:rPr lang="en-NZ" dirty="0" err="1"/>
              <a:t>và</a:t>
            </a:r>
            <a:r>
              <a:rPr lang="en-NZ" dirty="0"/>
              <a:t> </a:t>
            </a:r>
            <a:r>
              <a:rPr lang="en-NZ" dirty="0" err="1"/>
              <a:t>thoát</a:t>
            </a:r>
            <a:endParaRPr lang="en-NZ" dirty="0"/>
          </a:p>
          <a:p>
            <a:r>
              <a:rPr lang="en-NZ" dirty="0" err="1"/>
              <a:t>Bước</a:t>
            </a:r>
            <a:r>
              <a:rPr lang="en-NZ" dirty="0"/>
              <a:t> 2: </a:t>
            </a:r>
          </a:p>
          <a:p>
            <a:pPr lvl="1"/>
            <a:r>
              <a:rPr lang="en-NZ" dirty="0" err="1"/>
              <a:t>Tạo</a:t>
            </a:r>
            <a:r>
              <a:rPr lang="en-NZ" dirty="0"/>
              <a:t> </a:t>
            </a:r>
            <a:r>
              <a:rPr lang="en-NZ" dirty="0" err="1"/>
              <a:t>cửa</a:t>
            </a:r>
            <a:r>
              <a:rPr lang="en-NZ" dirty="0"/>
              <a:t> </a:t>
            </a:r>
            <a:r>
              <a:rPr lang="en-NZ" dirty="0" err="1"/>
              <a:t>sổ</a:t>
            </a:r>
            <a:r>
              <a:rPr lang="en-NZ" dirty="0"/>
              <a:t> </a:t>
            </a:r>
            <a:r>
              <a:rPr lang="en-NZ" dirty="0" err="1"/>
              <a:t>chính</a:t>
            </a:r>
            <a:endParaRPr lang="en-NZ" dirty="0"/>
          </a:p>
          <a:p>
            <a:pPr lvl="1"/>
            <a:r>
              <a:rPr lang="en-NZ" dirty="0" err="1"/>
              <a:t>Thừa</a:t>
            </a:r>
            <a:r>
              <a:rPr lang="en-NZ" dirty="0"/>
              <a:t> </a:t>
            </a:r>
            <a:r>
              <a:rPr lang="en-NZ" dirty="0" err="1"/>
              <a:t>kế</a:t>
            </a:r>
            <a:r>
              <a:rPr lang="en-NZ" dirty="0"/>
              <a:t> QWidget</a:t>
            </a:r>
          </a:p>
          <a:p>
            <a:pPr lvl="1"/>
            <a:r>
              <a:rPr lang="en-NZ" dirty="0" err="1"/>
              <a:t>Viết</a:t>
            </a:r>
            <a:r>
              <a:rPr lang="en-NZ" dirty="0"/>
              <a:t> </a:t>
            </a:r>
            <a:r>
              <a:rPr lang="en-NZ" dirty="0" err="1"/>
              <a:t>hàm</a:t>
            </a:r>
            <a:r>
              <a:rPr lang="en-NZ" dirty="0"/>
              <a:t> </a:t>
            </a:r>
            <a:r>
              <a:rPr lang="en-NZ" dirty="0" err="1"/>
              <a:t>khởi</a:t>
            </a:r>
            <a:r>
              <a:rPr lang="en-NZ" dirty="0"/>
              <a:t> </a:t>
            </a:r>
            <a:r>
              <a:rPr lang="en-NZ" dirty="0" err="1"/>
              <a:t>tạo</a:t>
            </a:r>
            <a:r>
              <a:rPr lang="en-NZ" dirty="0"/>
              <a:t>: def __init__(self, *args):</a:t>
            </a:r>
          </a:p>
          <a:p>
            <a:pPr lvl="1"/>
            <a:r>
              <a:rPr lang="en-NZ" dirty="0" err="1"/>
              <a:t>Tạo</a:t>
            </a:r>
            <a:r>
              <a:rPr lang="en-NZ" dirty="0"/>
              <a:t> </a:t>
            </a:r>
            <a:r>
              <a:rPr lang="en-NZ" dirty="0" err="1"/>
              <a:t>thành</a:t>
            </a:r>
            <a:r>
              <a:rPr lang="en-NZ" dirty="0"/>
              <a:t> </a:t>
            </a:r>
            <a:r>
              <a:rPr lang="en-NZ" dirty="0" err="1"/>
              <a:t>phần</a:t>
            </a:r>
            <a:r>
              <a:rPr lang="en-NZ" dirty="0"/>
              <a:t> con </a:t>
            </a:r>
            <a:r>
              <a:rPr lang="en-NZ" dirty="0" err="1"/>
              <a:t>và</a:t>
            </a:r>
            <a:r>
              <a:rPr lang="en-NZ" dirty="0"/>
              <a:t> </a:t>
            </a:r>
            <a:r>
              <a:rPr lang="en-NZ" dirty="0" err="1"/>
              <a:t>đặt</a:t>
            </a:r>
            <a:r>
              <a:rPr lang="en-NZ" dirty="0"/>
              <a:t> </a:t>
            </a:r>
            <a:r>
              <a:rPr lang="en-NZ" dirty="0" err="1"/>
              <a:t>trong</a:t>
            </a:r>
            <a:r>
              <a:rPr lang="en-NZ" dirty="0"/>
              <a:t> layout </a:t>
            </a:r>
            <a:r>
              <a:rPr lang="en-NZ" dirty="0" err="1"/>
              <a:t>tương</a:t>
            </a:r>
            <a:r>
              <a:rPr lang="en-NZ" dirty="0"/>
              <a:t> </a:t>
            </a:r>
            <a:r>
              <a:rPr lang="en-NZ" dirty="0" err="1"/>
              <a:t>ứng</a:t>
            </a:r>
            <a:endParaRPr lang="en-NZ" dirty="0"/>
          </a:p>
          <a:p>
            <a:pPr lvl="2"/>
            <a:endParaRPr lang="en-NZ" dirty="0"/>
          </a:p>
        </p:txBody>
      </p:sp>
      <p:sp>
        <p:nvSpPr>
          <p:cNvPr id="6" name="TextBox 5"/>
          <p:cNvSpPr txBox="1"/>
          <p:nvPr/>
        </p:nvSpPr>
        <p:spPr>
          <a:xfrm>
            <a:off x="6552420" y="1429050"/>
            <a:ext cx="5109091" cy="286232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def main():</a:t>
            </a:r>
          </a:p>
          <a:p>
            <a:pPr algn="l"/>
            <a:r>
              <a:rPr lang="en-NZ" b="1" dirty="0">
                <a:latin typeface="Courier New" panose="02070309020205020404" pitchFamily="49" charset="0"/>
                <a:cs typeface="Courier New" panose="02070309020205020404" pitchFamily="49" charset="0"/>
              </a:rPr>
              <a:t>    app = QApplication(sys.argv)</a:t>
            </a:r>
          </a:p>
          <a:p>
            <a:pPr algn="l"/>
            <a:r>
              <a:rPr lang="en-NZ" b="1" dirty="0">
                <a:latin typeface="Courier New" panose="02070309020205020404" pitchFamily="49" charset="0"/>
                <a:cs typeface="Courier New" panose="02070309020205020404" pitchFamily="49" charset="0"/>
              </a:rPr>
              <a:t>    w = MyWindow()</a:t>
            </a:r>
          </a:p>
          <a:p>
            <a:pPr algn="l"/>
            <a:r>
              <a:rPr lang="en-NZ" b="1" dirty="0">
                <a:latin typeface="Courier New" panose="02070309020205020404" pitchFamily="49" charset="0"/>
                <a:cs typeface="Courier New" panose="02070309020205020404" pitchFamily="49" charset="0"/>
              </a:rPr>
              <a:t>    w.showMaximized()</a:t>
            </a:r>
          </a:p>
          <a:p>
            <a:pPr algn="l"/>
            <a:r>
              <a:rPr lang="en-NZ" b="1" dirty="0">
                <a:latin typeface="Courier New" panose="02070309020205020404" pitchFamily="49" charset="0"/>
                <a:cs typeface="Courier New" panose="02070309020205020404" pitchFamily="49" charset="0"/>
              </a:rPr>
              <a:t>    w.resize(400, 200)</a:t>
            </a:r>
          </a:p>
          <a:p>
            <a:pPr algn="l"/>
            <a:r>
              <a:rPr lang="en-NZ" b="1" dirty="0">
                <a:latin typeface="Courier New" panose="02070309020205020404" pitchFamily="49" charset="0"/>
                <a:cs typeface="Courier New" panose="02070309020205020404" pitchFamily="49" charset="0"/>
              </a:rPr>
              <a:t>    sys.exit(app.exec_())</a:t>
            </a:r>
          </a:p>
          <a:p>
            <a:pPr algn="l"/>
            <a:endParaRPr lang="en-NZ" b="1" dirty="0">
              <a:latin typeface="Courier New" panose="02070309020205020404" pitchFamily="49" charset="0"/>
              <a:cs typeface="Courier New" panose="02070309020205020404" pitchFamily="49" charset="0"/>
            </a:endParaRPr>
          </a:p>
          <a:p>
            <a:pPr algn="l"/>
            <a:r>
              <a:rPr lang="en-NZ" b="1" dirty="0">
                <a:latin typeface="Courier New" panose="02070309020205020404" pitchFamily="49" charset="0"/>
                <a:cs typeface="Courier New" panose="02070309020205020404" pitchFamily="49" charset="0"/>
              </a:rPr>
              <a:t>if __name__ == "__main__":</a:t>
            </a:r>
          </a:p>
          <a:p>
            <a:pPr algn="l"/>
            <a:r>
              <a:rPr lang="en-NZ" b="1" dirty="0">
                <a:latin typeface="Courier New" panose="02070309020205020404" pitchFamily="49" charset="0"/>
                <a:cs typeface="Courier New" panose="02070309020205020404" pitchFamily="49" charset="0"/>
              </a:rPr>
              <a:t>    main()</a:t>
            </a:r>
          </a:p>
        </p:txBody>
      </p:sp>
      <p:sp>
        <p:nvSpPr>
          <p:cNvPr id="7" name="TextBox 6"/>
          <p:cNvSpPr txBox="1"/>
          <p:nvPr/>
        </p:nvSpPr>
        <p:spPr>
          <a:xfrm>
            <a:off x="6279692" y="5146218"/>
            <a:ext cx="5878532"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class MyWindow(QWidget):</a:t>
            </a:r>
          </a:p>
          <a:p>
            <a:pPr algn="l"/>
            <a:r>
              <a:rPr lang="en-NZ" b="1" dirty="0">
                <a:latin typeface="Courier New" panose="02070309020205020404" pitchFamily="49" charset="0"/>
                <a:cs typeface="Courier New" panose="02070309020205020404" pitchFamily="49" charset="0"/>
              </a:rPr>
              <a:t>    def __init__(self, *args):</a:t>
            </a:r>
          </a:p>
          <a:p>
            <a:pPr algn="l"/>
            <a:r>
              <a:rPr lang="en-NZ" b="1" dirty="0">
                <a:latin typeface="Courier New" panose="02070309020205020404" pitchFamily="49" charset="0"/>
                <a:cs typeface="Courier New" panose="02070309020205020404" pitchFamily="49" charset="0"/>
              </a:rPr>
              <a:t>        QWidget.__init__(self, *args)</a:t>
            </a:r>
          </a:p>
          <a:p>
            <a:pPr algn="l"/>
            <a:r>
              <a:rPr lang="en-NZ"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9691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PyQt5: Widgets</a:t>
            </a:r>
          </a:p>
        </p:txBody>
      </p:sp>
      <p:sp>
        <p:nvSpPr>
          <p:cNvPr id="4" name="Slide Number Placeholder 3"/>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13</a:t>
            </a:fld>
            <a:endParaRPr lang="en-NZ" dirty="0"/>
          </a:p>
        </p:txBody>
      </p:sp>
      <p:sp>
        <p:nvSpPr>
          <p:cNvPr id="5" name="Content Placeholder 4"/>
          <p:cNvSpPr>
            <a:spLocks noGrp="1"/>
          </p:cNvSpPr>
          <p:nvPr>
            <p:ph sz="quarter" idx="1"/>
          </p:nvPr>
        </p:nvSpPr>
        <p:spPr>
          <a:xfrm>
            <a:off x="609600" y="1676400"/>
            <a:ext cx="7627824" cy="4648200"/>
          </a:xfrm>
        </p:spPr>
        <p:txBody>
          <a:bodyPr/>
          <a:lstStyle/>
          <a:p>
            <a:r>
              <a:rPr lang="en-NZ" sz="2000" dirty="0"/>
              <a:t>QLabel</a:t>
            </a:r>
          </a:p>
          <a:p>
            <a:r>
              <a:rPr lang="en-NZ" sz="2000" dirty="0"/>
              <a:t>QPushButton</a:t>
            </a:r>
          </a:p>
          <a:p>
            <a:r>
              <a:rPr lang="en-NZ" sz="2000" dirty="0"/>
              <a:t>QLineEdit: text </a:t>
            </a:r>
            <a:r>
              <a:rPr lang="en-NZ" sz="2000" dirty="0" err="1"/>
              <a:t>dạng</a:t>
            </a:r>
            <a:r>
              <a:rPr lang="en-NZ" sz="2000" dirty="0"/>
              <a:t> 1 </a:t>
            </a:r>
            <a:r>
              <a:rPr lang="en-NZ" sz="2000" dirty="0" err="1"/>
              <a:t>dòng</a:t>
            </a:r>
            <a:endParaRPr lang="en-NZ" sz="2000" dirty="0"/>
          </a:p>
          <a:p>
            <a:r>
              <a:rPr lang="en-NZ" sz="2000" dirty="0"/>
              <a:t>QTextEdit: Plain </a:t>
            </a:r>
            <a:r>
              <a:rPr lang="en-NZ" sz="2000" dirty="0" err="1"/>
              <a:t>và</a:t>
            </a:r>
            <a:r>
              <a:rPr lang="en-NZ" sz="2000" dirty="0"/>
              <a:t> Rich Text</a:t>
            </a:r>
          </a:p>
          <a:p>
            <a:r>
              <a:rPr lang="en-NZ" sz="2000" dirty="0"/>
              <a:t>QMessageBox</a:t>
            </a:r>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237424" y="3016336"/>
            <a:ext cx="2584166" cy="3691666"/>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237424" y="1372574"/>
            <a:ext cx="3096345" cy="1368152"/>
          </a:xfrm>
          <a:prstGeom prst="rect">
            <a:avLst/>
          </a:prstGeom>
        </p:spPr>
      </p:pic>
      <p:sp>
        <p:nvSpPr>
          <p:cNvPr id="8" name="TextBox 7"/>
          <p:cNvSpPr txBox="1"/>
          <p:nvPr/>
        </p:nvSpPr>
        <p:spPr>
          <a:xfrm>
            <a:off x="1344350" y="3800445"/>
            <a:ext cx="4493538"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okButton = QPushButton("OK")</a:t>
            </a:r>
          </a:p>
        </p:txBody>
      </p:sp>
      <p:sp>
        <p:nvSpPr>
          <p:cNvPr id="9" name="TextBox 8"/>
          <p:cNvSpPr txBox="1"/>
          <p:nvPr/>
        </p:nvSpPr>
        <p:spPr>
          <a:xfrm>
            <a:off x="1370410" y="4617596"/>
            <a:ext cx="5724644"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cancelButton = QPushButton("Cancel")</a:t>
            </a:r>
          </a:p>
        </p:txBody>
      </p:sp>
      <p:sp>
        <p:nvSpPr>
          <p:cNvPr id="10" name="TextBox 9"/>
          <p:cNvSpPr txBox="1"/>
          <p:nvPr/>
        </p:nvSpPr>
        <p:spPr>
          <a:xfrm>
            <a:off x="1382100" y="5426869"/>
            <a:ext cx="5109091"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self.nameLabel = QLabel("Name:")</a:t>
            </a:r>
          </a:p>
          <a:p>
            <a:pPr algn="l"/>
            <a:r>
              <a:rPr lang="en-NZ" b="1" dirty="0">
                <a:latin typeface="Courier New" panose="02070309020205020404" pitchFamily="49" charset="0"/>
                <a:cs typeface="Courier New" panose="02070309020205020404" pitchFamily="49" charset="0"/>
              </a:rPr>
              <a:t>self.nameEdit = QLineEdit()</a:t>
            </a:r>
          </a:p>
        </p:txBody>
      </p:sp>
    </p:spTree>
    <p:extLst>
      <p:ext uri="{BB962C8B-B14F-4D97-AF65-F5344CB8AC3E}">
        <p14:creationId xmlns:p14="http://schemas.microsoft.com/office/powerpoint/2010/main" val="123059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PyQt5: Layouts</a:t>
            </a:r>
          </a:p>
        </p:txBody>
      </p:sp>
      <p:sp>
        <p:nvSpPr>
          <p:cNvPr id="3" name="Date Placeholder 2"/>
          <p:cNvSpPr>
            <a:spLocks noGrp="1"/>
          </p:cNvSpPr>
          <p:nvPr>
            <p:ph type="dt" sz="half" idx="10"/>
          </p:nvPr>
        </p:nvSpPr>
        <p:spPr/>
        <p:txBody>
          <a:bodyPr/>
          <a:lstStyle/>
          <a:p>
            <a:r>
              <a:rPr lang="en-US" dirty="0"/>
              <a:t>Lecture16</a:t>
            </a:r>
            <a:endParaRPr lang="en-NZ" dirty="0"/>
          </a:p>
        </p:txBody>
      </p:sp>
      <p:sp>
        <p:nvSpPr>
          <p:cNvPr id="4" name="Slide Number Placeholder 3"/>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14</a:t>
            </a:fld>
            <a:endParaRPr lang="en-NZ" dirty="0"/>
          </a:p>
        </p:txBody>
      </p:sp>
      <p:sp>
        <p:nvSpPr>
          <p:cNvPr id="5" name="Content Placeholder 4"/>
          <p:cNvSpPr>
            <a:spLocks noGrp="1"/>
          </p:cNvSpPr>
          <p:nvPr>
            <p:ph sz="quarter" idx="1"/>
          </p:nvPr>
        </p:nvSpPr>
        <p:spPr>
          <a:xfrm>
            <a:off x="704532" y="1491457"/>
            <a:ext cx="5673884" cy="4648200"/>
          </a:xfrm>
        </p:spPr>
        <p:txBody>
          <a:bodyPr/>
          <a:lstStyle/>
          <a:p>
            <a:r>
              <a:rPr lang="en-NZ" dirty="0"/>
              <a:t>Layouts </a:t>
            </a:r>
            <a:r>
              <a:rPr lang="en-NZ" dirty="0" err="1"/>
              <a:t>quản</a:t>
            </a:r>
            <a:r>
              <a:rPr lang="en-NZ" dirty="0"/>
              <a:t> </a:t>
            </a:r>
            <a:r>
              <a:rPr lang="en-NZ" dirty="0" err="1"/>
              <a:t>lý</a:t>
            </a:r>
            <a:r>
              <a:rPr lang="en-NZ" dirty="0"/>
              <a:t> </a:t>
            </a:r>
            <a:r>
              <a:rPr lang="en-NZ" dirty="0" err="1"/>
              <a:t>các</a:t>
            </a:r>
            <a:r>
              <a:rPr lang="en-NZ" dirty="0"/>
              <a:t> </a:t>
            </a:r>
            <a:r>
              <a:rPr lang="en-NZ" dirty="0" err="1"/>
              <a:t>thành</a:t>
            </a:r>
            <a:r>
              <a:rPr lang="en-NZ" dirty="0"/>
              <a:t> </a:t>
            </a:r>
            <a:r>
              <a:rPr lang="en-NZ" dirty="0" err="1"/>
              <a:t>phần</a:t>
            </a:r>
            <a:r>
              <a:rPr lang="en-NZ" dirty="0"/>
              <a:t> con:</a:t>
            </a:r>
          </a:p>
          <a:p>
            <a:pPr lvl="1"/>
            <a:r>
              <a:rPr lang="en-NZ" dirty="0" err="1"/>
              <a:t>Cập</a:t>
            </a:r>
            <a:r>
              <a:rPr lang="en-NZ" dirty="0"/>
              <a:t> </a:t>
            </a:r>
            <a:r>
              <a:rPr lang="en-NZ" dirty="0" err="1"/>
              <a:t>nhập</a:t>
            </a:r>
            <a:r>
              <a:rPr lang="en-NZ" dirty="0"/>
              <a:t> </a:t>
            </a:r>
            <a:r>
              <a:rPr lang="en-NZ" dirty="0" err="1"/>
              <a:t>kích</a:t>
            </a:r>
            <a:r>
              <a:rPr lang="en-NZ" dirty="0"/>
              <a:t> </a:t>
            </a:r>
            <a:r>
              <a:rPr lang="en-NZ" dirty="0" err="1"/>
              <a:t>cỡ</a:t>
            </a:r>
            <a:r>
              <a:rPr lang="en-NZ" dirty="0"/>
              <a:t> </a:t>
            </a:r>
            <a:r>
              <a:rPr lang="en-NZ" dirty="0" err="1"/>
              <a:t>và</a:t>
            </a:r>
            <a:r>
              <a:rPr lang="en-NZ" dirty="0"/>
              <a:t> </a:t>
            </a:r>
            <a:r>
              <a:rPr lang="en-NZ" dirty="0" err="1"/>
              <a:t>vị</a:t>
            </a:r>
            <a:r>
              <a:rPr lang="en-NZ" dirty="0"/>
              <a:t> </a:t>
            </a:r>
            <a:r>
              <a:rPr lang="en-NZ" dirty="0" err="1"/>
              <a:t>trí</a:t>
            </a:r>
            <a:r>
              <a:rPr lang="en-NZ" dirty="0"/>
              <a:t> </a:t>
            </a:r>
          </a:p>
          <a:p>
            <a:pPr lvl="1"/>
            <a:r>
              <a:rPr lang="en-NZ" dirty="0" err="1"/>
              <a:t>Cung</a:t>
            </a:r>
            <a:r>
              <a:rPr lang="en-NZ" dirty="0"/>
              <a:t> </a:t>
            </a:r>
            <a:r>
              <a:rPr lang="en-NZ" dirty="0" err="1"/>
              <a:t>cấp</a:t>
            </a:r>
            <a:r>
              <a:rPr lang="en-NZ" dirty="0"/>
              <a:t> </a:t>
            </a:r>
            <a:r>
              <a:rPr lang="en-NZ" dirty="0" err="1"/>
              <a:t>mặc</a:t>
            </a:r>
            <a:r>
              <a:rPr lang="en-NZ" dirty="0"/>
              <a:t> </a:t>
            </a:r>
            <a:r>
              <a:rPr lang="en-NZ" dirty="0" err="1"/>
              <a:t>định</a:t>
            </a:r>
            <a:r>
              <a:rPr lang="en-NZ" dirty="0"/>
              <a:t> </a:t>
            </a:r>
            <a:r>
              <a:rPr lang="en-NZ" dirty="0" err="1"/>
              <a:t>và</a:t>
            </a:r>
            <a:r>
              <a:rPr lang="en-NZ" dirty="0"/>
              <a:t> </a:t>
            </a:r>
            <a:r>
              <a:rPr lang="en-NZ" dirty="0" err="1"/>
              <a:t>kích</a:t>
            </a:r>
            <a:r>
              <a:rPr lang="en-NZ" dirty="0"/>
              <a:t> </a:t>
            </a:r>
            <a:r>
              <a:rPr lang="en-NZ" dirty="0" err="1"/>
              <a:t>cỡ</a:t>
            </a:r>
            <a:r>
              <a:rPr lang="en-NZ" dirty="0"/>
              <a:t> </a:t>
            </a:r>
            <a:r>
              <a:rPr lang="en-NZ" dirty="0" err="1"/>
              <a:t>nhỏ</a:t>
            </a:r>
            <a:r>
              <a:rPr lang="en-NZ" dirty="0"/>
              <a:t> </a:t>
            </a:r>
            <a:r>
              <a:rPr lang="en-NZ" dirty="0" err="1"/>
              <a:t>nhất</a:t>
            </a:r>
            <a:endParaRPr lang="en-NZ" dirty="0"/>
          </a:p>
          <a:p>
            <a:r>
              <a:rPr lang="en-NZ" dirty="0"/>
              <a:t>Layout </a:t>
            </a:r>
            <a:r>
              <a:rPr lang="en-NZ" dirty="0" err="1"/>
              <a:t>ngang</a:t>
            </a:r>
            <a:r>
              <a:rPr lang="en-NZ" dirty="0"/>
              <a:t>, </a:t>
            </a:r>
            <a:r>
              <a:rPr lang="en-NZ" dirty="0" err="1"/>
              <a:t>dọc</a:t>
            </a:r>
            <a:r>
              <a:rPr lang="en-NZ" dirty="0"/>
              <a:t> </a:t>
            </a:r>
            <a:r>
              <a:rPr lang="en-NZ" dirty="0" err="1"/>
              <a:t>và</a:t>
            </a:r>
            <a:r>
              <a:rPr lang="en-NZ" dirty="0"/>
              <a:t> </a:t>
            </a:r>
            <a:r>
              <a:rPr lang="en-NZ" dirty="0" err="1"/>
              <a:t>lưới</a:t>
            </a:r>
            <a:r>
              <a:rPr lang="en-NZ" dirty="0"/>
              <a:t>:</a:t>
            </a:r>
          </a:p>
          <a:p>
            <a:pPr lvl="1"/>
            <a:r>
              <a:rPr lang="en-NZ" dirty="0"/>
              <a:t>QHBoxLayout()</a:t>
            </a:r>
          </a:p>
          <a:p>
            <a:pPr lvl="1"/>
            <a:r>
              <a:rPr lang="en-NZ" dirty="0"/>
              <a:t>QVBoxLayout()</a:t>
            </a:r>
          </a:p>
          <a:p>
            <a:pPr lvl="1"/>
            <a:r>
              <a:rPr lang="en-NZ" dirty="0"/>
              <a:t>QGridLayout()</a:t>
            </a:r>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96184" y="4454773"/>
            <a:ext cx="5688633" cy="1440160"/>
          </a:xfrm>
          <a:prstGeom prst="rect">
            <a:avLst/>
          </a:prstGeom>
        </p:spPr>
      </p:pic>
      <p:sp>
        <p:nvSpPr>
          <p:cNvPr id="7" name="TextBox 6"/>
          <p:cNvSpPr txBox="1"/>
          <p:nvPr/>
        </p:nvSpPr>
        <p:spPr>
          <a:xfrm>
            <a:off x="6418565" y="1568788"/>
            <a:ext cx="5416868" cy="224676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r>
              <a:rPr lang="en-NZ" b="1" dirty="0">
                <a:latin typeface="Courier New" panose="02070309020205020404" pitchFamily="49" charset="0"/>
                <a:cs typeface="Courier New" panose="02070309020205020404" pitchFamily="49" charset="0"/>
              </a:rPr>
              <a:t>oneButton = QPushButton("One")</a:t>
            </a:r>
          </a:p>
          <a:p>
            <a:pPr algn="l"/>
            <a:r>
              <a:rPr lang="en-NZ" b="1" dirty="0">
                <a:latin typeface="Courier New" panose="02070309020205020404" pitchFamily="49" charset="0"/>
                <a:cs typeface="Courier New" panose="02070309020205020404" pitchFamily="49" charset="0"/>
              </a:rPr>
              <a:t>twoButton = QPushButton("Two")</a:t>
            </a:r>
          </a:p>
          <a:p>
            <a:pPr algn="l"/>
            <a:r>
              <a:rPr lang="en-NZ" b="1" dirty="0">
                <a:latin typeface="Courier New" panose="02070309020205020404" pitchFamily="49" charset="0"/>
                <a:cs typeface="Courier New" panose="02070309020205020404" pitchFamily="49" charset="0"/>
              </a:rPr>
              <a:t>threeButton = QPushButton("Three")</a:t>
            </a:r>
          </a:p>
          <a:p>
            <a:pPr algn="l"/>
            <a:r>
              <a:rPr lang="en-NZ" b="1" dirty="0">
                <a:latin typeface="Courier New" panose="02070309020205020404" pitchFamily="49" charset="0"/>
                <a:cs typeface="Courier New" panose="02070309020205020404" pitchFamily="49" charset="0"/>
              </a:rPr>
              <a:t>layout = QHBoxLayout(self)</a:t>
            </a:r>
          </a:p>
          <a:p>
            <a:pPr algn="l"/>
            <a:r>
              <a:rPr lang="en-NZ" b="1" dirty="0">
                <a:latin typeface="Courier New" panose="02070309020205020404" pitchFamily="49" charset="0"/>
                <a:cs typeface="Courier New" panose="02070309020205020404" pitchFamily="49" charset="0"/>
              </a:rPr>
              <a:t>layout.addWidget(oneButton)</a:t>
            </a:r>
          </a:p>
          <a:p>
            <a:pPr algn="l"/>
            <a:r>
              <a:rPr lang="en-NZ" b="1" dirty="0">
                <a:latin typeface="Courier New" panose="02070309020205020404" pitchFamily="49" charset="0"/>
                <a:cs typeface="Courier New" panose="02070309020205020404" pitchFamily="49" charset="0"/>
              </a:rPr>
              <a:t>layout.addWidget(twoButton)</a:t>
            </a:r>
          </a:p>
          <a:p>
            <a:pPr algn="l"/>
            <a:r>
              <a:rPr lang="en-NZ" b="1" dirty="0">
                <a:latin typeface="Courier New" panose="02070309020205020404" pitchFamily="49" charset="0"/>
                <a:cs typeface="Courier New" panose="02070309020205020404" pitchFamily="49" charset="0"/>
              </a:rPr>
              <a:t>layout.addWidget(threeButton)</a:t>
            </a:r>
          </a:p>
        </p:txBody>
      </p:sp>
    </p:spTree>
    <p:extLst>
      <p:ext uri="{BB962C8B-B14F-4D97-AF65-F5344CB8AC3E}">
        <p14:creationId xmlns:p14="http://schemas.microsoft.com/office/powerpoint/2010/main" val="42550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PyQt5: </a:t>
            </a:r>
            <a:r>
              <a:rPr lang="en-NZ" dirty="0" err="1"/>
              <a:t>Sự</a:t>
            </a:r>
            <a:r>
              <a:rPr lang="en-NZ" dirty="0"/>
              <a:t> </a:t>
            </a:r>
            <a:r>
              <a:rPr lang="en-NZ" dirty="0" err="1"/>
              <a:t>kiện</a:t>
            </a:r>
            <a:endParaRPr lang="en-NZ" dirty="0"/>
          </a:p>
        </p:txBody>
      </p:sp>
      <p:sp>
        <p:nvSpPr>
          <p:cNvPr id="4" name="Slide Number Placeholder 3"/>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15</a:t>
            </a:fld>
            <a:endParaRPr lang="en-NZ" dirty="0"/>
          </a:p>
        </p:txBody>
      </p:sp>
      <p:sp>
        <p:nvSpPr>
          <p:cNvPr id="5" name="Content Placeholder 4"/>
          <p:cNvSpPr>
            <a:spLocks noGrp="1"/>
          </p:cNvSpPr>
          <p:nvPr>
            <p:ph sz="quarter" idx="1"/>
          </p:nvPr>
        </p:nvSpPr>
        <p:spPr>
          <a:xfrm>
            <a:off x="609600" y="1574800"/>
            <a:ext cx="11252200" cy="4749800"/>
          </a:xfrm>
        </p:spPr>
        <p:txBody>
          <a:bodyPr/>
          <a:lstStyle/>
          <a:p>
            <a:r>
              <a:rPr lang="en-NZ" dirty="0"/>
              <a:t>Widget: </a:t>
            </a:r>
            <a:r>
              <a:rPr lang="en-NZ" dirty="0" err="1"/>
              <a:t>nguồn</a:t>
            </a:r>
            <a:r>
              <a:rPr lang="en-NZ" dirty="0"/>
              <a:t> </a:t>
            </a:r>
            <a:r>
              <a:rPr lang="en-NZ" dirty="0" err="1"/>
              <a:t>của</a:t>
            </a:r>
            <a:r>
              <a:rPr lang="en-NZ" dirty="0"/>
              <a:t> </a:t>
            </a:r>
            <a:r>
              <a:rPr lang="en-NZ" dirty="0" err="1"/>
              <a:t>các</a:t>
            </a:r>
            <a:r>
              <a:rPr lang="en-NZ" dirty="0"/>
              <a:t> </a:t>
            </a:r>
            <a:r>
              <a:rPr lang="en-NZ" dirty="0" err="1"/>
              <a:t>sự</a:t>
            </a:r>
            <a:r>
              <a:rPr lang="en-NZ" dirty="0"/>
              <a:t> </a:t>
            </a:r>
            <a:r>
              <a:rPr lang="en-NZ" dirty="0" err="1"/>
              <a:t>kiện</a:t>
            </a:r>
            <a:r>
              <a:rPr lang="en-NZ" dirty="0"/>
              <a:t>. </a:t>
            </a:r>
          </a:p>
          <a:p>
            <a:r>
              <a:rPr lang="en-NZ" dirty="0" err="1"/>
              <a:t>Mỗi</a:t>
            </a:r>
            <a:r>
              <a:rPr lang="en-NZ" dirty="0"/>
              <a:t> </a:t>
            </a:r>
            <a:r>
              <a:rPr lang="en-NZ" dirty="0" err="1"/>
              <a:t>PyQt</a:t>
            </a:r>
            <a:r>
              <a:rPr lang="en-NZ" dirty="0"/>
              <a:t> widget, </a:t>
            </a:r>
            <a:r>
              <a:rPr lang="en-NZ" dirty="0" err="1"/>
              <a:t>thừa</a:t>
            </a:r>
            <a:r>
              <a:rPr lang="en-NZ" dirty="0"/>
              <a:t> </a:t>
            </a:r>
            <a:r>
              <a:rPr lang="en-NZ" dirty="0" err="1"/>
              <a:t>kế</a:t>
            </a:r>
            <a:r>
              <a:rPr lang="en-NZ" dirty="0"/>
              <a:t> </a:t>
            </a:r>
            <a:r>
              <a:rPr lang="en-NZ" dirty="0" err="1"/>
              <a:t>từ</a:t>
            </a:r>
            <a:r>
              <a:rPr lang="en-NZ" dirty="0"/>
              <a:t> </a:t>
            </a:r>
            <a:r>
              <a:rPr lang="en-NZ" dirty="0" err="1"/>
              <a:t>lớp</a:t>
            </a:r>
            <a:r>
              <a:rPr lang="en-NZ" dirty="0"/>
              <a:t> </a:t>
            </a:r>
            <a:r>
              <a:rPr lang="en-NZ" dirty="0" err="1"/>
              <a:t>QObject</a:t>
            </a:r>
            <a:r>
              <a:rPr lang="en-NZ" dirty="0"/>
              <a:t>, </a:t>
            </a:r>
            <a:r>
              <a:rPr lang="en-NZ" dirty="0" err="1"/>
              <a:t>được</a:t>
            </a:r>
            <a:r>
              <a:rPr lang="en-NZ" dirty="0"/>
              <a:t> </a:t>
            </a:r>
            <a:r>
              <a:rPr lang="en-NZ" dirty="0" err="1"/>
              <a:t>thiết</a:t>
            </a:r>
            <a:r>
              <a:rPr lang="en-NZ" dirty="0"/>
              <a:t> </a:t>
            </a:r>
            <a:r>
              <a:rPr lang="en-NZ" dirty="0" err="1"/>
              <a:t>kế</a:t>
            </a:r>
            <a:r>
              <a:rPr lang="en-NZ" dirty="0"/>
              <a:t> </a:t>
            </a:r>
            <a:r>
              <a:rPr lang="en-NZ" dirty="0" err="1"/>
              <a:t>đê</a:t>
            </a:r>
            <a:r>
              <a:rPr lang="en-NZ" dirty="0"/>
              <a:t> </a:t>
            </a:r>
            <a:r>
              <a:rPr lang="en-NZ" dirty="0" err="1"/>
              <a:t>phát</a:t>
            </a:r>
            <a:r>
              <a:rPr lang="en-NZ" dirty="0"/>
              <a:t> </a:t>
            </a:r>
            <a:r>
              <a:rPr lang="en-NZ" dirty="0" err="1"/>
              <a:t>ra</a:t>
            </a:r>
            <a:r>
              <a:rPr lang="en-NZ" dirty="0"/>
              <a:t> </a:t>
            </a:r>
            <a:r>
              <a:rPr lang="en-NZ" dirty="0" err="1"/>
              <a:t>tín</a:t>
            </a:r>
            <a:r>
              <a:rPr lang="en-NZ" dirty="0"/>
              <a:t> </a:t>
            </a:r>
            <a:r>
              <a:rPr lang="en-NZ" dirty="0" err="1"/>
              <a:t>hiệu</a:t>
            </a:r>
            <a:r>
              <a:rPr lang="en-NZ" dirty="0"/>
              <a:t> </a:t>
            </a:r>
            <a:r>
              <a:rPr lang="en-NZ" dirty="0" err="1"/>
              <a:t>trả</a:t>
            </a:r>
            <a:r>
              <a:rPr lang="en-NZ" dirty="0"/>
              <a:t> </a:t>
            </a:r>
            <a:r>
              <a:rPr lang="en-NZ" dirty="0" err="1"/>
              <a:t>lời</a:t>
            </a:r>
            <a:r>
              <a:rPr lang="en-NZ" dirty="0"/>
              <a:t> 1 </a:t>
            </a:r>
            <a:r>
              <a:rPr lang="en-NZ" dirty="0" err="1"/>
              <a:t>hoặc</a:t>
            </a:r>
            <a:r>
              <a:rPr lang="en-NZ" dirty="0"/>
              <a:t> </a:t>
            </a:r>
            <a:r>
              <a:rPr lang="en-NZ" dirty="0" err="1"/>
              <a:t>nhiều</a:t>
            </a:r>
            <a:r>
              <a:rPr lang="en-NZ" dirty="0"/>
              <a:t> </a:t>
            </a:r>
            <a:r>
              <a:rPr lang="en-NZ" dirty="0" err="1"/>
              <a:t>sự</a:t>
            </a:r>
            <a:r>
              <a:rPr lang="en-NZ" dirty="0"/>
              <a:t> </a:t>
            </a:r>
            <a:r>
              <a:rPr lang="en-NZ" dirty="0" err="1"/>
              <a:t>kiện</a:t>
            </a:r>
            <a:endParaRPr lang="en-NZ" dirty="0"/>
          </a:p>
          <a:p>
            <a:pPr lvl="1"/>
            <a:r>
              <a:rPr lang="en-NZ" dirty="0" err="1"/>
              <a:t>Liên</a:t>
            </a:r>
            <a:r>
              <a:rPr lang="en-NZ" dirty="0"/>
              <a:t> </a:t>
            </a:r>
            <a:r>
              <a:rPr lang="en-NZ" dirty="0" err="1"/>
              <a:t>kết</a:t>
            </a:r>
            <a:r>
              <a:rPr lang="en-NZ" dirty="0"/>
              <a:t> </a:t>
            </a:r>
            <a:r>
              <a:rPr lang="en-NZ" dirty="0" err="1"/>
              <a:t>với</a:t>
            </a:r>
            <a:r>
              <a:rPr lang="en-NZ" dirty="0"/>
              <a:t> </a:t>
            </a:r>
            <a:r>
              <a:rPr lang="en-NZ" dirty="0" err="1"/>
              <a:t>một</a:t>
            </a:r>
            <a:r>
              <a:rPr lang="en-NZ" dirty="0"/>
              <a:t> slot: </a:t>
            </a:r>
            <a:r>
              <a:rPr lang="en-NZ" dirty="0" err="1"/>
              <a:t>bất</a:t>
            </a:r>
            <a:r>
              <a:rPr lang="en-NZ" dirty="0"/>
              <a:t> </a:t>
            </a:r>
            <a:r>
              <a:rPr lang="en-NZ" dirty="0" err="1"/>
              <a:t>kỳ</a:t>
            </a:r>
            <a:r>
              <a:rPr lang="en-NZ" dirty="0"/>
              <a:t> </a:t>
            </a:r>
            <a:r>
              <a:rPr lang="en-NZ" dirty="0" err="1"/>
              <a:t>hàm</a:t>
            </a:r>
            <a:r>
              <a:rPr lang="en-NZ" dirty="0"/>
              <a:t> </a:t>
            </a:r>
            <a:r>
              <a:rPr lang="en-NZ" dirty="0" err="1"/>
              <a:t>nào</a:t>
            </a:r>
            <a:r>
              <a:rPr lang="en-NZ" dirty="0"/>
              <a:t> </a:t>
            </a:r>
            <a:r>
              <a:rPr lang="en-NZ" dirty="0" err="1"/>
              <a:t>có</a:t>
            </a:r>
            <a:r>
              <a:rPr lang="en-NZ" dirty="0"/>
              <a:t> </a:t>
            </a:r>
            <a:r>
              <a:rPr lang="en-NZ" dirty="0" err="1"/>
              <a:t>thể</a:t>
            </a:r>
            <a:r>
              <a:rPr lang="en-NZ" dirty="0"/>
              <a:t> </a:t>
            </a:r>
            <a:r>
              <a:rPr lang="en-NZ" dirty="0" err="1"/>
              <a:t>gọi</a:t>
            </a:r>
            <a:r>
              <a:rPr lang="en-NZ" dirty="0"/>
              <a:t> </a:t>
            </a:r>
            <a:r>
              <a:rPr lang="en-NZ" dirty="0" err="1"/>
              <a:t>của</a:t>
            </a:r>
            <a:r>
              <a:rPr lang="en-NZ" dirty="0"/>
              <a:t> python</a:t>
            </a:r>
          </a:p>
          <a:p>
            <a:pPr lvl="1"/>
            <a:r>
              <a:rPr lang="en-NZ" dirty="0" err="1"/>
              <a:t>Kết</a:t>
            </a:r>
            <a:r>
              <a:rPr lang="en-NZ" dirty="0"/>
              <a:t> </a:t>
            </a:r>
            <a:r>
              <a:rPr lang="en-NZ" dirty="0" err="1"/>
              <a:t>nối</a:t>
            </a:r>
            <a:r>
              <a:rPr lang="en-NZ" dirty="0"/>
              <a:t> </a:t>
            </a:r>
            <a:r>
              <a:rPr lang="en-NZ" dirty="0" err="1"/>
              <a:t>giữa</a:t>
            </a:r>
            <a:r>
              <a:rPr lang="en-NZ" dirty="0"/>
              <a:t> </a:t>
            </a:r>
            <a:r>
              <a:rPr lang="en-NZ" dirty="0" err="1"/>
              <a:t>tín</a:t>
            </a:r>
            <a:r>
              <a:rPr lang="en-NZ" dirty="0"/>
              <a:t> </a:t>
            </a:r>
            <a:r>
              <a:rPr lang="en-NZ" dirty="0" err="1"/>
              <a:t>hiệu</a:t>
            </a:r>
            <a:r>
              <a:rPr lang="en-NZ" dirty="0"/>
              <a:t> </a:t>
            </a:r>
            <a:r>
              <a:rPr lang="en-NZ" dirty="0" err="1"/>
              <a:t>và</a:t>
            </a:r>
            <a:r>
              <a:rPr lang="en-NZ" dirty="0"/>
              <a:t> slot </a:t>
            </a:r>
            <a:r>
              <a:rPr lang="en-NZ" dirty="0" err="1"/>
              <a:t>có</a:t>
            </a:r>
            <a:r>
              <a:rPr lang="en-NZ" dirty="0"/>
              <a:t> </a:t>
            </a:r>
            <a:r>
              <a:rPr lang="en-NZ" dirty="0" err="1"/>
              <a:t>thể</a:t>
            </a:r>
            <a:r>
              <a:rPr lang="en-NZ" dirty="0"/>
              <a:t> </a:t>
            </a:r>
            <a:r>
              <a:rPr lang="en-NZ" dirty="0" err="1"/>
              <a:t>được</a:t>
            </a:r>
            <a:r>
              <a:rPr lang="en-NZ" dirty="0"/>
              <a:t> </a:t>
            </a:r>
            <a:r>
              <a:rPr lang="en-NZ" dirty="0" err="1"/>
              <a:t>thiết</a:t>
            </a:r>
            <a:r>
              <a:rPr lang="en-NZ" dirty="0"/>
              <a:t> </a:t>
            </a:r>
            <a:r>
              <a:rPr lang="en-NZ" dirty="0" err="1"/>
              <a:t>lập</a:t>
            </a:r>
            <a:r>
              <a:rPr lang="en-NZ" dirty="0"/>
              <a:t> bang </a:t>
            </a:r>
            <a:r>
              <a:rPr lang="en-NZ" dirty="0" err="1"/>
              <a:t>nhiều</a:t>
            </a:r>
            <a:r>
              <a:rPr lang="en-NZ" dirty="0"/>
              <a:t> </a:t>
            </a:r>
            <a:r>
              <a:rPr lang="en-NZ" dirty="0" err="1"/>
              <a:t>cách</a:t>
            </a:r>
            <a:r>
              <a:rPr lang="en-NZ" dirty="0"/>
              <a:t>:</a:t>
            </a:r>
          </a:p>
        </p:txBody>
      </p:sp>
      <p:sp>
        <p:nvSpPr>
          <p:cNvPr id="6" name="Rectangle 5"/>
          <p:cNvSpPr/>
          <p:nvPr/>
        </p:nvSpPr>
        <p:spPr>
          <a:xfrm>
            <a:off x="2875372" y="4026637"/>
            <a:ext cx="644125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b="1" dirty="0">
                <a:solidFill>
                  <a:schemeClr val="tx1"/>
                </a:solidFill>
                <a:latin typeface="Courier New" panose="02070309020205020404" pitchFamily="49" charset="0"/>
                <a:cs typeface="Courier New" panose="02070309020205020404" pitchFamily="49" charset="0"/>
              </a:rPr>
              <a:t>oneButton.clicked.connect(self.show_one)</a:t>
            </a:r>
          </a:p>
        </p:txBody>
      </p:sp>
      <p:sp>
        <p:nvSpPr>
          <p:cNvPr id="7" name="Rectangle 6"/>
          <p:cNvSpPr/>
          <p:nvPr/>
        </p:nvSpPr>
        <p:spPr>
          <a:xfrm>
            <a:off x="3395700" y="4680287"/>
            <a:ext cx="54006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b="1" dirty="0">
                <a:solidFill>
                  <a:schemeClr val="tx1"/>
                </a:solidFill>
                <a:latin typeface="Courier New" panose="02070309020205020404" pitchFamily="49" charset="0"/>
                <a:cs typeface="Courier New" panose="02070309020205020404" pitchFamily="49" charset="0"/>
              </a:rPr>
              <a:t>def show_one(self):</a:t>
            </a:r>
          </a:p>
          <a:p>
            <a:pPr algn="l"/>
            <a:r>
              <a:rPr lang="en-NZ" b="1" dirty="0">
                <a:solidFill>
                  <a:schemeClr val="tx1"/>
                </a:solidFill>
                <a:latin typeface="Courier New" panose="02070309020205020404" pitchFamily="49" charset="0"/>
                <a:cs typeface="Courier New" panose="02070309020205020404" pitchFamily="49" charset="0"/>
              </a:rPr>
              <a:t>        self.messageEdit.setText("ONE")</a:t>
            </a:r>
          </a:p>
        </p:txBody>
      </p:sp>
    </p:spTree>
    <p:extLst>
      <p:ext uri="{BB962C8B-B14F-4D97-AF65-F5344CB8AC3E}">
        <p14:creationId xmlns:p14="http://schemas.microsoft.com/office/powerpoint/2010/main" val="111738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Đồ</a:t>
            </a:r>
            <a:r>
              <a:rPr lang="en-US" dirty="0"/>
              <a:t> </a:t>
            </a:r>
            <a:r>
              <a:rPr lang="en-US" dirty="0" err="1"/>
              <a:t>thị</a:t>
            </a:r>
            <a:r>
              <a:rPr lang="en-US" dirty="0"/>
              <a:t> - Matplotlib</a:t>
            </a:r>
          </a:p>
        </p:txBody>
      </p:sp>
      <p:sp>
        <p:nvSpPr>
          <p:cNvPr id="3" name="Content Placeholder 2"/>
          <p:cNvSpPr>
            <a:spLocks noGrp="1"/>
          </p:cNvSpPr>
          <p:nvPr>
            <p:ph idx="1"/>
          </p:nvPr>
        </p:nvSpPr>
        <p:spPr>
          <a:xfrm>
            <a:off x="1097280" y="1955968"/>
            <a:ext cx="10058400" cy="2416196"/>
          </a:xfrm>
        </p:spPr>
        <p:txBody>
          <a:bodyPr>
            <a:normAutofit/>
          </a:bodyPr>
          <a:lstStyle/>
          <a:p>
            <a:r>
              <a:rPr lang="en-US"/>
              <a:t>Dùng lệnh pip hoặc pip3</a:t>
            </a:r>
          </a:p>
          <a:p>
            <a:endParaRPr lang="en-US"/>
          </a:p>
          <a:p>
            <a:endParaRPr lang="en-US"/>
          </a:p>
          <a:p>
            <a:endParaRPr lang="en-US"/>
          </a:p>
          <a:p>
            <a:r>
              <a:rPr lang="en-US"/>
              <a:t>Thư viện hình ảnh:</a:t>
            </a:r>
          </a:p>
        </p:txBody>
      </p:sp>
      <p:sp>
        <p:nvSpPr>
          <p:cNvPr id="5" name="Rectangle 4"/>
          <p:cNvSpPr/>
          <p:nvPr/>
        </p:nvSpPr>
        <p:spPr>
          <a:xfrm>
            <a:off x="1097280" y="2499492"/>
            <a:ext cx="3890809"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 python -m pip install --user matplotlib</a:t>
            </a:r>
            <a:endParaRPr lang="en-US" dirty="0"/>
          </a:p>
        </p:txBody>
      </p:sp>
      <p:sp>
        <p:nvSpPr>
          <p:cNvPr id="7" name="Rectangle 6"/>
          <p:cNvSpPr/>
          <p:nvPr/>
        </p:nvSpPr>
        <p:spPr>
          <a:xfrm>
            <a:off x="1097280" y="2935497"/>
            <a:ext cx="4006225" cy="369332"/>
          </a:xfrm>
          <a:prstGeom prst="rect">
            <a:avLst/>
          </a:prstGeom>
        </p:spPr>
        <p:txBody>
          <a:bodyPr wrap="none">
            <a:spAutoFit/>
          </a:bodyPr>
          <a:lstStyle/>
          <a:p>
            <a:r>
              <a:rPr lang="vi-VN">
                <a:latin typeface="Times New Roman" panose="02020603050405020304" pitchFamily="18" charset="0"/>
                <a:ea typeface="SimSun" panose="02010600030101010101" pitchFamily="2" charset="-122"/>
              </a:rPr>
              <a:t>$ python3 -m pip install --user matplotlib</a:t>
            </a:r>
            <a:endParaRPr lang="en-US"/>
          </a:p>
        </p:txBody>
      </p:sp>
      <p:sp>
        <p:nvSpPr>
          <p:cNvPr id="9" name="Rectangle 8"/>
          <p:cNvSpPr/>
          <p:nvPr/>
        </p:nvSpPr>
        <p:spPr>
          <a:xfrm>
            <a:off x="1232690" y="4452953"/>
            <a:ext cx="302102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https://</a:t>
            </a:r>
            <a:r>
              <a:rPr lang="en-US" dirty="0" err="1">
                <a:latin typeface="Times New Roman" panose="02020603050405020304" pitchFamily="18" charset="0"/>
                <a:ea typeface="SimSun" panose="02010600030101010101" pitchFamily="2" charset="-122"/>
              </a:rPr>
              <a:t>matplotlib.org</a:t>
            </a:r>
            <a:r>
              <a:rPr lang="en-US" dirty="0">
                <a:latin typeface="Times New Roman" panose="02020603050405020304" pitchFamily="18" charset="0"/>
                <a:ea typeface="SimSun" panose="02010600030101010101" pitchFamily="2" charset="-122"/>
              </a:rPr>
              <a:t>/gallery/. </a:t>
            </a:r>
            <a:endParaRPr lang="en-US" dirty="0"/>
          </a:p>
        </p:txBody>
      </p:sp>
      <p:pic>
        <p:nvPicPr>
          <p:cNvPr id="10" name="Picture 9"/>
          <p:cNvPicPr>
            <a:picLocks noChangeAspect="1"/>
          </p:cNvPicPr>
          <p:nvPr/>
        </p:nvPicPr>
        <p:blipFill>
          <a:blip r:embed="rId2"/>
          <a:stretch>
            <a:fillRect/>
          </a:stretch>
        </p:blipFill>
        <p:spPr>
          <a:xfrm>
            <a:off x="6342898" y="1431896"/>
            <a:ext cx="5421507" cy="4209843"/>
          </a:xfrm>
          <a:prstGeom prst="rect">
            <a:avLst/>
          </a:prstGeom>
        </p:spPr>
      </p:pic>
    </p:spTree>
    <p:extLst>
      <p:ext uri="{BB962C8B-B14F-4D97-AF65-F5344CB8AC3E}">
        <p14:creationId xmlns:p14="http://schemas.microsoft.com/office/powerpoint/2010/main" val="26928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Vẽ biểu đồ một đường đơn giản</a:t>
            </a:r>
            <a:endParaRPr lang="en-US"/>
          </a:p>
        </p:txBody>
      </p:sp>
      <p:sp>
        <p:nvSpPr>
          <p:cNvPr id="3" name="Content Placeholder 2"/>
          <p:cNvSpPr>
            <a:spLocks noGrp="1"/>
          </p:cNvSpPr>
          <p:nvPr>
            <p:ph idx="1"/>
          </p:nvPr>
        </p:nvSpPr>
        <p:spPr>
          <a:xfrm>
            <a:off x="1097280" y="3966441"/>
            <a:ext cx="5255075" cy="2083133"/>
          </a:xfrm>
        </p:spPr>
        <p:txBody>
          <a:bodyPr>
            <a:normAutofit/>
          </a:bodyPr>
          <a:lstStyle/>
          <a:p>
            <a:r>
              <a:rPr lang="en-US" sz="1800"/>
              <a:t>- Squares: danh sách các điểm</a:t>
            </a:r>
          </a:p>
          <a:p>
            <a:r>
              <a:rPr lang="en-US" sz="1800"/>
              <a:t>- fig: toàn bộ các hình vẽ </a:t>
            </a:r>
          </a:p>
          <a:p>
            <a:r>
              <a:rPr lang="en-US" sz="1800"/>
              <a:t>- ax: một biểu đồ</a:t>
            </a:r>
          </a:p>
          <a:p>
            <a:r>
              <a:rPr lang="en-US" sz="1800"/>
              <a:t>- hàm plot: vẽ biểu đồ với dữ liệu được cung cấp</a:t>
            </a:r>
          </a:p>
          <a:p>
            <a:r>
              <a:rPr lang="en-US" sz="1800"/>
              <a:t>- plt.show(): mở cửa sổ hiển thị</a:t>
            </a:r>
          </a:p>
        </p:txBody>
      </p:sp>
      <p:sp>
        <p:nvSpPr>
          <p:cNvPr id="7" name="Rectangle 6"/>
          <p:cNvSpPr/>
          <p:nvPr/>
        </p:nvSpPr>
        <p:spPr>
          <a:xfrm>
            <a:off x="1097280" y="1954734"/>
            <a:ext cx="3570803"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[1, 4, 9, 16,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ax.plot</a:t>
            </a:r>
            <a:r>
              <a:rPr lang="en-US" sz="1400" spc="-20" dirty="0">
                <a:latin typeface="Courier New" panose="02070309020205020404" pitchFamily="49" charset="0"/>
                <a:ea typeface="SimSun" panose="02010600030101010101" pitchFamily="2" charset="-122"/>
              </a:rPr>
              <a:t>(squares)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plt.show</a:t>
            </a:r>
            <a:r>
              <a:rPr lang="en-US" sz="1400" spc="-20" dirty="0">
                <a:latin typeface="Courier New" panose="02070309020205020404" pitchFamily="49" charset="0"/>
                <a:ea typeface="SimSun" panose="02010600030101010101" pitchFamily="2" charset="-122"/>
              </a:rPr>
              <a:t>()</a:t>
            </a:r>
          </a:p>
        </p:txBody>
      </p:sp>
      <p:pic>
        <p:nvPicPr>
          <p:cNvPr id="9" name="Picture 8"/>
          <p:cNvPicPr/>
          <p:nvPr/>
        </p:nvPicPr>
        <p:blipFill>
          <a:blip r:embed="rId2"/>
          <a:stretch>
            <a:fillRect/>
          </a:stretch>
        </p:blipFill>
        <p:spPr>
          <a:xfrm>
            <a:off x="6519460" y="2265229"/>
            <a:ext cx="4574452" cy="3082467"/>
          </a:xfrm>
          <a:prstGeom prst="rect">
            <a:avLst/>
          </a:prstGeom>
        </p:spPr>
      </p:pic>
    </p:spTree>
    <p:extLst>
      <p:ext uri="{BB962C8B-B14F-4D97-AF65-F5344CB8AC3E}">
        <p14:creationId xmlns:p14="http://schemas.microsoft.com/office/powerpoint/2010/main" val="370780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Thay đổi loại nhãn và đ</a:t>
            </a:r>
            <a:r>
              <a:rPr lang="en-US"/>
              <a:t>ộ</a:t>
            </a:r>
            <a:r>
              <a:rPr lang="vi-VN"/>
              <a:t> dầy đường line</a:t>
            </a:r>
            <a:endParaRPr lang="en-US"/>
          </a:p>
        </p:txBody>
      </p:sp>
      <p:sp>
        <p:nvSpPr>
          <p:cNvPr id="5" name="Rectangle 4"/>
          <p:cNvSpPr/>
          <p:nvPr/>
        </p:nvSpPr>
        <p:spPr>
          <a:xfrm>
            <a:off x="437216" y="1943064"/>
            <a:ext cx="6096000" cy="357905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[1, 4, 9, 16,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ax.plot</a:t>
            </a:r>
            <a:r>
              <a:rPr lang="en-US" sz="1400" spc="-20" dirty="0">
                <a:latin typeface="Courier New" panose="02070309020205020404" pitchFamily="49" charset="0"/>
                <a:ea typeface="SimSun" panose="02010600030101010101" pitchFamily="2" charset="-122"/>
              </a:rPr>
              <a:t>(squares, </a:t>
            </a:r>
            <a:r>
              <a:rPr lang="en-US" sz="1400" spc="-20" dirty="0" err="1">
                <a:latin typeface="Courier New" panose="02070309020205020404" pitchFamily="49" charset="0"/>
                <a:ea typeface="SimSun" panose="02010600030101010101" pitchFamily="2" charset="-122"/>
              </a:rPr>
              <a:t>linewidth</a:t>
            </a:r>
            <a:r>
              <a:rPr lang="en-US" sz="1400" spc="-20" dirty="0">
                <a:latin typeface="Courier New" panose="02070309020205020404" pitchFamily="49" charset="0"/>
                <a:ea typeface="SimSun" panose="02010600030101010101" pitchFamily="2" charset="-122"/>
              </a:rPr>
              <a:t>=3)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chart title and label axes.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ax.set_title</a:t>
            </a:r>
            <a:r>
              <a:rPr lang="en-US" sz="1400" spc="-20" dirty="0">
                <a:latin typeface="Courier New" panose="02070309020205020404" pitchFamily="49" charset="0"/>
                <a:ea typeface="SimSun" panose="02010600030101010101" pitchFamily="2" charset="-122"/>
              </a:rPr>
              <a:t>("Square Numbers",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=24)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ax.set_xlabel</a:t>
            </a:r>
            <a:r>
              <a:rPr lang="en-US" sz="1400" spc="-20" dirty="0">
                <a:latin typeface="Courier New" panose="02070309020205020404" pitchFamily="49" charset="0"/>
                <a:ea typeface="SimSun" panose="02010600030101010101" pitchFamily="2" charset="-122"/>
              </a:rPr>
              <a:t>("Value",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ax.set_ylabel</a:t>
            </a:r>
            <a:r>
              <a:rPr lang="en-US" sz="1400" spc="-20" dirty="0">
                <a:latin typeface="Courier New" panose="02070309020205020404" pitchFamily="49" charset="0"/>
                <a:ea typeface="SimSun" panose="02010600030101010101" pitchFamily="2" charset="-122"/>
              </a:rPr>
              <a:t>("Square of Value",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size of tick labels.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ax.tick_params</a:t>
            </a:r>
            <a:r>
              <a:rPr lang="en-US" sz="1400" spc="-20" dirty="0">
                <a:latin typeface="Courier New" panose="02070309020205020404" pitchFamily="49" charset="0"/>
                <a:ea typeface="SimSun" panose="02010600030101010101" pitchFamily="2" charset="-122"/>
              </a:rPr>
              <a:t>(axis='both', </a:t>
            </a:r>
            <a:r>
              <a:rPr lang="en-US" sz="1400" spc="-20" dirty="0" err="1">
                <a:latin typeface="Courier New" panose="02070309020205020404" pitchFamily="49" charset="0"/>
                <a:ea typeface="SimSun" panose="02010600030101010101" pitchFamily="2" charset="-122"/>
              </a:rPr>
              <a:t>labelsize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plt.show</a:t>
            </a:r>
            <a:r>
              <a:rPr lang="en-US" sz="1400" spc="-20" dirty="0">
                <a:latin typeface="Courier New" panose="02070309020205020404" pitchFamily="49" charset="0"/>
                <a:ea typeface="SimSun" panose="02010600030101010101" pitchFamily="2" charset="-122"/>
              </a:rPr>
              <a:t>()</a:t>
            </a:r>
          </a:p>
        </p:txBody>
      </p:sp>
      <p:pic>
        <p:nvPicPr>
          <p:cNvPr id="6" name="Picture 5"/>
          <p:cNvPicPr/>
          <p:nvPr/>
        </p:nvPicPr>
        <p:blipFill>
          <a:blip r:embed="rId2"/>
          <a:stretch>
            <a:fillRect/>
          </a:stretch>
        </p:blipFill>
        <p:spPr>
          <a:xfrm>
            <a:off x="6954879" y="1943064"/>
            <a:ext cx="4289425" cy="3236595"/>
          </a:xfrm>
          <a:prstGeom prst="rect">
            <a:avLst/>
          </a:prstGeom>
        </p:spPr>
      </p:pic>
    </p:spTree>
    <p:extLst>
      <p:ext uri="{BB962C8B-B14F-4D97-AF65-F5344CB8AC3E}">
        <p14:creationId xmlns:p14="http://schemas.microsoft.com/office/powerpoint/2010/main" val="173009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Chỉnh sửa các điểm</a:t>
            </a:r>
          </a:p>
        </p:txBody>
      </p:sp>
      <p:sp>
        <p:nvSpPr>
          <p:cNvPr id="7" name="Rectangle 6"/>
          <p:cNvSpPr/>
          <p:nvPr/>
        </p:nvSpPr>
        <p:spPr>
          <a:xfrm>
            <a:off x="1097280" y="2224805"/>
            <a:ext cx="4649512" cy="22802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input_values</a:t>
            </a:r>
            <a:r>
              <a:rPr lang="en-US" sz="1400" b="1" spc="-20" dirty="0">
                <a:latin typeface="Courier New" panose="02070309020205020404" pitchFamily="49" charset="0"/>
                <a:ea typeface="SimSun" panose="02010600030101010101" pitchFamily="2" charset="-122"/>
              </a:rPr>
              <a:t> = [1, 2, 3, 4, 5]</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[1, 4, 9, 16,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ax.plot</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input_values</a:t>
            </a:r>
            <a:r>
              <a:rPr lang="en-US" sz="1400" b="1" spc="-20" dirty="0">
                <a:latin typeface="Courier New" panose="02070309020205020404" pitchFamily="49" charset="0"/>
                <a:ea typeface="SimSun" panose="02010600030101010101" pitchFamily="2" charset="-122"/>
              </a:rPr>
              <a:t>, squares, </a:t>
            </a:r>
            <a:r>
              <a:rPr lang="en-US" sz="1400" b="1" spc="-20" dirty="0" err="1">
                <a:latin typeface="Courier New" panose="02070309020205020404" pitchFamily="49" charset="0"/>
                <a:ea typeface="SimSun" panose="02010600030101010101" pitchFamily="2" charset="-122"/>
              </a:rPr>
              <a:t>linewidth</a:t>
            </a:r>
            <a:r>
              <a:rPr lang="en-US" sz="1400" b="1" spc="-20" dirty="0">
                <a:latin typeface="Courier New" panose="02070309020205020404" pitchFamily="49" charset="0"/>
                <a:ea typeface="SimSun" panose="02010600030101010101" pitchFamily="2" charset="-122"/>
              </a:rPr>
              <a:t>=3)</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chart title and label axes.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p:txBody>
      </p:sp>
      <p:pic>
        <p:nvPicPr>
          <p:cNvPr id="8" name="Picture 7"/>
          <p:cNvPicPr/>
          <p:nvPr/>
        </p:nvPicPr>
        <p:blipFill>
          <a:blip r:embed="rId2"/>
          <a:stretch>
            <a:fillRect/>
          </a:stretch>
        </p:blipFill>
        <p:spPr>
          <a:xfrm>
            <a:off x="6579251" y="1593940"/>
            <a:ext cx="4434840" cy="3346450"/>
          </a:xfrm>
          <a:prstGeom prst="rect">
            <a:avLst/>
          </a:prstGeom>
        </p:spPr>
      </p:pic>
    </p:spTree>
    <p:extLst>
      <p:ext uri="{BB962C8B-B14F-4D97-AF65-F5344CB8AC3E}">
        <p14:creationId xmlns:p14="http://schemas.microsoft.com/office/powerpoint/2010/main" val="278215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9600" y="1219200"/>
            <a:ext cx="6286500" cy="2463800"/>
          </a:xfrm>
        </p:spPr>
        <p:txBody>
          <a:bodyPr/>
          <a:lstStyle/>
          <a:p>
            <a:r>
              <a:rPr lang="en-US" dirty="0" err="1"/>
              <a:t>Chương</a:t>
            </a:r>
            <a:r>
              <a:rPr lang="en-US" dirty="0"/>
              <a:t> 10. </a:t>
            </a:r>
            <a:r>
              <a:rPr lang="en-US" dirty="0" err="1"/>
              <a:t>Một</a:t>
            </a:r>
            <a:r>
              <a:rPr lang="en-US" dirty="0"/>
              <a:t> </a:t>
            </a:r>
            <a:r>
              <a:rPr lang="en-US" dirty="0" err="1"/>
              <a:t>số</a:t>
            </a:r>
            <a:r>
              <a:rPr lang="en-US" dirty="0"/>
              <a:t> </a:t>
            </a:r>
            <a:r>
              <a:rPr lang="en-US" dirty="0" err="1"/>
              <a:t>thư</a:t>
            </a:r>
            <a:r>
              <a:rPr lang="en-US" dirty="0"/>
              <a:t> </a:t>
            </a:r>
            <a:r>
              <a:rPr lang="en-US" dirty="0" err="1"/>
              <a:t>viện</a:t>
            </a:r>
            <a:r>
              <a:rPr lang="en-US" dirty="0"/>
              <a:t> – Giao </a:t>
            </a:r>
            <a:r>
              <a:rPr lang="en-US" dirty="0" err="1"/>
              <a:t>diện</a:t>
            </a:r>
            <a:r>
              <a:rPr lang="en-US" dirty="0"/>
              <a:t> </a:t>
            </a:r>
            <a:r>
              <a:rPr lang="en-US" dirty="0" err="1"/>
              <a:t>người</a:t>
            </a:r>
            <a:r>
              <a:rPr lang="en-US" dirty="0"/>
              <a:t> </a:t>
            </a:r>
            <a:r>
              <a:rPr lang="en-US" dirty="0" err="1"/>
              <a:t>dùng</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các</a:t>
            </a:r>
            <a:r>
              <a:rPr lang="en-US" dirty="0"/>
              <a:t> </a:t>
            </a:r>
            <a:r>
              <a:rPr lang="en-US" dirty="0" err="1"/>
              <a:t>kiểu</a:t>
            </a:r>
            <a:r>
              <a:rPr lang="en-US" dirty="0"/>
              <a:t> </a:t>
            </a:r>
            <a:r>
              <a:rPr lang="en-US" dirty="0" err="1"/>
              <a:t>có</a:t>
            </a:r>
            <a:r>
              <a:rPr lang="en-US" dirty="0"/>
              <a:t> </a:t>
            </a:r>
            <a:r>
              <a:rPr lang="en-US" dirty="0" err="1"/>
              <a:t>sẵn</a:t>
            </a:r>
            <a:endParaRPr lang="en-US" dirty="0"/>
          </a:p>
        </p:txBody>
      </p:sp>
      <p:sp>
        <p:nvSpPr>
          <p:cNvPr id="6" name="Rectangle 5"/>
          <p:cNvSpPr/>
          <p:nvPr/>
        </p:nvSpPr>
        <p:spPr>
          <a:xfrm>
            <a:off x="1097279" y="1642179"/>
            <a:ext cx="5557521" cy="707886"/>
          </a:xfrm>
          <a:prstGeom prst="rect">
            <a:avLst/>
          </a:prstGeom>
        </p:spPr>
        <p:txBody>
          <a:bodyPr wrap="square">
            <a:spAutoFit/>
          </a:bodyPr>
          <a:lstStyle/>
          <a:p>
            <a:r>
              <a:rPr lang="en-US" dirty="0"/>
              <a:t>import </a:t>
            </a:r>
            <a:r>
              <a:rPr lang="en-US" dirty="0" err="1"/>
              <a:t>matplotlib.pyplot</a:t>
            </a:r>
            <a:r>
              <a:rPr lang="en-US" dirty="0"/>
              <a:t> as </a:t>
            </a:r>
            <a:r>
              <a:rPr lang="en-US" dirty="0" err="1"/>
              <a:t>plt</a:t>
            </a:r>
            <a:endParaRPr lang="en-US" dirty="0"/>
          </a:p>
          <a:p>
            <a:r>
              <a:rPr lang="en-US" dirty="0"/>
              <a:t>print(</a:t>
            </a:r>
            <a:r>
              <a:rPr lang="en-US" dirty="0" err="1"/>
              <a:t>plt.style.available</a:t>
            </a:r>
            <a:r>
              <a:rPr lang="en-US" dirty="0"/>
              <a:t>)</a:t>
            </a:r>
          </a:p>
        </p:txBody>
      </p:sp>
      <p:sp>
        <p:nvSpPr>
          <p:cNvPr id="7" name="Rectangle 6"/>
          <p:cNvSpPr/>
          <p:nvPr/>
        </p:nvSpPr>
        <p:spPr>
          <a:xfrm>
            <a:off x="1097279" y="2585858"/>
            <a:ext cx="10733213" cy="1169551"/>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['Solarize_Light2', '_</a:t>
            </a:r>
            <a:r>
              <a:rPr lang="en-US" sz="1400" dirty="0" err="1">
                <a:latin typeface="Courier New" panose="02070309020205020404" pitchFamily="49" charset="0"/>
                <a:cs typeface="Courier New" panose="02070309020205020404" pitchFamily="49" charset="0"/>
              </a:rPr>
              <a:t>classic_test_patch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bmh</a:t>
            </a:r>
            <a:r>
              <a:rPr lang="en-US" sz="1400" dirty="0">
                <a:latin typeface="Courier New" panose="02070309020205020404" pitchFamily="49" charset="0"/>
                <a:cs typeface="Courier New" panose="02070309020205020404" pitchFamily="49" charset="0"/>
              </a:rPr>
              <a:t>', 'classic', '</a:t>
            </a:r>
            <a:r>
              <a:rPr lang="en-US" sz="1400" dirty="0" err="1">
                <a:latin typeface="Courier New" panose="02070309020205020404" pitchFamily="49" charset="0"/>
                <a:cs typeface="Courier New" panose="02070309020205020404" pitchFamily="49" charset="0"/>
              </a:rPr>
              <a:t>dark_background</a:t>
            </a:r>
            <a:r>
              <a:rPr lang="en-US" sz="1400" dirty="0">
                <a:latin typeface="Courier New" panose="02070309020205020404" pitchFamily="49" charset="0"/>
                <a:cs typeface="Courier New" panose="02070309020205020404" pitchFamily="49" charset="0"/>
              </a:rPr>
              <a:t>', 'fast', '</a:t>
            </a:r>
            <a:r>
              <a:rPr lang="en-US" sz="1400" dirty="0" err="1">
                <a:latin typeface="Courier New" panose="02070309020205020404" pitchFamily="49" charset="0"/>
                <a:cs typeface="Courier New" panose="02070309020205020404" pitchFamily="49" charset="0"/>
              </a:rPr>
              <a:t>fivethirtyeight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ggplot</a:t>
            </a:r>
            <a:r>
              <a:rPr lang="en-US" sz="1400" dirty="0">
                <a:latin typeface="Courier New" panose="02070309020205020404" pitchFamily="49" charset="0"/>
                <a:cs typeface="Courier New" panose="02070309020205020404" pitchFamily="49" charset="0"/>
              </a:rPr>
              <a:t>', 'grayscale', 'seaborn', 'seaborn-bright', 'seaborn-colorblind', 'seaborn-dark', 'seaborn-dark-palette', 'seaborn-</a:t>
            </a:r>
            <a:r>
              <a:rPr lang="en-US" sz="1400" dirty="0" err="1">
                <a:latin typeface="Courier New" panose="02070309020205020404" pitchFamily="49" charset="0"/>
                <a:cs typeface="Courier New" panose="02070309020205020404" pitchFamily="49" charset="0"/>
              </a:rPr>
              <a:t>darkgrid</a:t>
            </a:r>
            <a:r>
              <a:rPr lang="en-US" sz="1400" dirty="0">
                <a:latin typeface="Courier New" panose="02070309020205020404" pitchFamily="49" charset="0"/>
                <a:cs typeface="Courier New" panose="02070309020205020404" pitchFamily="49" charset="0"/>
              </a:rPr>
              <a:t>', 'seaborn-deep', 'seaborn-muted', 'seaborn-notebook', 'seaborn-paper', 'seaborn-pastel', 'seaborn-poster', 'seaborn-talk', 'seaborn-ticks', 'seaborn-white', 'seaborn-</a:t>
            </a:r>
            <a:r>
              <a:rPr lang="en-US" sz="1400" dirty="0" err="1">
                <a:latin typeface="Courier New" panose="02070309020205020404" pitchFamily="49" charset="0"/>
                <a:cs typeface="Courier New" panose="02070309020205020404" pitchFamily="49" charset="0"/>
              </a:rPr>
              <a:t>whitegrid</a:t>
            </a:r>
            <a:r>
              <a:rPr lang="en-US" sz="1400" dirty="0">
                <a:latin typeface="Courier New" panose="02070309020205020404" pitchFamily="49" charset="0"/>
                <a:cs typeface="Courier New" panose="02070309020205020404" pitchFamily="49" charset="0"/>
              </a:rPr>
              <a:t>', 'tableau-colorblind10']</a:t>
            </a:r>
          </a:p>
        </p:txBody>
      </p:sp>
      <p:sp>
        <p:nvSpPr>
          <p:cNvPr id="9" name="Rectangle 8"/>
          <p:cNvSpPr/>
          <p:nvPr/>
        </p:nvSpPr>
        <p:spPr>
          <a:xfrm>
            <a:off x="1097279" y="3991202"/>
            <a:ext cx="4147821" cy="195553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input_values</a:t>
            </a:r>
            <a:r>
              <a:rPr lang="en-US" sz="1400" spc="-20" dirty="0">
                <a:latin typeface="Courier New" panose="02070309020205020404" pitchFamily="49" charset="0"/>
                <a:ea typeface="SimSun" panose="02010600030101010101" pitchFamily="2" charset="-122"/>
              </a:rPr>
              <a:t> = [1, 2, 3, 4,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[1, 4, 9, 16, 25]</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plt.style.use</a:t>
            </a:r>
            <a:r>
              <a:rPr lang="en-US" sz="1400" b="1" spc="-20" dirty="0">
                <a:latin typeface="Courier New" panose="02070309020205020404" pitchFamily="49" charset="0"/>
                <a:ea typeface="SimSun" panose="02010600030101010101" pitchFamily="2" charset="-122"/>
              </a:rPr>
              <a:t>('seaborn')</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p:txBody>
      </p:sp>
      <p:pic>
        <p:nvPicPr>
          <p:cNvPr id="10" name="Picture 9"/>
          <p:cNvPicPr>
            <a:picLocks noChangeAspect="1"/>
          </p:cNvPicPr>
          <p:nvPr/>
        </p:nvPicPr>
        <p:blipFill>
          <a:blip r:embed="rId2"/>
          <a:stretch>
            <a:fillRect/>
          </a:stretch>
        </p:blipFill>
        <p:spPr>
          <a:xfrm>
            <a:off x="6287386" y="3991203"/>
            <a:ext cx="3076354" cy="2363540"/>
          </a:xfrm>
          <a:prstGeom prst="rect">
            <a:avLst/>
          </a:prstGeom>
        </p:spPr>
      </p:pic>
    </p:spTree>
    <p:extLst>
      <p:ext uri="{BB962C8B-B14F-4D97-AF65-F5344CB8AC3E}">
        <p14:creationId xmlns:p14="http://schemas.microsoft.com/office/powerpoint/2010/main" val="418964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 </a:t>
            </a:r>
            <a:r>
              <a:rPr lang="en-US" dirty="0" err="1"/>
              <a:t>Vẽ</a:t>
            </a:r>
            <a:r>
              <a:rPr lang="en-US" dirty="0"/>
              <a:t> </a:t>
            </a:r>
            <a:r>
              <a:rPr lang="en-US" dirty="0" err="1"/>
              <a:t>biểu</a:t>
            </a:r>
            <a:r>
              <a:rPr lang="en-US" dirty="0"/>
              <a:t> </a:t>
            </a:r>
            <a:r>
              <a:rPr lang="en-US" dirty="0" err="1"/>
              <a:t>đồ</a:t>
            </a:r>
            <a:r>
              <a:rPr lang="en-US" dirty="0"/>
              <a:t> </a:t>
            </a:r>
            <a:r>
              <a:rPr lang="en-US" dirty="0" err="1"/>
              <a:t>và</a:t>
            </a:r>
            <a:r>
              <a:rPr lang="en-US" dirty="0"/>
              <a:t> </a:t>
            </a:r>
            <a:r>
              <a:rPr lang="en-US" dirty="0" err="1"/>
              <a:t>định</a:t>
            </a:r>
            <a:r>
              <a:rPr lang="en-US" dirty="0"/>
              <a:t> </a:t>
            </a:r>
            <a:r>
              <a:rPr lang="en-US" dirty="0" err="1"/>
              <a:t>kiểu</a:t>
            </a:r>
            <a:r>
              <a:rPr lang="en-US" dirty="0"/>
              <a:t> </a:t>
            </a:r>
            <a:r>
              <a:rPr lang="en-US" dirty="0" err="1"/>
              <a:t>điểm</a:t>
            </a:r>
            <a:endParaRPr lang="en-US" dirty="0"/>
          </a:p>
        </p:txBody>
      </p:sp>
      <p:sp>
        <p:nvSpPr>
          <p:cNvPr id="7" name="Rectangle 6"/>
          <p:cNvSpPr/>
          <p:nvPr/>
        </p:nvSpPr>
        <p:spPr>
          <a:xfrm>
            <a:off x="1097279" y="1990802"/>
            <a:ext cx="6069065" cy="357905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plt.style.use</a:t>
            </a:r>
            <a:r>
              <a:rPr lang="en-US" sz="1400" spc="-20" dirty="0">
                <a:latin typeface="Courier New" panose="02070309020205020404" pitchFamily="49" charset="0"/>
                <a:ea typeface="SimSun" panose="02010600030101010101" pitchFamily="2" charset="-122"/>
              </a:rPr>
              <a:t>('seaborn')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ax.scatter</a:t>
            </a:r>
            <a:r>
              <a:rPr lang="en-US" sz="1400" b="1" spc="-20" dirty="0">
                <a:latin typeface="Courier New" panose="02070309020205020404" pitchFamily="49" charset="0"/>
                <a:ea typeface="SimSun" panose="02010600030101010101" pitchFamily="2" charset="-122"/>
              </a:rPr>
              <a:t>(2, 4, s=200)</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chart title and label axes.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ax.set_title</a:t>
            </a:r>
            <a:r>
              <a:rPr lang="en-US" sz="1400" spc="-20" dirty="0">
                <a:latin typeface="Courier New" panose="02070309020205020404" pitchFamily="49" charset="0"/>
                <a:ea typeface="SimSun" panose="02010600030101010101" pitchFamily="2" charset="-122"/>
              </a:rPr>
              <a:t>("Square Numbers",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=24)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ax.set_xlabel</a:t>
            </a:r>
            <a:r>
              <a:rPr lang="en-US" sz="1400" spc="-20" dirty="0">
                <a:latin typeface="Courier New" panose="02070309020205020404" pitchFamily="49" charset="0"/>
                <a:ea typeface="SimSun" panose="02010600030101010101" pitchFamily="2" charset="-122"/>
              </a:rPr>
              <a:t>("Value",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ax.set_ylabel</a:t>
            </a:r>
            <a:r>
              <a:rPr lang="en-US" sz="1400" spc="-20" dirty="0">
                <a:latin typeface="Courier New" panose="02070309020205020404" pitchFamily="49" charset="0"/>
                <a:ea typeface="SimSun" panose="02010600030101010101" pitchFamily="2" charset="-122"/>
              </a:rPr>
              <a:t>("Square of Value",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size of tick labels.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ax.tick_params</a:t>
            </a:r>
            <a:r>
              <a:rPr lang="en-US" sz="1400" spc="-20" dirty="0">
                <a:latin typeface="Courier New" panose="02070309020205020404" pitchFamily="49" charset="0"/>
                <a:ea typeface="SimSun" panose="02010600030101010101" pitchFamily="2" charset="-122"/>
              </a:rPr>
              <a:t>(axis='both', which='major', </a:t>
            </a:r>
            <a:r>
              <a:rPr lang="en-US" sz="1400" spc="-20" dirty="0" err="1">
                <a:latin typeface="Courier New" panose="02070309020205020404" pitchFamily="49" charset="0"/>
                <a:ea typeface="SimSun" panose="02010600030101010101" pitchFamily="2" charset="-122"/>
              </a:rPr>
              <a:t>labelsize</a:t>
            </a:r>
            <a:r>
              <a:rPr lang="en-US" sz="1400" spc="-20" dirty="0">
                <a:latin typeface="Courier New" panose="02070309020205020404" pitchFamily="49" charset="0"/>
                <a:ea typeface="SimSun" panose="02010600030101010101" pitchFamily="2" charset="-122"/>
              </a:rPr>
              <a:t>=14)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plt.show</a:t>
            </a:r>
            <a:r>
              <a:rPr lang="en-US" sz="1400" spc="-20" dirty="0">
                <a:latin typeface="Courier New" panose="02070309020205020404" pitchFamily="49" charset="0"/>
                <a:ea typeface="SimSun" panose="02010600030101010101" pitchFamily="2" charset="-122"/>
              </a:rPr>
              <a:t>()</a:t>
            </a:r>
          </a:p>
        </p:txBody>
      </p:sp>
      <p:pic>
        <p:nvPicPr>
          <p:cNvPr id="8" name="Picture 7"/>
          <p:cNvPicPr>
            <a:picLocks noChangeAspect="1"/>
          </p:cNvPicPr>
          <p:nvPr/>
        </p:nvPicPr>
        <p:blipFill>
          <a:blip r:embed="rId2"/>
          <a:stretch>
            <a:fillRect/>
          </a:stretch>
        </p:blipFill>
        <p:spPr>
          <a:xfrm>
            <a:off x="7110452" y="1878418"/>
            <a:ext cx="4806540" cy="3522922"/>
          </a:xfrm>
          <a:prstGeom prst="rect">
            <a:avLst/>
          </a:prstGeom>
        </p:spPr>
      </p:pic>
    </p:spTree>
    <p:extLst>
      <p:ext uri="{BB962C8B-B14F-4D97-AF65-F5344CB8AC3E}">
        <p14:creationId xmlns:p14="http://schemas.microsoft.com/office/powerpoint/2010/main" val="251922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Vẽ tập điểm với scatter()</a:t>
            </a:r>
          </a:p>
        </p:txBody>
      </p:sp>
      <p:sp>
        <p:nvSpPr>
          <p:cNvPr id="5" name="Rectangle 4"/>
          <p:cNvSpPr/>
          <p:nvPr/>
        </p:nvSpPr>
        <p:spPr>
          <a:xfrm>
            <a:off x="1097280" y="2270920"/>
            <a:ext cx="6131168" cy="2589170"/>
          </a:xfrm>
          <a:prstGeom prst="rect">
            <a:avLst/>
          </a:prstGeom>
        </p:spPr>
        <p:txBody>
          <a:bodyPr wrap="square">
            <a:spAutoFit/>
          </a:bodyPr>
          <a:lstStyle/>
          <a:p>
            <a:pPr algn="just">
              <a:lnSpc>
                <a:spcPct val="115000"/>
              </a:lnSpc>
              <a:spcBef>
                <a:spcPts val="300"/>
              </a:spcBef>
              <a:spcAft>
                <a:spcPts val="300"/>
              </a:spcAft>
            </a:pPr>
            <a:r>
              <a:rPr lang="en-US" spc="-20" dirty="0">
                <a:latin typeface="Courier New" panose="02070309020205020404" pitchFamily="49" charset="0"/>
                <a:ea typeface="SimSun" panose="02010600030101010101" pitchFamily="2" charset="-122"/>
              </a:rPr>
              <a:t>import </a:t>
            </a:r>
            <a:r>
              <a:rPr lang="en-US" spc="-20" dirty="0" err="1">
                <a:latin typeface="Courier New" panose="02070309020205020404" pitchFamily="49" charset="0"/>
                <a:ea typeface="SimSun" panose="02010600030101010101" pitchFamily="2" charset="-122"/>
              </a:rPr>
              <a:t>matplotlib.pyplot</a:t>
            </a:r>
            <a:r>
              <a:rPr lang="en-US" spc="-20" dirty="0">
                <a:latin typeface="Courier New" panose="02070309020205020404" pitchFamily="49" charset="0"/>
                <a:ea typeface="SimSun" panose="02010600030101010101" pitchFamily="2" charset="-122"/>
              </a:rPr>
              <a:t> as </a:t>
            </a:r>
            <a:r>
              <a:rPr lang="en-US" spc="-20" dirty="0" err="1">
                <a:latin typeface="Courier New" panose="02070309020205020404" pitchFamily="49" charset="0"/>
                <a:ea typeface="SimSun" panose="02010600030101010101" pitchFamily="2" charset="-122"/>
              </a:rPr>
              <a:t>plt</a:t>
            </a:r>
            <a:endParaRPr lang="en-US"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b="1" spc="-20" dirty="0" err="1">
                <a:latin typeface="Courier New" panose="02070309020205020404" pitchFamily="49" charset="0"/>
                <a:ea typeface="SimSun" panose="02010600030101010101" pitchFamily="2" charset="-122"/>
              </a:rPr>
              <a:t>x_values</a:t>
            </a:r>
            <a:r>
              <a:rPr lang="en-US" b="1" spc="-20" dirty="0">
                <a:latin typeface="Courier New" panose="02070309020205020404" pitchFamily="49" charset="0"/>
                <a:ea typeface="SimSun" panose="02010600030101010101" pitchFamily="2" charset="-122"/>
              </a:rPr>
              <a:t> = [1, 2, 3, 4, 5]</a:t>
            </a:r>
            <a:endParaRPr lang="en-US"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b="1" spc="-20" dirty="0" err="1">
                <a:latin typeface="Courier New" panose="02070309020205020404" pitchFamily="49" charset="0"/>
                <a:ea typeface="SimSun" panose="02010600030101010101" pitchFamily="2" charset="-122"/>
              </a:rPr>
              <a:t>y_values</a:t>
            </a:r>
            <a:r>
              <a:rPr lang="en-US" b="1" spc="-20" dirty="0">
                <a:latin typeface="Courier New" panose="02070309020205020404" pitchFamily="49" charset="0"/>
                <a:ea typeface="SimSun" panose="02010600030101010101" pitchFamily="2" charset="-122"/>
              </a:rPr>
              <a:t> = [1, 4, 9, 16, 25]</a:t>
            </a:r>
            <a:endParaRPr lang="en-US"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pc="-20" dirty="0" err="1">
                <a:latin typeface="Courier New" panose="02070309020205020404" pitchFamily="49" charset="0"/>
                <a:ea typeface="SimSun" panose="02010600030101010101" pitchFamily="2" charset="-122"/>
              </a:rPr>
              <a:t>plt.style.use</a:t>
            </a:r>
            <a:r>
              <a:rPr lang="en-US" spc="-20" dirty="0">
                <a:latin typeface="Courier New" panose="02070309020205020404" pitchFamily="49" charset="0"/>
                <a:ea typeface="SimSun" panose="02010600030101010101" pitchFamily="2" charset="-122"/>
              </a:rPr>
              <a:t>('seaborn')</a:t>
            </a:r>
          </a:p>
          <a:p>
            <a:pPr algn="just">
              <a:lnSpc>
                <a:spcPct val="115000"/>
              </a:lnSpc>
              <a:spcBef>
                <a:spcPts val="300"/>
              </a:spcBef>
              <a:spcAft>
                <a:spcPts val="300"/>
              </a:spcAft>
            </a:pPr>
            <a:r>
              <a:rPr lang="en-US" spc="-20" dirty="0">
                <a:latin typeface="Courier New" panose="02070309020205020404" pitchFamily="49" charset="0"/>
                <a:ea typeface="SimSun" panose="02010600030101010101" pitchFamily="2" charset="-122"/>
              </a:rPr>
              <a:t>fig, ax = </a:t>
            </a:r>
            <a:r>
              <a:rPr lang="en-US" spc="-20" dirty="0" err="1">
                <a:latin typeface="Courier New" panose="02070309020205020404" pitchFamily="49" charset="0"/>
                <a:ea typeface="SimSun" panose="02010600030101010101" pitchFamily="2" charset="-122"/>
              </a:rPr>
              <a:t>plt.subplots</a:t>
            </a:r>
            <a:r>
              <a:rPr lang="en-US"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b="1" spc="-20" dirty="0" err="1">
                <a:latin typeface="Courier New" panose="02070309020205020404" pitchFamily="49" charset="0"/>
                <a:ea typeface="SimSun" panose="02010600030101010101" pitchFamily="2" charset="-122"/>
              </a:rPr>
              <a:t>ax.scatter</a:t>
            </a:r>
            <a:r>
              <a:rPr lang="en-US" b="1" spc="-20" dirty="0">
                <a:latin typeface="Courier New" panose="02070309020205020404" pitchFamily="49" charset="0"/>
                <a:ea typeface="SimSun" panose="02010600030101010101" pitchFamily="2" charset="-122"/>
              </a:rPr>
              <a:t>(</a:t>
            </a:r>
            <a:r>
              <a:rPr lang="en-US" b="1" spc="-20" dirty="0" err="1">
                <a:latin typeface="Courier New" panose="02070309020205020404" pitchFamily="49" charset="0"/>
                <a:ea typeface="SimSun" panose="02010600030101010101" pitchFamily="2" charset="-122"/>
              </a:rPr>
              <a:t>x_values,y_values</a:t>
            </a:r>
            <a:r>
              <a:rPr lang="en-US" b="1" spc="-20" dirty="0">
                <a:latin typeface="Courier New" panose="02070309020205020404" pitchFamily="49" charset="0"/>
                <a:ea typeface="SimSun" panose="02010600030101010101" pitchFamily="2" charset="-122"/>
              </a:rPr>
              <a:t>, s=100)</a:t>
            </a:r>
            <a:endParaRPr lang="en-US" spc="-20" dirty="0">
              <a:latin typeface="Courier New" panose="02070309020205020404" pitchFamily="49" charset="0"/>
              <a:ea typeface="SimSun" panose="02010600030101010101" pitchFamily="2" charset="-122"/>
            </a:endParaRPr>
          </a:p>
        </p:txBody>
      </p:sp>
      <p:pic>
        <p:nvPicPr>
          <p:cNvPr id="6" name="Picture 5"/>
          <p:cNvPicPr>
            <a:picLocks noChangeAspect="1"/>
          </p:cNvPicPr>
          <p:nvPr/>
        </p:nvPicPr>
        <p:blipFill>
          <a:blip r:embed="rId2"/>
          <a:stretch>
            <a:fillRect/>
          </a:stretch>
        </p:blipFill>
        <p:spPr>
          <a:xfrm>
            <a:off x="7228448" y="1872039"/>
            <a:ext cx="4512908" cy="3386933"/>
          </a:xfrm>
          <a:prstGeom prst="rect">
            <a:avLst/>
          </a:prstGeom>
        </p:spPr>
      </p:pic>
    </p:spTree>
    <p:extLst>
      <p:ext uri="{BB962C8B-B14F-4D97-AF65-F5344CB8AC3E}">
        <p14:creationId xmlns:p14="http://schemas.microsoft.com/office/powerpoint/2010/main" val="240195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toán dữ liệu tự động</a:t>
            </a:r>
          </a:p>
        </p:txBody>
      </p:sp>
      <p:sp>
        <p:nvSpPr>
          <p:cNvPr id="5" name="Rectangle 4"/>
          <p:cNvSpPr/>
          <p:nvPr/>
        </p:nvSpPr>
        <p:spPr>
          <a:xfrm>
            <a:off x="830580" y="2186157"/>
            <a:ext cx="4782820" cy="357905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a:t>
            </a:r>
            <a:r>
              <a:rPr lang="en-US" sz="1400" spc="-20" dirty="0" err="1">
                <a:latin typeface="Courier New" panose="02070309020205020404" pitchFamily="49" charset="0"/>
                <a:ea typeface="SimSun" panose="02010600030101010101" pitchFamily="2" charset="-122"/>
              </a:rPr>
              <a:t>matplotlib.pyplot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plt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x_values</a:t>
            </a:r>
            <a:r>
              <a:rPr lang="en-US" sz="1400" b="1" spc="-20" dirty="0">
                <a:latin typeface="Courier New" panose="02070309020205020404" pitchFamily="49" charset="0"/>
                <a:ea typeface="SimSun" panose="02010600030101010101" pitchFamily="2" charset="-122"/>
              </a:rPr>
              <a:t> = range(1, 1001)</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y_values</a:t>
            </a:r>
            <a:r>
              <a:rPr lang="en-US" sz="1400" b="1" spc="-20" dirty="0">
                <a:latin typeface="Courier New" panose="02070309020205020404" pitchFamily="49" charset="0"/>
                <a:ea typeface="SimSun" panose="02010600030101010101" pitchFamily="2" charset="-122"/>
              </a:rPr>
              <a:t> = [x**2 for x in </a:t>
            </a:r>
            <a:r>
              <a:rPr lang="en-US" sz="1400" b="1" spc="-20" dirty="0" err="1">
                <a:latin typeface="Courier New" panose="02070309020205020404" pitchFamily="49" charset="0"/>
                <a:ea typeface="SimSun" panose="02010600030101010101" pitchFamily="2" charset="-122"/>
              </a:rPr>
              <a:t>x_values</a:t>
            </a:r>
            <a:r>
              <a:rPr lang="en-US" sz="1400" b="1" spc="-20" dirty="0">
                <a:latin typeface="Courier New" panose="02070309020205020404" pitchFamily="49" charset="0"/>
                <a:ea typeface="SimSun" panose="02010600030101010101" pitchFamily="2" charset="-122"/>
              </a:rPr>
              <a: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plt.style.use</a:t>
            </a:r>
            <a:r>
              <a:rPr lang="en-US" sz="1400" spc="-20" dirty="0">
                <a:latin typeface="Courier New" panose="02070309020205020404" pitchFamily="49" charset="0"/>
                <a:ea typeface="SimSun" panose="02010600030101010101" pitchFamily="2" charset="-122"/>
              </a:rPr>
              <a:t>('seaborn')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ax.scatter</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x_values</a:t>
            </a: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y_values</a:t>
            </a:r>
            <a:r>
              <a:rPr lang="en-US" sz="1400" b="1" spc="-20" dirty="0">
                <a:latin typeface="Courier New" panose="02070309020205020404" pitchFamily="49" charset="0"/>
                <a:ea typeface="SimSun" panose="02010600030101010101" pitchFamily="2" charset="-122"/>
              </a:rPr>
              <a:t>, s=10)</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Set chart title and label axes.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Set the range for each axis.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ax.axis</a:t>
            </a:r>
            <a:r>
              <a:rPr lang="en-US" sz="1400" b="1" spc="-20" dirty="0">
                <a:latin typeface="Courier New" panose="02070309020205020404" pitchFamily="49" charset="0"/>
                <a:ea typeface="SimSun" panose="02010600030101010101" pitchFamily="2" charset="-122"/>
              </a:rPr>
              <a:t>([0, 1100, 0, 1100000])</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plt.show</a:t>
            </a:r>
            <a:r>
              <a:rPr lang="en-US" sz="1400" spc="-20" dirty="0">
                <a:latin typeface="Courier New" panose="02070309020205020404" pitchFamily="49" charset="0"/>
                <a:ea typeface="SimSun" panose="02010600030101010101" pitchFamily="2" charset="-122"/>
              </a:rPr>
              <a:t>()</a:t>
            </a:r>
          </a:p>
        </p:txBody>
      </p:sp>
      <p:pic>
        <p:nvPicPr>
          <p:cNvPr id="6" name="Picture 5"/>
          <p:cNvPicPr/>
          <p:nvPr/>
        </p:nvPicPr>
        <p:blipFill>
          <a:blip r:embed="rId2"/>
          <a:stretch>
            <a:fillRect/>
          </a:stretch>
        </p:blipFill>
        <p:spPr>
          <a:xfrm>
            <a:off x="5382703" y="2032904"/>
            <a:ext cx="5580380" cy="3885565"/>
          </a:xfrm>
          <a:prstGeom prst="rect">
            <a:avLst/>
          </a:prstGeom>
        </p:spPr>
      </p:pic>
    </p:spTree>
    <p:extLst>
      <p:ext uri="{BB962C8B-B14F-4D97-AF65-F5344CB8AC3E}">
        <p14:creationId xmlns:p14="http://schemas.microsoft.com/office/powerpoint/2010/main" val="753307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Tự định nghĩa mầu</a:t>
            </a:r>
          </a:p>
        </p:txBody>
      </p:sp>
      <p:sp>
        <p:nvSpPr>
          <p:cNvPr id="5" name="Rectangle 4"/>
          <p:cNvSpPr/>
          <p:nvPr/>
        </p:nvSpPr>
        <p:spPr>
          <a:xfrm>
            <a:off x="1097280" y="1949302"/>
            <a:ext cx="4367855" cy="58785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ax.scatter(x_values, y_values, c=(0, 0.8, 0), s=10)</a:t>
            </a:r>
          </a:p>
        </p:txBody>
      </p:sp>
      <p:pic>
        <p:nvPicPr>
          <p:cNvPr id="6" name="Picture 5"/>
          <p:cNvPicPr/>
          <p:nvPr/>
        </p:nvPicPr>
        <p:blipFill>
          <a:blip r:embed="rId2"/>
          <a:stretch>
            <a:fillRect/>
          </a:stretch>
        </p:blipFill>
        <p:spPr>
          <a:xfrm>
            <a:off x="1097280" y="2469923"/>
            <a:ext cx="3740032" cy="2604148"/>
          </a:xfrm>
          <a:prstGeom prst="rect">
            <a:avLst/>
          </a:prstGeom>
        </p:spPr>
      </p:pic>
      <p:sp>
        <p:nvSpPr>
          <p:cNvPr id="8" name="Rectangle 7"/>
          <p:cNvSpPr/>
          <p:nvPr/>
        </p:nvSpPr>
        <p:spPr>
          <a:xfrm>
            <a:off x="6526973" y="1949301"/>
            <a:ext cx="5041250" cy="587853"/>
          </a:xfrm>
          <a:prstGeom prst="rect">
            <a:avLst/>
          </a:prstGeom>
        </p:spPr>
        <p:txBody>
          <a:bodyPr wrap="square">
            <a:spAutoFit/>
          </a:bodyPr>
          <a:lstStyle/>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ax.scatter(x_values, y_values, c=y_values, cmap=plt.cm.Blues, s=10)</a:t>
            </a:r>
            <a:endParaRPr lang="en-US" sz="1400" spc="-20">
              <a:latin typeface="Courier New" panose="02070309020205020404" pitchFamily="49" charset="0"/>
              <a:ea typeface="SimSun" panose="02010600030101010101" pitchFamily="2" charset="-122"/>
            </a:endParaRPr>
          </a:p>
        </p:txBody>
      </p:sp>
      <p:pic>
        <p:nvPicPr>
          <p:cNvPr id="9" name="Picture 8"/>
          <p:cNvPicPr/>
          <p:nvPr/>
        </p:nvPicPr>
        <p:blipFill>
          <a:blip r:embed="rId3"/>
          <a:stretch>
            <a:fillRect/>
          </a:stretch>
        </p:blipFill>
        <p:spPr>
          <a:xfrm>
            <a:off x="6526973" y="2749095"/>
            <a:ext cx="4112674" cy="2795473"/>
          </a:xfrm>
          <a:prstGeom prst="rect">
            <a:avLst/>
          </a:prstGeom>
        </p:spPr>
      </p:pic>
    </p:spTree>
    <p:extLst>
      <p:ext uri="{BB962C8B-B14F-4D97-AF65-F5344CB8AC3E}">
        <p14:creationId xmlns:p14="http://schemas.microsoft.com/office/powerpoint/2010/main" val="246756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Lưu biểu đồ tự động</a:t>
            </a:r>
            <a:endParaRPr lang="en-US"/>
          </a:p>
        </p:txBody>
      </p:sp>
      <p:sp>
        <p:nvSpPr>
          <p:cNvPr id="5" name="Rectangle 4"/>
          <p:cNvSpPr/>
          <p:nvPr/>
        </p:nvSpPr>
        <p:spPr>
          <a:xfrm>
            <a:off x="1097280" y="2320006"/>
            <a:ext cx="6096000" cy="729430"/>
          </a:xfrm>
          <a:prstGeom prst="rect">
            <a:avLst/>
          </a:prstGeom>
        </p:spPr>
        <p:txBody>
          <a:bodyPr>
            <a:spAutoFit/>
          </a:bodyPr>
          <a:lstStyle/>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plt.savefig('squares_plot.png', bbox_inches='tight')</a:t>
            </a:r>
          </a:p>
        </p:txBody>
      </p:sp>
    </p:spTree>
    <p:extLst>
      <p:ext uri="{BB962C8B-B14F-4D97-AF65-F5344CB8AC3E}">
        <p14:creationId xmlns:p14="http://schemas.microsoft.com/office/powerpoint/2010/main" val="144878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Tải dữ liệu về</a:t>
            </a:r>
          </a:p>
        </p:txBody>
      </p:sp>
      <p:sp>
        <p:nvSpPr>
          <p:cNvPr id="3" name="Content Placeholder 2"/>
          <p:cNvSpPr>
            <a:spLocks noGrp="1"/>
          </p:cNvSpPr>
          <p:nvPr>
            <p:ph idx="1"/>
          </p:nvPr>
        </p:nvSpPr>
        <p:spPr/>
        <p:txBody>
          <a:bodyPr/>
          <a:lstStyle/>
          <a:p>
            <a:r>
              <a:rPr lang="vi-VN"/>
              <a:t>Chúng ta sẽ sử dụng mô-đun csv của Python để xử lý dữ liệu thời tiết được lưu trữ trong định dạng CSV (các giá trị được phân tách bằng dấu phẩy) và phân tích nhiệt độ cao và thấp theo thời gian ở hai vị trí khác nhau. </a:t>
            </a:r>
            <a:endParaRPr lang="en-US"/>
          </a:p>
          <a:p>
            <a:r>
              <a:rPr lang="vi-VN"/>
              <a:t>Sau đó, chúng ta sẽ sử dụng Matplotlib để tạo biểu đồ dựa trên dữ liệu đã tải xuống của chúng ta để hiển thị các biến thể về nhiệt độ trong hai môi trường khác nhau</a:t>
            </a:r>
            <a:endParaRPr lang="en-US"/>
          </a:p>
          <a:p>
            <a:r>
              <a:rPr lang="vi-VN"/>
              <a:t>Ở phần sau của chương, chúng ta sẽ sử dụng mô-đun json để truy cập dữ liệu động đất được lưu trữ ở định dạng JSON và sử dụng Plotly để vẽ bản đồ thế giới hiển thị vị trí và cường độ của các trận động đất gần đây. </a:t>
            </a:r>
            <a:endParaRPr lang="en-US"/>
          </a:p>
          <a:p>
            <a:r>
              <a:rPr lang="vi-VN"/>
              <a:t>Đến cuối mục này, ta sẽ chuẩn bị làm việc với các loại và định dạng tập dữ liệu, đồng thời ta sẽ hiểu sâu hơn về cách để xây dựng các hình dung phức tạp</a:t>
            </a:r>
            <a:endParaRPr lang="en-US"/>
          </a:p>
        </p:txBody>
      </p:sp>
    </p:spTree>
    <p:extLst>
      <p:ext uri="{BB962C8B-B14F-4D97-AF65-F5344CB8AC3E}">
        <p14:creationId xmlns:p14="http://schemas.microsoft.com/office/powerpoint/2010/main" val="425146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định dạng của tệp CSV</a:t>
            </a:r>
          </a:p>
        </p:txBody>
      </p:sp>
      <p:sp>
        <p:nvSpPr>
          <p:cNvPr id="4" name="Rectangle 3"/>
          <p:cNvSpPr/>
          <p:nvPr/>
        </p:nvSpPr>
        <p:spPr>
          <a:xfrm>
            <a:off x="1097280" y="1871536"/>
            <a:ext cx="7856220"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csv</a:t>
            </a:r>
          </a:p>
          <a:p>
            <a:r>
              <a:rPr lang="en-US" sz="1400" dirty="0">
                <a:latin typeface="Courier New" panose="02070309020205020404" pitchFamily="49" charset="0"/>
                <a:cs typeface="Courier New" panose="02070309020205020404" pitchFamily="49" charset="0"/>
              </a:rPr>
              <a:t>filename = 'data/sitka_weather_07-2018_simple.csv'</a:t>
            </a:r>
          </a:p>
          <a:p>
            <a:r>
              <a:rPr lang="en-US" sz="1400" dirty="0">
                <a:latin typeface="Courier New" panose="02070309020205020404" pitchFamily="49" charset="0"/>
                <a:cs typeface="Courier New" panose="02070309020205020404" pitchFamily="49" charset="0"/>
              </a:rPr>
              <a:t>with open(filename) as f:</a:t>
            </a:r>
          </a:p>
          <a:p>
            <a:r>
              <a:rPr lang="en-US" sz="1400" dirty="0">
                <a:latin typeface="Courier New" panose="02070309020205020404" pitchFamily="49" charset="0"/>
                <a:cs typeface="Courier New" panose="02070309020205020404" pitchFamily="49" charset="0"/>
              </a:rPr>
              <a:t>        reader = </a:t>
            </a:r>
            <a:r>
              <a:rPr lang="en-US" sz="1400" dirty="0" err="1">
                <a:latin typeface="Courier New" panose="02070309020205020404" pitchFamily="49" charset="0"/>
                <a:cs typeface="Courier New" panose="02070309020205020404" pitchFamily="49" charset="0"/>
              </a:rPr>
              <a:t>csv.reader</a:t>
            </a:r>
            <a:r>
              <a:rPr lang="en-US" sz="1400" dirty="0">
                <a:latin typeface="Courier New" panose="02070309020205020404" pitchFamily="49" charset="0"/>
                <a:cs typeface="Courier New" panose="02070309020205020404" pitchFamily="49" charset="0"/>
              </a:rPr>
              <a:t>(f)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header_row</a:t>
            </a:r>
            <a:r>
              <a:rPr lang="en-US" sz="1400" dirty="0">
                <a:latin typeface="Courier New" panose="02070309020205020404" pitchFamily="49" charset="0"/>
                <a:cs typeface="Courier New" panose="02070309020205020404" pitchFamily="49" charset="0"/>
              </a:rPr>
              <a:t> = next(reader)</a:t>
            </a:r>
          </a:p>
          <a:p>
            <a:r>
              <a:rPr lang="en-US" sz="1400" dirty="0">
                <a:latin typeface="Courier New" panose="02070309020205020404" pitchFamily="49" charset="0"/>
                <a:cs typeface="Courier New" panose="02070309020205020404" pitchFamily="49" charset="0"/>
              </a:rPr>
              <a:t>print(</a:t>
            </a:r>
            <a:r>
              <a:rPr lang="en-US" sz="1400" dirty="0" err="1">
                <a:latin typeface="Courier New" panose="02070309020205020404" pitchFamily="49" charset="0"/>
                <a:cs typeface="Courier New" panose="02070309020205020404" pitchFamily="49" charset="0"/>
              </a:rPr>
              <a:t>header_row</a:t>
            </a:r>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1097280" y="3601469"/>
            <a:ext cx="8578348" cy="923330"/>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Module csv chứa hàm next() trả về dòng tiếp theo của tệp khi ta truyền vào đối tượng reader. Phần xử lý này, ta gọi next() chỉ một lần để trả về dòng đầu tiên của tệp, dòng này chứa header của tệp. </a:t>
            </a:r>
            <a:endParaRPr lang="en-US"/>
          </a:p>
        </p:txBody>
      </p:sp>
      <p:sp>
        <p:nvSpPr>
          <p:cNvPr id="8" name="Rectangle 7"/>
          <p:cNvSpPr/>
          <p:nvPr/>
        </p:nvSpPr>
        <p:spPr>
          <a:xfrm>
            <a:off x="1097280" y="4869737"/>
            <a:ext cx="8968208" cy="357470"/>
          </a:xfrm>
          <a:prstGeom prst="rect">
            <a:avLst/>
          </a:prstGeom>
        </p:spPr>
        <p:txBody>
          <a:bodyPr wrap="square">
            <a:spAutoFit/>
          </a:bodyPr>
          <a:lstStyle/>
          <a:p>
            <a:pPr algn="just">
              <a:lnSpc>
                <a:spcPct val="115000"/>
              </a:lnSpc>
              <a:spcBef>
                <a:spcPts val="300"/>
              </a:spcBef>
              <a:spcAft>
                <a:spcPts val="300"/>
              </a:spcAft>
            </a:pPr>
            <a:r>
              <a:rPr lang="en-US" sz="16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['STATION', 'NAME', 'DATE', 'PRCP', 'TAVG', 'TMAX', 'TMIN']</a:t>
            </a:r>
          </a:p>
        </p:txBody>
      </p:sp>
    </p:spTree>
    <p:extLst>
      <p:ext uri="{BB962C8B-B14F-4D97-AF65-F5344CB8AC3E}">
        <p14:creationId xmlns:p14="http://schemas.microsoft.com/office/powerpoint/2010/main" val="2808981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Header rows</a:t>
            </a:r>
          </a:p>
        </p:txBody>
      </p:sp>
      <p:sp>
        <p:nvSpPr>
          <p:cNvPr id="5" name="Rectangle 4"/>
          <p:cNvSpPr/>
          <p:nvPr/>
        </p:nvSpPr>
        <p:spPr>
          <a:xfrm>
            <a:off x="1097279" y="2158739"/>
            <a:ext cx="6395721"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csv</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'data/sitka_weather_07-2018_simple.csv'</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reader=</a:t>
            </a:r>
            <a:r>
              <a:rPr lang="en-US" sz="1400" spc="-20" dirty="0" err="1">
                <a:latin typeface="Courier New" panose="02070309020205020404" pitchFamily="49" charset="0"/>
                <a:ea typeface="SimSun" panose="02010600030101010101" pitchFamily="2" charset="-122"/>
              </a:rPr>
              <a:t>csv.reader</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=next(reader)</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for index, </a:t>
            </a:r>
            <a:r>
              <a:rPr lang="en-US" sz="1400" b="1" spc="-20" dirty="0" err="1">
                <a:latin typeface="Courier New" panose="02070309020205020404" pitchFamily="49" charset="0"/>
                <a:ea typeface="SimSun" panose="02010600030101010101" pitchFamily="2" charset="-122"/>
              </a:rPr>
              <a:t>column_header</a:t>
            </a:r>
            <a:r>
              <a:rPr lang="en-US" sz="1400" b="1" spc="-20" dirty="0">
                <a:latin typeface="Courier New" panose="02070309020205020404" pitchFamily="49" charset="0"/>
                <a:ea typeface="SimSun" panose="02010600030101010101" pitchFamily="2" charset="-122"/>
              </a:rPr>
              <a:t> in enumerate(</a:t>
            </a:r>
            <a:r>
              <a:rPr lang="en-US" sz="1400" b="1" spc="-20" dirty="0" err="1">
                <a:latin typeface="Courier New" panose="02070309020205020404" pitchFamily="49" charset="0"/>
                <a:ea typeface="SimSun" panose="02010600030101010101" pitchFamily="2" charset="-122"/>
              </a:rPr>
              <a:t>header_row</a:t>
            </a:r>
            <a:r>
              <a:rPr lang="en-US" sz="1400" b="1" spc="-20" dirty="0">
                <a:latin typeface="Courier New" panose="02070309020205020404" pitchFamily="49" charset="0"/>
                <a:ea typeface="SimSun" panose="02010600030101010101" pitchFamily="2" charset="-122"/>
              </a:rPr>
              <a: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print(index, </a:t>
            </a:r>
            <a:r>
              <a:rPr lang="en-US" sz="1400" b="1" spc="-20" dirty="0" err="1">
                <a:latin typeface="Courier New" panose="02070309020205020404" pitchFamily="49" charset="0"/>
                <a:ea typeface="SimSun" panose="02010600030101010101" pitchFamily="2" charset="-122"/>
              </a:rPr>
              <a:t>column_header</a:t>
            </a:r>
            <a:r>
              <a:rPr lang="en-US" sz="1400" b="1" spc="-20" dirty="0">
                <a:latin typeface="Courier New" panose="02070309020205020404" pitchFamily="49" charset="0"/>
                <a:ea typeface="SimSun" panose="02010600030101010101" pitchFamily="2" charset="-122"/>
              </a:rPr>
              <a:t>)</a:t>
            </a:r>
            <a:endParaRPr lang="en-US" sz="1400" spc="-20" dirty="0">
              <a:latin typeface="Courier New" panose="02070309020205020404" pitchFamily="49" charset="0"/>
              <a:ea typeface="SimSun" panose="02010600030101010101" pitchFamily="2" charset="-122"/>
            </a:endParaRPr>
          </a:p>
        </p:txBody>
      </p:sp>
      <p:sp>
        <p:nvSpPr>
          <p:cNvPr id="7" name="Rectangle 6"/>
          <p:cNvSpPr/>
          <p:nvPr/>
        </p:nvSpPr>
        <p:spPr>
          <a:xfrm>
            <a:off x="7895560" y="1815839"/>
            <a:ext cx="1786270" cy="2518062"/>
          </a:xfrm>
          <a:prstGeom prst="rect">
            <a:avLst/>
          </a:prstGeom>
        </p:spPr>
        <p:txBody>
          <a:bodyPr wrap="square">
            <a:spAutoFit/>
          </a:bodyPr>
          <a:lstStyle/>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0 STATION</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NAME</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 DATE</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 PRCP</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 TAVG</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 TMAX</a:t>
            </a:r>
          </a:p>
          <a:p>
            <a:pPr algn="just">
              <a:lnSpc>
                <a:spcPct val="115000"/>
              </a:lnSpc>
              <a:spcBef>
                <a:spcPts val="300"/>
              </a:spcBef>
              <a:spcAft>
                <a:spcPts val="300"/>
              </a:spcAft>
            </a:pPr>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6 TMIN</a:t>
            </a:r>
          </a:p>
        </p:txBody>
      </p:sp>
      <p:sp>
        <p:nvSpPr>
          <p:cNvPr id="9" name="Rectangle 8"/>
          <p:cNvSpPr/>
          <p:nvPr/>
        </p:nvSpPr>
        <p:spPr>
          <a:xfrm>
            <a:off x="944878" y="4871686"/>
            <a:ext cx="10058401" cy="1047979"/>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Ở</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đây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thấy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rằng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nhiệt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độ</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cao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lưu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trữ</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cột</a:t>
            </a:r>
            <a:r>
              <a:rPr lang="en-US" spc="-20" dirty="0">
                <a:latin typeface="Times New Roman" panose="02020603050405020304" pitchFamily="18" charset="0"/>
                <a:ea typeface="SimSun" panose="02010600030101010101" pitchFamily="2" charset="-122"/>
              </a:rPr>
              <a:t> 2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5. </a:t>
            </a:r>
            <a:r>
              <a:rPr lang="en-US" spc="-20" dirty="0" err="1">
                <a:latin typeface="Times New Roman" panose="02020603050405020304" pitchFamily="18" charset="0"/>
                <a:ea typeface="SimSun" panose="02010600030101010101" pitchFamily="2" charset="-122"/>
              </a:rPr>
              <a:t>Để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khám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dữ</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liệu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từng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dữ</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liệu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sitka_weather_07-2018_simple.csv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trích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xuất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với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chỉ</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mục</a:t>
            </a:r>
            <a:r>
              <a:rPr lang="en-US" spc="-20" dirty="0">
                <a:latin typeface="Times New Roman" panose="02020603050405020304" pitchFamily="18" charset="0"/>
                <a:ea typeface="SimSun" panose="02010600030101010101" pitchFamily="2" charset="-122"/>
              </a:rPr>
              <a:t> 2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5.</a:t>
            </a:r>
          </a:p>
        </p:txBody>
      </p:sp>
    </p:spTree>
    <p:extLst>
      <p:ext uri="{BB962C8B-B14F-4D97-AF65-F5344CB8AC3E}">
        <p14:creationId xmlns:p14="http://schemas.microsoft.com/office/powerpoint/2010/main" val="1818895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Trích xuất và đọc dữ liệu</a:t>
            </a:r>
          </a:p>
        </p:txBody>
      </p:sp>
      <p:sp>
        <p:nvSpPr>
          <p:cNvPr id="5" name="Rectangle 4"/>
          <p:cNvSpPr/>
          <p:nvPr/>
        </p:nvSpPr>
        <p:spPr>
          <a:xfrm>
            <a:off x="279400" y="1816505"/>
            <a:ext cx="6913880" cy="456124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csv</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'data/sitka_weather_07-2018_simple.csv'</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reader=</a:t>
            </a:r>
            <a:r>
              <a:rPr lang="en-US" sz="1400" spc="-20" dirty="0" err="1">
                <a:latin typeface="Courier New" panose="02070309020205020404" pitchFamily="49" charset="0"/>
                <a:ea typeface="SimSun" panose="02010600030101010101" pitchFamily="2" charset="-122"/>
              </a:rPr>
              <a:t>csv.reader</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=next(reader)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index, </a:t>
            </a:r>
            <a:r>
              <a:rPr lang="en-US" sz="1400" spc="-20" dirty="0" err="1">
                <a:latin typeface="Courier New" panose="02070309020205020404" pitchFamily="49" charset="0"/>
                <a:ea typeface="SimSun" panose="02010600030101010101" pitchFamily="2" charset="-122"/>
              </a:rPr>
              <a:t>column_header</a:t>
            </a:r>
            <a:r>
              <a:rPr lang="en-US" sz="1400" spc="-20" dirty="0">
                <a:latin typeface="Courier New" panose="02070309020205020404" pitchFamily="49" charset="0"/>
                <a:ea typeface="SimSun" panose="02010600030101010101" pitchFamily="2" charset="-122"/>
              </a:rPr>
              <a:t> in enumerate(</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print(index, </a:t>
            </a:r>
            <a:r>
              <a:rPr lang="en-US" sz="1400" spc="-20" dirty="0" err="1">
                <a:latin typeface="Courier New" panose="02070309020205020404" pitchFamily="49" charset="0"/>
                <a:ea typeface="SimSun" panose="02010600030101010101" pitchFamily="2" charset="-122"/>
              </a:rPr>
              <a:t>column_header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#get </a:t>
            </a:r>
            <a:r>
              <a:rPr lang="en-US" sz="1400" spc="-20" dirty="0" err="1">
                <a:latin typeface="Courier New" panose="02070309020205020404" pitchFamily="49" charset="0"/>
                <a:ea typeface="SimSun" panose="02010600030101010101" pitchFamily="2" charset="-122"/>
              </a:rPr>
              <a:t>hight</a:t>
            </a:r>
            <a:r>
              <a:rPr lang="en-US" sz="1400" spc="-20" dirty="0">
                <a:latin typeface="Courier New" panose="02070309020205020404" pitchFamily="49" charset="0"/>
                <a:ea typeface="SimSun" panose="02010600030101010101" pitchFamily="2" charset="-122"/>
              </a:rPr>
              <a:t> temperature from file</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highs=[]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for row in reader:</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high=int(row[5])</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highs.append</a:t>
            </a:r>
            <a:r>
              <a:rPr lang="en-US" sz="1400" b="1" spc="-20" dirty="0">
                <a:latin typeface="Courier New" panose="02070309020205020404" pitchFamily="49" charset="0"/>
                <a:ea typeface="SimSun" panose="02010600030101010101" pitchFamily="2" charset="-122"/>
              </a:rPr>
              <a:t>(high)</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print(highs)</a:t>
            </a:r>
          </a:p>
        </p:txBody>
      </p:sp>
      <p:sp>
        <p:nvSpPr>
          <p:cNvPr id="7" name="Rectangle 6"/>
          <p:cNvSpPr/>
          <p:nvPr/>
        </p:nvSpPr>
        <p:spPr>
          <a:xfrm>
            <a:off x="7088372" y="2476905"/>
            <a:ext cx="5103628" cy="3046988"/>
          </a:xfrm>
          <a:prstGeom prst="rect">
            <a:avLst/>
          </a:prstGeom>
        </p:spPr>
        <p:txBody>
          <a:bodyPr wrap="square">
            <a:spAutoFit/>
          </a:bodyPr>
          <a:lstStyle/>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['STATION', 'NAME', 'DATE', 'PRCP', 'TAVG', 'TMAX', 'TMIN']</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0 STATION</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NAME</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 DATE</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 PRCP</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 TAVG</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 TMAX</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6 TMIN</a:t>
            </a:r>
          </a:p>
          <a:p>
            <a:r>
              <a:rPr lang="en-US" sz="16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[62, 58, 70, 70, 67, 59, 58, 62, 66, 59, 56, 63, 65, 58, 56, 59, 64, 60, 60, 61, 65, 65, 63, 59, 64, 65, 68, 66, 64, 67, 65]</a:t>
            </a:r>
          </a:p>
        </p:txBody>
      </p:sp>
    </p:spTree>
    <p:extLst>
      <p:ext uri="{BB962C8B-B14F-4D97-AF65-F5344CB8AC3E}">
        <p14:creationId xmlns:p14="http://schemas.microsoft.com/office/powerpoint/2010/main" val="304036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 của chương</a:t>
            </a:r>
            <a:endParaRPr lang="en-US" b="1" dirty="0"/>
          </a:p>
        </p:txBody>
      </p:sp>
      <p:sp>
        <p:nvSpPr>
          <p:cNvPr id="3" name="Content Placeholder 2"/>
          <p:cNvSpPr>
            <a:spLocks noGrp="1"/>
          </p:cNvSpPr>
          <p:nvPr>
            <p:ph idx="1"/>
          </p:nvPr>
        </p:nvSpPr>
        <p:spPr/>
        <p:txBody>
          <a:bodyPr/>
          <a:lstStyle/>
          <a:p>
            <a:r>
              <a:rPr lang="en-US" dirty="0"/>
              <a:t>GUI Programming</a:t>
            </a:r>
          </a:p>
          <a:p>
            <a:r>
              <a:rPr lang="en-US" dirty="0"/>
              <a:t>Data visualization</a:t>
            </a:r>
          </a:p>
          <a:p>
            <a:pPr marL="0" indent="0">
              <a:buNone/>
            </a:pPr>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đồ thị dữ liệu biểu đồ nhiệt độ</a:t>
            </a:r>
          </a:p>
        </p:txBody>
      </p:sp>
      <p:sp>
        <p:nvSpPr>
          <p:cNvPr id="5" name="Rectangle 4"/>
          <p:cNvSpPr/>
          <p:nvPr/>
        </p:nvSpPr>
        <p:spPr>
          <a:xfrm>
            <a:off x="595483" y="2035884"/>
            <a:ext cx="6600692" cy="326243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Plot the high temperatures.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plt.style.use</a:t>
            </a:r>
            <a:r>
              <a:rPr lang="en-US" sz="1400" spc="-20" dirty="0">
                <a:latin typeface="Courier New" panose="02070309020205020404" pitchFamily="49" charset="0"/>
                <a:ea typeface="SimSun" panose="02010600030101010101" pitchFamily="2" charset="-122"/>
              </a:rPr>
              <a:t>('seaborn')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ax.plot</a:t>
            </a:r>
            <a:r>
              <a:rPr lang="en-US" sz="1400" b="1" spc="-20" dirty="0">
                <a:latin typeface="Courier New" panose="02070309020205020404" pitchFamily="49" charset="0"/>
                <a:ea typeface="SimSun" panose="02010600030101010101" pitchFamily="2" charset="-122"/>
              </a:rPr>
              <a:t>(highs, c='red')</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Format plot.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plt.title</a:t>
            </a:r>
            <a:r>
              <a:rPr lang="en-US" sz="1400" spc="-20" dirty="0">
                <a:latin typeface="Courier New" panose="02070309020205020404" pitchFamily="49" charset="0"/>
                <a:ea typeface="SimSun" panose="02010600030101010101" pitchFamily="2" charset="-122"/>
              </a:rPr>
              <a:t>("Daily high temperatures, July 2018",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=24)</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plt.xlabel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=16)</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plt.ylabel</a:t>
            </a:r>
            <a:r>
              <a:rPr lang="en-US" sz="1400" spc="-20" dirty="0">
                <a:latin typeface="Courier New" panose="02070309020205020404" pitchFamily="49" charset="0"/>
                <a:ea typeface="SimSun" panose="02010600030101010101" pitchFamily="2" charset="-122"/>
              </a:rPr>
              <a:t>("Temperature (F)",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=16)</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plt.tick_params</a:t>
            </a:r>
            <a:r>
              <a:rPr lang="en-US" sz="1400" spc="-20" dirty="0">
                <a:latin typeface="Courier New" panose="02070309020205020404" pitchFamily="49" charset="0"/>
                <a:ea typeface="SimSun" panose="02010600030101010101" pitchFamily="2" charset="-122"/>
              </a:rPr>
              <a:t>(axis='both', which='major', </a:t>
            </a:r>
            <a:r>
              <a:rPr lang="en-US" sz="1400" spc="-20" dirty="0" err="1">
                <a:latin typeface="Courier New" panose="02070309020205020404" pitchFamily="49" charset="0"/>
                <a:ea typeface="SimSun" panose="02010600030101010101" pitchFamily="2" charset="-122"/>
              </a:rPr>
              <a:t>labelsize</a:t>
            </a:r>
            <a:r>
              <a:rPr lang="en-US" sz="1400" spc="-20" dirty="0">
                <a:latin typeface="Courier New" panose="02070309020205020404" pitchFamily="49" charset="0"/>
                <a:ea typeface="SimSun" panose="02010600030101010101" pitchFamily="2" charset="-122"/>
              </a:rPr>
              <a:t>=16)</a:t>
            </a:r>
          </a:p>
        </p:txBody>
      </p:sp>
      <p:pic>
        <p:nvPicPr>
          <p:cNvPr id="6" name="Picture 5"/>
          <p:cNvPicPr>
            <a:picLocks noChangeAspect="1"/>
          </p:cNvPicPr>
          <p:nvPr/>
        </p:nvPicPr>
        <p:blipFill>
          <a:blip r:embed="rId2"/>
          <a:stretch>
            <a:fillRect/>
          </a:stretch>
        </p:blipFill>
        <p:spPr>
          <a:xfrm>
            <a:off x="7295869" y="2091092"/>
            <a:ext cx="4677140" cy="3331534"/>
          </a:xfrm>
          <a:prstGeom prst="rect">
            <a:avLst/>
          </a:prstGeom>
        </p:spPr>
      </p:pic>
    </p:spTree>
    <p:extLst>
      <p:ext uri="{BB962C8B-B14F-4D97-AF65-F5344CB8AC3E}">
        <p14:creationId xmlns:p14="http://schemas.microsoft.com/office/powerpoint/2010/main" val="192437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datetime</a:t>
            </a:r>
          </a:p>
        </p:txBody>
      </p:sp>
      <p:sp>
        <p:nvSpPr>
          <p:cNvPr id="7" name="Rectangle 6"/>
          <p:cNvSpPr/>
          <p:nvPr/>
        </p:nvSpPr>
        <p:spPr>
          <a:xfrm>
            <a:off x="1097280" y="1939418"/>
            <a:ext cx="8535818"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from datetime import datetime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first_date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datetime.strptime</a:t>
            </a:r>
            <a:r>
              <a:rPr lang="en-US" sz="1400" spc="-20" dirty="0">
                <a:latin typeface="Courier New" panose="02070309020205020404" pitchFamily="49" charset="0"/>
                <a:ea typeface="SimSun" panose="02010600030101010101" pitchFamily="2" charset="-122"/>
              </a:rPr>
              <a:t>('2018-07-01', '%Y-%m-%d')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print(</a:t>
            </a:r>
            <a:r>
              <a:rPr lang="en-US" sz="1400" spc="-20" dirty="0" err="1">
                <a:latin typeface="Courier New" panose="02070309020205020404" pitchFamily="49" charset="0"/>
                <a:ea typeface="SimSun" panose="02010600030101010101" pitchFamily="2" charset="-122"/>
              </a:rPr>
              <a:t>first_date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2018-07-01 00:00:00</a:t>
            </a:r>
          </a:p>
        </p:txBody>
      </p:sp>
      <p:graphicFrame>
        <p:nvGraphicFramePr>
          <p:cNvPr id="9" name="Table 8"/>
          <p:cNvGraphicFramePr>
            <a:graphicFrameLocks noGrp="1"/>
          </p:cNvGraphicFramePr>
          <p:nvPr>
            <p:extLst>
              <p:ext uri="{D42A27DB-BD31-4B8C-83A1-F6EECF244321}">
                <p14:modId xmlns:p14="http://schemas.microsoft.com/office/powerpoint/2010/main" val="1938435543"/>
              </p:ext>
            </p:extLst>
          </p:nvPr>
        </p:nvGraphicFramePr>
        <p:xfrm>
          <a:off x="4818380" y="3429000"/>
          <a:ext cx="5717540" cy="2734056"/>
        </p:xfrm>
        <a:graphic>
          <a:graphicData uri="http://schemas.openxmlformats.org/drawingml/2006/table">
            <a:tbl>
              <a:tblPr firstRow="1" firstCol="1" bandRow="1">
                <a:tableStyleId>{5C22544A-7EE6-4342-B048-85BDC9FD1C3A}</a:tableStyleId>
              </a:tblPr>
              <a:tblGrid>
                <a:gridCol w="1238885">
                  <a:extLst>
                    <a:ext uri="{9D8B030D-6E8A-4147-A177-3AD203B41FA5}">
                      <a16:colId xmlns:a16="http://schemas.microsoft.com/office/drawing/2014/main" xmlns="" val="209998734"/>
                    </a:ext>
                  </a:extLst>
                </a:gridCol>
                <a:gridCol w="4478655">
                  <a:extLst>
                    <a:ext uri="{9D8B030D-6E8A-4147-A177-3AD203B41FA5}">
                      <a16:colId xmlns:a16="http://schemas.microsoft.com/office/drawing/2014/main" xmlns="" val="4025152816"/>
                    </a:ext>
                  </a:extLst>
                </a:gridCol>
              </a:tblGrid>
              <a:tr h="0">
                <a:tc>
                  <a:txBody>
                    <a:bodyPr/>
                    <a:lstStyle/>
                    <a:p>
                      <a:pPr indent="325755" algn="just">
                        <a:lnSpc>
                          <a:spcPct val="115000"/>
                        </a:lnSpc>
                        <a:spcBef>
                          <a:spcPts val="300"/>
                        </a:spcBef>
                        <a:spcAft>
                          <a:spcPts val="300"/>
                        </a:spcAft>
                      </a:pPr>
                      <a:r>
                        <a:rPr lang="en-US" sz="1300" spc="-20">
                          <a:effectLst/>
                        </a:rPr>
                        <a:t>Tham số</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Ý nghĩa</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3374403049"/>
                  </a:ext>
                </a:extLst>
              </a:tr>
              <a:tr h="0">
                <a:tc>
                  <a:txBody>
                    <a:bodyPr/>
                    <a:lstStyle/>
                    <a:p>
                      <a:pPr indent="325755" algn="just">
                        <a:lnSpc>
                          <a:spcPct val="115000"/>
                        </a:lnSpc>
                        <a:spcBef>
                          <a:spcPts val="300"/>
                        </a:spcBef>
                        <a:spcAft>
                          <a:spcPts val="300"/>
                        </a:spcAft>
                      </a:pPr>
                      <a:r>
                        <a:rPr lang="en-US" sz="1300" spc="-20">
                          <a:effectLst/>
                        </a:rPr>
                        <a:t>%A</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Weekday name, such as Monday</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1235251132"/>
                  </a:ext>
                </a:extLst>
              </a:tr>
              <a:tr h="0">
                <a:tc>
                  <a:txBody>
                    <a:bodyPr/>
                    <a:lstStyle/>
                    <a:p>
                      <a:pPr indent="325755" algn="just">
                        <a:lnSpc>
                          <a:spcPct val="115000"/>
                        </a:lnSpc>
                        <a:spcBef>
                          <a:spcPts val="300"/>
                        </a:spcBef>
                        <a:spcAft>
                          <a:spcPts val="300"/>
                        </a:spcAft>
                      </a:pPr>
                      <a:r>
                        <a:rPr lang="en-US" sz="1300" spc="-20">
                          <a:effectLst/>
                        </a:rPr>
                        <a:t>%B</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Month name, such as January</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957250854"/>
                  </a:ext>
                </a:extLst>
              </a:tr>
              <a:tr h="0">
                <a:tc>
                  <a:txBody>
                    <a:bodyPr/>
                    <a:lstStyle/>
                    <a:p>
                      <a:pPr indent="325755" algn="just">
                        <a:lnSpc>
                          <a:spcPct val="115000"/>
                        </a:lnSpc>
                        <a:spcBef>
                          <a:spcPts val="300"/>
                        </a:spcBef>
                        <a:spcAft>
                          <a:spcPts val="300"/>
                        </a:spcAft>
                      </a:pPr>
                      <a:r>
                        <a:rPr lang="en-US" sz="1300" spc="-20">
                          <a:effectLst/>
                        </a:rPr>
                        <a:t>%m</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Month, as a number (01 to 12)</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3886376334"/>
                  </a:ext>
                </a:extLst>
              </a:tr>
              <a:tr h="0">
                <a:tc>
                  <a:txBody>
                    <a:bodyPr/>
                    <a:lstStyle/>
                    <a:p>
                      <a:pPr indent="325755" algn="just">
                        <a:lnSpc>
                          <a:spcPct val="115000"/>
                        </a:lnSpc>
                        <a:spcBef>
                          <a:spcPts val="300"/>
                        </a:spcBef>
                        <a:spcAft>
                          <a:spcPts val="300"/>
                        </a:spcAft>
                      </a:pPr>
                      <a:r>
                        <a:rPr lang="en-US" sz="1300" spc="-20">
                          <a:effectLst/>
                        </a:rPr>
                        <a:t>%d</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Day of the month, as a number (01 to 31)</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333796111"/>
                  </a:ext>
                </a:extLst>
              </a:tr>
              <a:tr h="0">
                <a:tc>
                  <a:txBody>
                    <a:bodyPr/>
                    <a:lstStyle/>
                    <a:p>
                      <a:pPr indent="325755" algn="just">
                        <a:lnSpc>
                          <a:spcPct val="115000"/>
                        </a:lnSpc>
                        <a:spcBef>
                          <a:spcPts val="300"/>
                        </a:spcBef>
                        <a:spcAft>
                          <a:spcPts val="300"/>
                        </a:spcAft>
                      </a:pPr>
                      <a:r>
                        <a:rPr lang="en-US" sz="1300" spc="-20">
                          <a:effectLst/>
                        </a:rPr>
                        <a:t>%Y</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Four-digit year, such as 2019</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2141153266"/>
                  </a:ext>
                </a:extLst>
              </a:tr>
              <a:tr h="0">
                <a:tc>
                  <a:txBody>
                    <a:bodyPr/>
                    <a:lstStyle/>
                    <a:p>
                      <a:pPr indent="325755" algn="just">
                        <a:lnSpc>
                          <a:spcPct val="115000"/>
                        </a:lnSpc>
                        <a:spcBef>
                          <a:spcPts val="300"/>
                        </a:spcBef>
                        <a:spcAft>
                          <a:spcPts val="300"/>
                        </a:spcAft>
                      </a:pPr>
                      <a:r>
                        <a:rPr lang="en-US" sz="1300" spc="-20">
                          <a:effectLst/>
                        </a:rPr>
                        <a:t>%y</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dirty="0">
                          <a:effectLst/>
                        </a:rPr>
                        <a:t>Two-digit year, such as 19</a:t>
                      </a:r>
                      <a:endParaRPr lang="en-US" sz="1300" spc="-2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219551574"/>
                  </a:ext>
                </a:extLst>
              </a:tr>
              <a:tr h="0">
                <a:tc>
                  <a:txBody>
                    <a:bodyPr/>
                    <a:lstStyle/>
                    <a:p>
                      <a:pPr indent="325755" algn="just">
                        <a:lnSpc>
                          <a:spcPct val="115000"/>
                        </a:lnSpc>
                        <a:spcBef>
                          <a:spcPts val="300"/>
                        </a:spcBef>
                        <a:spcAft>
                          <a:spcPts val="300"/>
                        </a:spcAft>
                      </a:pPr>
                      <a:r>
                        <a:rPr lang="en-US" sz="1300" spc="-20">
                          <a:effectLst/>
                        </a:rPr>
                        <a:t>%H</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Hour, in 24-hour format (00 to 23)</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836894413"/>
                  </a:ext>
                </a:extLst>
              </a:tr>
              <a:tr h="0">
                <a:tc>
                  <a:txBody>
                    <a:bodyPr/>
                    <a:lstStyle/>
                    <a:p>
                      <a:pPr indent="325755" algn="just">
                        <a:lnSpc>
                          <a:spcPct val="115000"/>
                        </a:lnSpc>
                        <a:spcBef>
                          <a:spcPts val="300"/>
                        </a:spcBef>
                        <a:spcAft>
                          <a:spcPts val="300"/>
                        </a:spcAft>
                      </a:pPr>
                      <a:r>
                        <a:rPr lang="en-US" sz="1300" spc="-20">
                          <a:effectLst/>
                        </a:rPr>
                        <a:t>%I</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Hour, in 12-hour format (01 to 12)</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2530465007"/>
                  </a:ext>
                </a:extLst>
              </a:tr>
              <a:tr h="0">
                <a:tc>
                  <a:txBody>
                    <a:bodyPr/>
                    <a:lstStyle/>
                    <a:p>
                      <a:pPr indent="325755" algn="just">
                        <a:lnSpc>
                          <a:spcPct val="115000"/>
                        </a:lnSpc>
                        <a:spcBef>
                          <a:spcPts val="300"/>
                        </a:spcBef>
                        <a:spcAft>
                          <a:spcPts val="300"/>
                        </a:spcAft>
                      </a:pPr>
                      <a:r>
                        <a:rPr lang="en-US" sz="1300" spc="-20">
                          <a:effectLst/>
                        </a:rPr>
                        <a:t>%p</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am or pm</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104709515"/>
                  </a:ext>
                </a:extLst>
              </a:tr>
              <a:tr h="0">
                <a:tc>
                  <a:txBody>
                    <a:bodyPr/>
                    <a:lstStyle/>
                    <a:p>
                      <a:pPr indent="325755" algn="just">
                        <a:lnSpc>
                          <a:spcPct val="115000"/>
                        </a:lnSpc>
                        <a:spcBef>
                          <a:spcPts val="300"/>
                        </a:spcBef>
                        <a:spcAft>
                          <a:spcPts val="300"/>
                        </a:spcAft>
                      </a:pPr>
                      <a:r>
                        <a:rPr lang="en-US" sz="1300" spc="-20">
                          <a:effectLst/>
                        </a:rPr>
                        <a:t>%M</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a:effectLst/>
                        </a:rPr>
                        <a:t>Minutes (00 to 59)</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785618510"/>
                  </a:ext>
                </a:extLst>
              </a:tr>
              <a:tr h="0">
                <a:tc>
                  <a:txBody>
                    <a:bodyPr/>
                    <a:lstStyle/>
                    <a:p>
                      <a:pPr indent="325755" algn="just">
                        <a:lnSpc>
                          <a:spcPct val="115000"/>
                        </a:lnSpc>
                        <a:spcBef>
                          <a:spcPts val="300"/>
                        </a:spcBef>
                        <a:spcAft>
                          <a:spcPts val="300"/>
                        </a:spcAft>
                      </a:pPr>
                      <a:r>
                        <a:rPr lang="en-US" sz="1300" spc="-20">
                          <a:effectLst/>
                        </a:rPr>
                        <a:t>%S</a:t>
                      </a:r>
                      <a:endParaRPr lang="en-US" sz="1300" spc="-2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indent="325755" algn="just">
                        <a:lnSpc>
                          <a:spcPct val="115000"/>
                        </a:lnSpc>
                        <a:spcBef>
                          <a:spcPts val="300"/>
                        </a:spcBef>
                        <a:spcAft>
                          <a:spcPts val="300"/>
                        </a:spcAft>
                      </a:pPr>
                      <a:r>
                        <a:rPr lang="en-US" sz="1300" spc="-20" dirty="0">
                          <a:effectLst/>
                        </a:rPr>
                        <a:t>Seconds (00 to 61)</a:t>
                      </a:r>
                      <a:endParaRPr lang="en-US" sz="1300" spc="-2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xmlns="" val="637138511"/>
                  </a:ext>
                </a:extLst>
              </a:tr>
            </a:tbl>
          </a:graphicData>
        </a:graphic>
      </p:graphicFrame>
    </p:spTree>
    <p:extLst>
      <p:ext uri="{BB962C8B-B14F-4D97-AF65-F5344CB8AC3E}">
        <p14:creationId xmlns:p14="http://schemas.microsoft.com/office/powerpoint/2010/main" val="28443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Vẽ biểu đồ thời gian</a:t>
            </a:r>
          </a:p>
        </p:txBody>
      </p:sp>
      <p:sp>
        <p:nvSpPr>
          <p:cNvPr id="7" name="Rectangle 6"/>
          <p:cNvSpPr/>
          <p:nvPr/>
        </p:nvSpPr>
        <p:spPr>
          <a:xfrm>
            <a:off x="523122" y="4153174"/>
            <a:ext cx="6096000" cy="2211375"/>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fig, ax = plt.subplots()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ax.plot(dates,highs, c='red')</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Format plot.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plt.title("Daily high temperatures, July 2018", fontsize=24)</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plt.xlabel('', fontsize=16)</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fig.autofmt_xdate()</a:t>
            </a:r>
            <a:endParaRPr lang="en-US" sz="1400" spc="-20">
              <a:latin typeface="Courier New" panose="02070309020205020404" pitchFamily="49" charset="0"/>
              <a:ea typeface="SimSun" panose="02010600030101010101" pitchFamily="2" charset="-122"/>
            </a:endParaRPr>
          </a:p>
        </p:txBody>
      </p:sp>
      <p:sp>
        <p:nvSpPr>
          <p:cNvPr id="9" name="Rectangle 8"/>
          <p:cNvSpPr/>
          <p:nvPr/>
        </p:nvSpPr>
        <p:spPr>
          <a:xfrm>
            <a:off x="280700" y="1737360"/>
            <a:ext cx="6338422" cy="2211375"/>
          </a:xfrm>
          <a:prstGeom prst="rect">
            <a:avLst/>
          </a:prstGeom>
        </p:spPr>
        <p:txBody>
          <a:bodyPr wrap="square">
            <a:spAutoFit/>
          </a:bodyPr>
          <a:lstStyle/>
          <a:p>
            <a:pPr>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with open(filename) as f:</a:t>
            </a:r>
          </a:p>
          <a:p>
            <a:pPr>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	dates=[] </a:t>
            </a:r>
            <a:endParaRPr lang="en-US" sz="1400" spc="-20">
              <a:latin typeface="Courier New" panose="02070309020205020404" pitchFamily="49" charset="0"/>
              <a:ea typeface="SimSun" panose="02010600030101010101" pitchFamily="2" charset="-122"/>
            </a:endParaRPr>
          </a:p>
          <a:p>
            <a:pPr>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highs=[]</a:t>
            </a:r>
          </a:p>
          <a:p>
            <a:pPr>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for row in reader:</a:t>
            </a:r>
          </a:p>
          <a:p>
            <a:pPr>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        current_date = datetime.strptime(row[2],'%Y-%m-%d')	    dates.append(current_date)</a:t>
            </a:r>
            <a:endParaRPr lang="en-US" sz="1400" spc="-20">
              <a:latin typeface="Courier New" panose="02070309020205020404" pitchFamily="49" charset="0"/>
              <a:ea typeface="SimSun" panose="02010600030101010101" pitchFamily="2" charset="-122"/>
            </a:endParaRPr>
          </a:p>
          <a:p>
            <a:pPr>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high=int(row[5])  </a:t>
            </a:r>
          </a:p>
        </p:txBody>
      </p:sp>
      <p:pic>
        <p:nvPicPr>
          <p:cNvPr id="10" name="Picture 9"/>
          <p:cNvPicPr>
            <a:picLocks noChangeAspect="1"/>
          </p:cNvPicPr>
          <p:nvPr/>
        </p:nvPicPr>
        <p:blipFill>
          <a:blip r:embed="rId2"/>
          <a:stretch>
            <a:fillRect/>
          </a:stretch>
        </p:blipFill>
        <p:spPr>
          <a:xfrm>
            <a:off x="6946603" y="1737360"/>
            <a:ext cx="4708402" cy="3344965"/>
          </a:xfrm>
          <a:prstGeom prst="rect">
            <a:avLst/>
          </a:prstGeom>
        </p:spPr>
      </p:pic>
      <p:sp>
        <p:nvSpPr>
          <p:cNvPr id="12" name="Rectangle 11"/>
          <p:cNvSpPr/>
          <p:nvPr/>
        </p:nvSpPr>
        <p:spPr>
          <a:xfrm>
            <a:off x="7044955" y="5441219"/>
            <a:ext cx="4862623" cy="92333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fig.autofmt_xdate</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nhãn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trục</a:t>
            </a:r>
            <a:r>
              <a:rPr lang="en-US" dirty="0">
                <a:latin typeface="Times New Roman" panose="02020603050405020304" pitchFamily="18" charset="0"/>
                <a:ea typeface="SimSun" panose="02010600030101010101" pitchFamily="2" charset="-122"/>
              </a:rPr>
              <a:t> x </a:t>
            </a:r>
            <a:r>
              <a:rPr lang="en-US" dirty="0" err="1">
                <a:latin typeface="Times New Roman" panose="02020603050405020304" pitchFamily="18" charset="0"/>
                <a:ea typeface="SimSun" panose="02010600030101010101" pitchFamily="2" charset="-122"/>
              </a:rPr>
              <a:t>theo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đường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chéo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tránh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việc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nhãn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đè</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nhau</a:t>
            </a:r>
            <a:endParaRPr lang="en-US" dirty="0"/>
          </a:p>
        </p:txBody>
      </p:sp>
    </p:spTree>
    <p:extLst>
      <p:ext uri="{BB962C8B-B14F-4D97-AF65-F5344CB8AC3E}">
        <p14:creationId xmlns:p14="http://schemas.microsoft.com/office/powerpoint/2010/main" val="238000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Vẽ một khung thời gian dài hơn</a:t>
            </a:r>
            <a:endParaRPr lang="en-US"/>
          </a:p>
        </p:txBody>
      </p:sp>
      <p:sp>
        <p:nvSpPr>
          <p:cNvPr id="5" name="Rectangle 4"/>
          <p:cNvSpPr/>
          <p:nvPr/>
        </p:nvSpPr>
        <p:spPr>
          <a:xfrm>
            <a:off x="1097280" y="1896470"/>
            <a:ext cx="6217920" cy="26049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filename = 'data/sitka_weather_2018_simple.csv'</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Format plot.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plt.title</a:t>
            </a:r>
            <a:r>
              <a:rPr lang="en-US" sz="1400" b="1" spc="-20" dirty="0">
                <a:latin typeface="Courier New" panose="02070309020205020404" pitchFamily="49" charset="0"/>
                <a:ea typeface="SimSun" panose="02010600030101010101" pitchFamily="2" charset="-122"/>
              </a:rPr>
              <a:t>("Daily high temperatures - 2018", </a:t>
            </a:r>
            <a:r>
              <a:rPr lang="en-US" sz="1400" b="1" spc="-20" dirty="0" err="1">
                <a:latin typeface="Courier New" panose="02070309020205020404" pitchFamily="49" charset="0"/>
                <a:ea typeface="SimSun" panose="02010600030101010101" pitchFamily="2" charset="-122"/>
              </a:rPr>
              <a:t>fontsize</a:t>
            </a:r>
            <a:r>
              <a:rPr lang="en-US" sz="1400" b="1" spc="-20" dirty="0">
                <a:latin typeface="Courier New" panose="02070309020205020404" pitchFamily="49" charset="0"/>
                <a:ea typeface="SimSun" panose="02010600030101010101" pitchFamily="2" charset="-122"/>
              </a:rPr>
              <a:t>=24)</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plt.xlabel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fontsize</a:t>
            </a:r>
            <a:r>
              <a:rPr lang="en-US" sz="1400" spc="-20" dirty="0">
                <a:latin typeface="Courier New" panose="02070309020205020404" pitchFamily="49" charset="0"/>
                <a:ea typeface="SimSun" panose="02010600030101010101" pitchFamily="2" charset="-122"/>
              </a:rPr>
              <a:t>=16)</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p:txBody>
      </p:sp>
      <p:sp>
        <p:nvSpPr>
          <p:cNvPr id="7" name="Rectangle 6"/>
          <p:cNvSpPr/>
          <p:nvPr/>
        </p:nvSpPr>
        <p:spPr>
          <a:xfrm>
            <a:off x="1097280" y="4568755"/>
            <a:ext cx="6096000" cy="1477328"/>
          </a:xfrm>
          <a:prstGeom prst="rect">
            <a:avLst/>
          </a:prstGeom>
        </p:spPr>
        <p:txBody>
          <a:bodyPr>
            <a:spAutoFit/>
          </a:bodyPr>
          <a:lstStyle/>
          <a:p>
            <a:r>
              <a:rPr lang="en-US">
                <a:latin typeface="Times New Roman" panose="02020603050405020304" pitchFamily="18" charset="0"/>
                <a:ea typeface="SimSun" panose="02010600030101010101" pitchFamily="2" charset="-122"/>
              </a:rPr>
              <a:t>Có hai phần thay đổi so với đoạn mã ở trên. Phần thứ nhất, chúng ta thay đổi tệp dữ liệu từ dữ liệu của tháng 7 thành dữ liệu của cả năm (file sitka_weather_2018_simple.csv). Phần thứ hai, chúng ta thay đổi tiêu đề của biểu đồ từ July -2018 thành 2018 (bỏ July).</a:t>
            </a:r>
            <a:endParaRPr lang="en-US"/>
          </a:p>
        </p:txBody>
      </p:sp>
      <p:pic>
        <p:nvPicPr>
          <p:cNvPr id="8" name="Picture 7"/>
          <p:cNvPicPr/>
          <p:nvPr/>
        </p:nvPicPr>
        <p:blipFill>
          <a:blip r:embed="rId2"/>
          <a:stretch>
            <a:fillRect/>
          </a:stretch>
        </p:blipFill>
        <p:spPr>
          <a:xfrm>
            <a:off x="7407348" y="2212611"/>
            <a:ext cx="4334022" cy="3061137"/>
          </a:xfrm>
          <a:prstGeom prst="rect">
            <a:avLst/>
          </a:prstGeom>
        </p:spPr>
      </p:pic>
    </p:spTree>
    <p:extLst>
      <p:ext uri="{BB962C8B-B14F-4D97-AF65-F5344CB8AC3E}">
        <p14:creationId xmlns:p14="http://schemas.microsoft.com/office/powerpoint/2010/main" val="2805941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761316"/>
            <a:ext cx="10058400" cy="177209"/>
          </a:xfrm>
        </p:spPr>
        <p:txBody>
          <a:bodyPr>
            <a:noAutofit/>
          </a:bodyPr>
          <a:lstStyle/>
          <a:p>
            <a:r>
              <a:rPr lang="en-US" sz="3600" dirty="0" err="1"/>
              <a:t>Vẽ</a:t>
            </a:r>
            <a:r>
              <a:rPr lang="en-US" sz="3600" dirty="0"/>
              <a:t> </a:t>
            </a:r>
            <a:r>
              <a:rPr lang="en-US" sz="3600" dirty="0" err="1"/>
              <a:t>biểu</a:t>
            </a:r>
            <a:r>
              <a:rPr lang="en-US" sz="3600" dirty="0"/>
              <a:t> </a:t>
            </a:r>
            <a:r>
              <a:rPr lang="en-US" sz="3600" dirty="0" err="1"/>
              <a:t>đồ</a:t>
            </a:r>
            <a:r>
              <a:rPr lang="en-US" sz="3600" dirty="0"/>
              <a:t> </a:t>
            </a:r>
            <a:r>
              <a:rPr lang="en-US" sz="3600" dirty="0" err="1"/>
              <a:t>chuỗi</a:t>
            </a:r>
            <a:r>
              <a:rPr lang="en-US" sz="3600" dirty="0"/>
              <a:t> </a:t>
            </a:r>
            <a:r>
              <a:rPr lang="en-US" sz="3600" dirty="0" err="1"/>
              <a:t>dữ</a:t>
            </a:r>
            <a:r>
              <a:rPr lang="en-US" sz="3600" dirty="0"/>
              <a:t> </a:t>
            </a:r>
            <a:r>
              <a:rPr lang="en-US" sz="3600" dirty="0" err="1"/>
              <a:t>liệu</a:t>
            </a:r>
            <a:r>
              <a:rPr lang="en-US" sz="3600" dirty="0"/>
              <a:t> </a:t>
            </a:r>
            <a:r>
              <a:rPr lang="en-US" sz="3600" dirty="0" err="1"/>
              <a:t>thứ</a:t>
            </a:r>
            <a:r>
              <a:rPr lang="en-US" sz="3600" dirty="0"/>
              <a:t> </a:t>
            </a:r>
            <a:r>
              <a:rPr lang="en-US" sz="3600" dirty="0" err="1"/>
              <a:t>hai</a:t>
            </a:r>
            <a:endParaRPr lang="en-US" sz="3600" dirty="0"/>
          </a:p>
        </p:txBody>
      </p:sp>
      <p:sp>
        <p:nvSpPr>
          <p:cNvPr id="5" name="Rectangle 4"/>
          <p:cNvSpPr/>
          <p:nvPr/>
        </p:nvSpPr>
        <p:spPr>
          <a:xfrm>
            <a:off x="290623" y="1483396"/>
            <a:ext cx="6565995" cy="487787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reader=</a:t>
            </a:r>
            <a:r>
              <a:rPr lang="en-US" sz="1400" spc="-20" dirty="0" err="1">
                <a:latin typeface="Courier New" panose="02070309020205020404" pitchFamily="49" charset="0"/>
                <a:ea typeface="SimSun" panose="02010600030101010101" pitchFamily="2" charset="-122"/>
              </a:rPr>
              <a:t>csv.reader</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=next(reader)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header_row</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dates=[]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highs=[]</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lows=[]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row in reader: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current_date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datetime.strptime</a:t>
            </a:r>
            <a:r>
              <a:rPr lang="en-US" sz="1400" spc="-20" dirty="0">
                <a:latin typeface="Courier New" panose="02070309020205020404" pitchFamily="49" charset="0"/>
                <a:ea typeface="SimSun" panose="02010600030101010101" pitchFamily="2" charset="-122"/>
              </a:rPr>
              <a:t>(row[2],'%Y-%m-%d')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high=int(row[5])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highs.append</a:t>
            </a:r>
            <a:r>
              <a:rPr lang="en-US" sz="1400" spc="-20" dirty="0">
                <a:latin typeface="Courier New" panose="02070309020205020404" pitchFamily="49" charset="0"/>
                <a:ea typeface="SimSun" panose="02010600030101010101" pitchFamily="2" charset="-122"/>
              </a:rPr>
              <a:t>(high)</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dates.append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current_date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low=int(row[6])</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lows.append</a:t>
            </a:r>
            <a:r>
              <a:rPr lang="en-US" sz="1400" b="1" spc="-20" dirty="0">
                <a:latin typeface="Courier New" panose="02070309020205020404" pitchFamily="49" charset="0"/>
                <a:ea typeface="SimSun" panose="02010600030101010101" pitchFamily="2" charset="-122"/>
              </a:rPr>
              <a:t>(low)</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Plot the high temperatures.</a:t>
            </a:r>
          </a:p>
        </p:txBody>
      </p:sp>
      <p:sp>
        <p:nvSpPr>
          <p:cNvPr id="7" name="Rectangle 6"/>
          <p:cNvSpPr/>
          <p:nvPr/>
        </p:nvSpPr>
        <p:spPr>
          <a:xfrm>
            <a:off x="7089982" y="1298855"/>
            <a:ext cx="5203618" cy="1878591"/>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plt.style.use</a:t>
            </a:r>
            <a:r>
              <a:rPr lang="en-US" sz="1400" spc="-20" dirty="0">
                <a:latin typeface="Courier New" panose="02070309020205020404" pitchFamily="49" charset="0"/>
                <a:ea typeface="SimSun" panose="02010600030101010101" pitchFamily="2" charset="-122"/>
              </a:rPr>
              <a:t>('seaborn')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ax.plot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dates,highs</a:t>
            </a:r>
            <a:r>
              <a:rPr lang="en-US" sz="1400" spc="-20" dirty="0">
                <a:latin typeface="Courier New" panose="02070309020205020404" pitchFamily="49" charset="0"/>
                <a:ea typeface="SimSun" panose="02010600030101010101" pitchFamily="2" charset="-122"/>
              </a:rPr>
              <a:t>, c='red')</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ax.plot</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dates,lows</a:t>
            </a:r>
            <a:r>
              <a:rPr lang="en-US" sz="1400" b="1" spc="-20" dirty="0">
                <a:latin typeface="Courier New" panose="02070309020205020404" pitchFamily="49" charset="0"/>
                <a:ea typeface="SimSun" panose="02010600030101010101" pitchFamily="2" charset="-122"/>
              </a:rPr>
              <a:t>, c='blue')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plt.title</a:t>
            </a:r>
            <a:r>
              <a:rPr lang="en-US" sz="1400" b="1" spc="-20" dirty="0">
                <a:latin typeface="Courier New" panose="02070309020205020404" pitchFamily="49" charset="0"/>
                <a:ea typeface="SimSun" panose="02010600030101010101" pitchFamily="2" charset="-122"/>
              </a:rPr>
              <a:t>("Daily high and low temperatures, July 2018", </a:t>
            </a:r>
            <a:r>
              <a:rPr lang="en-US" sz="1400" b="1" spc="-20" dirty="0" err="1">
                <a:latin typeface="Courier New" panose="02070309020205020404" pitchFamily="49" charset="0"/>
                <a:ea typeface="SimSun" panose="02010600030101010101" pitchFamily="2" charset="-122"/>
              </a:rPr>
              <a:t>fontsize</a:t>
            </a:r>
            <a:r>
              <a:rPr lang="en-US" sz="1400" b="1" spc="-20" dirty="0">
                <a:latin typeface="Courier New" panose="02070309020205020404" pitchFamily="49" charset="0"/>
                <a:ea typeface="SimSun" panose="02010600030101010101" pitchFamily="2" charset="-122"/>
              </a:rPr>
              <a:t>=24)</a:t>
            </a:r>
            <a:endParaRPr lang="en-US" sz="1400" spc="-20" dirty="0">
              <a:latin typeface="Courier New" panose="02070309020205020404" pitchFamily="49" charset="0"/>
              <a:ea typeface="SimSun" panose="02010600030101010101" pitchFamily="2" charset="-122"/>
            </a:endParaRPr>
          </a:p>
        </p:txBody>
      </p:sp>
      <p:pic>
        <p:nvPicPr>
          <p:cNvPr id="8" name="Picture 7"/>
          <p:cNvPicPr/>
          <p:nvPr/>
        </p:nvPicPr>
        <p:blipFill>
          <a:blip r:embed="rId2"/>
          <a:stretch>
            <a:fillRect/>
          </a:stretch>
        </p:blipFill>
        <p:spPr>
          <a:xfrm>
            <a:off x="6856618" y="3298950"/>
            <a:ext cx="4912995" cy="3422650"/>
          </a:xfrm>
          <a:prstGeom prst="rect">
            <a:avLst/>
          </a:prstGeom>
        </p:spPr>
      </p:pic>
    </p:spTree>
    <p:extLst>
      <p:ext uri="{BB962C8B-B14F-4D97-AF65-F5344CB8AC3E}">
        <p14:creationId xmlns:p14="http://schemas.microsoft.com/office/powerpoint/2010/main" val="3560296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Tô bóng một vùng trong biểu đồ</a:t>
            </a:r>
          </a:p>
        </p:txBody>
      </p:sp>
      <p:sp>
        <p:nvSpPr>
          <p:cNvPr id="3" name="Content Placeholder 2"/>
          <p:cNvSpPr>
            <a:spLocks noGrp="1"/>
          </p:cNvSpPr>
          <p:nvPr>
            <p:ph idx="1"/>
          </p:nvPr>
        </p:nvSpPr>
        <p:spPr>
          <a:xfrm>
            <a:off x="1097280" y="1471349"/>
            <a:ext cx="10058400" cy="904554"/>
          </a:xfrm>
        </p:spPr>
        <p:txBody>
          <a:bodyPr/>
          <a:lstStyle/>
          <a:p>
            <a:r>
              <a:rPr lang="vi-VN" dirty="0"/>
              <a:t>sử dụng phương thức fill_between(), phương thức này nhận một chuỗi giá trị x và hai chuỗi giá trị y và lấp đầy khoảng trống giữa hai chuỗi giá trị y:</a:t>
            </a:r>
            <a:endParaRPr lang="en-US" dirty="0"/>
          </a:p>
        </p:txBody>
      </p:sp>
      <p:sp>
        <p:nvSpPr>
          <p:cNvPr id="5" name="Rectangle 4"/>
          <p:cNvSpPr/>
          <p:nvPr/>
        </p:nvSpPr>
        <p:spPr>
          <a:xfrm>
            <a:off x="1097280" y="2858662"/>
            <a:ext cx="4892394" cy="285225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Plot the high and low temperatures.</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plt.style.use</a:t>
            </a:r>
            <a:r>
              <a:rPr lang="en-US" sz="1400" spc="-20" dirty="0">
                <a:latin typeface="Courier New" panose="02070309020205020404" pitchFamily="49" charset="0"/>
                <a:ea typeface="SimSun" panose="02010600030101010101" pitchFamily="2" charset="-122"/>
              </a:rPr>
              <a:t>('seaborn')</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fig, ax = </a:t>
            </a:r>
            <a:r>
              <a:rPr lang="en-US" sz="1400" spc="-20" dirty="0" err="1">
                <a:latin typeface="Courier New" panose="02070309020205020404" pitchFamily="49" charset="0"/>
                <a:ea typeface="SimSun" panose="02010600030101010101" pitchFamily="2" charset="-122"/>
              </a:rPr>
              <a:t>plt.subplots</a:t>
            </a:r>
            <a:r>
              <a:rPr lang="en-US" sz="1400" spc="-20" dirty="0">
                <a:latin typeface="Courier New" panose="02070309020205020404" pitchFamily="49" charset="0"/>
                <a:ea typeface="SimSun" panose="02010600030101010101" pitchFamily="2" charset="-122"/>
              </a:rPr>
              <a:t>()</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ax.plot</a:t>
            </a:r>
            <a:r>
              <a:rPr lang="en-US" sz="1400" spc="-20" dirty="0">
                <a:latin typeface="Courier New" panose="02070309020205020404" pitchFamily="49" charset="0"/>
                <a:ea typeface="SimSun" panose="02010600030101010101" pitchFamily="2" charset="-122"/>
              </a:rPr>
              <a:t>(dates, highs, c='red', alpha=0.5)</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ax.plot</a:t>
            </a:r>
            <a:r>
              <a:rPr lang="en-US" sz="1400" spc="-20" dirty="0">
                <a:latin typeface="Courier New" panose="02070309020205020404" pitchFamily="49" charset="0"/>
                <a:ea typeface="SimSun" panose="02010600030101010101" pitchFamily="2" charset="-122"/>
              </a:rPr>
              <a:t>(dates, lows, c='blue', alpha=0.5)</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plt.fill_between</a:t>
            </a:r>
            <a:r>
              <a:rPr lang="en-US" sz="1400" spc="-20" dirty="0">
                <a:latin typeface="Courier New" panose="02070309020205020404" pitchFamily="49" charset="0"/>
                <a:ea typeface="SimSun" panose="02010600030101010101" pitchFamily="2" charset="-122"/>
              </a:rPr>
              <a:t>(dates, highs, lows, </a:t>
            </a:r>
            <a:r>
              <a:rPr lang="en-US" sz="1400" spc="-20" dirty="0" err="1">
                <a:latin typeface="Courier New" panose="02070309020205020404" pitchFamily="49" charset="0"/>
                <a:ea typeface="SimSun" panose="02010600030101010101" pitchFamily="2" charset="-122"/>
              </a:rPr>
              <a:t>facecolor</a:t>
            </a:r>
            <a:r>
              <a:rPr lang="en-US" sz="1400" spc="-20" dirty="0">
                <a:latin typeface="Courier New" panose="02070309020205020404" pitchFamily="49" charset="0"/>
                <a:ea typeface="SimSun" panose="02010600030101010101" pitchFamily="2" charset="-122"/>
              </a:rPr>
              <a:t>='blue', alpha=0.1)</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endParaRPr lang="en-US" sz="1400" spc="-20" dirty="0">
              <a:effectLst/>
              <a:latin typeface="Times New Roman" panose="02020603050405020304" pitchFamily="18" charset="0"/>
              <a:ea typeface="SimSun" panose="02010600030101010101" pitchFamily="2" charset="-122"/>
            </a:endParaRPr>
          </a:p>
        </p:txBody>
      </p:sp>
      <p:pic>
        <p:nvPicPr>
          <p:cNvPr id="6" name="Picture 5"/>
          <p:cNvPicPr/>
          <p:nvPr/>
        </p:nvPicPr>
        <p:blipFill>
          <a:blip r:embed="rId2"/>
          <a:stretch>
            <a:fillRect/>
          </a:stretch>
        </p:blipFill>
        <p:spPr>
          <a:xfrm>
            <a:off x="6756400" y="2710296"/>
            <a:ext cx="4520404" cy="3148988"/>
          </a:xfrm>
          <a:prstGeom prst="rect">
            <a:avLst/>
          </a:prstGeom>
        </p:spPr>
      </p:pic>
    </p:spTree>
    <p:extLst>
      <p:ext uri="{BB962C8B-B14F-4D97-AF65-F5344CB8AC3E}">
        <p14:creationId xmlns:p14="http://schemas.microsoft.com/office/powerpoint/2010/main" val="343327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a:t>tkinter</a:t>
            </a:r>
            <a:endParaRPr lang="en-NZ" dirty="0"/>
          </a:p>
        </p:txBody>
      </p:sp>
      <p:sp>
        <p:nvSpPr>
          <p:cNvPr id="3" name="Content Placeholder 2"/>
          <p:cNvSpPr>
            <a:spLocks noGrp="1"/>
          </p:cNvSpPr>
          <p:nvPr>
            <p:ph sz="quarter" idx="1"/>
          </p:nvPr>
        </p:nvSpPr>
        <p:spPr>
          <a:xfrm>
            <a:off x="706700" y="1405331"/>
            <a:ext cx="9653289" cy="4978400"/>
          </a:xfrm>
        </p:spPr>
        <p:txBody>
          <a:bodyPr>
            <a:normAutofit/>
          </a:bodyPr>
          <a:lstStyle/>
          <a:p>
            <a:r>
              <a:rPr lang="en-NZ" dirty="0" err="1"/>
              <a:t>tkinter</a:t>
            </a:r>
            <a:r>
              <a:rPr lang="en-NZ" dirty="0"/>
              <a:t>: </a:t>
            </a:r>
            <a:r>
              <a:rPr lang="en-NZ" dirty="0" err="1"/>
              <a:t>thư</a:t>
            </a:r>
            <a:r>
              <a:rPr lang="en-NZ" dirty="0"/>
              <a:t> </a:t>
            </a:r>
            <a:r>
              <a:rPr lang="en-NZ" dirty="0" err="1"/>
              <a:t>viện</a:t>
            </a:r>
            <a:r>
              <a:rPr lang="en-NZ" dirty="0"/>
              <a:t> </a:t>
            </a:r>
            <a:r>
              <a:rPr lang="en-NZ" dirty="0" err="1"/>
              <a:t>phổ</a:t>
            </a:r>
            <a:r>
              <a:rPr lang="en-NZ" dirty="0"/>
              <a:t> </a:t>
            </a:r>
            <a:r>
              <a:rPr lang="en-NZ" dirty="0" err="1"/>
              <a:t>biến</a:t>
            </a:r>
            <a:r>
              <a:rPr lang="en-NZ" dirty="0"/>
              <a:t> </a:t>
            </a:r>
            <a:r>
              <a:rPr lang="en-NZ" dirty="0" err="1"/>
              <a:t>cho</a:t>
            </a:r>
            <a:r>
              <a:rPr lang="en-NZ" dirty="0"/>
              <a:t> </a:t>
            </a:r>
            <a:r>
              <a:rPr lang="en-NZ" dirty="0" err="1"/>
              <a:t>lập</a:t>
            </a:r>
            <a:r>
              <a:rPr lang="en-NZ" dirty="0"/>
              <a:t> </a:t>
            </a:r>
            <a:r>
              <a:rPr lang="en-NZ" dirty="0" err="1"/>
              <a:t>trình</a:t>
            </a:r>
            <a:r>
              <a:rPr lang="en-NZ" dirty="0"/>
              <a:t> </a:t>
            </a:r>
            <a:r>
              <a:rPr lang="en-NZ" dirty="0" err="1"/>
              <a:t>giao</a:t>
            </a:r>
            <a:r>
              <a:rPr lang="en-NZ" dirty="0"/>
              <a:t> </a:t>
            </a:r>
            <a:r>
              <a:rPr lang="en-NZ" dirty="0" err="1"/>
              <a:t>diện</a:t>
            </a:r>
            <a:endParaRPr lang="en-NZ" dirty="0"/>
          </a:p>
          <a:p>
            <a:pPr lvl="1"/>
            <a:r>
              <a:rPr lang="en-NZ" dirty="0" err="1"/>
              <a:t>tkinter</a:t>
            </a:r>
            <a:r>
              <a:rPr lang="en-NZ" dirty="0"/>
              <a:t>: bao </a:t>
            </a:r>
            <a:r>
              <a:rPr lang="en-NZ" dirty="0" err="1"/>
              <a:t>gồm</a:t>
            </a:r>
            <a:r>
              <a:rPr lang="en-NZ" dirty="0"/>
              <a:t> </a:t>
            </a:r>
            <a:r>
              <a:rPr lang="en-NZ" dirty="0" err="1"/>
              <a:t>các</a:t>
            </a:r>
            <a:r>
              <a:rPr lang="en-NZ" dirty="0"/>
              <a:t> </a:t>
            </a:r>
            <a:r>
              <a:rPr lang="en-NZ" dirty="0" err="1"/>
              <a:t>lớp</a:t>
            </a:r>
            <a:r>
              <a:rPr lang="en-NZ" dirty="0"/>
              <a:t> </a:t>
            </a:r>
            <a:r>
              <a:rPr lang="en-NZ" dirty="0" err="1"/>
              <a:t>cho</a:t>
            </a:r>
            <a:r>
              <a:rPr lang="en-NZ" dirty="0"/>
              <a:t> </a:t>
            </a:r>
            <a:r>
              <a:rPr lang="en-NZ" i="1" dirty="0"/>
              <a:t>windows</a:t>
            </a:r>
            <a:r>
              <a:rPr lang="en-NZ" dirty="0"/>
              <a:t> </a:t>
            </a:r>
            <a:r>
              <a:rPr lang="en-NZ" dirty="0" err="1"/>
              <a:t>và</a:t>
            </a:r>
            <a:r>
              <a:rPr lang="en-NZ" dirty="0"/>
              <a:t> </a:t>
            </a:r>
            <a:r>
              <a:rPr lang="en-NZ" dirty="0" err="1"/>
              <a:t>một</a:t>
            </a:r>
            <a:r>
              <a:rPr lang="en-NZ" dirty="0"/>
              <a:t> </a:t>
            </a:r>
            <a:r>
              <a:rPr lang="en-NZ" dirty="0" err="1"/>
              <a:t>số</a:t>
            </a:r>
            <a:r>
              <a:rPr lang="en-NZ" dirty="0"/>
              <a:t> </a:t>
            </a:r>
            <a:r>
              <a:rPr lang="en-NZ" dirty="0" err="1"/>
              <a:t>thành</a:t>
            </a:r>
            <a:r>
              <a:rPr lang="en-NZ" dirty="0"/>
              <a:t> </a:t>
            </a:r>
            <a:r>
              <a:rPr lang="en-NZ" dirty="0" err="1"/>
              <a:t>phần</a:t>
            </a:r>
            <a:r>
              <a:rPr lang="en-NZ" dirty="0"/>
              <a:t> </a:t>
            </a:r>
            <a:r>
              <a:rPr lang="en-NZ" dirty="0" err="1"/>
              <a:t>khác</a:t>
            </a:r>
            <a:endParaRPr lang="en-NZ" dirty="0"/>
          </a:p>
          <a:p>
            <a:pPr lvl="1"/>
            <a:r>
              <a:rPr lang="en-NZ" dirty="0" err="1"/>
              <a:t>tkinter</a:t>
            </a:r>
            <a:r>
              <a:rPr lang="en-NZ" dirty="0"/>
              <a:t>: </a:t>
            </a:r>
            <a:r>
              <a:rPr lang="en-NZ" dirty="0" err="1"/>
              <a:t>cho</a:t>
            </a:r>
            <a:r>
              <a:rPr lang="en-NZ" dirty="0"/>
              <a:t> </a:t>
            </a:r>
            <a:r>
              <a:rPr lang="en-NZ" dirty="0" err="1"/>
              <a:t>phép</a:t>
            </a:r>
            <a:r>
              <a:rPr lang="en-NZ" dirty="0"/>
              <a:t> </a:t>
            </a:r>
            <a:r>
              <a:rPr lang="en-NZ" dirty="0" err="1"/>
              <a:t>tạo</a:t>
            </a:r>
            <a:r>
              <a:rPr lang="en-NZ" dirty="0"/>
              <a:t> </a:t>
            </a:r>
            <a:r>
              <a:rPr lang="en-NZ" dirty="0" err="1"/>
              <a:t>cửa</a:t>
            </a:r>
            <a:r>
              <a:rPr lang="en-NZ" dirty="0"/>
              <a:t> </a:t>
            </a:r>
            <a:r>
              <a:rPr lang="en-NZ" dirty="0" err="1"/>
              <a:t>sổ</a:t>
            </a:r>
            <a:r>
              <a:rPr lang="en-NZ" dirty="0"/>
              <a:t> </a:t>
            </a:r>
            <a:r>
              <a:rPr lang="en-NZ" dirty="0" err="1"/>
              <a:t>và</a:t>
            </a:r>
            <a:r>
              <a:rPr lang="en-NZ" dirty="0"/>
              <a:t> </a:t>
            </a:r>
            <a:r>
              <a:rPr lang="en-NZ" dirty="0" err="1"/>
              <a:t>các</a:t>
            </a:r>
            <a:r>
              <a:rPr lang="en-NZ" dirty="0"/>
              <a:t> </a:t>
            </a:r>
            <a:r>
              <a:rPr lang="en-NZ" i="1" dirty="0"/>
              <a:t>widgets</a:t>
            </a:r>
            <a:endParaRPr lang="en-NZ" dirty="0"/>
          </a:p>
          <a:p>
            <a:r>
              <a:rPr lang="en-US" dirty="0"/>
              <a:t>GUI: </a:t>
            </a:r>
            <a:r>
              <a:rPr lang="en-US" dirty="0" err="1"/>
              <a:t>tạo</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các</a:t>
            </a:r>
            <a:r>
              <a:rPr lang="en-US" dirty="0"/>
              <a:t> widgets</a:t>
            </a:r>
          </a:p>
          <a:p>
            <a:r>
              <a:rPr lang="en-NZ" dirty="0" err="1"/>
              <a:t>Các</a:t>
            </a:r>
            <a:r>
              <a:rPr lang="en-NZ" dirty="0"/>
              <a:t> </a:t>
            </a:r>
            <a:r>
              <a:rPr lang="en-NZ" dirty="0" err="1"/>
              <a:t>bước</a:t>
            </a:r>
            <a:r>
              <a:rPr lang="en-NZ" dirty="0"/>
              <a:t>:</a:t>
            </a:r>
          </a:p>
          <a:p>
            <a:pPr lvl="1"/>
            <a:r>
              <a:rPr lang="en-NZ" dirty="0" err="1"/>
              <a:t>Tạo</a:t>
            </a:r>
            <a:r>
              <a:rPr lang="en-NZ" dirty="0"/>
              <a:t> </a:t>
            </a:r>
            <a:r>
              <a:rPr lang="en-NZ" dirty="0" err="1"/>
              <a:t>cửa</a:t>
            </a:r>
            <a:r>
              <a:rPr lang="en-NZ" dirty="0"/>
              <a:t> </a:t>
            </a:r>
            <a:r>
              <a:rPr lang="en-NZ" dirty="0" err="1"/>
              <a:t>sổ</a:t>
            </a:r>
            <a:r>
              <a:rPr lang="en-NZ" dirty="0"/>
              <a:t> cha</a:t>
            </a:r>
          </a:p>
          <a:p>
            <a:pPr lvl="2"/>
            <a:r>
              <a:rPr lang="en-US" sz="2000" dirty="0" err="1"/>
              <a:t>Tất</a:t>
            </a:r>
            <a:r>
              <a:rPr lang="en-US" sz="2000" dirty="0"/>
              <a:t> </a:t>
            </a:r>
            <a:r>
              <a:rPr lang="en-US" sz="2000" dirty="0" err="1"/>
              <a:t>cả</a:t>
            </a:r>
            <a:r>
              <a:rPr lang="en-US" sz="2000" dirty="0"/>
              <a:t> </a:t>
            </a:r>
            <a:r>
              <a:rPr lang="en-US" sz="2000" dirty="0" err="1"/>
              <a:t>ứng</a:t>
            </a:r>
            <a:r>
              <a:rPr lang="en-US" sz="2000" dirty="0"/>
              <a:t> dung </a:t>
            </a:r>
            <a:r>
              <a:rPr lang="en-US" sz="2000" dirty="0" err="1"/>
              <a:t>đều</a:t>
            </a:r>
            <a:r>
              <a:rPr lang="en-US" sz="2000" dirty="0"/>
              <a:t> </a:t>
            </a:r>
            <a:r>
              <a:rPr lang="en-US" sz="2000" dirty="0" err="1"/>
              <a:t>có</a:t>
            </a:r>
            <a:r>
              <a:rPr lang="en-US" sz="2000" dirty="0"/>
              <a:t> </a:t>
            </a:r>
            <a:r>
              <a:rPr lang="en-US" sz="2000" dirty="0" err="1"/>
              <a:t>cửa</a:t>
            </a:r>
            <a:r>
              <a:rPr lang="en-US" sz="2000" dirty="0"/>
              <a:t> </a:t>
            </a:r>
            <a:r>
              <a:rPr lang="en-US" sz="2000" dirty="0" err="1"/>
              <a:t>sổ</a:t>
            </a:r>
            <a:r>
              <a:rPr lang="en-US" sz="2000" dirty="0"/>
              <a:t> “root” </a:t>
            </a:r>
            <a:r>
              <a:rPr lang="en-US" sz="2000" dirty="0">
                <a:sym typeface="Wingdings" pitchFamily="2" charset="2"/>
              </a:rPr>
              <a:t> cha </a:t>
            </a:r>
            <a:r>
              <a:rPr lang="en-US" sz="2000" dirty="0" err="1">
                <a:sym typeface="Wingdings" pitchFamily="2" charset="2"/>
              </a:rPr>
              <a:t>của</a:t>
            </a:r>
            <a:r>
              <a:rPr lang="en-US" sz="2000" dirty="0">
                <a:sym typeface="Wingdings" pitchFamily="2" charset="2"/>
              </a:rPr>
              <a:t> </a:t>
            </a:r>
            <a:r>
              <a:rPr lang="en-US" sz="2000" dirty="0" err="1">
                <a:sym typeface="Wingdings" pitchFamily="2" charset="2"/>
              </a:rPr>
              <a:t>tất</a:t>
            </a:r>
            <a:r>
              <a:rPr lang="en-US" sz="2000" dirty="0">
                <a:sym typeface="Wingdings" pitchFamily="2" charset="2"/>
              </a:rPr>
              <a:t> </a:t>
            </a:r>
            <a:r>
              <a:rPr lang="en-US" sz="2000" dirty="0" err="1">
                <a:sym typeface="Wingdings" pitchFamily="2" charset="2"/>
              </a:rPr>
              <a:t>cả</a:t>
            </a:r>
            <a:r>
              <a:rPr lang="en-US" sz="2000" dirty="0">
                <a:sym typeface="Wingdings" pitchFamily="2" charset="2"/>
              </a:rPr>
              <a:t> </a:t>
            </a:r>
            <a:r>
              <a:rPr lang="en-US" sz="2000" dirty="0" err="1">
                <a:sym typeface="Wingdings" pitchFamily="2" charset="2"/>
              </a:rPr>
              <a:t>cá</a:t>
            </a:r>
            <a:r>
              <a:rPr lang="en-US" sz="2000" dirty="0">
                <a:sym typeface="Wingdings" pitchFamily="2" charset="2"/>
              </a:rPr>
              <a:t> </a:t>
            </a:r>
            <a:r>
              <a:rPr lang="en-US" sz="2000" dirty="0" err="1">
                <a:sym typeface="Wingdings" pitchFamily="2" charset="2"/>
              </a:rPr>
              <a:t>thành</a:t>
            </a:r>
            <a:r>
              <a:rPr lang="en-US" sz="2000" dirty="0">
                <a:sym typeface="Wingdings" pitchFamily="2" charset="2"/>
              </a:rPr>
              <a:t> </a:t>
            </a:r>
            <a:r>
              <a:rPr lang="en-US" sz="2000" dirty="0" err="1">
                <a:sym typeface="Wingdings" pitchFamily="2" charset="2"/>
              </a:rPr>
              <a:t>phần</a:t>
            </a:r>
            <a:r>
              <a:rPr lang="en-US" sz="2000" dirty="0">
                <a:sym typeface="Wingdings" pitchFamily="2" charset="2"/>
              </a:rPr>
              <a:t>  </a:t>
            </a:r>
            <a:r>
              <a:rPr lang="en-US" sz="2000" dirty="0" err="1">
                <a:sym typeface="Wingdings" pitchFamily="2" charset="2"/>
              </a:rPr>
              <a:t>chỉ</a:t>
            </a:r>
            <a:r>
              <a:rPr lang="en-US" sz="2000" dirty="0">
                <a:sym typeface="Wingdings" pitchFamily="2" charset="2"/>
              </a:rPr>
              <a:t> </a:t>
            </a:r>
            <a:r>
              <a:rPr lang="en-US" sz="2000" dirty="0" err="1">
                <a:sym typeface="Wingdings" pitchFamily="2" charset="2"/>
              </a:rPr>
              <a:t>tạo</a:t>
            </a:r>
            <a:r>
              <a:rPr lang="en-US" sz="2000" dirty="0">
                <a:sym typeface="Wingdings" pitchFamily="2" charset="2"/>
              </a:rPr>
              <a:t> 1 </a:t>
            </a:r>
            <a:r>
              <a:rPr lang="en-US" sz="2000" dirty="0" err="1">
                <a:sym typeface="Wingdings" pitchFamily="2" charset="2"/>
              </a:rPr>
              <a:t>cửa</a:t>
            </a:r>
            <a:r>
              <a:rPr lang="en-US" sz="2000" dirty="0">
                <a:sym typeface="Wingdings" pitchFamily="2" charset="2"/>
              </a:rPr>
              <a:t> </a:t>
            </a:r>
            <a:r>
              <a:rPr lang="en-US" sz="2000" dirty="0" err="1">
                <a:sym typeface="Wingdings" pitchFamily="2" charset="2"/>
              </a:rPr>
              <a:t>sổ</a:t>
            </a:r>
            <a:r>
              <a:rPr lang="en-US" sz="2000" dirty="0">
                <a:sym typeface="Wingdings" pitchFamily="2" charset="2"/>
              </a:rPr>
              <a:t> </a:t>
            </a:r>
            <a:r>
              <a:rPr lang="en-US" sz="2000" dirty="0" err="1">
                <a:sym typeface="Wingdings" pitchFamily="2" charset="2"/>
              </a:rPr>
              <a:t>duy</a:t>
            </a:r>
            <a:r>
              <a:rPr lang="en-US" sz="2000" dirty="0">
                <a:sym typeface="Wingdings" pitchFamily="2" charset="2"/>
              </a:rPr>
              <a:t> </a:t>
            </a:r>
            <a:r>
              <a:rPr lang="en-US" sz="2000" dirty="0" err="1">
                <a:sym typeface="Wingdings" pitchFamily="2" charset="2"/>
              </a:rPr>
              <a:t>nhất</a:t>
            </a:r>
            <a:r>
              <a:rPr lang="en-US" sz="2000" dirty="0">
                <a:sym typeface="Wingdings" pitchFamily="2" charset="2"/>
              </a:rPr>
              <a:t> ! </a:t>
            </a:r>
            <a:endParaRPr lang="en-US" sz="2000" dirty="0"/>
          </a:p>
          <a:p>
            <a:pPr lvl="1"/>
            <a:r>
              <a:rPr lang="en-US" dirty="0" err="1"/>
              <a:t>Khởi</a:t>
            </a:r>
            <a:r>
              <a:rPr lang="en-US" dirty="0"/>
              <a:t> </a:t>
            </a:r>
            <a:r>
              <a:rPr lang="en-US" dirty="0" err="1"/>
              <a:t>động</a:t>
            </a:r>
            <a:r>
              <a:rPr lang="en-US" dirty="0"/>
              <a:t> </a:t>
            </a:r>
            <a:r>
              <a:rPr lang="en-US" dirty="0" err="1"/>
              <a:t>vòng</a:t>
            </a:r>
            <a:r>
              <a:rPr lang="en-US" dirty="0"/>
              <a:t> </a:t>
            </a:r>
            <a:r>
              <a:rPr lang="en-US" dirty="0" err="1"/>
              <a:t>lặp</a:t>
            </a:r>
            <a:r>
              <a:rPr lang="en-US" dirty="0"/>
              <a:t> </a:t>
            </a:r>
            <a:r>
              <a:rPr lang="en-US" dirty="0" err="1"/>
              <a:t>sự</a:t>
            </a:r>
            <a:r>
              <a:rPr lang="en-US" dirty="0"/>
              <a:t> </a:t>
            </a:r>
            <a:r>
              <a:rPr lang="en-US" dirty="0" err="1"/>
              <a:t>kiện</a:t>
            </a:r>
            <a:r>
              <a:rPr lang="en-US" dirty="0"/>
              <a:t> ( </a:t>
            </a:r>
            <a:r>
              <a:rPr lang="en-US" altLang="en-US" dirty="0"/>
              <a:t>root.mainloop() </a:t>
            </a:r>
            <a:r>
              <a:rPr lang="en-US" dirty="0"/>
              <a:t>)</a:t>
            </a:r>
          </a:p>
          <a:p>
            <a:pPr lvl="2"/>
            <a:r>
              <a:rPr lang="en-US" sz="2000" dirty="0" err="1"/>
              <a:t>Ứng</a:t>
            </a:r>
            <a:r>
              <a:rPr lang="en-US" sz="2000" dirty="0"/>
              <a:t> dung (</a:t>
            </a:r>
            <a:r>
              <a:rPr lang="en-US" sz="2000" dirty="0" err="1"/>
              <a:t>cửa</a:t>
            </a:r>
            <a:r>
              <a:rPr lang="en-US" sz="2000" dirty="0"/>
              <a:t> </a:t>
            </a:r>
            <a:r>
              <a:rPr lang="en-US" sz="2000" dirty="0" err="1"/>
              <a:t>số</a:t>
            </a:r>
            <a:r>
              <a:rPr lang="en-US" sz="2000" dirty="0"/>
              <a:t>) </a:t>
            </a:r>
            <a:r>
              <a:rPr lang="en-US" sz="2000" dirty="0" err="1"/>
              <a:t>chờ</a:t>
            </a:r>
            <a:r>
              <a:rPr lang="en-US" sz="2000" dirty="0"/>
              <a:t> </a:t>
            </a:r>
            <a:r>
              <a:rPr lang="en-US" sz="2000" dirty="0" err="1"/>
              <a:t>sự</a:t>
            </a:r>
            <a:r>
              <a:rPr lang="en-US" sz="2000" dirty="0"/>
              <a:t> </a:t>
            </a:r>
            <a:r>
              <a:rPr lang="en-US" sz="2000" dirty="0" err="1"/>
              <a:t>kiện</a:t>
            </a:r>
            <a:r>
              <a:rPr lang="en-US" sz="2000" dirty="0"/>
              <a:t> </a:t>
            </a:r>
            <a:r>
              <a:rPr lang="en-US" sz="2000" dirty="0" err="1"/>
              <a:t>xảy</a:t>
            </a:r>
            <a:r>
              <a:rPr lang="en-US" sz="2000" dirty="0"/>
              <a:t> ra. </a:t>
            </a:r>
          </a:p>
          <a:p>
            <a:pPr lvl="1"/>
            <a:endParaRPr lang="en-US" dirty="0"/>
          </a:p>
        </p:txBody>
      </p:sp>
      <p:sp>
        <p:nvSpPr>
          <p:cNvPr id="6" name="Text Box 9"/>
          <p:cNvSpPr txBox="1">
            <a:spLocks noChangeArrowheads="1"/>
          </p:cNvSpPr>
          <p:nvPr/>
        </p:nvSpPr>
        <p:spPr bwMode="auto">
          <a:xfrm>
            <a:off x="10155865" y="2284095"/>
            <a:ext cx="2036135" cy="584775"/>
          </a:xfrm>
          <a:prstGeom prst="rect">
            <a:avLst/>
          </a:prstGeom>
          <a:ln>
            <a:headEnd/>
            <a:tailEnd type="none" w="lg" len="med"/>
          </a:ln>
        </p:spPr>
        <p:style>
          <a:lnRef idx="1">
            <a:schemeClr val="accent3"/>
          </a:lnRef>
          <a:fillRef idx="2">
            <a:schemeClr val="accent3"/>
          </a:fillRef>
          <a:effectRef idx="1">
            <a:schemeClr val="accent3"/>
          </a:effectRef>
          <a:fontRef idx="minor">
            <a:schemeClr val="dk1"/>
          </a:fontRef>
        </p:style>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defRPr/>
            </a:pPr>
            <a:r>
              <a:rPr lang="en-US" altLang="en-US" sz="1600" b="1" dirty="0">
                <a:latin typeface="Courier New" panose="02070309020205020404" pitchFamily="49" charset="0"/>
              </a:rPr>
              <a:t>root = Tk()</a:t>
            </a:r>
          </a:p>
          <a:p>
            <a:pPr algn="l" eaLnBrk="1" hangingPunct="1">
              <a:spcBef>
                <a:spcPct val="0"/>
              </a:spcBef>
              <a:buClrTx/>
              <a:buSzTx/>
              <a:buFontTx/>
              <a:buNone/>
              <a:defRPr/>
            </a:pPr>
            <a:r>
              <a:rPr lang="en-US" altLang="en-US" sz="1600" b="1" dirty="0">
                <a:latin typeface="Courier New" panose="02070309020205020404" pitchFamily="49" charset="0"/>
              </a:rPr>
              <a:t>root.mainloop()</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69600" y="3340982"/>
            <a:ext cx="997386" cy="1107098"/>
          </a:xfrm>
          <a:prstGeom prst="rect">
            <a:avLst/>
          </a:prstGeom>
          <a:ln>
            <a:solidFill>
              <a:srgbClr val="000090"/>
            </a:solidFill>
          </a:ln>
        </p:spPr>
      </p:pic>
      <p:sp>
        <p:nvSpPr>
          <p:cNvPr id="5" name="Slide Number Placeholder 4"/>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4</a:t>
            </a:fld>
            <a:endParaRPr lang="en-NZ" dirty="0"/>
          </a:p>
        </p:txBody>
      </p:sp>
    </p:spTree>
    <p:extLst>
      <p:ext uri="{BB962C8B-B14F-4D97-AF65-F5344CB8AC3E}">
        <p14:creationId xmlns:p14="http://schemas.microsoft.com/office/powerpoint/2010/main" val="11714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a:t>tkinter</a:t>
            </a:r>
            <a:endParaRPr lang="en-NZ" dirty="0"/>
          </a:p>
        </p:txBody>
      </p:sp>
      <p:sp>
        <p:nvSpPr>
          <p:cNvPr id="3" name="Content Placeholder 2"/>
          <p:cNvSpPr>
            <a:spLocks noGrp="1"/>
          </p:cNvSpPr>
          <p:nvPr>
            <p:ph sz="quarter" idx="1"/>
          </p:nvPr>
        </p:nvSpPr>
        <p:spPr>
          <a:xfrm>
            <a:off x="609600" y="1611314"/>
            <a:ext cx="11023600" cy="4713286"/>
          </a:xfrm>
        </p:spPr>
        <p:txBody>
          <a:bodyPr/>
          <a:lstStyle/>
          <a:p>
            <a:r>
              <a:rPr lang="en-US" dirty="0" err="1"/>
              <a:t>Chương</a:t>
            </a:r>
            <a:r>
              <a:rPr lang="en-US" dirty="0"/>
              <a:t> </a:t>
            </a:r>
            <a:r>
              <a:rPr lang="en-US" dirty="0" err="1"/>
              <a:t>trình</a:t>
            </a:r>
            <a:r>
              <a:rPr lang="en-US" dirty="0"/>
              <a:t> </a:t>
            </a:r>
            <a:r>
              <a:rPr lang="en-US" dirty="0" err="1"/>
              <a:t>ví</a:t>
            </a:r>
            <a:r>
              <a:rPr lang="en-US" dirty="0"/>
              <a:t> </a:t>
            </a:r>
            <a:r>
              <a:rPr lang="en-US" dirty="0" err="1"/>
              <a:t>dụ</a:t>
            </a:r>
            <a:r>
              <a:rPr lang="en-US" dirty="0"/>
              <a:t> </a:t>
            </a:r>
          </a:p>
          <a:p>
            <a:endParaRPr lang="en-US" dirty="0"/>
          </a:p>
          <a:p>
            <a:endParaRPr lang="en-US" dirty="0"/>
          </a:p>
          <a:p>
            <a:endParaRPr lang="en-US" dirty="0"/>
          </a:p>
          <a:p>
            <a:endParaRPr lang="en-US" dirty="0"/>
          </a:p>
          <a:p>
            <a:r>
              <a:rPr lang="en-US" dirty="0" err="1"/>
              <a:t>Chú</a:t>
            </a:r>
            <a:r>
              <a:rPr lang="en-US" dirty="0"/>
              <a:t> </a:t>
            </a:r>
            <a:r>
              <a:rPr lang="en-US" dirty="0" err="1"/>
              <a:t>ý</a:t>
            </a:r>
            <a:r>
              <a:rPr lang="en-US" dirty="0"/>
              <a:t>:</a:t>
            </a:r>
          </a:p>
          <a:p>
            <a:pPr lvl="1"/>
            <a:r>
              <a:rPr lang="en-US" dirty="0"/>
              <a:t>Window </a:t>
            </a:r>
            <a:r>
              <a:rPr lang="en-US" dirty="0" err="1"/>
              <a:t>được</a:t>
            </a:r>
            <a:r>
              <a:rPr lang="en-US" dirty="0"/>
              <a:t> </a:t>
            </a:r>
            <a:r>
              <a:rPr lang="en-US" dirty="0" err="1"/>
              <a:t>khai</a:t>
            </a:r>
            <a:r>
              <a:rPr lang="en-US" dirty="0"/>
              <a:t> </a:t>
            </a:r>
            <a:r>
              <a:rPr lang="en-US" dirty="0" err="1"/>
              <a:t>báo</a:t>
            </a:r>
            <a:r>
              <a:rPr lang="en-US" dirty="0"/>
              <a:t> </a:t>
            </a:r>
            <a:r>
              <a:rPr lang="en-US" dirty="0" err="1"/>
              <a:t>mức</a:t>
            </a:r>
            <a:r>
              <a:rPr lang="en-US" dirty="0"/>
              <a:t> </a:t>
            </a:r>
            <a:r>
              <a:rPr lang="en-US" dirty="0" err="1"/>
              <a:t>trên</a:t>
            </a:r>
            <a:r>
              <a:rPr lang="en-US" dirty="0"/>
              <a:t> </a:t>
            </a:r>
            <a:r>
              <a:rPr lang="en-US" dirty="0" err="1"/>
              <a:t>cùng</a:t>
            </a:r>
            <a:r>
              <a:rPr lang="en-US" dirty="0"/>
              <a:t>, </a:t>
            </a:r>
            <a:r>
              <a:rPr lang="en-US" dirty="0" err="1"/>
              <a:t>và</a:t>
            </a:r>
            <a:r>
              <a:rPr lang="en-US" dirty="0"/>
              <a:t> </a:t>
            </a:r>
            <a:r>
              <a:rPr lang="en-US" dirty="0" err="1"/>
              <a:t>thêm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vào</a:t>
            </a:r>
            <a:r>
              <a:rPr lang="en-US" dirty="0"/>
              <a:t> </a:t>
            </a:r>
            <a:r>
              <a:rPr lang="en-US" dirty="0" err="1"/>
              <a:t>sau</a:t>
            </a:r>
            <a:endParaRPr lang="en-US" dirty="0"/>
          </a:p>
          <a:p>
            <a:endParaRPr lang="en-US" dirty="0"/>
          </a:p>
          <a:p>
            <a:endParaRPr lang="en-US" dirty="0"/>
          </a:p>
          <a:p>
            <a:endParaRPr lang="en-NZ" dirty="0"/>
          </a:p>
          <a:p>
            <a:endParaRPr lang="en-NZ" dirty="0"/>
          </a:p>
          <a:p>
            <a:endParaRPr lang="en-NZ" dirty="0"/>
          </a:p>
          <a:p>
            <a:endParaRPr lang="en-NZ" dirty="0"/>
          </a:p>
        </p:txBody>
      </p:sp>
      <p:sp>
        <p:nvSpPr>
          <p:cNvPr id="9" name="Text Box 9"/>
          <p:cNvSpPr txBox="1">
            <a:spLocks noChangeArrowheads="1"/>
          </p:cNvSpPr>
          <p:nvPr/>
        </p:nvSpPr>
        <p:spPr bwMode="auto">
          <a:xfrm>
            <a:off x="1892300" y="2039667"/>
            <a:ext cx="6858000" cy="1815882"/>
          </a:xfrm>
          <a:prstGeom prst="rect">
            <a:avLst/>
          </a:prstGeom>
          <a:ln>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from tkinter import *   #import the tkinter module</a:t>
            </a:r>
          </a:p>
          <a:p>
            <a:pPr marL="0" lvl="1" indent="0">
              <a:spcBef>
                <a:spcPts val="0"/>
              </a:spcBef>
              <a:buNone/>
              <a:tabLst>
                <a:tab pos="293688" algn="l"/>
                <a:tab pos="658813" algn="l"/>
                <a:tab pos="1011238" algn="l"/>
              </a:tabLst>
            </a:pPr>
            <a:endParaRPr lang="en-NZ" sz="1600" b="1" dirty="0">
              <a:solidFill>
                <a:srgbClr val="000090"/>
              </a:solidFill>
              <a:latin typeface="Courier New" panose="02070309020205020404" pitchFamily="49" charset="0"/>
              <a:cs typeface="Courier New" panose="02070309020205020404" pitchFamily="49" charset="0"/>
            </a:endParaRPr>
          </a:p>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def main():</a:t>
            </a:r>
          </a:p>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	root = Tk() 		#Create an empty window</a:t>
            </a:r>
          </a:p>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	root.mainloop()	#Pause the code and do nothing  </a:t>
            </a:r>
          </a:p>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					#until the window is closed</a:t>
            </a:r>
          </a:p>
          <a:p>
            <a:pPr marL="0" lvl="1" indent="0">
              <a:spcBef>
                <a:spcPts val="0"/>
              </a:spcBef>
              <a:buNone/>
              <a:tabLst>
                <a:tab pos="293688" algn="l"/>
                <a:tab pos="658813" algn="l"/>
                <a:tab pos="1011238" algn="l"/>
              </a:tabLst>
            </a:pPr>
            <a:r>
              <a:rPr lang="en-NZ" sz="1600" b="1" dirty="0">
                <a:solidFill>
                  <a:srgbClr val="000090"/>
                </a:solidFill>
                <a:latin typeface="Courier New" panose="02070309020205020404" pitchFamily="49" charset="0"/>
                <a:cs typeface="Courier New" panose="02070309020205020404" pitchFamily="49" charset="0"/>
              </a:rPr>
              <a:t>main()</a:t>
            </a:r>
            <a:endParaRPr lang="en-NZ" sz="1600" dirty="0">
              <a:solidFill>
                <a:srgbClr val="00009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52000" y="2228661"/>
            <a:ext cx="1295400" cy="1437894"/>
          </a:xfrm>
          <a:prstGeom prst="rect">
            <a:avLst/>
          </a:prstGeom>
          <a:ln>
            <a:solidFill>
              <a:srgbClr val="000090"/>
            </a:solidFill>
          </a:ln>
        </p:spPr>
      </p:pic>
      <p:sp>
        <p:nvSpPr>
          <p:cNvPr id="6" name="Slide Number Placeholder 5"/>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5</a:t>
            </a:fld>
            <a:endParaRPr lang="en-NZ" dirty="0"/>
          </a:p>
        </p:txBody>
      </p:sp>
    </p:spTree>
    <p:extLst>
      <p:ext uri="{BB962C8B-B14F-4D97-AF65-F5344CB8AC3E}">
        <p14:creationId xmlns:p14="http://schemas.microsoft.com/office/powerpoint/2010/main" val="352136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a:t>tkinter</a:t>
            </a:r>
            <a:endParaRPr lang="en-NZ" dirty="0"/>
          </a:p>
        </p:txBody>
      </p:sp>
      <p:sp>
        <p:nvSpPr>
          <p:cNvPr id="3" name="Content Placeholder 2"/>
          <p:cNvSpPr>
            <a:spLocks noGrp="1"/>
          </p:cNvSpPr>
          <p:nvPr>
            <p:ph sz="quarter" idx="1"/>
          </p:nvPr>
        </p:nvSpPr>
        <p:spPr>
          <a:xfrm>
            <a:off x="693384" y="1334852"/>
            <a:ext cx="11295416" cy="4874096"/>
          </a:xfrm>
        </p:spPr>
        <p:txBody>
          <a:bodyPr>
            <a:normAutofit fontScale="92500" lnSpcReduction="10000"/>
          </a:bodyPr>
          <a:lstStyle/>
          <a:p>
            <a:r>
              <a:rPr lang="en-US" dirty="0"/>
              <a:t>Widgets: </a:t>
            </a:r>
            <a:r>
              <a:rPr lang="en-US" dirty="0" err="1"/>
              <a:t>thành</a:t>
            </a:r>
            <a:r>
              <a:rPr lang="en-US" dirty="0"/>
              <a:t> </a:t>
            </a:r>
            <a:r>
              <a:rPr lang="en-US" dirty="0" err="1"/>
              <a:t>phần</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cửa</a:t>
            </a:r>
            <a:r>
              <a:rPr lang="en-US" dirty="0"/>
              <a:t> </a:t>
            </a:r>
            <a:r>
              <a:rPr lang="en-US" dirty="0" err="1"/>
              <a:t>sổ</a:t>
            </a:r>
            <a:r>
              <a:rPr lang="en-US" dirty="0"/>
              <a:t> root </a:t>
            </a:r>
            <a:r>
              <a:rPr lang="en-US" dirty="0">
                <a:sym typeface="Wingdings" pitchFamily="2" charset="2"/>
              </a:rPr>
              <a:t> </a:t>
            </a:r>
            <a:r>
              <a:rPr lang="en-US" dirty="0" err="1">
                <a:sym typeface="Wingdings" pitchFamily="2" charset="2"/>
              </a:rPr>
              <a:t>người</a:t>
            </a:r>
            <a:r>
              <a:rPr lang="en-US" dirty="0">
                <a:sym typeface="Wingdings" pitchFamily="2" charset="2"/>
              </a:rPr>
              <a:t> </a:t>
            </a:r>
            <a:r>
              <a:rPr lang="en-US" dirty="0" err="1">
                <a:sym typeface="Wingdings" pitchFamily="2" charset="2"/>
              </a:rPr>
              <a:t>dùng</a:t>
            </a:r>
            <a:r>
              <a:rPr lang="en-US" dirty="0">
                <a:sym typeface="Wingdings" pitchFamily="2" charset="2"/>
              </a:rPr>
              <a:t> </a:t>
            </a:r>
            <a:r>
              <a:rPr lang="en-US" dirty="0" err="1">
                <a:sym typeface="Wingdings" pitchFamily="2" charset="2"/>
              </a:rPr>
              <a:t>tương</a:t>
            </a:r>
            <a:r>
              <a:rPr lang="en-US" dirty="0">
                <a:sym typeface="Wingdings" pitchFamily="2" charset="2"/>
              </a:rPr>
              <a:t> </a:t>
            </a:r>
            <a:r>
              <a:rPr lang="en-US" dirty="0" err="1">
                <a:sym typeface="Wingdings" pitchFamily="2" charset="2"/>
              </a:rPr>
              <a:t>tác</a:t>
            </a:r>
            <a:r>
              <a:rPr lang="en-US" dirty="0">
                <a:sym typeface="Wingdings" pitchFamily="2" charset="2"/>
              </a:rPr>
              <a:t> </a:t>
            </a:r>
            <a:r>
              <a:rPr lang="en-US" dirty="0" err="1">
                <a:sym typeface="Wingdings" pitchFamily="2" charset="2"/>
              </a:rPr>
              <a:t>với</a:t>
            </a:r>
            <a:r>
              <a:rPr lang="en-US" dirty="0">
                <a:sym typeface="Wingdings" pitchFamily="2" charset="2"/>
              </a:rPr>
              <a:t> </a:t>
            </a:r>
            <a:r>
              <a:rPr lang="en-US" dirty="0" err="1">
                <a:sym typeface="Wingdings" pitchFamily="2" charset="2"/>
              </a:rPr>
              <a:t>chương</a:t>
            </a:r>
            <a:r>
              <a:rPr lang="en-US" dirty="0">
                <a:sym typeface="Wingdings" pitchFamily="2" charset="2"/>
              </a:rPr>
              <a:t> </a:t>
            </a:r>
            <a:r>
              <a:rPr lang="en-US" dirty="0" err="1">
                <a:sym typeface="Wingdings" pitchFamily="2" charset="2"/>
              </a:rPr>
              <a:t>trình</a:t>
            </a:r>
            <a:r>
              <a:rPr lang="en-US" dirty="0">
                <a:sym typeface="Wingdings" pitchFamily="2" charset="2"/>
              </a:rPr>
              <a:t> </a:t>
            </a:r>
            <a:endParaRPr lang="en-US" dirty="0"/>
          </a:p>
          <a:p>
            <a:endParaRPr lang="en-US" dirty="0"/>
          </a:p>
          <a:p>
            <a:endParaRPr lang="en-US" dirty="0"/>
          </a:p>
          <a:p>
            <a:endParaRPr lang="en-US" dirty="0"/>
          </a:p>
          <a:p>
            <a:endParaRPr lang="en-US" dirty="0"/>
          </a:p>
          <a:p>
            <a:endParaRPr lang="en-US" dirty="0"/>
          </a:p>
          <a:p>
            <a:r>
              <a:rPr lang="en-US" dirty="0" err="1"/>
              <a:t>Thêm</a:t>
            </a:r>
            <a:r>
              <a:rPr lang="en-US" dirty="0"/>
              <a:t> </a:t>
            </a:r>
            <a:r>
              <a:rPr lang="en-US" dirty="0" err="1"/>
              <a:t>nhãn</a:t>
            </a:r>
            <a:endParaRPr lang="en-US" dirty="0"/>
          </a:p>
          <a:p>
            <a:pPr lvl="1"/>
            <a:r>
              <a:rPr lang="en-US" dirty="0" err="1"/>
              <a:t>Tạo</a:t>
            </a:r>
            <a:r>
              <a:rPr lang="en-US" dirty="0"/>
              <a:t> </a:t>
            </a:r>
            <a:r>
              <a:rPr lang="en-US" dirty="0" err="1"/>
              <a:t>nhãn</a:t>
            </a:r>
            <a:endParaRPr lang="en-US" dirty="0"/>
          </a:p>
          <a:p>
            <a:pPr lvl="2"/>
            <a:r>
              <a:rPr lang="en-US" dirty="0" err="1">
                <a:solidFill>
                  <a:srgbClr val="000090"/>
                </a:solidFill>
              </a:rPr>
              <a:t>Truyền</a:t>
            </a:r>
            <a:r>
              <a:rPr lang="en-US" dirty="0">
                <a:solidFill>
                  <a:srgbClr val="000090"/>
                </a:solidFill>
              </a:rPr>
              <a:t> </a:t>
            </a:r>
            <a:r>
              <a:rPr lang="en-US" dirty="0" err="1">
                <a:solidFill>
                  <a:srgbClr val="000090"/>
                </a:solidFill>
              </a:rPr>
              <a:t>nhãn</a:t>
            </a:r>
            <a:r>
              <a:rPr lang="en-US" dirty="0">
                <a:solidFill>
                  <a:srgbClr val="000090"/>
                </a:solidFill>
              </a:rPr>
              <a:t> </a:t>
            </a:r>
            <a:r>
              <a:rPr lang="en-US" dirty="0" err="1">
                <a:solidFill>
                  <a:srgbClr val="000090"/>
                </a:solidFill>
              </a:rPr>
              <a:t>cho</a:t>
            </a:r>
            <a:r>
              <a:rPr lang="en-US" dirty="0">
                <a:solidFill>
                  <a:srgbClr val="000090"/>
                </a:solidFill>
              </a:rPr>
              <a:t> root.  </a:t>
            </a:r>
          </a:p>
          <a:p>
            <a:pPr lvl="2"/>
            <a:r>
              <a:rPr lang="en-US" dirty="0">
                <a:solidFill>
                  <a:srgbClr val="000090"/>
                </a:solidFill>
              </a:rPr>
              <a:t>Text </a:t>
            </a:r>
            <a:r>
              <a:rPr lang="en-US" dirty="0" err="1">
                <a:solidFill>
                  <a:srgbClr val="000090"/>
                </a:solidFill>
              </a:rPr>
              <a:t>để</a:t>
            </a:r>
            <a:r>
              <a:rPr lang="en-US" dirty="0">
                <a:solidFill>
                  <a:srgbClr val="000090"/>
                </a:solidFill>
              </a:rPr>
              <a:t> </a:t>
            </a:r>
            <a:r>
              <a:rPr lang="en-US" dirty="0" err="1">
                <a:solidFill>
                  <a:srgbClr val="000090"/>
                </a:solidFill>
              </a:rPr>
              <a:t>hiễn</a:t>
            </a:r>
            <a:r>
              <a:rPr lang="en-US" dirty="0">
                <a:solidFill>
                  <a:srgbClr val="000090"/>
                </a:solidFill>
              </a:rPr>
              <a:t> </a:t>
            </a:r>
            <a:r>
              <a:rPr lang="en-US" dirty="0" err="1">
                <a:solidFill>
                  <a:srgbClr val="000090"/>
                </a:solidFill>
              </a:rPr>
              <a:t>thị</a:t>
            </a:r>
            <a:r>
              <a:rPr lang="en-US" dirty="0">
                <a:solidFill>
                  <a:srgbClr val="000090"/>
                </a:solidFill>
              </a:rPr>
              <a:t>.</a:t>
            </a:r>
          </a:p>
          <a:p>
            <a:pPr lvl="1"/>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nhãn</a:t>
            </a:r>
            <a:r>
              <a:rPr lang="en-US" dirty="0"/>
              <a:t> ( </a:t>
            </a:r>
            <a:r>
              <a:rPr lang="en-US" sz="1700" dirty="0">
                <a:latin typeface="Courier New" panose="02070309020205020404" pitchFamily="49" charset="0"/>
                <a:cs typeface="Courier New" panose="02070309020205020404" pitchFamily="49" charset="0"/>
              </a:rPr>
              <a:t>hello.pack()</a:t>
            </a:r>
            <a:r>
              <a:rPr lang="en-US" dirty="0"/>
              <a:t> )</a:t>
            </a:r>
          </a:p>
          <a:p>
            <a:pPr lvl="1"/>
            <a:r>
              <a:rPr lang="en-US" dirty="0" err="1"/>
              <a:t>Khởi</a:t>
            </a:r>
            <a:r>
              <a:rPr lang="en-US" dirty="0"/>
              <a:t> </a:t>
            </a:r>
            <a:r>
              <a:rPr lang="en-US" dirty="0" err="1"/>
              <a:t>động</a:t>
            </a:r>
            <a:r>
              <a:rPr lang="en-US" dirty="0"/>
              <a:t> </a:t>
            </a:r>
            <a:r>
              <a:rPr lang="en-US" dirty="0" err="1"/>
              <a:t>vòng</a:t>
            </a:r>
            <a:r>
              <a:rPr lang="en-US" dirty="0"/>
              <a:t> </a:t>
            </a:r>
            <a:r>
              <a:rPr lang="en-US" dirty="0" err="1"/>
              <a:t>lặp</a:t>
            </a:r>
            <a:r>
              <a:rPr lang="en-US" dirty="0"/>
              <a:t> </a:t>
            </a:r>
            <a:r>
              <a:rPr lang="en-US" dirty="0" err="1"/>
              <a:t>sự</a:t>
            </a:r>
            <a:r>
              <a:rPr lang="en-US" dirty="0"/>
              <a:t> </a:t>
            </a:r>
            <a:r>
              <a:rPr lang="en-US" dirty="0" err="1"/>
              <a:t>kiện</a:t>
            </a:r>
            <a:r>
              <a:rPr lang="en-US" dirty="0"/>
              <a:t> ( </a:t>
            </a:r>
            <a:r>
              <a:rPr lang="en-US" altLang="en-US" sz="1800" dirty="0" err="1">
                <a:latin typeface="Courier New" panose="02070309020205020404" pitchFamily="49" charset="0"/>
              </a:rPr>
              <a:t>root.mainloop</a:t>
            </a:r>
            <a:r>
              <a:rPr lang="en-US" altLang="en-US" sz="1800" dirty="0">
                <a:latin typeface="Courier New" panose="02070309020205020404" pitchFamily="49" charset="0"/>
              </a:rPr>
              <a:t>()</a:t>
            </a:r>
            <a:r>
              <a:rPr lang="en-US" altLang="en-US" sz="2400" dirty="0"/>
              <a:t> </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NZ" dirty="0"/>
          </a:p>
          <a:p>
            <a:endParaRPr lang="en-NZ" dirty="0"/>
          </a:p>
          <a:p>
            <a:endParaRPr lang="en-NZ" dirty="0"/>
          </a:p>
          <a:p>
            <a:endParaRPr lang="en-NZ" dirty="0"/>
          </a:p>
        </p:txBody>
      </p:sp>
      <p:sp>
        <p:nvSpPr>
          <p:cNvPr id="7" name="TextBox 6"/>
          <p:cNvSpPr txBox="1"/>
          <p:nvPr/>
        </p:nvSpPr>
        <p:spPr>
          <a:xfrm>
            <a:off x="2647950" y="1843784"/>
            <a:ext cx="53213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600" dirty="0">
                <a:solidFill>
                  <a:srgbClr val="000090"/>
                </a:solidFill>
              </a:rPr>
              <a:t>Buttons, Checkbuttons, Radiobuttons, Menubuttons, </a:t>
            </a:r>
            <a:endParaRPr lang="en-US" sz="1600" b="1" dirty="0">
              <a:solidFill>
                <a:srgbClr val="0000FF"/>
              </a:solidFill>
            </a:endParaRPr>
          </a:p>
          <a:p>
            <a:pPr algn="l"/>
            <a:r>
              <a:rPr lang="en-US" sz="1600" dirty="0">
                <a:solidFill>
                  <a:srgbClr val="000090"/>
                </a:solidFill>
              </a:rPr>
              <a:t>Entry (for text field entries)</a:t>
            </a:r>
          </a:p>
          <a:p>
            <a:pPr algn="l"/>
            <a:r>
              <a:rPr lang="en-US" sz="1600" dirty="0">
                <a:solidFill>
                  <a:srgbClr val="000090"/>
                </a:solidFill>
              </a:rPr>
              <a:t>Message (for displaying text messages to the user) </a:t>
            </a:r>
          </a:p>
          <a:p>
            <a:pPr algn="l"/>
            <a:r>
              <a:rPr lang="en-US" sz="1600" b="1" dirty="0">
                <a:solidFill>
                  <a:srgbClr val="0000FF"/>
                </a:solidFill>
              </a:rPr>
              <a:t>Labels</a:t>
            </a:r>
            <a:r>
              <a:rPr lang="en-US" sz="1600" dirty="0">
                <a:solidFill>
                  <a:srgbClr val="000090"/>
                </a:solidFill>
              </a:rPr>
              <a:t> (text captions, images)</a:t>
            </a:r>
          </a:p>
          <a:p>
            <a:pPr algn="l"/>
            <a:r>
              <a:rPr lang="en-US" sz="1600" dirty="0">
                <a:solidFill>
                  <a:srgbClr val="000090"/>
                </a:solidFill>
              </a:rPr>
              <a:t>Frames (a container for other widgets) </a:t>
            </a:r>
          </a:p>
          <a:p>
            <a:pPr algn="l"/>
            <a:r>
              <a:rPr lang="en-US" sz="1600" dirty="0">
                <a:solidFill>
                  <a:srgbClr val="000090"/>
                </a:solidFill>
              </a:rPr>
              <a:t>Scale, Scrollbar</a:t>
            </a:r>
          </a:p>
          <a:p>
            <a:pPr algn="l"/>
            <a:r>
              <a:rPr lang="en-US" sz="1600" b="1" dirty="0">
                <a:solidFill>
                  <a:srgbClr val="0000FF"/>
                </a:solidFill>
              </a:rPr>
              <a:t>Canvas</a:t>
            </a:r>
            <a:r>
              <a:rPr lang="en-US" sz="1600" dirty="0">
                <a:solidFill>
                  <a:srgbClr val="000090"/>
                </a:solidFill>
              </a:rPr>
              <a:t> (for drawing shapes, …)</a:t>
            </a:r>
          </a:p>
          <a:p>
            <a:pPr algn="l"/>
            <a:r>
              <a:rPr lang="en-US" sz="1600" dirty="0">
                <a:solidFill>
                  <a:srgbClr val="000090"/>
                </a:solidFill>
              </a:rPr>
              <a:t>Text (for displaying and editing text) and others.</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93627" y="1843784"/>
            <a:ext cx="2208445" cy="2062103"/>
          </a:xfrm>
          <a:prstGeom prst="rect">
            <a:avLst/>
          </a:prstGeom>
        </p:spPr>
      </p:pic>
      <p:pic>
        <p:nvPicPr>
          <p:cNvPr id="9" name="Picture 8"/>
          <p:cNvPicPr>
            <a:picLocks noChangeAspect="1"/>
          </p:cNvPicPr>
          <p:nvPr/>
        </p:nvPicPr>
        <p:blipFill>
          <a:blip r:embed="rId4"/>
          <a:stretch>
            <a:fillRect/>
          </a:stretch>
        </p:blipFill>
        <p:spPr>
          <a:xfrm>
            <a:off x="9379533" y="5693118"/>
            <a:ext cx="1627339" cy="727371"/>
          </a:xfrm>
          <a:prstGeom prst="rect">
            <a:avLst/>
          </a:prstGeom>
        </p:spPr>
      </p:pic>
      <p:sp>
        <p:nvSpPr>
          <p:cNvPr id="10" name="Text Box 9"/>
          <p:cNvSpPr txBox="1">
            <a:spLocks noChangeArrowheads="1"/>
          </p:cNvSpPr>
          <p:nvPr/>
        </p:nvSpPr>
        <p:spPr bwMode="auto">
          <a:xfrm>
            <a:off x="6992000" y="4322449"/>
            <a:ext cx="4595826" cy="954107"/>
          </a:xfrm>
          <a:prstGeom prst="rect">
            <a:avLst/>
          </a:prstGeom>
          <a:ln>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defRPr/>
            </a:pPr>
            <a:r>
              <a:rPr lang="en-US" altLang="en-US" sz="1400" b="1" dirty="0">
                <a:latin typeface="Courier New" panose="02070309020205020404" pitchFamily="49" charset="0"/>
              </a:rPr>
              <a:t>root = Tk()</a:t>
            </a:r>
          </a:p>
          <a:p>
            <a:pPr algn="l" eaLnBrk="1" hangingPunct="1">
              <a:spcBef>
                <a:spcPct val="0"/>
              </a:spcBef>
              <a:buClrTx/>
              <a:buSzTx/>
              <a:buFontTx/>
              <a:buNone/>
              <a:defRPr/>
            </a:pPr>
            <a:r>
              <a:rPr lang="en-US" altLang="en-US" sz="1400" b="1" dirty="0">
                <a:latin typeface="Courier New" panose="02070309020205020404" pitchFamily="49" charset="0"/>
              </a:rPr>
              <a:t>hello = Label(root, text="Hello world!")</a:t>
            </a:r>
          </a:p>
          <a:p>
            <a:pPr algn="l" eaLnBrk="1" hangingPunct="1">
              <a:spcBef>
                <a:spcPct val="0"/>
              </a:spcBef>
              <a:buClrTx/>
              <a:buSzTx/>
              <a:buFontTx/>
              <a:buNone/>
              <a:defRPr/>
            </a:pPr>
            <a:r>
              <a:rPr lang="en-US" altLang="en-US" sz="1400" b="1" dirty="0">
                <a:latin typeface="Courier New" panose="02070309020205020404" pitchFamily="49" charset="0"/>
              </a:rPr>
              <a:t>hello.pack()</a:t>
            </a:r>
          </a:p>
          <a:p>
            <a:pPr algn="l" eaLnBrk="1" hangingPunct="1">
              <a:spcBef>
                <a:spcPct val="0"/>
              </a:spcBef>
              <a:buClrTx/>
              <a:buSzTx/>
              <a:buFontTx/>
              <a:buNone/>
              <a:defRPr/>
            </a:pPr>
            <a:r>
              <a:rPr lang="en-US" altLang="en-US" sz="1400" b="1" dirty="0">
                <a:latin typeface="Courier New" panose="02070309020205020404" pitchFamily="49" charset="0"/>
              </a:rPr>
              <a:t>root.mainloop()</a:t>
            </a:r>
          </a:p>
        </p:txBody>
      </p:sp>
      <p:sp>
        <p:nvSpPr>
          <p:cNvPr id="5" name="Slide Number Placeholder 4"/>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6</a:t>
            </a:fld>
            <a:endParaRPr lang="en-NZ" dirty="0"/>
          </a:p>
        </p:txBody>
      </p:sp>
    </p:spTree>
    <p:extLst>
      <p:ext uri="{BB962C8B-B14F-4D97-AF65-F5344CB8AC3E}">
        <p14:creationId xmlns:p14="http://schemas.microsoft.com/office/powerpoint/2010/main" val="31361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tinker</a:t>
            </a:r>
          </a:p>
        </p:txBody>
      </p:sp>
      <p:sp>
        <p:nvSpPr>
          <p:cNvPr id="9" name="Content Placeholder 8"/>
          <p:cNvSpPr>
            <a:spLocks noGrp="1"/>
          </p:cNvSpPr>
          <p:nvPr>
            <p:ph sz="quarter" idx="1"/>
          </p:nvPr>
        </p:nvSpPr>
        <p:spPr>
          <a:xfrm>
            <a:off x="330200" y="1420812"/>
            <a:ext cx="11633200" cy="4213870"/>
          </a:xfrm>
        </p:spPr>
        <p:txBody>
          <a:bodyPr>
            <a:normAutofit/>
          </a:bodyPr>
          <a:lstStyle/>
          <a:p>
            <a:r>
              <a:rPr lang="en-US" sz="2000" dirty="0" err="1"/>
              <a:t>Sắp</a:t>
            </a:r>
            <a:r>
              <a:rPr lang="en-US" sz="2000" dirty="0"/>
              <a:t> </a:t>
            </a:r>
            <a:r>
              <a:rPr lang="en-US" sz="2000" dirty="0" err="1"/>
              <a:t>xếp</a:t>
            </a:r>
            <a:r>
              <a:rPr lang="en-US" sz="2000" dirty="0"/>
              <a:t> </a:t>
            </a:r>
            <a:r>
              <a:rPr lang="en-US" sz="2000" dirty="0" err="1"/>
              <a:t>các</a:t>
            </a:r>
            <a:r>
              <a:rPr lang="en-US" sz="2000" dirty="0"/>
              <a:t> </a:t>
            </a:r>
            <a:r>
              <a:rPr lang="en-US" sz="2000" dirty="0" err="1"/>
              <a:t>thành</a:t>
            </a:r>
            <a:r>
              <a:rPr lang="en-US" sz="2000" dirty="0"/>
              <a:t> </a:t>
            </a:r>
            <a:r>
              <a:rPr lang="en-US" sz="2000" dirty="0" err="1"/>
              <a:t>phần</a:t>
            </a:r>
            <a:endParaRPr lang="en-US" sz="2000" dirty="0"/>
          </a:p>
          <a:p>
            <a:pPr lvl="1"/>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được</a:t>
            </a:r>
            <a:r>
              <a:rPr lang="en-US" sz="2000" dirty="0"/>
              <a:t> </a:t>
            </a:r>
            <a:r>
              <a:rPr lang="en-US" sz="2000" dirty="0" err="1"/>
              <a:t>sắp</a:t>
            </a:r>
            <a:r>
              <a:rPr lang="en-US" sz="2000" dirty="0"/>
              <a:t> </a:t>
            </a:r>
            <a:r>
              <a:rPr lang="en-US" sz="2000" dirty="0" err="1"/>
              <a:t>xếp</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gói</a:t>
            </a:r>
            <a:r>
              <a:rPr lang="en-US" sz="2000" dirty="0"/>
              <a:t> </a:t>
            </a:r>
            <a:r>
              <a:rPr lang="en-US" sz="2000" dirty="0" err="1"/>
              <a:t>vào</a:t>
            </a:r>
            <a:r>
              <a:rPr lang="en-US" sz="2000" dirty="0"/>
              <a:t> </a:t>
            </a:r>
            <a:r>
              <a:rPr lang="en-US" sz="2000" dirty="0" err="1"/>
              <a:t>cửa</a:t>
            </a:r>
            <a:r>
              <a:rPr lang="en-US" sz="2000" dirty="0"/>
              <a:t> </a:t>
            </a:r>
            <a:r>
              <a:rPr lang="en-US" sz="2000" dirty="0" err="1"/>
              <a:t>số</a:t>
            </a:r>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000" dirty="0"/>
          </a:p>
          <a:p>
            <a:r>
              <a:rPr lang="en-US" sz="2000" dirty="0"/>
              <a:t>Python </a:t>
            </a:r>
            <a:r>
              <a:rPr lang="en-US" sz="2000" dirty="0" err="1"/>
              <a:t>hỗ</a:t>
            </a:r>
            <a:r>
              <a:rPr lang="en-US" sz="2000" dirty="0"/>
              <a:t> </a:t>
            </a:r>
            <a:r>
              <a:rPr lang="en-US" sz="2000" dirty="0" err="1"/>
              <a:t>trợ</a:t>
            </a:r>
            <a:r>
              <a:rPr lang="en-US" sz="2000" dirty="0"/>
              <a:t> </a:t>
            </a:r>
            <a:r>
              <a:rPr lang="en-US" sz="2000" dirty="0" err="1"/>
              <a:t>một</a:t>
            </a:r>
            <a:r>
              <a:rPr lang="en-US" sz="2000" dirty="0"/>
              <a:t> </a:t>
            </a:r>
            <a:r>
              <a:rPr lang="en-US" sz="2000" dirty="0" err="1"/>
              <a:t>số</a:t>
            </a:r>
            <a:r>
              <a:rPr lang="en-US" sz="2000" dirty="0"/>
              <a:t> </a:t>
            </a:r>
            <a:r>
              <a:rPr lang="en-US" sz="2000" dirty="0" err="1"/>
              <a:t>trình</a:t>
            </a:r>
            <a:r>
              <a:rPr lang="en-US" sz="2000" dirty="0"/>
              <a:t> </a:t>
            </a:r>
            <a:r>
              <a:rPr lang="en-US" sz="2000" dirty="0" err="1"/>
              <a:t>quản</a:t>
            </a:r>
            <a:r>
              <a:rPr lang="en-US" sz="2000" dirty="0"/>
              <a:t> </a:t>
            </a:r>
            <a:r>
              <a:rPr lang="en-US" sz="2000" dirty="0" err="1"/>
              <a:t>lý</a:t>
            </a:r>
            <a:r>
              <a:rPr lang="en-US" sz="2000" dirty="0"/>
              <a:t> layout </a:t>
            </a:r>
            <a:r>
              <a:rPr lang="en-US" sz="2000" dirty="0" err="1"/>
              <a:t>để</a:t>
            </a:r>
            <a:r>
              <a:rPr lang="en-US" sz="2000" dirty="0"/>
              <a:t> </a:t>
            </a:r>
            <a:r>
              <a:rPr lang="en-US" sz="2000" dirty="0" err="1"/>
              <a:t>tạo</a:t>
            </a:r>
            <a:r>
              <a:rPr lang="en-US" sz="2000" dirty="0"/>
              <a:t> GUI</a:t>
            </a:r>
          </a:p>
          <a:p>
            <a:pPr lvl="1"/>
            <a:r>
              <a:rPr lang="en-US" sz="2000" dirty="0" err="1"/>
              <a:t>Lưới</a:t>
            </a:r>
            <a:r>
              <a:rPr lang="en-US" sz="2000" dirty="0"/>
              <a:t> (Grid)  – </a:t>
            </a:r>
            <a:r>
              <a:rPr lang="en-US" sz="2000" dirty="0" err="1"/>
              <a:t>sắp</a:t>
            </a:r>
            <a:r>
              <a:rPr lang="en-US" sz="2000" dirty="0"/>
              <a:t> </a:t>
            </a:r>
            <a:r>
              <a:rPr lang="en-US" sz="2000" dirty="0" err="1"/>
              <a:t>xếp</a:t>
            </a:r>
            <a:r>
              <a:rPr lang="en-US" sz="2000" dirty="0"/>
              <a:t> </a:t>
            </a:r>
            <a:r>
              <a:rPr lang="en-US" sz="2000" dirty="0" err="1"/>
              <a:t>theo</a:t>
            </a:r>
            <a:r>
              <a:rPr lang="en-US" sz="2000" dirty="0"/>
              <a:t> </a:t>
            </a:r>
            <a:r>
              <a:rPr lang="en-US" sz="2000" dirty="0" err="1"/>
              <a:t>hàng</a:t>
            </a:r>
            <a:r>
              <a:rPr lang="en-US" sz="2000" dirty="0"/>
              <a:t> </a:t>
            </a:r>
            <a:r>
              <a:rPr lang="en-US" sz="2000" dirty="0" err="1"/>
              <a:t>và</a:t>
            </a:r>
            <a:r>
              <a:rPr lang="en-US" sz="2000" dirty="0"/>
              <a:t> </a:t>
            </a:r>
            <a:r>
              <a:rPr lang="en-US" sz="2000" dirty="0" err="1"/>
              <a:t>cột</a:t>
            </a:r>
            <a:endParaRPr lang="en-US" sz="2000" dirty="0"/>
          </a:p>
        </p:txBody>
      </p:sp>
      <p:sp>
        <p:nvSpPr>
          <p:cNvPr id="11" name="Text Box 9"/>
          <p:cNvSpPr txBox="1">
            <a:spLocks noChangeArrowheads="1"/>
          </p:cNvSpPr>
          <p:nvPr/>
        </p:nvSpPr>
        <p:spPr bwMode="auto">
          <a:xfrm>
            <a:off x="1000085" y="2443378"/>
            <a:ext cx="6624736" cy="1600438"/>
          </a:xfrm>
          <a:prstGeom prst="rect">
            <a:avLst/>
          </a:prstGeom>
          <a:ln>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root = Tk()		</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a_label1 = Label(root, text = "A Label widget in a window")</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a_label2 = Label(root, text = "Another one")</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a_label3 = Label(root, text = "And more!")</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a_label1</a:t>
            </a:r>
            <a:r>
              <a:rPr lang="en-NZ" sz="1400" b="1" dirty="0">
                <a:solidFill>
                  <a:srgbClr val="0000FF"/>
                </a:solidFill>
                <a:latin typeface="Courier New" panose="02070309020205020404" pitchFamily="49" charset="0"/>
                <a:cs typeface="Courier New" panose="02070309020205020404" pitchFamily="49" charset="0"/>
              </a:rPr>
              <a:t>.pack()</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a_label2</a:t>
            </a:r>
            <a:r>
              <a:rPr lang="en-NZ" sz="1400" b="1" dirty="0">
                <a:solidFill>
                  <a:srgbClr val="0000FF"/>
                </a:solidFill>
                <a:latin typeface="Courier New" panose="02070309020205020404" pitchFamily="49" charset="0"/>
                <a:cs typeface="Courier New" panose="02070309020205020404" pitchFamily="49" charset="0"/>
              </a:rPr>
              <a:t>.pack()</a:t>
            </a:r>
          </a:p>
          <a:p>
            <a:pPr marL="0" lvl="1" indent="0">
              <a:spcBef>
                <a:spcPts val="0"/>
              </a:spcBef>
              <a:buNone/>
              <a:tabLst>
                <a:tab pos="293688" algn="l"/>
                <a:tab pos="658813" algn="l"/>
                <a:tab pos="1011238" algn="l"/>
              </a:tabLst>
            </a:pPr>
            <a:r>
              <a:rPr lang="en-NZ" sz="1400" b="1" dirty="0">
                <a:solidFill>
                  <a:srgbClr val="000090"/>
                </a:solidFill>
                <a:latin typeface="Courier New" panose="02070309020205020404" pitchFamily="49" charset="0"/>
                <a:cs typeface="Courier New" panose="02070309020205020404" pitchFamily="49" charset="0"/>
              </a:rPr>
              <a:t>a_label3</a:t>
            </a:r>
            <a:r>
              <a:rPr lang="en-NZ" sz="1400" b="1" dirty="0">
                <a:solidFill>
                  <a:srgbClr val="0000FF"/>
                </a:solidFill>
                <a:latin typeface="Courier New" panose="02070309020205020404" pitchFamily="49" charset="0"/>
                <a:cs typeface="Courier New" panose="02070309020205020404" pitchFamily="49" charset="0"/>
              </a:rPr>
              <a:t>.pack()</a:t>
            </a:r>
          </a:p>
        </p:txBody>
      </p:sp>
      <p:pic>
        <p:nvPicPr>
          <p:cNvPr id="3" name="Picture 2"/>
          <p:cNvPicPr>
            <a:picLocks noChangeAspect="1"/>
          </p:cNvPicPr>
          <p:nvPr/>
        </p:nvPicPr>
        <p:blipFill>
          <a:blip r:embed="rId3"/>
          <a:stretch>
            <a:fillRect/>
          </a:stretch>
        </p:blipFill>
        <p:spPr>
          <a:xfrm>
            <a:off x="9159755" y="2701412"/>
            <a:ext cx="1792967" cy="1084369"/>
          </a:xfrm>
          <a:prstGeom prst="rect">
            <a:avLst/>
          </a:prstGeom>
        </p:spPr>
      </p:pic>
      <p:sp>
        <p:nvSpPr>
          <p:cNvPr id="15" name="Text Box 9"/>
          <p:cNvSpPr txBox="1">
            <a:spLocks noChangeArrowheads="1"/>
          </p:cNvSpPr>
          <p:nvPr/>
        </p:nvSpPr>
        <p:spPr bwMode="auto">
          <a:xfrm>
            <a:off x="2665021" y="5265353"/>
            <a:ext cx="4158511" cy="1384995"/>
          </a:xfrm>
          <a:prstGeom prst="rect">
            <a:avLst/>
          </a:prstGeom>
          <a:ln>
            <a:headEnd/>
            <a:tailEnd type="none" w="lg" len="med"/>
          </a:ln>
        </p:spPr>
        <p:style>
          <a:lnRef idx="1">
            <a:schemeClr val="accent3"/>
          </a:lnRef>
          <a:fillRef idx="2">
            <a:schemeClr val="accent3"/>
          </a:fillRef>
          <a:effectRef idx="1">
            <a:schemeClr val="accent3"/>
          </a:effectRef>
          <a:fontRef idx="minor">
            <a:schemeClr val="dk1"/>
          </a:fontRef>
        </p:style>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defRPr/>
            </a:pPr>
            <a:r>
              <a:rPr lang="en-US" altLang="en-US" sz="1400" b="1" dirty="0">
                <a:latin typeface="Courier New" panose="02070309020205020404" pitchFamily="49" charset="0"/>
              </a:rPr>
              <a:t>root = Tk()</a:t>
            </a:r>
          </a:p>
          <a:p>
            <a:pPr algn="l" eaLnBrk="1" hangingPunct="1">
              <a:spcBef>
                <a:spcPct val="0"/>
              </a:spcBef>
              <a:buClrTx/>
              <a:buSzTx/>
              <a:buFontTx/>
              <a:buNone/>
              <a:defRPr/>
            </a:pPr>
            <a:r>
              <a:rPr lang="en-US" altLang="en-US" sz="1400" b="1" dirty="0">
                <a:latin typeface="Courier New" panose="02070309020205020404" pitchFamily="49" charset="0"/>
              </a:rPr>
              <a:t>go_label = Label(root, text='Go')</a:t>
            </a:r>
          </a:p>
          <a:p>
            <a:pPr algn="l" eaLnBrk="1" hangingPunct="1">
              <a:spcBef>
                <a:spcPct val="0"/>
              </a:spcBef>
              <a:buClrTx/>
              <a:buSzTx/>
              <a:buFontTx/>
              <a:buNone/>
              <a:defRPr/>
            </a:pPr>
            <a:r>
              <a:rPr lang="en-US" altLang="en-US" sz="1400" b="1" dirty="0">
                <a:latin typeface="Courier New" panose="02070309020205020404" pitchFamily="49" charset="0"/>
              </a:rPr>
              <a:t>go_label.grid(row=0, column=0)</a:t>
            </a:r>
          </a:p>
          <a:p>
            <a:pPr algn="l" eaLnBrk="1" hangingPunct="1">
              <a:spcBef>
                <a:spcPct val="0"/>
              </a:spcBef>
              <a:buClrTx/>
              <a:buSzTx/>
              <a:buFontTx/>
              <a:buNone/>
              <a:defRPr/>
            </a:pPr>
            <a:r>
              <a:rPr lang="en-US" altLang="en-US" sz="1400" b="1" dirty="0">
                <a:latin typeface="Courier New" panose="02070309020205020404" pitchFamily="49" charset="0"/>
              </a:rPr>
              <a:t>stop_label = Label(root, text='Stop')</a:t>
            </a:r>
          </a:p>
          <a:p>
            <a:pPr algn="l" eaLnBrk="1" hangingPunct="1">
              <a:spcBef>
                <a:spcPct val="0"/>
              </a:spcBef>
              <a:buClrTx/>
              <a:buSzTx/>
              <a:buFontTx/>
              <a:buNone/>
              <a:defRPr/>
            </a:pPr>
            <a:r>
              <a:rPr lang="en-US" altLang="en-US" sz="1400" b="1" dirty="0">
                <a:latin typeface="Courier New" panose="02070309020205020404" pitchFamily="49" charset="0"/>
              </a:rPr>
              <a:t>stop_label.grid(row=1, column=1)	</a:t>
            </a:r>
          </a:p>
          <a:p>
            <a:pPr algn="l" eaLnBrk="1" hangingPunct="1">
              <a:spcBef>
                <a:spcPct val="0"/>
              </a:spcBef>
              <a:buClrTx/>
              <a:buSzTx/>
              <a:buFontTx/>
              <a:buNone/>
              <a:defRPr/>
            </a:pPr>
            <a:r>
              <a:rPr lang="en-US" altLang="en-US" sz="1400" b="1" dirty="0">
                <a:latin typeface="Courier New" panose="02070309020205020404" pitchFamily="49" charset="0"/>
              </a:rPr>
              <a:t>root.mainloop()</a:t>
            </a:r>
          </a:p>
        </p:txBody>
      </p:sp>
      <p:pic>
        <p:nvPicPr>
          <p:cNvPr id="5" name="Picture 4"/>
          <p:cNvPicPr>
            <a:picLocks noChangeAspect="1"/>
          </p:cNvPicPr>
          <p:nvPr/>
        </p:nvPicPr>
        <p:blipFill>
          <a:blip r:embed="rId4"/>
          <a:stretch>
            <a:fillRect/>
          </a:stretch>
        </p:blipFill>
        <p:spPr>
          <a:xfrm>
            <a:off x="9135940" y="5284651"/>
            <a:ext cx="1816782" cy="1101080"/>
          </a:xfrm>
          <a:prstGeom prst="rect">
            <a:avLst/>
          </a:prstGeom>
        </p:spPr>
      </p:pic>
      <p:sp>
        <p:nvSpPr>
          <p:cNvPr id="6" name="Slide Number Placeholder 5"/>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7</a:t>
            </a:fld>
            <a:endParaRPr lang="en-NZ" dirty="0"/>
          </a:p>
        </p:txBody>
      </p:sp>
    </p:spTree>
    <p:extLst>
      <p:ext uri="{BB962C8B-B14F-4D97-AF65-F5344CB8AC3E}">
        <p14:creationId xmlns:p14="http://schemas.microsoft.com/office/powerpoint/2010/main" val="352964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a:t>Sự</a:t>
            </a:r>
            <a:r>
              <a:rPr lang="en-NZ" dirty="0"/>
              <a:t> </a:t>
            </a:r>
            <a:r>
              <a:rPr lang="en-NZ" dirty="0" err="1"/>
              <a:t>kiện</a:t>
            </a:r>
            <a:endParaRPr lang="en-NZ" dirty="0"/>
          </a:p>
        </p:txBody>
      </p:sp>
      <p:sp>
        <p:nvSpPr>
          <p:cNvPr id="3" name="Content Placeholder 2"/>
          <p:cNvSpPr>
            <a:spLocks noGrp="1"/>
          </p:cNvSpPr>
          <p:nvPr>
            <p:ph sz="quarter" idx="1"/>
          </p:nvPr>
        </p:nvSpPr>
        <p:spPr>
          <a:xfrm>
            <a:off x="1422400" y="1347148"/>
            <a:ext cx="10469612" cy="1269052"/>
          </a:xfrm>
        </p:spPr>
        <p:txBody>
          <a:bodyPr/>
          <a:lstStyle/>
          <a:p>
            <a:r>
              <a:rPr lang="en-NZ" sz="2000" dirty="0"/>
              <a:t>Button:</a:t>
            </a:r>
          </a:p>
          <a:p>
            <a:pPr lvl="2"/>
            <a:r>
              <a:rPr lang="en-NZ" sz="2000" dirty="0" err="1"/>
              <a:t>Thiết</a:t>
            </a:r>
            <a:r>
              <a:rPr lang="en-NZ" sz="2000" dirty="0"/>
              <a:t> </a:t>
            </a:r>
            <a:r>
              <a:rPr lang="en-NZ" sz="2000" dirty="0" err="1"/>
              <a:t>lập</a:t>
            </a:r>
            <a:r>
              <a:rPr lang="en-NZ" sz="2000" dirty="0"/>
              <a:t> </a:t>
            </a:r>
            <a:r>
              <a:rPr lang="en-NZ" sz="2000" dirty="0" err="1"/>
              <a:t>lênh</a:t>
            </a:r>
            <a:r>
              <a:rPr lang="en-NZ" sz="2000" dirty="0"/>
              <a:t>/</a:t>
            </a:r>
            <a:r>
              <a:rPr lang="en-NZ" sz="2000" dirty="0" err="1"/>
              <a:t>hàm</a:t>
            </a:r>
            <a:r>
              <a:rPr lang="en-NZ" sz="2000" dirty="0"/>
              <a:t>/</a:t>
            </a:r>
            <a:r>
              <a:rPr lang="en-NZ" sz="2000" dirty="0" err="1"/>
              <a:t>phương</a:t>
            </a:r>
            <a:r>
              <a:rPr lang="en-NZ" sz="2000" dirty="0"/>
              <a:t> </a:t>
            </a:r>
            <a:r>
              <a:rPr lang="en-NZ" sz="2000" dirty="0" err="1"/>
              <a:t>thức</a:t>
            </a:r>
            <a:r>
              <a:rPr lang="en-NZ" sz="2000" dirty="0"/>
              <a:t> </a:t>
            </a:r>
            <a:r>
              <a:rPr lang="en-NZ" sz="2000" dirty="0" err="1"/>
              <a:t>gắn</a:t>
            </a:r>
            <a:r>
              <a:rPr lang="en-NZ" sz="2000" dirty="0"/>
              <a:t> </a:t>
            </a:r>
            <a:r>
              <a:rPr lang="en-NZ" sz="2000" dirty="0" err="1"/>
              <a:t>với</a:t>
            </a:r>
            <a:r>
              <a:rPr lang="en-NZ" sz="2000" dirty="0"/>
              <a:t> button</a:t>
            </a:r>
          </a:p>
          <a:p>
            <a:pPr lvl="1"/>
            <a:endParaRPr lang="en-NZ" sz="2000" dirty="0"/>
          </a:p>
        </p:txBody>
      </p:sp>
      <p:sp>
        <p:nvSpPr>
          <p:cNvPr id="4" name="Rectangle 3"/>
          <p:cNvSpPr/>
          <p:nvPr/>
        </p:nvSpPr>
        <p:spPr>
          <a:xfrm>
            <a:off x="504056" y="2150493"/>
            <a:ext cx="10401300" cy="427809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800" b="1" dirty="0">
                <a:solidFill>
                  <a:schemeClr val="tx1"/>
                </a:solidFill>
                <a:latin typeface="Courier New" panose="02070309020205020404" pitchFamily="49" charset="0"/>
                <a:cs typeface="Courier New" panose="02070309020205020404" pitchFamily="49" charset="0"/>
              </a:rPr>
              <a:t>from tkinter import *</a:t>
            </a:r>
          </a:p>
          <a:p>
            <a:pPr algn="l"/>
            <a:r>
              <a:rPr lang="en-NZ" sz="1800" b="1" dirty="0">
                <a:solidFill>
                  <a:schemeClr val="tx1"/>
                </a:solidFill>
                <a:latin typeface="Courier New" panose="02070309020205020404" pitchFamily="49" charset="0"/>
                <a:cs typeface="Courier New" panose="02070309020205020404" pitchFamily="49" charset="0"/>
              </a:rPr>
              <a:t>class App:</a:t>
            </a:r>
          </a:p>
          <a:p>
            <a:pPr algn="l"/>
            <a:r>
              <a:rPr lang="en-NZ" sz="1800" b="1" dirty="0">
                <a:solidFill>
                  <a:schemeClr val="tx1"/>
                </a:solidFill>
                <a:latin typeface="Courier New" panose="02070309020205020404" pitchFamily="49" charset="0"/>
                <a:cs typeface="Courier New" panose="02070309020205020404" pitchFamily="49" charset="0"/>
              </a:rPr>
              <a:t>  def __init__(self, master):</a:t>
            </a:r>
          </a:p>
          <a:p>
            <a:pPr algn="l"/>
            <a:r>
              <a:rPr lang="en-NZ" sz="1800" b="1" dirty="0">
                <a:solidFill>
                  <a:schemeClr val="tx1"/>
                </a:solidFill>
                <a:latin typeface="Courier New" panose="02070309020205020404" pitchFamily="49" charset="0"/>
                <a:cs typeface="Courier New" panose="02070309020205020404" pitchFamily="49" charset="0"/>
              </a:rPr>
              <a:t>    frame = Frame(master)</a:t>
            </a:r>
          </a:p>
          <a:p>
            <a:pPr algn="l"/>
            <a:r>
              <a:rPr lang="en-NZ" sz="1800" b="1" dirty="0">
                <a:solidFill>
                  <a:schemeClr val="tx1"/>
                </a:solidFill>
                <a:latin typeface="Courier New" panose="02070309020205020404" pitchFamily="49" charset="0"/>
                <a:cs typeface="Courier New" panose="02070309020205020404" pitchFamily="49" charset="0"/>
              </a:rPr>
              <a:t>    frame.pack()</a:t>
            </a:r>
          </a:p>
          <a:p>
            <a:pPr algn="l"/>
            <a:r>
              <a:rPr lang="en-NZ" sz="1800" b="1" dirty="0">
                <a:solidFill>
                  <a:schemeClr val="tx1"/>
                </a:solidFill>
                <a:latin typeface="Courier New" panose="02070309020205020404" pitchFamily="49" charset="0"/>
                <a:cs typeface="Courier New" panose="02070309020205020404" pitchFamily="49" charset="0"/>
              </a:rPr>
              <a:t>    self.button = Button(frame,text="QUIT", fg="red",command=quit)</a:t>
            </a:r>
          </a:p>
          <a:p>
            <a:pPr algn="l"/>
            <a:r>
              <a:rPr lang="en-NZ" sz="1800" b="1" dirty="0">
                <a:solidFill>
                  <a:schemeClr val="tx1"/>
                </a:solidFill>
                <a:latin typeface="Courier New" panose="02070309020205020404" pitchFamily="49" charset="0"/>
                <a:cs typeface="Courier New" panose="02070309020205020404" pitchFamily="49" charset="0"/>
              </a:rPr>
              <a:t>    self.button.pack(side=LEFT)</a:t>
            </a:r>
          </a:p>
          <a:p>
            <a:pPr algn="l"/>
            <a:r>
              <a:rPr lang="en-NZ" sz="1800" b="1" dirty="0">
                <a:solidFill>
                  <a:schemeClr val="tx1"/>
                </a:solidFill>
                <a:latin typeface="Courier New" panose="02070309020205020404" pitchFamily="49" charset="0"/>
                <a:cs typeface="Courier New" panose="02070309020205020404" pitchFamily="49" charset="0"/>
              </a:rPr>
              <a:t>    self.slogan = Button(frame,text="Hello",command=self.write_slogan)</a:t>
            </a:r>
          </a:p>
          <a:p>
            <a:pPr algn="l"/>
            <a:r>
              <a:rPr lang="en-NZ" sz="1800" b="1" dirty="0">
                <a:solidFill>
                  <a:schemeClr val="tx1"/>
                </a:solidFill>
                <a:latin typeface="Courier New" panose="02070309020205020404" pitchFamily="49" charset="0"/>
                <a:cs typeface="Courier New" panose="02070309020205020404" pitchFamily="49" charset="0"/>
              </a:rPr>
              <a:t>    self.slogan.pack(side=LEFT)</a:t>
            </a:r>
          </a:p>
          <a:p>
            <a:pPr algn="l"/>
            <a:r>
              <a:rPr lang="en-NZ" sz="1800" b="1" dirty="0">
                <a:solidFill>
                  <a:schemeClr val="tx1"/>
                </a:solidFill>
                <a:latin typeface="Courier New" panose="02070309020205020404" pitchFamily="49" charset="0"/>
                <a:cs typeface="Courier New" panose="02070309020205020404" pitchFamily="49" charset="0"/>
              </a:rPr>
              <a:t>  def write_slogan(self):</a:t>
            </a:r>
          </a:p>
          <a:p>
            <a:pPr algn="l"/>
            <a:r>
              <a:rPr lang="en-NZ" sz="1800" b="1" dirty="0">
                <a:solidFill>
                  <a:schemeClr val="tx1"/>
                </a:solidFill>
                <a:latin typeface="Courier New" panose="02070309020205020404" pitchFamily="49" charset="0"/>
                <a:cs typeface="Courier New" panose="02070309020205020404" pitchFamily="49" charset="0"/>
              </a:rPr>
              <a:t>    print("Tkinter is easy to use!")</a:t>
            </a:r>
          </a:p>
          <a:p>
            <a:pPr algn="l"/>
            <a:endParaRPr lang="en-NZ" sz="1800" b="1" dirty="0">
              <a:solidFill>
                <a:schemeClr val="tx1"/>
              </a:solidFill>
              <a:latin typeface="Courier New" panose="02070309020205020404" pitchFamily="49" charset="0"/>
              <a:cs typeface="Courier New" panose="02070309020205020404" pitchFamily="49" charset="0"/>
            </a:endParaRPr>
          </a:p>
          <a:p>
            <a:pPr algn="l"/>
            <a:r>
              <a:rPr lang="en-NZ" sz="1800" b="1" dirty="0">
                <a:solidFill>
                  <a:schemeClr val="tx1"/>
                </a:solidFill>
                <a:latin typeface="Courier New" panose="02070309020205020404" pitchFamily="49" charset="0"/>
                <a:cs typeface="Courier New" panose="02070309020205020404" pitchFamily="49" charset="0"/>
              </a:rPr>
              <a:t>root = Tk()</a:t>
            </a:r>
          </a:p>
          <a:p>
            <a:pPr algn="l"/>
            <a:r>
              <a:rPr lang="en-NZ" sz="1800" b="1" dirty="0">
                <a:solidFill>
                  <a:schemeClr val="tx1"/>
                </a:solidFill>
                <a:latin typeface="Courier New" panose="02070309020205020404" pitchFamily="49" charset="0"/>
                <a:cs typeface="Courier New" panose="02070309020205020404" pitchFamily="49" charset="0"/>
              </a:rPr>
              <a:t>app = App(root)</a:t>
            </a:r>
          </a:p>
          <a:p>
            <a:pPr algn="l"/>
            <a:r>
              <a:rPr lang="en-NZ" sz="1800" b="1" dirty="0">
                <a:solidFill>
                  <a:schemeClr val="tx1"/>
                </a:solidFill>
                <a:latin typeface="Courier New" panose="02070309020205020404" pitchFamily="49" charset="0"/>
                <a:cs typeface="Courier New" panose="02070309020205020404" pitchFamily="49" charset="0"/>
              </a:rPr>
              <a:t>root.mainloop()</a:t>
            </a:r>
          </a:p>
        </p:txBody>
      </p:sp>
      <p:pic>
        <p:nvPicPr>
          <p:cNvPr id="5" name="Picture 4"/>
          <p:cNvPicPr>
            <a:picLocks noChangeAspect="1"/>
          </p:cNvPicPr>
          <p:nvPr/>
        </p:nvPicPr>
        <p:blipFill>
          <a:blip r:embed="rId3"/>
          <a:stretch>
            <a:fillRect/>
          </a:stretch>
        </p:blipFill>
        <p:spPr>
          <a:xfrm>
            <a:off x="10722744" y="3454524"/>
            <a:ext cx="1257300" cy="609600"/>
          </a:xfrm>
          <a:prstGeom prst="rect">
            <a:avLst/>
          </a:prstGeom>
        </p:spPr>
      </p:pic>
      <p:sp>
        <p:nvSpPr>
          <p:cNvPr id="8" name="Slide Number Placeholder 7"/>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8</a:t>
            </a:fld>
            <a:endParaRPr lang="en-NZ" dirty="0"/>
          </a:p>
        </p:txBody>
      </p:sp>
    </p:spTree>
    <p:extLst>
      <p:ext uri="{BB962C8B-B14F-4D97-AF65-F5344CB8AC3E}">
        <p14:creationId xmlns:p14="http://schemas.microsoft.com/office/powerpoint/2010/main" val="53504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PyQt5</a:t>
            </a:r>
            <a:endParaRPr lang="en-NZ" dirty="0"/>
          </a:p>
        </p:txBody>
      </p:sp>
      <p:sp>
        <p:nvSpPr>
          <p:cNvPr id="3" name="Content Placeholder 2"/>
          <p:cNvSpPr>
            <a:spLocks noGrp="1"/>
          </p:cNvSpPr>
          <p:nvPr>
            <p:ph sz="quarter" idx="1"/>
          </p:nvPr>
        </p:nvSpPr>
        <p:spPr/>
        <p:txBody>
          <a:bodyPr>
            <a:normAutofit/>
          </a:bodyPr>
          <a:lstStyle/>
          <a:p>
            <a:r>
              <a:rPr lang="en-NZ" dirty="0" err="1"/>
              <a:t>PyQt</a:t>
            </a:r>
            <a:r>
              <a:rPr lang="en-NZ" dirty="0"/>
              <a:t>: </a:t>
            </a:r>
            <a:r>
              <a:rPr lang="en-NZ" dirty="0" err="1"/>
              <a:t>Thư</a:t>
            </a:r>
            <a:r>
              <a:rPr lang="en-NZ" dirty="0"/>
              <a:t> </a:t>
            </a:r>
            <a:r>
              <a:rPr lang="en-NZ" dirty="0" err="1"/>
              <a:t>viện</a:t>
            </a:r>
            <a:r>
              <a:rPr lang="en-NZ" dirty="0"/>
              <a:t> </a:t>
            </a:r>
            <a:r>
              <a:rPr lang="en-NZ" dirty="0" err="1"/>
              <a:t>giao</a:t>
            </a:r>
            <a:r>
              <a:rPr lang="en-NZ" dirty="0"/>
              <a:t> </a:t>
            </a:r>
            <a:r>
              <a:rPr lang="en-NZ" dirty="0" err="1"/>
              <a:t>diện</a:t>
            </a:r>
            <a:r>
              <a:rPr lang="en-NZ" dirty="0"/>
              <a:t> </a:t>
            </a:r>
            <a:r>
              <a:rPr lang="en-NZ" dirty="0" err="1"/>
              <a:t>đa</a:t>
            </a:r>
            <a:r>
              <a:rPr lang="en-NZ" dirty="0"/>
              <a:t> </a:t>
            </a:r>
            <a:r>
              <a:rPr lang="en-NZ" dirty="0" err="1"/>
              <a:t>nền</a:t>
            </a:r>
            <a:r>
              <a:rPr lang="en-NZ" dirty="0"/>
              <a:t> </a:t>
            </a:r>
            <a:r>
              <a:rPr lang="en-NZ" dirty="0" err="1"/>
              <a:t>tảng</a:t>
            </a:r>
            <a:r>
              <a:rPr lang="en-NZ" dirty="0"/>
              <a:t>, ~1000 </a:t>
            </a:r>
            <a:r>
              <a:rPr lang="en-NZ" dirty="0" err="1"/>
              <a:t>lớp</a:t>
            </a:r>
            <a:r>
              <a:rPr lang="en-NZ" dirty="0"/>
              <a:t>, ~38 modules. </a:t>
            </a:r>
          </a:p>
          <a:p>
            <a:pPr lvl="1"/>
            <a:r>
              <a:rPr lang="en-NZ" dirty="0" err="1"/>
              <a:t>QtCore</a:t>
            </a:r>
            <a:r>
              <a:rPr lang="en-NZ" dirty="0"/>
              <a:t>: </a:t>
            </a:r>
            <a:r>
              <a:rPr lang="en-NZ" dirty="0" err="1"/>
              <a:t>chứa</a:t>
            </a:r>
            <a:r>
              <a:rPr lang="en-NZ" dirty="0"/>
              <a:t> </a:t>
            </a:r>
            <a:r>
              <a:rPr lang="en-NZ" dirty="0" err="1"/>
              <a:t>các</a:t>
            </a:r>
            <a:r>
              <a:rPr lang="en-NZ" dirty="0"/>
              <a:t> </a:t>
            </a:r>
            <a:r>
              <a:rPr lang="en-NZ" dirty="0" err="1"/>
              <a:t>lớp</a:t>
            </a:r>
            <a:r>
              <a:rPr lang="en-NZ" dirty="0"/>
              <a:t> core, bao </a:t>
            </a:r>
            <a:r>
              <a:rPr lang="en-NZ" dirty="0" err="1"/>
              <a:t>gồm</a:t>
            </a:r>
            <a:r>
              <a:rPr lang="en-NZ" dirty="0"/>
              <a:t> </a:t>
            </a:r>
            <a:r>
              <a:rPr lang="en-NZ" dirty="0" err="1"/>
              <a:t>xử</a:t>
            </a:r>
            <a:r>
              <a:rPr lang="en-NZ" dirty="0"/>
              <a:t> </a:t>
            </a:r>
            <a:r>
              <a:rPr lang="en-NZ" dirty="0" err="1"/>
              <a:t>lý</a:t>
            </a:r>
            <a:r>
              <a:rPr lang="en-NZ" dirty="0"/>
              <a:t> </a:t>
            </a:r>
            <a:r>
              <a:rPr lang="en-NZ" dirty="0" err="1"/>
              <a:t>sự</a:t>
            </a:r>
            <a:r>
              <a:rPr lang="en-NZ" dirty="0"/>
              <a:t> </a:t>
            </a:r>
            <a:r>
              <a:rPr lang="en-NZ" dirty="0" err="1"/>
              <a:t>kiện</a:t>
            </a:r>
            <a:r>
              <a:rPr lang="en-NZ" dirty="0"/>
              <a:t>. </a:t>
            </a:r>
          </a:p>
          <a:p>
            <a:pPr lvl="1"/>
            <a:r>
              <a:rPr lang="en-NZ" dirty="0" err="1"/>
              <a:t>QtGui</a:t>
            </a:r>
            <a:r>
              <a:rPr lang="en-NZ" dirty="0"/>
              <a:t>: </a:t>
            </a:r>
            <a:r>
              <a:rPr lang="en-NZ" dirty="0" err="1"/>
              <a:t>chứa</a:t>
            </a:r>
            <a:r>
              <a:rPr lang="en-NZ" dirty="0"/>
              <a:t> </a:t>
            </a:r>
            <a:r>
              <a:rPr lang="en-NZ" dirty="0" err="1"/>
              <a:t>các</a:t>
            </a:r>
            <a:r>
              <a:rPr lang="en-NZ" dirty="0"/>
              <a:t> </a:t>
            </a:r>
            <a:r>
              <a:rPr lang="en-NZ" dirty="0" err="1"/>
              <a:t>lớp</a:t>
            </a:r>
            <a:r>
              <a:rPr lang="en-NZ" dirty="0"/>
              <a:t> </a:t>
            </a:r>
            <a:r>
              <a:rPr lang="en-NZ" dirty="0" err="1"/>
              <a:t>cho</a:t>
            </a:r>
            <a:r>
              <a:rPr lang="en-NZ" dirty="0"/>
              <a:t> </a:t>
            </a:r>
            <a:r>
              <a:rPr lang="en-NZ" dirty="0" err="1"/>
              <a:t>thành</a:t>
            </a:r>
            <a:r>
              <a:rPr lang="en-NZ" dirty="0"/>
              <a:t> </a:t>
            </a:r>
            <a:r>
              <a:rPr lang="en-NZ" dirty="0" err="1"/>
              <a:t>phần</a:t>
            </a:r>
            <a:r>
              <a:rPr lang="en-NZ" dirty="0"/>
              <a:t> </a:t>
            </a:r>
            <a:r>
              <a:rPr lang="en-NZ" dirty="0" err="1"/>
              <a:t>giao</a:t>
            </a:r>
            <a:r>
              <a:rPr lang="en-NZ" dirty="0"/>
              <a:t> </a:t>
            </a:r>
            <a:r>
              <a:rPr lang="en-NZ" dirty="0" err="1"/>
              <a:t>diện</a:t>
            </a:r>
            <a:r>
              <a:rPr lang="en-NZ" dirty="0"/>
              <a:t>, </a:t>
            </a:r>
            <a:r>
              <a:rPr lang="en-NZ" dirty="0" err="1"/>
              <a:t>như</a:t>
            </a:r>
            <a:r>
              <a:rPr lang="en-NZ" dirty="0"/>
              <a:t> </a:t>
            </a:r>
            <a:r>
              <a:rPr lang="en-NZ" dirty="0" err="1"/>
              <a:t>cửa</a:t>
            </a:r>
            <a:r>
              <a:rPr lang="en-NZ" dirty="0"/>
              <a:t> </a:t>
            </a:r>
            <a:r>
              <a:rPr lang="en-NZ" dirty="0" err="1"/>
              <a:t>sổ</a:t>
            </a:r>
            <a:r>
              <a:rPr lang="en-NZ" dirty="0"/>
              <a:t>, </a:t>
            </a:r>
            <a:r>
              <a:rPr lang="en-NZ" dirty="0" err="1"/>
              <a:t>sự</a:t>
            </a:r>
            <a:r>
              <a:rPr lang="en-NZ" dirty="0"/>
              <a:t> </a:t>
            </a:r>
            <a:r>
              <a:rPr lang="en-NZ" dirty="0" err="1"/>
              <a:t>kiện</a:t>
            </a:r>
            <a:r>
              <a:rPr lang="en-NZ" dirty="0"/>
              <a:t>, </a:t>
            </a:r>
            <a:r>
              <a:rPr lang="en-NZ" dirty="0" err="1"/>
              <a:t>đồ</a:t>
            </a:r>
            <a:r>
              <a:rPr lang="en-NZ" dirty="0"/>
              <a:t> </a:t>
            </a:r>
            <a:r>
              <a:rPr lang="en-NZ" dirty="0" err="1"/>
              <a:t>họa</a:t>
            </a:r>
            <a:r>
              <a:rPr lang="en-NZ" dirty="0"/>
              <a:t> 2D, </a:t>
            </a:r>
            <a:r>
              <a:rPr lang="en-NZ" dirty="0" err="1"/>
              <a:t>ảnh</a:t>
            </a:r>
            <a:r>
              <a:rPr lang="en-NZ" dirty="0"/>
              <a:t>, font </a:t>
            </a:r>
            <a:r>
              <a:rPr lang="en-NZ" dirty="0" err="1"/>
              <a:t>và</a:t>
            </a:r>
            <a:r>
              <a:rPr lang="en-NZ" dirty="0"/>
              <a:t> text.</a:t>
            </a:r>
          </a:p>
          <a:p>
            <a:pPr lvl="1"/>
            <a:r>
              <a:rPr lang="en-NZ" dirty="0" err="1"/>
              <a:t>QtWidgets</a:t>
            </a:r>
            <a:r>
              <a:rPr lang="en-NZ" dirty="0"/>
              <a:t>: </a:t>
            </a:r>
            <a:r>
              <a:rPr lang="en-NZ" dirty="0" err="1"/>
              <a:t>chứa</a:t>
            </a:r>
            <a:r>
              <a:rPr lang="en-NZ" dirty="0"/>
              <a:t> </a:t>
            </a:r>
            <a:r>
              <a:rPr lang="en-NZ" dirty="0" err="1"/>
              <a:t>các</a:t>
            </a:r>
            <a:r>
              <a:rPr lang="en-NZ" dirty="0"/>
              <a:t> </a:t>
            </a:r>
            <a:r>
              <a:rPr lang="en-NZ" dirty="0" err="1"/>
              <a:t>thành</a:t>
            </a:r>
            <a:r>
              <a:rPr lang="en-NZ" dirty="0"/>
              <a:t> </a:t>
            </a:r>
            <a:r>
              <a:rPr lang="en-NZ" dirty="0" err="1"/>
              <a:t>phần</a:t>
            </a:r>
            <a:r>
              <a:rPr lang="en-NZ" dirty="0"/>
              <a:t> </a:t>
            </a:r>
            <a:r>
              <a:rPr lang="en-NZ" dirty="0" err="1"/>
              <a:t>giao</a:t>
            </a:r>
            <a:r>
              <a:rPr lang="en-NZ" dirty="0"/>
              <a:t> </a:t>
            </a:r>
            <a:r>
              <a:rPr lang="en-NZ" dirty="0" err="1"/>
              <a:t>diện</a:t>
            </a:r>
            <a:r>
              <a:rPr lang="en-NZ" dirty="0"/>
              <a:t>.</a:t>
            </a:r>
          </a:p>
          <a:p>
            <a:endParaRPr lang="en-NZ" dirty="0"/>
          </a:p>
        </p:txBody>
      </p:sp>
      <p:sp>
        <p:nvSpPr>
          <p:cNvPr id="5" name="Slide Number Placeholder 4"/>
          <p:cNvSpPr>
            <a:spLocks noGrp="1"/>
          </p:cNvSpPr>
          <p:nvPr>
            <p:ph type="sldNum" sz="quarter" idx="12"/>
          </p:nvPr>
        </p:nvSpPr>
        <p:spPr>
          <a:xfrm>
            <a:off x="195000" y="6356350"/>
            <a:ext cx="2146300" cy="365760"/>
          </a:xfrm>
          <a:prstGeom prst="rect">
            <a:avLst/>
          </a:prstGeom>
        </p:spPr>
        <p:txBody>
          <a:bodyPr vert="horz"/>
          <a:lstStyle>
            <a:defPPr>
              <a:defRPr lang="en-NZ"/>
            </a:defPPr>
            <a:lvl1pPr algn="l" rtl="0" eaLnBrk="1" fontAlgn="base" latinLnBrk="0" hangingPunct="1">
              <a:spcBef>
                <a:spcPct val="0"/>
              </a:spcBef>
              <a:spcAft>
                <a:spcPct val="0"/>
              </a:spcAft>
              <a:defRPr kumimoji="0" sz="1400" kern="1200">
                <a:solidFill>
                  <a:schemeClr val="tx2"/>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989A6582-9796-409F-A1EA-A094F915F976}" type="slidenum">
              <a:rPr lang="en-NZ" smtClean="0"/>
              <a:pPr/>
              <a:t>9</a:t>
            </a:fld>
            <a:endParaRPr lang="en-NZ" dirty="0"/>
          </a:p>
        </p:txBody>
      </p:sp>
    </p:spTree>
    <p:extLst>
      <p:ext uri="{BB962C8B-B14F-4D97-AF65-F5344CB8AC3E}">
        <p14:creationId xmlns:p14="http://schemas.microsoft.com/office/powerpoint/2010/main" val="1675890263"/>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2888</TotalTime>
  <Words>2586</Words>
  <Application>Microsoft Office PowerPoint</Application>
  <PresentationFormat>Widescreen</PresentationFormat>
  <Paragraphs>463</Paragraphs>
  <Slides>35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ＭＳ Ｐゴシック</vt:lpstr>
      <vt:lpstr>SimSun</vt:lpstr>
      <vt:lpstr>Arial</vt:lpstr>
      <vt:lpstr>Calibri</vt:lpstr>
      <vt:lpstr>Consolas</vt:lpstr>
      <vt:lpstr>Courier New</vt:lpstr>
      <vt:lpstr>Tahoma</vt:lpstr>
      <vt:lpstr>Times New Roman</vt:lpstr>
      <vt:lpstr>Wingdings</vt:lpstr>
      <vt:lpstr>Wingdings 3</vt:lpstr>
      <vt:lpstr>PTIT</vt:lpstr>
      <vt:lpstr>PowerPoint Presentation</vt:lpstr>
      <vt:lpstr>Chương 10. Một số thư viện – Giao diện người dùng</vt:lpstr>
      <vt:lpstr>Nội dung của chương</vt:lpstr>
      <vt:lpstr>tkinter</vt:lpstr>
      <vt:lpstr>tkinter</vt:lpstr>
      <vt:lpstr>tkinter</vt:lpstr>
      <vt:lpstr>tinker</vt:lpstr>
      <vt:lpstr>Sự kiện</vt:lpstr>
      <vt:lpstr>PyQt5</vt:lpstr>
      <vt:lpstr>PyQt5</vt:lpstr>
      <vt:lpstr>PyQt5</vt:lpstr>
      <vt:lpstr>PyQt5: Tạo ứng dụng</vt:lpstr>
      <vt:lpstr>PyQt5: Widgets</vt:lpstr>
      <vt:lpstr>PyQt5: Layouts</vt:lpstr>
      <vt:lpstr>PyQt5: Sự kiện</vt:lpstr>
      <vt:lpstr>Đồ thị - Matplotlib</vt:lpstr>
      <vt:lpstr>Vẽ biểu đồ một đường đơn giản</vt:lpstr>
      <vt:lpstr>Thay đổi loại nhãn và độ dầy đường line</vt:lpstr>
      <vt:lpstr>Chỉnh sửa các điểm</vt:lpstr>
      <vt:lpstr>Sử dụng các kiểu có sẵn</vt:lpstr>
      <vt:lpstr>scatter() - Vẽ biểu đồ và định kiểu điểm</vt:lpstr>
      <vt:lpstr>Vẽ tập điểm với scatter()</vt:lpstr>
      <vt:lpstr>Tính toán dữ liệu tự động</vt:lpstr>
      <vt:lpstr>Tự định nghĩa mầu</vt:lpstr>
      <vt:lpstr>Lưu biểu đồ tự động</vt:lpstr>
      <vt:lpstr>Tải dữ liệu về</vt:lpstr>
      <vt:lpstr>Phân tích định dạng của tệp CSV</vt:lpstr>
      <vt:lpstr>Header rows</vt:lpstr>
      <vt:lpstr>Trích xuất và đọc dữ liệu</vt:lpstr>
      <vt:lpstr>Lập đồ thị dữ liệu biểu đồ nhiệt độ</vt:lpstr>
      <vt:lpstr>Module datetime</vt:lpstr>
      <vt:lpstr>Vẽ biểu đồ thời gian</vt:lpstr>
      <vt:lpstr>Vẽ một khung thời gian dài hơn</vt:lpstr>
      <vt:lpstr>Vẽ biểu đồ chuỗi dữ liệu thứ hai</vt:lpstr>
      <vt:lpstr>Tô bóng một vùng trong biểu đồ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113</cp:revision>
  <dcterms:created xsi:type="dcterms:W3CDTF">2021-07-18T06:44:26Z</dcterms:created>
  <dcterms:modified xsi:type="dcterms:W3CDTF">2022-10-19T07:51:57Z</dcterms:modified>
</cp:coreProperties>
</file>