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37"/>
  </p:notesMasterIdLst>
  <p:sldIdLst>
    <p:sldId id="1802" r:id="rId2"/>
    <p:sldId id="256" r:id="rId3"/>
    <p:sldId id="257" r:id="rId4"/>
    <p:sldId id="258" r:id="rId5"/>
    <p:sldId id="259" r:id="rId6"/>
    <p:sldId id="260" r:id="rId7"/>
    <p:sldId id="261" r:id="rId8"/>
    <p:sldId id="262" r:id="rId9"/>
    <p:sldId id="1803" r:id="rId10"/>
    <p:sldId id="1804" r:id="rId11"/>
    <p:sldId id="1805" r:id="rId12"/>
    <p:sldId id="1806" r:id="rId13"/>
    <p:sldId id="263" r:id="rId14"/>
    <p:sldId id="264" r:id="rId15"/>
    <p:sldId id="265" r:id="rId16"/>
    <p:sldId id="266" r:id="rId17"/>
    <p:sldId id="267" r:id="rId18"/>
    <p:sldId id="268" r:id="rId19"/>
    <p:sldId id="269" r:id="rId20"/>
    <p:sldId id="270" r:id="rId21"/>
    <p:sldId id="1807" r:id="rId22"/>
    <p:sldId id="1808" r:id="rId23"/>
    <p:sldId id="1809" r:id="rId24"/>
    <p:sldId id="1810" r:id="rId25"/>
    <p:sldId id="271" r:id="rId26"/>
    <p:sldId id="272" r:id="rId27"/>
    <p:sldId id="273" r:id="rId28"/>
    <p:sldId id="274" r:id="rId29"/>
    <p:sldId id="275" r:id="rId30"/>
    <p:sldId id="276" r:id="rId31"/>
    <p:sldId id="278" r:id="rId32"/>
    <p:sldId id="279" r:id="rId33"/>
    <p:sldId id="280" r:id="rId34"/>
    <p:sldId id="281" r:id="rId35"/>
    <p:sldId id="282" r:id="rId36"/>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64"/>
    <p:restoredTop sz="81434" autoAdjust="0"/>
  </p:normalViewPr>
  <p:slideViewPr>
    <p:cSldViewPr snapToGrid="0">
      <p:cViewPr varScale="1">
        <p:scale>
          <a:sx n="58" d="100"/>
          <a:sy n="58" d="100"/>
        </p:scale>
        <p:origin x="840"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B1A5C-DE8D-4773-837F-955B854B4CE0}"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C2899-B5CF-4F2F-A8C0-1B6E0EF64A80}" type="slidenum">
              <a:rPr lang="en-US" smtClean="0"/>
              <a:t>‹#›</a:t>
            </a:fld>
            <a:endParaRPr lang="en-US"/>
          </a:p>
        </p:txBody>
      </p:sp>
    </p:spTree>
    <p:extLst>
      <p:ext uri="{BB962C8B-B14F-4D97-AF65-F5344CB8AC3E}">
        <p14:creationId xmlns:p14="http://schemas.microsoft.com/office/powerpoint/2010/main" val="492613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77C2899-B5CF-4F2F-A8C0-1B6E0EF64A80}" type="slidenum">
              <a:rPr lang="en-US" smtClean="0"/>
              <a:t>2</a:t>
            </a:fld>
            <a:endParaRPr lang="en-US"/>
          </a:p>
        </p:txBody>
      </p:sp>
    </p:spTree>
    <p:extLst>
      <p:ext uri="{BB962C8B-B14F-4D97-AF65-F5344CB8AC3E}">
        <p14:creationId xmlns:p14="http://schemas.microsoft.com/office/powerpoint/2010/main" val="4106624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Một loại lỗi có thể gặp thường xuyên là lỗi cú pháp. Lỗi cú pháp xảy ra khi Python không nhận ra một phần trong chương trình là mã Python hợp lệ. </a:t>
            </a:r>
          </a:p>
          <a:p>
            <a:r>
              <a:rPr lang="en-US" sz="1200" kern="1200">
                <a:solidFill>
                  <a:schemeClr val="tx1"/>
                </a:solidFill>
                <a:effectLst/>
                <a:latin typeface="+mn-lt"/>
                <a:ea typeface="+mn-ea"/>
                <a:cs typeface="+mn-cs"/>
              </a:rPr>
              <a:t>Ví dụ: nếu ta sử dụng dấu nháy đơn trong một dấu ngoặc kép sẽ tạo ra một lỗi.</a:t>
            </a:r>
          </a:p>
          <a:p>
            <a:r>
              <a:rPr lang="en-US" sz="1200" kern="1200">
                <a:solidFill>
                  <a:schemeClr val="tx1"/>
                </a:solidFill>
                <a:effectLst/>
                <a:latin typeface="+mn-lt"/>
                <a:ea typeface="+mn-ea"/>
                <a:cs typeface="+mn-cs"/>
              </a:rPr>
              <a:t>Điều này xảy ra bởi vì Python diễn giải mọi thứ giữa dấu nháy đơn đầu tiên và dấu nháy đơn dưới dạng chuỗi. </a:t>
            </a:r>
          </a:p>
          <a:p>
            <a:r>
              <a:rPr lang="en-US" sz="1200" kern="1200">
                <a:solidFill>
                  <a:schemeClr val="tx1"/>
                </a:solidFill>
                <a:effectLst/>
                <a:latin typeface="+mn-lt"/>
                <a:ea typeface="+mn-ea"/>
                <a:cs typeface="+mn-cs"/>
              </a:rPr>
              <a:t>Sau đó, nó cố gắng giải thích phần còn lại của văn bản dưới dạng mã Python, điều này gây ra lỗi.</a:t>
            </a:r>
          </a:p>
          <a:p>
            <a:endParaRPr lang="en-US"/>
          </a:p>
        </p:txBody>
      </p:sp>
      <p:sp>
        <p:nvSpPr>
          <p:cNvPr id="4" name="Slide Number Placeholder 3"/>
          <p:cNvSpPr>
            <a:spLocks noGrp="1"/>
          </p:cNvSpPr>
          <p:nvPr>
            <p:ph type="sldNum" sz="quarter" idx="10"/>
          </p:nvPr>
        </p:nvSpPr>
        <p:spPr/>
        <p:txBody>
          <a:bodyPr/>
          <a:lstStyle/>
          <a:p>
            <a:fld id="{277C2899-B5CF-4F2F-A8C0-1B6E0EF64A80}" type="slidenum">
              <a:rPr lang="en-US" smtClean="0"/>
              <a:t>19</a:t>
            </a:fld>
            <a:endParaRPr lang="en-US"/>
          </a:p>
        </p:txBody>
      </p:sp>
    </p:spTree>
    <p:extLst>
      <p:ext uri="{BB962C8B-B14F-4D97-AF65-F5344CB8AC3E}">
        <p14:creationId xmlns:p14="http://schemas.microsoft.com/office/powerpoint/2010/main" val="109092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Khoảng cách trong các ví dụ này không ảnh hưởng đến cách Python đánh giá các biểu thức;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nó chỉ đơn giản giúp phát hiện nhanh hơn các hoạt động được ưu tiên khi ta đọc mã nguồn.</a:t>
            </a:r>
          </a:p>
          <a:p>
            <a:endParaRPr lang="en-US"/>
          </a:p>
        </p:txBody>
      </p:sp>
      <p:sp>
        <p:nvSpPr>
          <p:cNvPr id="4" name="Slide Number Placeholder 3"/>
          <p:cNvSpPr>
            <a:spLocks noGrp="1"/>
          </p:cNvSpPr>
          <p:nvPr>
            <p:ph type="sldNum" sz="quarter" idx="10"/>
          </p:nvPr>
        </p:nvSpPr>
        <p:spPr/>
        <p:txBody>
          <a:bodyPr/>
          <a:lstStyle/>
          <a:p>
            <a:fld id="{277C2899-B5CF-4F2F-A8C0-1B6E0EF64A80}" type="slidenum">
              <a:rPr lang="en-US" smtClean="0"/>
              <a:t>26</a:t>
            </a:fld>
            <a:endParaRPr lang="en-US"/>
          </a:p>
        </p:txBody>
      </p:sp>
    </p:spTree>
    <p:extLst>
      <p:ext uri="{BB962C8B-B14F-4D97-AF65-F5344CB8AC3E}">
        <p14:creationId xmlns:p14="http://schemas.microsoft.com/office/powerpoint/2010/main" val="323443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Python bỏ qua dấu gạch dưới khi lưu trữ các loại giá trị này. Ngay cả khi ta không nhóm các chữ số theo nhóm ba số, giá trị sẽ vẫn không bị ảnh hưởng. Đối với Python, 1000 giống với 1_000, giống với 10_00. Tính năng này hoạt động với số nguyên và số thực, nhưng nó chỉ khả dụng với Python 3.6 và các phiên bản sau đó.</a:t>
            </a:r>
          </a:p>
          <a:p>
            <a:endParaRPr lang="en-US"/>
          </a:p>
        </p:txBody>
      </p:sp>
      <p:sp>
        <p:nvSpPr>
          <p:cNvPr id="4" name="Slide Number Placeholder 3"/>
          <p:cNvSpPr>
            <a:spLocks noGrp="1"/>
          </p:cNvSpPr>
          <p:nvPr>
            <p:ph type="sldNum" sz="quarter" idx="10"/>
          </p:nvPr>
        </p:nvSpPr>
        <p:spPr/>
        <p:txBody>
          <a:bodyPr/>
          <a:lstStyle/>
          <a:p>
            <a:fld id="{277C2899-B5CF-4F2F-A8C0-1B6E0EF64A80}" type="slidenum">
              <a:rPr lang="en-US" smtClean="0"/>
              <a:t>29</a:t>
            </a:fld>
            <a:endParaRPr lang="en-US"/>
          </a:p>
        </p:txBody>
      </p:sp>
    </p:spTree>
    <p:extLst>
      <p:ext uri="{BB962C8B-B14F-4D97-AF65-F5344CB8AC3E}">
        <p14:creationId xmlns:p14="http://schemas.microsoft.com/office/powerpoint/2010/main" val="950289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Khi xác định có nên viết bình luận hay không, hãy tự đặt câu hỏi xem ta đã phải xem xét một số cách tiếp cận trước khi tìm ra một cách hợp lý để xây dựng mã nguồn; </a:t>
            </a:r>
          </a:p>
          <a:p>
            <a:r>
              <a:rPr lang="en-US" sz="1200" kern="1200">
                <a:solidFill>
                  <a:schemeClr val="tx1"/>
                </a:solidFill>
                <a:effectLst/>
                <a:latin typeface="+mn-lt"/>
                <a:ea typeface="+mn-ea"/>
                <a:cs typeface="+mn-cs"/>
              </a:rPr>
              <a:t>nếu vậy, hãy viết chú thích về giải pháp đó. Sau này xóa các nhận xét bổ sung dễ dàng hơn nhiều so với quay lại và viết chú thích cho một chương trình được chú thích thưa thớt. </a:t>
            </a:r>
            <a:endParaRPr lang="en-US"/>
          </a:p>
        </p:txBody>
      </p:sp>
      <p:sp>
        <p:nvSpPr>
          <p:cNvPr id="4" name="Slide Number Placeholder 3"/>
          <p:cNvSpPr>
            <a:spLocks noGrp="1"/>
          </p:cNvSpPr>
          <p:nvPr>
            <p:ph type="sldNum" sz="quarter" idx="10"/>
          </p:nvPr>
        </p:nvSpPr>
        <p:spPr/>
        <p:txBody>
          <a:bodyPr/>
          <a:lstStyle/>
          <a:p>
            <a:fld id="{277C2899-B5CF-4F2F-A8C0-1B6E0EF64A80}" type="slidenum">
              <a:rPr lang="en-US" smtClean="0"/>
              <a:t>33</a:t>
            </a:fld>
            <a:endParaRPr lang="en-US"/>
          </a:p>
        </p:txBody>
      </p:sp>
    </p:spTree>
    <p:extLst>
      <p:ext uri="{BB962C8B-B14F-4D97-AF65-F5344CB8AC3E}">
        <p14:creationId xmlns:p14="http://schemas.microsoft.com/office/powerpoint/2010/main" val="377850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đã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message. </a:t>
            </a:r>
          </a:p>
          <a:p>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"Hello Python world!"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Python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chút</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message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"Hello Python world!". </a:t>
            </a:r>
          </a:p>
          <a:p>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dòng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message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lúc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Python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dõi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77C2899-B5CF-4F2F-A8C0-1B6E0EF64A80}" type="slidenum">
              <a:rPr lang="en-US" smtClean="0"/>
              <a:t>4</a:t>
            </a:fld>
            <a:endParaRPr lang="en-US"/>
          </a:p>
        </p:txBody>
      </p:sp>
    </p:spTree>
    <p:extLst>
      <p:ext uri="{BB962C8B-B14F-4D97-AF65-F5344CB8AC3E}">
        <p14:creationId xmlns:p14="http://schemas.microsoft.com/office/powerpoint/2010/main" val="71920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Mọi lập trình viên đều mắc lỗi và hầu hết đều mắc lỗi hàng ngày. Mặc dù các lập trình viên giỏi có thể tạo ra lỗi, nhưng họ cũng biết cách phản hồi những lỗi đó một cách hiệu quả.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Khi một lỗi xảy ra trong chương trình, trình thông dịch Python sẽ </a:t>
            </a:r>
            <a:r>
              <a:rPr lang="en-US" sz="1200" kern="1200" dirty="0" err="1">
                <a:solidFill>
                  <a:schemeClr val="tx1"/>
                </a:solidFill>
                <a:effectLst/>
                <a:latin typeface="+mn-lt"/>
                <a:ea typeface="+mn-ea"/>
                <a:cs typeface="+mn-cs"/>
              </a:rPr>
              <a:t>cố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gắng</a:t>
            </a:r>
            <a:r>
              <a:rPr lang="en-US" sz="1200" kern="1200" dirty="0">
                <a:solidFill>
                  <a:schemeClr val="tx1"/>
                </a:solidFill>
                <a:effectLst/>
                <a:latin typeface="+mn-lt"/>
                <a:ea typeface="+mn-ea"/>
                <a:cs typeface="+mn-cs"/>
              </a:rPr>
              <a:t> </a:t>
            </a:r>
            <a:r>
              <a:rPr lang="vi-VN" sz="1200" kern="1200" dirty="0">
                <a:solidFill>
                  <a:schemeClr val="tx1"/>
                </a:solidFill>
                <a:effectLst/>
                <a:latin typeface="+mn-lt"/>
                <a:ea typeface="+mn-ea"/>
                <a:cs typeface="+mn-cs"/>
              </a:rPr>
              <a:t>nhất để giúp </a:t>
            </a:r>
            <a:r>
              <a:rPr lang="en-US" sz="1200" kern="1200" dirty="0">
                <a:solidFill>
                  <a:schemeClr val="tx1"/>
                </a:solidFill>
                <a:effectLst/>
                <a:latin typeface="+mn-lt"/>
                <a:ea typeface="+mn-ea"/>
                <a:cs typeface="+mn-cs"/>
              </a:rPr>
              <a:t>ta</a:t>
            </a:r>
            <a:r>
              <a:rPr lang="vi-VN" sz="1200" kern="1200" dirty="0">
                <a:solidFill>
                  <a:schemeClr val="tx1"/>
                </a:solidFill>
                <a:effectLst/>
                <a:latin typeface="+mn-lt"/>
                <a:ea typeface="+mn-ea"/>
                <a:cs typeface="+mn-cs"/>
              </a:rPr>
              <a:t> tìm ra vấn đề ở đâu.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vi-VN" sz="1200" kern="1200" dirty="0">
                <a:solidFill>
                  <a:schemeClr val="tx1"/>
                </a:solidFill>
                <a:effectLst/>
                <a:latin typeface="+mn-lt"/>
                <a:ea typeface="+mn-ea"/>
                <a:cs typeface="+mn-cs"/>
              </a:rPr>
              <a:t> cung cấp một dấu vết khi một chương trình không thể chạy thành công.</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77C2899-B5CF-4F2F-A8C0-1B6E0EF64A80}" type="slidenum">
              <a:rPr lang="en-US" smtClean="0"/>
              <a:t>6</a:t>
            </a:fld>
            <a:endParaRPr lang="en-US"/>
          </a:p>
        </p:txBody>
      </p:sp>
    </p:spTree>
    <p:extLst>
      <p:ext uri="{BB962C8B-B14F-4D97-AF65-F5344CB8AC3E}">
        <p14:creationId xmlns:p14="http://schemas.microsoft.com/office/powerpoint/2010/main" val="25764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Hầu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xét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nhìn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77C2899-B5CF-4F2F-A8C0-1B6E0EF64A80}" type="slidenum">
              <a:rPr lang="en-US" smtClean="0"/>
              <a:t>13</a:t>
            </a:fld>
            <a:endParaRPr lang="en-US"/>
          </a:p>
        </p:txBody>
      </p:sp>
    </p:spTree>
    <p:extLst>
      <p:ext uri="{BB962C8B-B14F-4D97-AF65-F5344CB8AC3E}">
        <p14:creationId xmlns:p14="http://schemas.microsoft.com/office/powerpoint/2010/main" val="140916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lower()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hữu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lúc</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tin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vậy</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tin,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hoa</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ý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77C2899-B5CF-4F2F-A8C0-1B6E0EF64A80}" type="slidenum">
              <a:rPr lang="en-US" smtClean="0"/>
              <a:t>14</a:t>
            </a:fld>
            <a:endParaRPr lang="en-US"/>
          </a:p>
        </p:txBody>
      </p:sp>
    </p:spTree>
    <p:extLst>
      <p:ext uri="{BB962C8B-B14F-4D97-AF65-F5344CB8AC3E}">
        <p14:creationId xmlns:p14="http://schemas.microsoft.com/office/powerpoint/2010/main" val="196293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chèn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hãy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f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kép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①</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Python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i="1" kern="1200" dirty="0" err="1">
                <a:solidFill>
                  <a:schemeClr val="tx1"/>
                </a:solidFill>
                <a:effectLst/>
                <a:latin typeface="+mn-lt"/>
                <a:ea typeface="+mn-ea"/>
                <a:cs typeface="+mn-cs"/>
              </a:rPr>
              <a:t>Ghi</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chú</a:t>
            </a:r>
            <a:r>
              <a:rPr lang="en-US" sz="1200" kern="1200" dirty="0">
                <a:solidFill>
                  <a:schemeClr val="tx1"/>
                </a:solidFill>
                <a:effectLst/>
                <a:latin typeface="+mn-lt"/>
                <a:ea typeface="+mn-ea"/>
                <a:cs typeface="+mn-cs"/>
              </a:rPr>
              <a:t>: F-strings </a:t>
            </a:r>
            <a:r>
              <a:rPr lang="en-US" sz="1200" kern="1200" dirty="0" err="1">
                <a:solidFill>
                  <a:schemeClr val="tx1"/>
                </a:solidFill>
                <a:effectLst/>
                <a:latin typeface="+mn-lt"/>
                <a:ea typeface="+mn-ea"/>
                <a:cs typeface="+mn-cs"/>
              </a:rPr>
              <a:t>lần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Python 3.6. </a:t>
            </a:r>
            <a:r>
              <a:rPr lang="en-US" sz="1200" kern="1200" dirty="0" err="1">
                <a:solidFill>
                  <a:schemeClr val="tx1"/>
                </a:solidFill>
                <a:effectLst/>
                <a:latin typeface="+mn-lt"/>
                <a:ea typeface="+mn-ea"/>
                <a:cs typeface="+mn-cs"/>
              </a:rPr>
              <a:t>Nếu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Python 3.5 </a:t>
            </a:r>
            <a:r>
              <a:rPr lang="en-US" sz="1200" kern="1200" dirty="0" err="1">
                <a:solidFill>
                  <a:schemeClr val="tx1"/>
                </a:solidFill>
                <a:effectLst/>
                <a:latin typeface="+mn-lt"/>
                <a:ea typeface="+mn-ea"/>
                <a:cs typeface="+mn-cs"/>
              </a:rPr>
              <a:t>trở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xuống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thức</a:t>
            </a:r>
            <a:r>
              <a:rPr lang="en-US" sz="1200" kern="1200" dirty="0">
                <a:solidFill>
                  <a:schemeClr val="tx1"/>
                </a:solidFill>
                <a:effectLst/>
                <a:latin typeface="+mn-lt"/>
                <a:ea typeface="+mn-ea"/>
                <a:cs typeface="+mn-cs"/>
              </a:rPr>
              <a:t> format() </a:t>
            </a:r>
            <a:r>
              <a:rPr lang="en-US" sz="1200" kern="1200" dirty="0" err="1">
                <a:solidFill>
                  <a:schemeClr val="tx1"/>
                </a:solidFill>
                <a:effectLst/>
                <a:latin typeface="+mn-lt"/>
                <a:ea typeface="+mn-ea"/>
                <a:cs typeface="+mn-cs"/>
              </a:rPr>
              <a:t>thay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cú</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pháp</a:t>
            </a:r>
            <a:r>
              <a:rPr lang="en-US" sz="1200" kern="1200" dirty="0">
                <a:solidFill>
                  <a:schemeClr val="tx1"/>
                </a:solidFill>
                <a:effectLst/>
                <a:latin typeface="+mn-lt"/>
                <a:ea typeface="+mn-ea"/>
                <a:cs typeface="+mn-cs"/>
              </a:rPr>
              <a:t> f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format(),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nhọn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bởi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full_name</a:t>
            </a:r>
            <a:r>
              <a:rPr lang="en-US" sz="1200" kern="1200" dirty="0">
                <a:solidFill>
                  <a:schemeClr val="tx1"/>
                </a:solidFill>
                <a:effectLst/>
                <a:latin typeface="+mn-lt"/>
                <a:ea typeface="+mn-ea"/>
                <a:cs typeface="+mn-cs"/>
              </a:rPr>
              <a:t> = "{} {}".format(</a:t>
            </a:r>
            <a:r>
              <a:rPr lang="en-US" sz="1200" kern="1200" dirty="0" err="1">
                <a:solidFill>
                  <a:schemeClr val="tx1"/>
                </a:solidFill>
                <a:effectLst/>
                <a:latin typeface="+mn-lt"/>
                <a:ea typeface="+mn-ea"/>
                <a:cs typeface="+mn-cs"/>
              </a:rPr>
              <a:t>first_name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last_name</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77C2899-B5CF-4F2F-A8C0-1B6E0EF64A80}" type="slidenum">
              <a:rPr lang="en-US" smtClean="0"/>
              <a:t>15</a:t>
            </a:fld>
            <a:endParaRPr lang="en-US"/>
          </a:p>
        </p:txBody>
      </p:sp>
    </p:spTree>
    <p:extLst>
      <p:ext uri="{BB962C8B-B14F-4D97-AF65-F5344CB8AC3E}">
        <p14:creationId xmlns:p14="http://schemas.microsoft.com/office/powerpoint/2010/main" val="340374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nào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cách</a:t>
            </a:r>
            <a:r>
              <a:rPr lang="en-US" sz="1200" kern="1200" dirty="0">
                <a:solidFill>
                  <a:schemeClr val="tx1"/>
                </a:solidFill>
                <a:effectLst/>
                <a:latin typeface="+mn-lt"/>
                <a:ea typeface="+mn-ea"/>
                <a:cs typeface="+mn-cs"/>
              </a:rPr>
              <a:t>, tab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dòng</a:t>
            </a:r>
            <a:r>
              <a:rPr lang="en-US" sz="120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77C2899-B5CF-4F2F-A8C0-1B6E0EF64A80}" type="slidenum">
              <a:rPr lang="en-US" smtClean="0"/>
              <a:t>16</a:t>
            </a:fld>
            <a:endParaRPr lang="en-US"/>
          </a:p>
        </p:txBody>
      </p:sp>
    </p:spTree>
    <p:extLst>
      <p:ext uri="{BB962C8B-B14F-4D97-AF65-F5344CB8AC3E}">
        <p14:creationId xmlns:p14="http://schemas.microsoft.com/office/powerpoint/2010/main" val="58357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Khoảng trắng thừa có thể gây nhầm lẫn trong các chương trình. Với các lập trình viên 'python ' và 'python' trông khá giống nhau. </a:t>
            </a:r>
          </a:p>
          <a:p>
            <a:r>
              <a:rPr lang="en-US" sz="1200" kern="1200">
                <a:solidFill>
                  <a:schemeClr val="tx1"/>
                </a:solidFill>
                <a:effectLst/>
                <a:latin typeface="+mn-lt"/>
                <a:ea typeface="+mn-ea"/>
                <a:cs typeface="+mn-cs"/>
              </a:rPr>
              <a:t>Nhưng đối với một chương trình, chúng là hai chuỗi khác nhau. </a:t>
            </a:r>
          </a:p>
          <a:p>
            <a:r>
              <a:rPr lang="en-US" sz="1200" kern="1200">
                <a:solidFill>
                  <a:schemeClr val="tx1"/>
                </a:solidFill>
                <a:effectLst/>
                <a:latin typeface="+mn-lt"/>
                <a:ea typeface="+mn-ea"/>
                <a:cs typeface="+mn-cs"/>
              </a:rPr>
              <a:t>Khi so sánh hai chuỗi, thường sẽ cần loại bỏ các khoảng trắng, ví dụ trong trường hợp kiểm tra tên người dùng khi họ đăng nhập vào trang web. </a:t>
            </a:r>
            <a:endParaRPr lang="en-US"/>
          </a:p>
        </p:txBody>
      </p:sp>
      <p:sp>
        <p:nvSpPr>
          <p:cNvPr id="4" name="Slide Number Placeholder 3"/>
          <p:cNvSpPr>
            <a:spLocks noGrp="1"/>
          </p:cNvSpPr>
          <p:nvPr>
            <p:ph type="sldNum" sz="quarter" idx="10"/>
          </p:nvPr>
        </p:nvSpPr>
        <p:spPr/>
        <p:txBody>
          <a:bodyPr/>
          <a:lstStyle/>
          <a:p>
            <a:fld id="{277C2899-B5CF-4F2F-A8C0-1B6E0EF64A80}" type="slidenum">
              <a:rPr lang="en-US" smtClean="0"/>
              <a:t>17</a:t>
            </a:fld>
            <a:endParaRPr lang="en-US"/>
          </a:p>
        </p:txBody>
      </p:sp>
    </p:spTree>
    <p:extLst>
      <p:ext uri="{BB962C8B-B14F-4D97-AF65-F5344CB8AC3E}">
        <p14:creationId xmlns:p14="http://schemas.microsoft.com/office/powerpoint/2010/main" val="420892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Thực nghiệm với các chức năng bỏ khoảng trắng này có thể giúp ta làm quen với việc thao tác với chuỗi. Trong thế giới thực, các hàm strip() này được sử dụng thường xuyên nhất để dọn dẹp thông tin đầu vào của người dùng trước khi nó được lưu trữ trong một chương trình.</a:t>
            </a:r>
          </a:p>
          <a:p>
            <a:endParaRPr lang="en-US"/>
          </a:p>
        </p:txBody>
      </p:sp>
      <p:sp>
        <p:nvSpPr>
          <p:cNvPr id="4" name="Slide Number Placeholder 3"/>
          <p:cNvSpPr>
            <a:spLocks noGrp="1"/>
          </p:cNvSpPr>
          <p:nvPr>
            <p:ph type="sldNum" sz="quarter" idx="10"/>
          </p:nvPr>
        </p:nvSpPr>
        <p:spPr/>
        <p:txBody>
          <a:bodyPr/>
          <a:lstStyle/>
          <a:p>
            <a:fld id="{277C2899-B5CF-4F2F-A8C0-1B6E0EF64A80}" type="slidenum">
              <a:rPr lang="en-US" smtClean="0"/>
              <a:t>18</a:t>
            </a:fld>
            <a:endParaRPr lang="en-US"/>
          </a:p>
        </p:txBody>
      </p:sp>
    </p:spTree>
    <p:extLst>
      <p:ext uri="{BB962C8B-B14F-4D97-AF65-F5344CB8AC3E}">
        <p14:creationId xmlns:p14="http://schemas.microsoft.com/office/powerpoint/2010/main" val="1365217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xmlns=""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xmlns=""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xmlns=""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xmlns=""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xmlns=""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xmlns=""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xmlns=""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xmlns=""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8/30/2022</a:t>
            </a:fld>
            <a:endParaRPr lang="en-US"/>
          </a:p>
        </p:txBody>
      </p:sp>
      <p:sp>
        <p:nvSpPr>
          <p:cNvPr id="12" name="Rectangle 5">
            <a:extLst>
              <a:ext uri="{FF2B5EF4-FFF2-40B4-BE49-F238E27FC236}">
                <a16:creationId xmlns:a16="http://schemas.microsoft.com/office/drawing/2014/main" xmlns=""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xmlns=""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160838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28348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2420176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xmlns=""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3930181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xmlns=""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3136214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xmlns=""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xmlns=""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xmlns=""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xmlns=""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xmlns=""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xmlns=""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8/30/2022</a:t>
            </a:fld>
            <a:endParaRPr lang="en-US"/>
          </a:p>
        </p:txBody>
      </p:sp>
      <p:sp>
        <p:nvSpPr>
          <p:cNvPr id="9" name="Footer Placeholder 3">
            <a:extLst>
              <a:ext uri="{FF2B5EF4-FFF2-40B4-BE49-F238E27FC236}">
                <a16:creationId xmlns:a16="http://schemas.microsoft.com/office/drawing/2014/main" xmlns=""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xmlns=""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159958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86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26566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5074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242165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xmlns=""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276497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86833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xmlns=""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65999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397733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295347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xmlns=""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xmlns=""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xmlns=""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xmlns=""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xmlns=""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xmlns=""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xmlns=""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xmlns=""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xmlns=""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8/30/2022</a:t>
            </a:fld>
            <a:endParaRPr lang="en-US"/>
          </a:p>
        </p:txBody>
      </p:sp>
    </p:spTree>
    <p:extLst>
      <p:ext uri="{BB962C8B-B14F-4D97-AF65-F5344CB8AC3E}">
        <p14:creationId xmlns:p14="http://schemas.microsoft.com/office/powerpoint/2010/main" val="2402104691"/>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xmlns=""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xmlns=""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xmlns=""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xmlns=""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xmlns=""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xmlns=""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xmlns=""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xmlns=""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xmlns=""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xmlns=""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xmlns=""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xmlns=""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xmlns=""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xmlns=""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xmlns=""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xmlns=""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xmlns=""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Biến</a:t>
            </a:r>
            <a:r>
              <a:rPr lang="en-US" dirty="0"/>
              <a:t> </a:t>
            </a:r>
            <a:r>
              <a:rPr lang="en-US" dirty="0" err="1"/>
              <a:t>là</a:t>
            </a:r>
            <a:r>
              <a:rPr lang="en-US" dirty="0"/>
              <a:t> </a:t>
            </a:r>
            <a:r>
              <a:rPr lang="en-US" dirty="0" err="1"/>
              <a:t>các</a:t>
            </a:r>
            <a:r>
              <a:rPr lang="en-US" dirty="0"/>
              <a:t> </a:t>
            </a:r>
            <a:r>
              <a:rPr lang="en-US" dirty="0" err="1"/>
              <a:t>nhãn</a:t>
            </a:r>
            <a:endParaRPr lang="en-US" dirty="0"/>
          </a:p>
        </p:txBody>
      </p:sp>
      <p:sp>
        <p:nvSpPr>
          <p:cNvPr id="3" name="Content Placeholder 2"/>
          <p:cNvSpPr>
            <a:spLocks noGrp="1"/>
          </p:cNvSpPr>
          <p:nvPr>
            <p:ph idx="1"/>
          </p:nvPr>
        </p:nvSpPr>
        <p:spPr>
          <a:xfrm>
            <a:off x="1211942" y="1480456"/>
            <a:ext cx="10250714" cy="4648200"/>
          </a:xfrm>
        </p:spPr>
        <p:txBody>
          <a:bodyPr/>
          <a:lstStyle/>
          <a:p>
            <a:r>
              <a:rPr lang="vi-VN" dirty="0"/>
              <a:t>Python là một ngôn ngữ tự suy luận kiểu (type-inferred language). Vì vậy, chúng ta không cần phải xác định rõ ràng kiểu dữ liệu của biến. Dựa vào giá trị được gán cho biến, Python sẽ tự động xác định biến có kiểu dữ liệu gì.</a:t>
            </a:r>
          </a:p>
        </p:txBody>
      </p:sp>
      <p:pic>
        <p:nvPicPr>
          <p:cNvPr id="4" name="Picture 3"/>
          <p:cNvPicPr>
            <a:picLocks noChangeAspect="1"/>
          </p:cNvPicPr>
          <p:nvPr/>
        </p:nvPicPr>
        <p:blipFill>
          <a:blip r:embed="rId2"/>
          <a:stretch>
            <a:fillRect/>
          </a:stretch>
        </p:blipFill>
        <p:spPr>
          <a:xfrm>
            <a:off x="4039281" y="2908525"/>
            <a:ext cx="3912734" cy="3733133"/>
          </a:xfrm>
          <a:prstGeom prst="rect">
            <a:avLst/>
          </a:prstGeom>
        </p:spPr>
      </p:pic>
    </p:spTree>
    <p:extLst>
      <p:ext uri="{BB962C8B-B14F-4D97-AF65-F5344CB8AC3E}">
        <p14:creationId xmlns:p14="http://schemas.microsoft.com/office/powerpoint/2010/main" val="222759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Biến</a:t>
            </a:r>
            <a:r>
              <a:rPr lang="en-US" dirty="0"/>
              <a:t> </a:t>
            </a:r>
            <a:r>
              <a:rPr lang="en-US" dirty="0" err="1"/>
              <a:t>là</a:t>
            </a:r>
            <a:r>
              <a:rPr lang="en-US" dirty="0"/>
              <a:t> </a:t>
            </a:r>
            <a:r>
              <a:rPr lang="en-US" dirty="0" err="1"/>
              <a:t>các</a:t>
            </a:r>
            <a:r>
              <a:rPr lang="en-US" dirty="0"/>
              <a:t> </a:t>
            </a:r>
            <a:r>
              <a:rPr lang="en-US" dirty="0" err="1"/>
              <a:t>nhãn</a:t>
            </a:r>
            <a:endParaRPr lang="en-US" dirty="0"/>
          </a:p>
        </p:txBody>
      </p:sp>
      <p:sp>
        <p:nvSpPr>
          <p:cNvPr id="3" name="Content Placeholder 2"/>
          <p:cNvSpPr>
            <a:spLocks noGrp="1"/>
          </p:cNvSpPr>
          <p:nvPr>
            <p:ph idx="1"/>
          </p:nvPr>
        </p:nvSpPr>
        <p:spPr>
          <a:xfrm>
            <a:off x="330200" y="1725385"/>
            <a:ext cx="5090886" cy="4648200"/>
          </a:xfrm>
        </p:spPr>
        <p:txBody>
          <a:bodyPr/>
          <a:lstStyle/>
          <a:p>
            <a:r>
              <a:rPr lang="vi-VN" b="1" dirty="0"/>
              <a:t>Địa chỉ của biến trong Python</a:t>
            </a:r>
          </a:p>
          <a:p>
            <a:r>
              <a:rPr lang="vi-VN" b="1" dirty="0"/>
              <a:t>Sử dụng hàm id()</a:t>
            </a:r>
            <a:endParaRPr lang="vi-VN" dirty="0"/>
          </a:p>
          <a:p>
            <a:r>
              <a:rPr lang="vi-VN" dirty="0"/>
              <a:t>Giúp trả về địa chỉ của một đối tượng (object) cụ thể.</a:t>
            </a:r>
          </a:p>
        </p:txBody>
      </p:sp>
      <p:pic>
        <p:nvPicPr>
          <p:cNvPr id="5" name="Picture 4"/>
          <p:cNvPicPr>
            <a:picLocks noChangeAspect="1"/>
          </p:cNvPicPr>
          <p:nvPr/>
        </p:nvPicPr>
        <p:blipFill>
          <a:blip r:embed="rId2"/>
          <a:stretch>
            <a:fillRect/>
          </a:stretch>
        </p:blipFill>
        <p:spPr>
          <a:xfrm>
            <a:off x="5951083" y="1436913"/>
            <a:ext cx="4286931" cy="5225973"/>
          </a:xfrm>
          <a:prstGeom prst="rect">
            <a:avLst/>
          </a:prstGeom>
        </p:spPr>
      </p:pic>
    </p:spTree>
    <p:extLst>
      <p:ext uri="{BB962C8B-B14F-4D97-AF65-F5344CB8AC3E}">
        <p14:creationId xmlns:p14="http://schemas.microsoft.com/office/powerpoint/2010/main" val="28668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Hằng</a:t>
            </a:r>
            <a:r>
              <a:rPr lang="en-US" dirty="0" smtClean="0"/>
              <a:t> </a:t>
            </a:r>
            <a:r>
              <a:rPr lang="en-US" dirty="0" err="1" smtClean="0"/>
              <a:t>số</a:t>
            </a:r>
            <a:endParaRPr lang="en-US" dirty="0"/>
          </a:p>
        </p:txBody>
      </p:sp>
      <p:sp>
        <p:nvSpPr>
          <p:cNvPr id="3" name="Content Placeholder 2"/>
          <p:cNvSpPr>
            <a:spLocks noGrp="1"/>
          </p:cNvSpPr>
          <p:nvPr>
            <p:ph idx="1"/>
          </p:nvPr>
        </p:nvSpPr>
        <p:spPr>
          <a:xfrm>
            <a:off x="1211942" y="1480456"/>
            <a:ext cx="10250714" cy="4648200"/>
          </a:xfrm>
        </p:spPr>
        <p:txBody>
          <a:bodyPr/>
          <a:lstStyle/>
          <a:p>
            <a:r>
              <a:rPr lang="vi-VN" b="1" dirty="0"/>
              <a:t>Hằng số trong Python</a:t>
            </a:r>
          </a:p>
          <a:p>
            <a:r>
              <a:rPr lang="vi-VN" dirty="0"/>
              <a:t>Trong Python, hằng số thường được khai báo và gán giá trị trong một module. Module là một file Python chứa các biến, hàm,… Các hằng số được hoa tất cả các chữ cái và dùng dấu gạch dưới _ để ngăn cách các từ. </a:t>
            </a:r>
            <a:r>
              <a:rPr lang="vi-VN" b="1" dirty="0"/>
              <a:t>Ví dụ</a:t>
            </a:r>
            <a:r>
              <a:rPr lang="vi-VN" dirty="0"/>
              <a:t>:</a:t>
            </a:r>
          </a:p>
        </p:txBody>
      </p:sp>
      <p:pic>
        <p:nvPicPr>
          <p:cNvPr id="5" name="Picture 4"/>
          <p:cNvPicPr>
            <a:picLocks noChangeAspect="1"/>
          </p:cNvPicPr>
          <p:nvPr/>
        </p:nvPicPr>
        <p:blipFill>
          <a:blip r:embed="rId2"/>
          <a:stretch>
            <a:fillRect/>
          </a:stretch>
        </p:blipFill>
        <p:spPr>
          <a:xfrm>
            <a:off x="1211942" y="4229100"/>
            <a:ext cx="4084185" cy="983538"/>
          </a:xfrm>
          <a:prstGeom prst="rect">
            <a:avLst/>
          </a:prstGeom>
        </p:spPr>
      </p:pic>
      <p:pic>
        <p:nvPicPr>
          <p:cNvPr id="6" name="Picture 5"/>
          <p:cNvPicPr>
            <a:picLocks noChangeAspect="1"/>
          </p:cNvPicPr>
          <p:nvPr/>
        </p:nvPicPr>
        <p:blipFill>
          <a:blip r:embed="rId3"/>
          <a:stretch>
            <a:fillRect/>
          </a:stretch>
        </p:blipFill>
        <p:spPr>
          <a:xfrm>
            <a:off x="6756400" y="3211835"/>
            <a:ext cx="4386716" cy="3457081"/>
          </a:xfrm>
          <a:prstGeom prst="rect">
            <a:avLst/>
          </a:prstGeom>
        </p:spPr>
      </p:pic>
    </p:spTree>
    <p:extLst>
      <p:ext uri="{BB962C8B-B14F-4D97-AF65-F5344CB8AC3E}">
        <p14:creationId xmlns:p14="http://schemas.microsoft.com/office/powerpoint/2010/main" val="211852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a:t>2.2. </a:t>
            </a:r>
            <a:r>
              <a:rPr lang="en-US" dirty="0" err="1"/>
              <a:t>Chuỗi</a:t>
            </a:r>
            <a:r>
              <a:rPr lang="en-US" dirty="0"/>
              <a:t> (Strings)</a:t>
            </a:r>
          </a:p>
        </p:txBody>
      </p:sp>
      <p:sp>
        <p:nvSpPr>
          <p:cNvPr id="3" name="Content Placeholder 2"/>
          <p:cNvSpPr>
            <a:spLocks noGrp="1"/>
          </p:cNvSpPr>
          <p:nvPr>
            <p:ph idx="1"/>
          </p:nvPr>
        </p:nvSpPr>
        <p:spPr>
          <a:xfrm>
            <a:off x="1097280" y="1845734"/>
            <a:ext cx="6427893" cy="3769359"/>
          </a:xfrm>
        </p:spPr>
        <p:txBody>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xét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Python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a:t>
            </a:r>
          </a:p>
          <a:p>
            <a:endParaRPr lang="en-US" dirty="0"/>
          </a:p>
          <a:p>
            <a:endParaRPr lang="en-US" dirty="0"/>
          </a:p>
        </p:txBody>
      </p:sp>
      <p:sp>
        <p:nvSpPr>
          <p:cNvPr id="4" name="Rectangle 3"/>
          <p:cNvSpPr/>
          <p:nvPr/>
        </p:nvSpPr>
        <p:spPr>
          <a:xfrm>
            <a:off x="8285460" y="1845734"/>
            <a:ext cx="3718560" cy="649024"/>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"This is a string."</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'This is also a string.'</a:t>
            </a:r>
          </a:p>
        </p:txBody>
      </p:sp>
      <p:sp>
        <p:nvSpPr>
          <p:cNvPr id="5" name="Rectangle 4"/>
          <p:cNvSpPr/>
          <p:nvPr/>
        </p:nvSpPr>
        <p:spPr>
          <a:xfrm>
            <a:off x="1332633" y="5274671"/>
            <a:ext cx="8812107" cy="973728"/>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'I told my friend, "Python is my favorite language!"'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"The language 'Python' is named after Monty Python, not the snake."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"One of Python's strengths is its diverse and supportive community."</a:t>
            </a:r>
          </a:p>
        </p:txBody>
      </p:sp>
    </p:spTree>
    <p:extLst>
      <p:ext uri="{BB962C8B-B14F-4D97-AF65-F5344CB8AC3E}">
        <p14:creationId xmlns:p14="http://schemas.microsoft.com/office/powerpoint/2010/main" val="368365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993" y="606443"/>
            <a:ext cx="8476180" cy="487363"/>
          </a:xfrm>
          <a:noFill/>
        </p:spPr>
        <p:txBody>
          <a:bodyPr/>
          <a:lstStyle/>
          <a:p>
            <a:r>
              <a:rPr lang="vi-VN" dirty="0">
                <a:latin typeface="Calibri Light" panose="020F0302020204030204" pitchFamily="34" charset="0"/>
                <a:cs typeface="Calibri Light" panose="020F0302020204030204" pitchFamily="34" charset="0"/>
              </a:rPr>
              <a:t>Sử dụng chữ hoa trong chuỗi với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vi-VN" dirty="0">
                <a:latin typeface="Calibri Light" panose="020F0302020204030204" pitchFamily="34" charset="0"/>
                <a:cs typeface="Calibri Light" panose="020F0302020204030204" pitchFamily="34" charset="0"/>
              </a:rPr>
              <a:t> phương thức</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79" y="1845734"/>
            <a:ext cx="4660575" cy="4023360"/>
          </a:xfrm>
        </p:spPr>
        <p:txBody>
          <a:bodyPr>
            <a:normAutofit/>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title()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a:t>
            </a:r>
            <a:r>
              <a:rPr lang="en-US" dirty="0">
                <a:latin typeface="Arial" panose="020B0604020202020204" pitchFamily="34" charset="0"/>
                <a:cs typeface="Arial" panose="020B0604020202020204" pitchFamily="34" charset="0"/>
              </a:rPr>
              <a:t>, do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hoa</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upper()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hoa</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lower()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thường</a:t>
            </a:r>
            <a:r>
              <a:rPr lang="en-US" dirty="0">
                <a:latin typeface="Arial" panose="020B0604020202020204" pitchFamily="34" charset="0"/>
                <a:cs typeface="Arial" panose="020B0604020202020204" pitchFamily="34" charset="0"/>
              </a:rPr>
              <a:t> </a:t>
            </a:r>
          </a:p>
        </p:txBody>
      </p:sp>
      <p:sp>
        <p:nvSpPr>
          <p:cNvPr id="4" name="Rectangle 3"/>
          <p:cNvSpPr/>
          <p:nvPr/>
        </p:nvSpPr>
        <p:spPr>
          <a:xfrm>
            <a:off x="5757855" y="2369716"/>
            <a:ext cx="3183467"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name = "</a:t>
            </a:r>
            <a:r>
              <a:rPr lang="en-US" sz="1400" spc="-20" dirty="0" err="1">
                <a:latin typeface="Courier New" panose="02070309020205020404" pitchFamily="49" charset="0"/>
                <a:ea typeface="SimSun" panose="02010600030101010101" pitchFamily="2" charset="-122"/>
              </a:rPr>
              <a:t>ada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lovelace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name.title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10079666" y="2567462"/>
            <a:ext cx="1346522"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Ada Lovelace</a:t>
            </a:r>
          </a:p>
        </p:txBody>
      </p:sp>
      <p:sp>
        <p:nvSpPr>
          <p:cNvPr id="6" name="Rectangle 5"/>
          <p:cNvSpPr/>
          <p:nvPr/>
        </p:nvSpPr>
        <p:spPr>
          <a:xfrm>
            <a:off x="5757855" y="4042928"/>
            <a:ext cx="3183467" cy="9814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name = "Ada Lovelace"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name.upper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name.lower</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9916160" y="4151301"/>
            <a:ext cx="2275840" cy="649024"/>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ADA LOVELACE</a:t>
            </a:r>
          </a:p>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ada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lovelace</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39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Sử</a:t>
            </a:r>
            <a:r>
              <a:rPr lang="en-US" dirty="0"/>
              <a:t> </a:t>
            </a:r>
            <a:r>
              <a:rPr lang="en-US" dirty="0" err="1"/>
              <a:t>dụng</a:t>
            </a:r>
            <a:r>
              <a:rPr lang="en-US" dirty="0"/>
              <a:t> </a:t>
            </a:r>
            <a:r>
              <a:rPr lang="en-US" dirty="0" err="1"/>
              <a:t>biến</a:t>
            </a:r>
            <a:r>
              <a:rPr lang="en-US" dirty="0"/>
              <a:t> </a:t>
            </a:r>
            <a:r>
              <a:rPr lang="en-US" dirty="0" err="1"/>
              <a:t>trong</a:t>
            </a:r>
            <a:r>
              <a:rPr lang="en-US" dirty="0"/>
              <a:t> </a:t>
            </a:r>
            <a:r>
              <a:rPr lang="en-US" dirty="0" err="1"/>
              <a:t>chuỗi</a:t>
            </a:r>
            <a:endParaRPr lang="en-US" dirty="0"/>
          </a:p>
        </p:txBody>
      </p:sp>
      <p:sp>
        <p:nvSpPr>
          <p:cNvPr id="3" name="Content Placeholder 2"/>
          <p:cNvSpPr>
            <a:spLocks noGrp="1"/>
          </p:cNvSpPr>
          <p:nvPr>
            <p:ph idx="1"/>
          </p:nvPr>
        </p:nvSpPr>
        <p:spPr>
          <a:xfrm>
            <a:off x="460587" y="1845734"/>
            <a:ext cx="4108178" cy="4023360"/>
          </a:xfrm>
        </p:spPr>
        <p:txBody>
          <a:bodyPr>
            <a:noAutofit/>
          </a:bodyPr>
          <a:lstStyle/>
          <a:p>
            <a:pPr>
              <a:lnSpc>
                <a:spcPct val="100000"/>
              </a:lnSpc>
              <a:buFont typeface="Wingdings" panose="05000000000000000000" pitchFamily="2" charset="2"/>
              <a:buChar char="q"/>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(f-strings)</a:t>
            </a:r>
          </a:p>
          <a:p>
            <a:pPr marL="0" indent="0">
              <a:lnSpc>
                <a:spcPct val="100000"/>
              </a:lnSpc>
              <a:buNone/>
            </a:pPr>
            <a:endParaRPr lang="en-US"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f-string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chỉnh</a:t>
            </a: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f-string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4729768" y="1845734"/>
            <a:ext cx="4754880" cy="1306127"/>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ada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lovelace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smtClean="0">
                <a:latin typeface="Courier New" panose="02070309020205020404" pitchFamily="49" charset="0"/>
                <a:ea typeface="SimSun" panose="02010600030101010101" pitchFamily="2" charset="-122"/>
              </a:rPr>
              <a:t>full_name</a:t>
            </a:r>
            <a:r>
              <a:rPr lang="en-US" sz="1400" spc="-20" dirty="0" smtClean="0">
                <a:latin typeface="Courier New" panose="02070309020205020404" pitchFamily="49" charset="0"/>
                <a:ea typeface="SimSun" panose="02010600030101010101" pitchFamily="2" charset="-122"/>
              </a:rPr>
              <a:t> </a:t>
            </a:r>
            <a:r>
              <a:rPr lang="en-US" sz="1400" spc="-20" dirty="0">
                <a:latin typeface="Courier New" panose="02070309020205020404" pitchFamily="49" charset="0"/>
                <a:ea typeface="SimSun" panose="02010600030101010101" pitchFamily="2" charset="-122"/>
              </a:rPr>
              <a:t>= f"{</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a:t>
            </a:r>
          </a:p>
        </p:txBody>
      </p:sp>
      <p:sp>
        <p:nvSpPr>
          <p:cNvPr id="5" name="Rectangle 4"/>
          <p:cNvSpPr/>
          <p:nvPr/>
        </p:nvSpPr>
        <p:spPr>
          <a:xfrm>
            <a:off x="9645651" y="1845734"/>
            <a:ext cx="1346522" cy="324320"/>
          </a:xfrm>
          <a:prstGeom prst="rect">
            <a:avLst/>
          </a:prstGeom>
        </p:spPr>
        <p:txBody>
          <a:bodyPr wrap="none">
            <a:spAutoFit/>
          </a:bodyPr>
          <a:lstStyle/>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ada</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lovelace</a:t>
            </a:r>
            <a:endPar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p:cNvSpPr/>
          <p:nvPr/>
        </p:nvSpPr>
        <p:spPr>
          <a:xfrm>
            <a:off x="4733155" y="3321200"/>
            <a:ext cx="4392504" cy="1306127"/>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ada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lovelace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f"Hello</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full_name.title</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9754655" y="3321200"/>
            <a:ext cx="2121093"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Ada Lovelace!</a:t>
            </a:r>
          </a:p>
        </p:txBody>
      </p:sp>
      <p:sp>
        <p:nvSpPr>
          <p:cNvPr id="8" name="Rectangle 7"/>
          <p:cNvSpPr/>
          <p:nvPr/>
        </p:nvSpPr>
        <p:spPr>
          <a:xfrm>
            <a:off x="4729768" y="4731963"/>
            <a:ext cx="4754880" cy="1630831"/>
          </a:xfrm>
          <a:prstGeom prst="rect">
            <a:avLst/>
          </a:prstGeom>
        </p:spPr>
        <p:txBody>
          <a:bodyPr wrap="square">
            <a:spAutoFit/>
          </a:bodyPr>
          <a:lstStyle/>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ada</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lovelace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full_name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first_name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last_name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message = </a:t>
            </a:r>
            <a:r>
              <a:rPr lang="en-US" sz="1400" spc="-20" dirty="0" err="1">
                <a:latin typeface="Courier New" panose="02070309020205020404" pitchFamily="49" charset="0"/>
                <a:ea typeface="SimSun" panose="02010600030101010101" pitchFamily="2" charset="-122"/>
              </a:rPr>
              <a:t>f"Hello</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full_name.title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print(message)</a:t>
            </a:r>
          </a:p>
        </p:txBody>
      </p:sp>
      <p:sp>
        <p:nvSpPr>
          <p:cNvPr id="9" name="Rectangle 8"/>
          <p:cNvSpPr/>
          <p:nvPr/>
        </p:nvSpPr>
        <p:spPr>
          <a:xfrm>
            <a:off x="9754655" y="4905040"/>
            <a:ext cx="2121093"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Ada Lovelace!</a:t>
            </a:r>
          </a:p>
        </p:txBody>
      </p:sp>
    </p:spTree>
    <p:extLst>
      <p:ext uri="{BB962C8B-B14F-4D97-AF65-F5344CB8AC3E}">
        <p14:creationId xmlns:p14="http://schemas.microsoft.com/office/powerpoint/2010/main" val="395533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0542" y="404363"/>
            <a:ext cx="8026400" cy="901021"/>
          </a:xfrm>
          <a:noFill/>
        </p:spPr>
        <p:txBody>
          <a:bodyPr/>
          <a:lstStyle/>
          <a:p>
            <a:r>
              <a:rPr lang="en-US" dirty="0" err="1"/>
              <a:t>Thêm</a:t>
            </a:r>
            <a:r>
              <a:rPr lang="en-US" dirty="0"/>
              <a:t> </a:t>
            </a:r>
            <a:r>
              <a:rPr lang="en-US" dirty="0" err="1"/>
              <a:t>khoảng</a:t>
            </a:r>
            <a:r>
              <a:rPr lang="en-US" dirty="0"/>
              <a:t> </a:t>
            </a:r>
            <a:r>
              <a:rPr lang="en-US" dirty="0" err="1"/>
              <a:t>trắng</a:t>
            </a:r>
            <a:r>
              <a:rPr lang="en-US" dirty="0"/>
              <a:t> </a:t>
            </a:r>
            <a:r>
              <a:rPr lang="en-US" dirty="0" err="1"/>
              <a:t>vào</a:t>
            </a:r>
            <a:r>
              <a:rPr lang="en-US" dirty="0"/>
              <a:t> </a:t>
            </a:r>
            <a:r>
              <a:rPr lang="en-US" dirty="0" err="1"/>
              <a:t>chuỗi</a:t>
            </a:r>
            <a:r>
              <a:rPr lang="en-US" dirty="0"/>
              <a:t> </a:t>
            </a:r>
            <a:r>
              <a:rPr lang="en-US" dirty="0" err="1"/>
              <a:t>với</a:t>
            </a:r>
            <a:r>
              <a:rPr lang="en-US" dirty="0"/>
              <a:t> </a:t>
            </a:r>
            <a:r>
              <a:rPr lang="en-US" dirty="0" smtClean="0"/>
              <a:t>Tab</a:t>
            </a:r>
            <a:endParaRPr lang="en-US" dirty="0"/>
          </a:p>
        </p:txBody>
      </p:sp>
      <p:sp>
        <p:nvSpPr>
          <p:cNvPr id="3" name="Content Placeholder 2"/>
          <p:cNvSpPr>
            <a:spLocks noGrp="1"/>
          </p:cNvSpPr>
          <p:nvPr>
            <p:ph idx="1"/>
          </p:nvPr>
        </p:nvSpPr>
        <p:spPr>
          <a:xfrm>
            <a:off x="1097280" y="1845734"/>
            <a:ext cx="4902827" cy="4023360"/>
          </a:xfrm>
        </p:spPr>
        <p:txBody>
          <a:bodyPr>
            <a:normAutofit/>
          </a:bodyPr>
          <a:lstStyle/>
          <a:p>
            <a:pPr>
              <a:lnSpc>
                <a:spcPct val="100000"/>
              </a:lnSpc>
              <a:buFont typeface="Wingdings" panose="05000000000000000000" pitchFamily="2" charset="2"/>
              <a:buChar char="q"/>
            </a:pP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Tab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\t</a:t>
            </a:r>
          </a:p>
          <a:p>
            <a:pPr>
              <a:lnSpc>
                <a:spcPct val="100000"/>
              </a:lnSpc>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dòng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hãy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tự</a:t>
            </a:r>
            <a:r>
              <a:rPr lang="en-US" dirty="0">
                <a:latin typeface="Arial" panose="020B0604020202020204" pitchFamily="34" charset="0"/>
                <a:cs typeface="Arial" panose="020B0604020202020204" pitchFamily="34" charset="0"/>
              </a:rPr>
              <a:t> \ n </a:t>
            </a:r>
          </a:p>
        </p:txBody>
      </p:sp>
      <p:sp>
        <p:nvSpPr>
          <p:cNvPr id="4" name="Rectangle 3"/>
          <p:cNvSpPr/>
          <p:nvPr/>
        </p:nvSpPr>
        <p:spPr>
          <a:xfrm>
            <a:off x="6333067" y="1828801"/>
            <a:ext cx="3393440" cy="129843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print("Python")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Python</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print("\</a:t>
            </a:r>
            <a:r>
              <a:rPr lang="en-US" sz="1400" spc="-20" dirty="0" err="1">
                <a:latin typeface="Courier New" panose="02070309020205020404" pitchFamily="49" charset="0"/>
                <a:ea typeface="SimSun" panose="02010600030101010101" pitchFamily="2" charset="-122"/>
              </a:rPr>
              <a:t>tPython</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Python</a:t>
            </a:r>
          </a:p>
        </p:txBody>
      </p:sp>
      <p:sp>
        <p:nvSpPr>
          <p:cNvPr id="5" name="Rectangle 4"/>
          <p:cNvSpPr/>
          <p:nvPr/>
        </p:nvSpPr>
        <p:spPr>
          <a:xfrm>
            <a:off x="6333067" y="4174066"/>
            <a:ext cx="5012266" cy="162313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print("Languages:\</a:t>
            </a:r>
            <a:r>
              <a:rPr lang="en-US" sz="1400" spc="-20" dirty="0" err="1">
                <a:latin typeface="Courier New" panose="02070309020205020404" pitchFamily="49" charset="0"/>
                <a:ea typeface="SimSun" panose="02010600030101010101" pitchFamily="2" charset="-122"/>
              </a:rPr>
              <a:t>nPython</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nC</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nJavaScript</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Languages: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Python</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C</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JavaScript</a:t>
            </a:r>
          </a:p>
        </p:txBody>
      </p:sp>
    </p:spTree>
    <p:extLst>
      <p:ext uri="{BB962C8B-B14F-4D97-AF65-F5344CB8AC3E}">
        <p14:creationId xmlns:p14="http://schemas.microsoft.com/office/powerpoint/2010/main" val="273129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Bỏ khoảng trắng</a:t>
            </a:r>
          </a:p>
        </p:txBody>
      </p:sp>
      <p:sp>
        <p:nvSpPr>
          <p:cNvPr id="3" name="Content Placeholder 2"/>
          <p:cNvSpPr>
            <a:spLocks noGrp="1"/>
          </p:cNvSpPr>
          <p:nvPr>
            <p:ph idx="1"/>
          </p:nvPr>
        </p:nvSpPr>
        <p:spPr>
          <a:xfrm>
            <a:off x="1097280" y="1845734"/>
            <a:ext cx="5384800" cy="4023360"/>
          </a:xfrm>
        </p:spPr>
        <p:txBody>
          <a:bodyPr>
            <a:normAutofit lnSpcReduction="10000"/>
          </a:bodyPr>
          <a:lstStyle/>
          <a:p>
            <a:pPr>
              <a:lnSpc>
                <a:spcPct val="100000"/>
              </a:lnSpc>
              <a:buFont typeface="Wingdings" panose="05000000000000000000" pitchFamily="2" charset="2"/>
              <a:buChar char="q"/>
            </a:pP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thừa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nhầm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lẫn</a:t>
            </a:r>
            <a:r>
              <a:rPr lang="en-US" dirty="0">
                <a:latin typeface="Arial" panose="020B0604020202020204" pitchFamily="34" charset="0"/>
                <a:cs typeface="Arial" panose="020B0604020202020204" pitchFamily="34" charset="0"/>
              </a:rPr>
              <a:t>, do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p>
          <a:p>
            <a:pPr>
              <a:lnSpc>
                <a:spcPct val="100000"/>
              </a:lnSpc>
              <a:buFont typeface="Wingdings" panose="05000000000000000000" pitchFamily="2" charset="2"/>
              <a:buChar char="q"/>
            </a:pPr>
            <a:r>
              <a:rPr lang="en-US" dirty="0">
                <a:latin typeface="Arial" panose="020B0604020202020204" pitchFamily="34" charset="0"/>
                <a:cs typeface="Arial" panose="020B0604020202020204" pitchFamily="34" charset="0"/>
              </a:rPr>
              <a:t>Python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bỏ</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thừa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người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strip() </a:t>
            </a:r>
          </a:p>
          <a:p>
            <a:pPr>
              <a:lnSpc>
                <a:spcPct val="100000"/>
              </a:lnSpc>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q"/>
            </a:pPr>
            <a:r>
              <a:rPr lang="en-US" dirty="0" err="1">
                <a:latin typeface="Arial" panose="020B0604020202020204" pitchFamily="34" charset="0"/>
                <a:cs typeface="Arial" panose="020B0604020202020204" pitchFamily="34" charset="0"/>
              </a:rPr>
              <a:t>Lưu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viễn</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gán</a:t>
            </a:r>
            <a:r>
              <a:rPr lang="en-US" dirty="0">
                <a:latin typeface="Arial" panose="020B0604020202020204" pitchFamily="34" charset="0"/>
                <a:cs typeface="Arial" panose="020B0604020202020204" pitchFamily="34" charset="0"/>
              </a:rPr>
              <a:t>: </a:t>
            </a:r>
          </a:p>
        </p:txBody>
      </p:sp>
      <p:sp>
        <p:nvSpPr>
          <p:cNvPr id="4" name="Rectangle 3"/>
          <p:cNvSpPr/>
          <p:nvPr/>
        </p:nvSpPr>
        <p:spPr>
          <a:xfrm>
            <a:off x="6949440" y="1845734"/>
            <a:ext cx="4788747" cy="2272545"/>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 = 'python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'python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favorite_language.rstrip()</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'python'</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a:t>
            </a:r>
          </a:p>
          <a:p>
            <a:pPr algn="just">
              <a:lnSpc>
                <a:spcPct val="115000"/>
              </a:lnSpc>
              <a:spcBef>
                <a:spcPts val="300"/>
              </a:spcBef>
              <a:spcAft>
                <a:spcPts val="300"/>
              </a:spcAft>
            </a:pPr>
            <a:r>
              <a:rPr lang="vi-VN"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'python '</a:t>
            </a: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p:txBody>
      </p:sp>
      <p:sp>
        <p:nvSpPr>
          <p:cNvPr id="5" name="Rectangle 4"/>
          <p:cNvSpPr/>
          <p:nvPr/>
        </p:nvSpPr>
        <p:spPr>
          <a:xfrm>
            <a:off x="6949440" y="4554888"/>
            <a:ext cx="5384800" cy="1314206"/>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 = 'python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 = favorite_language.rstrip()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'python'</a:t>
            </a:r>
          </a:p>
        </p:txBody>
      </p:sp>
    </p:spTree>
    <p:extLst>
      <p:ext uri="{BB962C8B-B14F-4D97-AF65-F5344CB8AC3E}">
        <p14:creationId xmlns:p14="http://schemas.microsoft.com/office/powerpoint/2010/main" val="2464561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Bỏ khoảng trắng (t)</a:t>
            </a:r>
          </a:p>
        </p:txBody>
      </p:sp>
      <p:sp>
        <p:nvSpPr>
          <p:cNvPr id="3" name="Content Placeholder 2"/>
          <p:cNvSpPr>
            <a:spLocks noGrp="1"/>
          </p:cNvSpPr>
          <p:nvPr>
            <p:ph idx="1"/>
          </p:nvPr>
        </p:nvSpPr>
        <p:spPr>
          <a:xfrm>
            <a:off x="1097280" y="1845734"/>
            <a:ext cx="4436533" cy="4023360"/>
          </a:xfrm>
        </p:spPr>
        <p:txBody>
          <a:bodyPr>
            <a:normAutofit/>
          </a:bodyPr>
          <a:lstStyle/>
          <a:p>
            <a:pPr>
              <a:lnSpc>
                <a:spcPct val="100000"/>
              </a:lnSpc>
              <a:buFont typeface="Wingdings" panose="05000000000000000000" pitchFamily="2" charset="2"/>
              <a:buChar char="q"/>
            </a:pPr>
            <a:r>
              <a:rPr lang="en-US">
                <a:latin typeface="Arial" panose="020B0604020202020204" pitchFamily="34" charset="0"/>
                <a:cs typeface="Arial" panose="020B0604020202020204" pitchFamily="34" charset="0"/>
              </a:rPr>
              <a:t>Xóa khoảng trắng bên phải: rstrip()</a:t>
            </a:r>
          </a:p>
          <a:p>
            <a:pPr>
              <a:lnSpc>
                <a:spcPct val="100000"/>
              </a:lnSpc>
              <a:buFont typeface="Wingdings" panose="05000000000000000000" pitchFamily="2" charset="2"/>
              <a:buChar char="q"/>
            </a:pPr>
            <a:r>
              <a:rPr lang="en-US">
                <a:latin typeface="Arial" panose="020B0604020202020204" pitchFamily="34" charset="0"/>
                <a:cs typeface="Arial" panose="020B0604020202020204" pitchFamily="34" charset="0"/>
              </a:rPr>
              <a:t>Xóa khoảng trắng bên trái: lstrip()</a:t>
            </a:r>
          </a:p>
        </p:txBody>
      </p:sp>
      <p:sp>
        <p:nvSpPr>
          <p:cNvPr id="4" name="Rectangle 3"/>
          <p:cNvSpPr/>
          <p:nvPr/>
        </p:nvSpPr>
        <p:spPr>
          <a:xfrm>
            <a:off x="6380480" y="1845734"/>
            <a:ext cx="3901440" cy="2272545"/>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 = ' python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favorite_language.rstrip()</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python'</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favorite_language.lstrip()</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'python '</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favorite_language.strip()</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'python'</a:t>
            </a:r>
          </a:p>
        </p:txBody>
      </p:sp>
    </p:spTree>
    <p:extLst>
      <p:ext uri="{BB962C8B-B14F-4D97-AF65-F5344CB8AC3E}">
        <p14:creationId xmlns:p14="http://schemas.microsoft.com/office/powerpoint/2010/main" val="154424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Tránh</a:t>
            </a:r>
            <a:r>
              <a:rPr lang="en-US" dirty="0"/>
              <a:t> </a:t>
            </a:r>
            <a:r>
              <a:rPr lang="en-US" dirty="0" err="1"/>
              <a:t>lỗi</a:t>
            </a:r>
            <a:r>
              <a:rPr lang="en-US" dirty="0"/>
              <a:t> </a:t>
            </a:r>
            <a:r>
              <a:rPr lang="en-US" dirty="0" err="1"/>
              <a:t>cú</a:t>
            </a:r>
            <a:r>
              <a:rPr lang="en-US" dirty="0"/>
              <a:t> </a:t>
            </a:r>
            <a:r>
              <a:rPr lang="en-US" dirty="0" err="1"/>
              <a:t>pháp</a:t>
            </a:r>
            <a:r>
              <a:rPr lang="en-US" dirty="0"/>
              <a:t> </a:t>
            </a:r>
            <a:r>
              <a:rPr lang="en-US" dirty="0" err="1"/>
              <a:t>với</a:t>
            </a:r>
            <a:r>
              <a:rPr lang="en-US" dirty="0"/>
              <a:t> String</a:t>
            </a:r>
          </a:p>
        </p:txBody>
      </p:sp>
      <p:sp>
        <p:nvSpPr>
          <p:cNvPr id="3" name="Content Placeholder 2"/>
          <p:cNvSpPr>
            <a:spLocks noGrp="1"/>
          </p:cNvSpPr>
          <p:nvPr>
            <p:ph idx="1"/>
          </p:nvPr>
        </p:nvSpPr>
        <p:spPr>
          <a:xfrm>
            <a:off x="1097280" y="1845734"/>
            <a:ext cx="5892800" cy="3782906"/>
          </a:xfrm>
        </p:spPr>
        <p:txBody>
          <a:bodyPr>
            <a:normAutofit/>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Cách sử dụng chính xác dấu nháy kép và dấu nháy đơn:</a:t>
            </a: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marL="0" indent="0">
              <a:lnSpc>
                <a:spcPct val="110000"/>
              </a:lnSpc>
              <a:buNone/>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Nếu sử dụng dấu nháy đơn, Python không thể xác định vị trí chuỗi nên kết thúc:</a:t>
            </a:r>
          </a:p>
          <a:p>
            <a:endParaRPr lang="en-US"/>
          </a:p>
        </p:txBody>
      </p:sp>
      <p:sp>
        <p:nvSpPr>
          <p:cNvPr id="4" name="Rectangle 3"/>
          <p:cNvSpPr/>
          <p:nvPr/>
        </p:nvSpPr>
        <p:spPr>
          <a:xfrm>
            <a:off x="7064587" y="1845734"/>
            <a:ext cx="4687147" cy="1561966"/>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message = "One of Python's strengths is its diverse community."</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print(message)</a:t>
            </a:r>
          </a:p>
          <a:p>
            <a:pPr algn="just">
              <a:lnSpc>
                <a:spcPct val="115000"/>
              </a:lnSpc>
              <a:spcBef>
                <a:spcPts val="300"/>
              </a:spcBef>
              <a:spcAft>
                <a:spcPts val="300"/>
              </a:spcAft>
            </a:pPr>
            <a:r>
              <a:rPr lang="en-US" sz="1400"/>
              <a:t>One of Python's strengths is its diverse community.</a:t>
            </a:r>
          </a:p>
          <a:p>
            <a:pPr algn="just">
              <a:lnSpc>
                <a:spcPct val="115000"/>
              </a:lnSpc>
              <a:spcBef>
                <a:spcPts val="300"/>
              </a:spcBef>
              <a:spcAft>
                <a:spcPts val="300"/>
              </a:spcAft>
            </a:pPr>
            <a:endParaRPr lang="en-US" sz="1400" spc="-20">
              <a:latin typeface="Courier New" panose="02070309020205020404" pitchFamily="49" charset="0"/>
              <a:ea typeface="SimSun" panose="02010600030101010101" pitchFamily="2" charset="-122"/>
            </a:endParaRPr>
          </a:p>
        </p:txBody>
      </p:sp>
      <p:sp>
        <p:nvSpPr>
          <p:cNvPr id="5" name="Rectangle 4"/>
          <p:cNvSpPr/>
          <p:nvPr/>
        </p:nvSpPr>
        <p:spPr>
          <a:xfrm>
            <a:off x="7064587" y="3780939"/>
            <a:ext cx="4348479" cy="904478"/>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message = 'One of Python's strengths is its diverse community.'</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print(message)</a:t>
            </a:r>
          </a:p>
        </p:txBody>
      </p:sp>
      <p:sp>
        <p:nvSpPr>
          <p:cNvPr id="6" name="Rectangle 5"/>
          <p:cNvSpPr/>
          <p:nvPr/>
        </p:nvSpPr>
        <p:spPr>
          <a:xfrm>
            <a:off x="7064587" y="4794496"/>
            <a:ext cx="4429760" cy="123726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File "apostrophe.py", line 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message = 'One of Python's strengths is its diverse community.'</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SyntaxError: invalid syntax</a:t>
            </a:r>
          </a:p>
        </p:txBody>
      </p:sp>
    </p:spTree>
    <p:extLst>
      <p:ext uri="{BB962C8B-B14F-4D97-AF65-F5344CB8AC3E}">
        <p14:creationId xmlns:p14="http://schemas.microsoft.com/office/powerpoint/2010/main" val="190896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7200" dirty="0" err="1"/>
              <a:t>Chương</a:t>
            </a:r>
            <a:r>
              <a:rPr lang="en-US" sz="7200" dirty="0"/>
              <a:t> 2. </a:t>
            </a:r>
            <a:r>
              <a:rPr lang="en-US" sz="7200" dirty="0" err="1"/>
              <a:t>Biến</a:t>
            </a:r>
            <a:r>
              <a:rPr lang="en-US" sz="7200" dirty="0"/>
              <a:t> </a:t>
            </a:r>
            <a:r>
              <a:rPr lang="en-US" sz="7200" dirty="0" err="1"/>
              <a:t>và</a:t>
            </a:r>
            <a:r>
              <a:rPr lang="en-US" sz="7200" dirty="0"/>
              <a:t> </a:t>
            </a:r>
            <a:r>
              <a:rPr lang="en-US" sz="7200" dirty="0" err="1"/>
              <a:t>những</a:t>
            </a:r>
            <a:r>
              <a:rPr lang="en-US" sz="7200" dirty="0"/>
              <a:t> </a:t>
            </a:r>
            <a:r>
              <a:rPr lang="en-US" sz="7200" dirty="0" err="1"/>
              <a:t>kiểu</a:t>
            </a:r>
            <a:r>
              <a:rPr lang="en-US" sz="7200" dirty="0"/>
              <a:t> </a:t>
            </a:r>
            <a:r>
              <a:rPr lang="en-US" sz="7200" dirty="0" err="1"/>
              <a:t>dữ</a:t>
            </a:r>
            <a:r>
              <a:rPr lang="en-US" sz="7200" dirty="0"/>
              <a:t> </a:t>
            </a:r>
            <a:r>
              <a:rPr lang="en-US" sz="7200" dirty="0" err="1"/>
              <a:t>liệu</a:t>
            </a:r>
            <a:r>
              <a:rPr lang="en-US" sz="7200" dirty="0"/>
              <a:t> </a:t>
            </a:r>
            <a:r>
              <a:rPr lang="en-US" sz="7200" dirty="0" err="1"/>
              <a:t>đơn</a:t>
            </a:r>
            <a:r>
              <a:rPr lang="en-US" sz="7200" dirty="0"/>
              <a:t> </a:t>
            </a:r>
            <a:r>
              <a:rPr lang="en-US" sz="7200" dirty="0" err="1"/>
              <a:t>giản</a:t>
            </a:r>
            <a:endParaRPr lang="en-US" sz="7200"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2.3 Số - Numbers</a:t>
            </a:r>
          </a:p>
        </p:txBody>
      </p:sp>
      <p:sp>
        <p:nvSpPr>
          <p:cNvPr id="3" name="Content Placeholder 2"/>
          <p:cNvSpPr>
            <a:spLocks noGrp="1"/>
          </p:cNvSpPr>
          <p:nvPr>
            <p:ph idx="1"/>
          </p:nvPr>
        </p:nvSpPr>
        <p:spPr/>
        <p:txBody>
          <a:bodyPr/>
          <a:lstStyle/>
          <a:p>
            <a:pPr>
              <a:lnSpc>
                <a:spcPct val="110000"/>
              </a:lnSpc>
              <a:buFont typeface="Wingdings" panose="05000000000000000000" pitchFamily="2" charset="2"/>
              <a:buChar char="q"/>
            </a:pPr>
            <a:r>
              <a:rPr lang="en-US" sz="2800">
                <a:latin typeface="Arial" panose="020B0604020202020204" pitchFamily="34" charset="0"/>
                <a:cs typeface="Arial" panose="020B0604020202020204" pitchFamily="34" charset="0"/>
              </a:rPr>
              <a:t>Các con số được sử dụng khá thường xuyên trong lập trình để lưu điểm số trong trò chơi, đại diện cho dữ liệu trong trực quan hóa, lưu trữ thông tin trong các ứng dụng web và các ứng dụng khác. Python xử lý các số theo các cách khác nhau, dựa trên việc các số được sử dụng như thế nào. </a:t>
            </a:r>
          </a:p>
          <a:p>
            <a:endParaRPr lang="en-US"/>
          </a:p>
        </p:txBody>
      </p:sp>
    </p:spTree>
    <p:extLst>
      <p:ext uri="{BB962C8B-B14F-4D97-AF65-F5344CB8AC3E}">
        <p14:creationId xmlns:p14="http://schemas.microsoft.com/office/powerpoint/2010/main" val="3490534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2.3 Số - Numbers</a:t>
            </a:r>
          </a:p>
        </p:txBody>
      </p:sp>
      <p:sp>
        <p:nvSpPr>
          <p:cNvPr id="3" name="Content Placeholder 2"/>
          <p:cNvSpPr>
            <a:spLocks noGrp="1"/>
          </p:cNvSpPr>
          <p:nvPr>
            <p:ph idx="1"/>
          </p:nvPr>
        </p:nvSpPr>
        <p:spPr>
          <a:xfrm>
            <a:off x="772886" y="1627414"/>
            <a:ext cx="11228614" cy="4648200"/>
          </a:xfrm>
        </p:spPr>
        <p:txBody>
          <a:bodyPr/>
          <a:lstStyle/>
          <a:p>
            <a:pPr marL="0" lvl="0" indent="0" eaLnBrk="0" hangingPunct="0">
              <a:spcBef>
                <a:spcPct val="0"/>
              </a:spcBef>
              <a:buClrTx/>
              <a:buNone/>
            </a:pPr>
            <a:r>
              <a:rPr lang="en-US" sz="2800" dirty="0">
                <a:solidFill>
                  <a:srgbClr val="000000"/>
                </a:solidFill>
                <a:latin typeface="merriweather"/>
              </a:rPr>
              <a:t>Python </a:t>
            </a:r>
            <a:r>
              <a:rPr lang="en-US" sz="2800" dirty="0" err="1">
                <a:solidFill>
                  <a:srgbClr val="000000"/>
                </a:solidFill>
                <a:latin typeface="merriweather"/>
              </a:rPr>
              <a:t>hỗ</a:t>
            </a:r>
            <a:r>
              <a:rPr lang="en-US" sz="2800" dirty="0">
                <a:solidFill>
                  <a:srgbClr val="000000"/>
                </a:solidFill>
                <a:latin typeface="merriweather"/>
              </a:rPr>
              <a:t> </a:t>
            </a:r>
            <a:r>
              <a:rPr lang="en-US" sz="2800" dirty="0" err="1">
                <a:solidFill>
                  <a:srgbClr val="000000"/>
                </a:solidFill>
                <a:latin typeface="merriweather"/>
              </a:rPr>
              <a:t>trợ</a:t>
            </a:r>
            <a:r>
              <a:rPr lang="en-US" sz="2800" dirty="0">
                <a:solidFill>
                  <a:srgbClr val="000000"/>
                </a:solidFill>
                <a:latin typeface="merriweather"/>
              </a:rPr>
              <a:t> </a:t>
            </a:r>
            <a:r>
              <a:rPr lang="en-US" sz="2800" dirty="0" err="1">
                <a:solidFill>
                  <a:srgbClr val="000000"/>
                </a:solidFill>
                <a:latin typeface="merriweather"/>
              </a:rPr>
              <a:t>các</a:t>
            </a:r>
            <a:r>
              <a:rPr lang="en-US" sz="2800" dirty="0">
                <a:solidFill>
                  <a:srgbClr val="000000"/>
                </a:solidFill>
                <a:latin typeface="merriweather"/>
              </a:rPr>
              <a:t> </a:t>
            </a:r>
            <a:r>
              <a:rPr lang="en-US" sz="2800" dirty="0" err="1">
                <a:solidFill>
                  <a:srgbClr val="000000"/>
                </a:solidFill>
                <a:latin typeface="merriweather"/>
              </a:rPr>
              <a:t>kiểu</a:t>
            </a:r>
            <a:r>
              <a:rPr lang="en-US" sz="2800" dirty="0">
                <a:solidFill>
                  <a:srgbClr val="000000"/>
                </a:solidFill>
                <a:latin typeface="merriweather"/>
              </a:rPr>
              <a:t> </a:t>
            </a:r>
            <a:r>
              <a:rPr lang="en-US" sz="2800" dirty="0" err="1">
                <a:solidFill>
                  <a:srgbClr val="000000"/>
                </a:solidFill>
                <a:latin typeface="merriweather"/>
              </a:rPr>
              <a:t>dữ</a:t>
            </a:r>
            <a:r>
              <a:rPr lang="en-US" sz="2800" dirty="0">
                <a:solidFill>
                  <a:srgbClr val="000000"/>
                </a:solidFill>
                <a:latin typeface="merriweather"/>
              </a:rPr>
              <a:t> </a:t>
            </a:r>
            <a:r>
              <a:rPr lang="en-US" sz="2800" dirty="0" err="1">
                <a:solidFill>
                  <a:srgbClr val="000000"/>
                </a:solidFill>
                <a:latin typeface="merriweather"/>
              </a:rPr>
              <a:t>liệu</a:t>
            </a:r>
            <a:r>
              <a:rPr lang="en-US" sz="2800" dirty="0">
                <a:solidFill>
                  <a:srgbClr val="000000"/>
                </a:solidFill>
                <a:latin typeface="merriweather"/>
              </a:rPr>
              <a:t> </a:t>
            </a:r>
            <a:r>
              <a:rPr lang="en-US" sz="2800" dirty="0" err="1">
                <a:solidFill>
                  <a:srgbClr val="000000"/>
                </a:solidFill>
                <a:latin typeface="merriweather"/>
              </a:rPr>
              <a:t>số</a:t>
            </a:r>
            <a:r>
              <a:rPr lang="en-US" sz="2800" dirty="0">
                <a:solidFill>
                  <a:srgbClr val="000000"/>
                </a:solidFill>
                <a:latin typeface="merriweather"/>
              </a:rPr>
              <a:t>: </a:t>
            </a:r>
            <a:r>
              <a:rPr lang="en-US" sz="2800" dirty="0" err="1">
                <a:solidFill>
                  <a:srgbClr val="000000"/>
                </a:solidFill>
                <a:latin typeface="merriweather"/>
              </a:rPr>
              <a:t>số</a:t>
            </a:r>
            <a:r>
              <a:rPr lang="en-US" sz="2800" dirty="0">
                <a:solidFill>
                  <a:srgbClr val="000000"/>
                </a:solidFill>
                <a:latin typeface="merriweather"/>
              </a:rPr>
              <a:t> </a:t>
            </a:r>
            <a:r>
              <a:rPr lang="en-US" sz="2800" dirty="0" err="1">
                <a:solidFill>
                  <a:srgbClr val="000000"/>
                </a:solidFill>
                <a:latin typeface="merriweather"/>
              </a:rPr>
              <a:t>nguyên</a:t>
            </a:r>
            <a:r>
              <a:rPr lang="en-US" sz="2800" dirty="0">
                <a:solidFill>
                  <a:srgbClr val="000000"/>
                </a:solidFill>
                <a:latin typeface="merriweather"/>
              </a:rPr>
              <a:t> (integer), </a:t>
            </a:r>
            <a:r>
              <a:rPr lang="en-US" sz="2800" dirty="0" err="1">
                <a:solidFill>
                  <a:srgbClr val="000000"/>
                </a:solidFill>
                <a:latin typeface="merriweather"/>
              </a:rPr>
              <a:t>số</a:t>
            </a:r>
            <a:r>
              <a:rPr lang="en-US" sz="2800" dirty="0">
                <a:solidFill>
                  <a:srgbClr val="000000"/>
                </a:solidFill>
                <a:latin typeface="merriweather"/>
              </a:rPr>
              <a:t> </a:t>
            </a:r>
            <a:r>
              <a:rPr lang="en-US" sz="2800" dirty="0" err="1">
                <a:solidFill>
                  <a:srgbClr val="000000"/>
                </a:solidFill>
                <a:latin typeface="merriweather"/>
              </a:rPr>
              <a:t>thực</a:t>
            </a:r>
            <a:r>
              <a:rPr lang="en-US" sz="2800" dirty="0">
                <a:solidFill>
                  <a:srgbClr val="000000"/>
                </a:solidFill>
                <a:latin typeface="merriweather"/>
              </a:rPr>
              <a:t> (float) </a:t>
            </a:r>
            <a:r>
              <a:rPr lang="en-US" sz="2800" dirty="0" err="1">
                <a:solidFill>
                  <a:srgbClr val="000000"/>
                </a:solidFill>
                <a:latin typeface="merriweather"/>
              </a:rPr>
              <a:t>và</a:t>
            </a:r>
            <a:r>
              <a:rPr lang="en-US" sz="2800" dirty="0">
                <a:solidFill>
                  <a:srgbClr val="000000"/>
                </a:solidFill>
                <a:latin typeface="merriweather"/>
              </a:rPr>
              <a:t> </a:t>
            </a:r>
            <a:r>
              <a:rPr lang="en-US" sz="2800" dirty="0" err="1">
                <a:solidFill>
                  <a:srgbClr val="000000"/>
                </a:solidFill>
                <a:latin typeface="merriweather"/>
              </a:rPr>
              <a:t>số</a:t>
            </a:r>
            <a:r>
              <a:rPr lang="en-US" sz="2800" dirty="0">
                <a:solidFill>
                  <a:srgbClr val="000000"/>
                </a:solidFill>
                <a:latin typeface="merriweather"/>
              </a:rPr>
              <a:t> </a:t>
            </a:r>
            <a:r>
              <a:rPr lang="en-US" sz="2800" dirty="0" err="1">
                <a:solidFill>
                  <a:srgbClr val="000000"/>
                </a:solidFill>
                <a:latin typeface="merriweather"/>
              </a:rPr>
              <a:t>phức</a:t>
            </a:r>
            <a:r>
              <a:rPr lang="en-US" sz="2800" dirty="0">
                <a:solidFill>
                  <a:srgbClr val="000000"/>
                </a:solidFill>
                <a:latin typeface="merriweather"/>
              </a:rPr>
              <a:t> (complex). Python </a:t>
            </a:r>
            <a:r>
              <a:rPr lang="en-US" sz="2800" dirty="0" err="1">
                <a:solidFill>
                  <a:srgbClr val="000000"/>
                </a:solidFill>
                <a:latin typeface="merriweather"/>
              </a:rPr>
              <a:t>định</a:t>
            </a:r>
            <a:r>
              <a:rPr lang="en-US" sz="2800" dirty="0">
                <a:solidFill>
                  <a:srgbClr val="000000"/>
                </a:solidFill>
                <a:latin typeface="merriweather"/>
              </a:rPr>
              <a:t> </a:t>
            </a:r>
            <a:r>
              <a:rPr lang="en-US" sz="2800" dirty="0" err="1">
                <a:solidFill>
                  <a:srgbClr val="000000"/>
                </a:solidFill>
                <a:latin typeface="merriweather"/>
              </a:rPr>
              <a:t>nghĩa</a:t>
            </a:r>
            <a:r>
              <a:rPr lang="en-US" sz="2800" dirty="0">
                <a:solidFill>
                  <a:srgbClr val="000000"/>
                </a:solidFill>
                <a:latin typeface="merriweather"/>
              </a:rPr>
              <a:t> </a:t>
            </a:r>
            <a:r>
              <a:rPr lang="en-US" sz="2800" dirty="0" err="1">
                <a:solidFill>
                  <a:srgbClr val="000000"/>
                </a:solidFill>
                <a:latin typeface="merriweather"/>
              </a:rPr>
              <a:t>các</a:t>
            </a:r>
            <a:r>
              <a:rPr lang="en-US" sz="2800" dirty="0">
                <a:solidFill>
                  <a:srgbClr val="000000"/>
                </a:solidFill>
                <a:latin typeface="merriweather"/>
              </a:rPr>
              <a:t> </a:t>
            </a:r>
            <a:r>
              <a:rPr lang="en-US" sz="2800" dirty="0" err="1">
                <a:solidFill>
                  <a:srgbClr val="000000"/>
                </a:solidFill>
                <a:latin typeface="merriweather"/>
              </a:rPr>
              <a:t>lớp</a:t>
            </a:r>
            <a:r>
              <a:rPr lang="en-US" sz="2800" dirty="0">
                <a:solidFill>
                  <a:srgbClr val="000000"/>
                </a:solidFill>
                <a:latin typeface="merriweather"/>
              </a:rPr>
              <a:t> (class) </a:t>
            </a:r>
            <a:r>
              <a:rPr lang="en-US" sz="2800" dirty="0" err="1">
                <a:solidFill>
                  <a:srgbClr val="000000"/>
                </a:solidFill>
                <a:latin typeface="merriweather"/>
              </a:rPr>
              <a:t>là</a:t>
            </a:r>
            <a:r>
              <a:rPr lang="en-US" sz="2800" dirty="0">
                <a:solidFill>
                  <a:srgbClr val="000000"/>
                </a:solidFill>
                <a:latin typeface="merriweather"/>
              </a:rPr>
              <a:t> </a:t>
            </a:r>
            <a:r>
              <a:rPr lang="en-US" sz="2800" dirty="0" err="1">
                <a:solidFill>
                  <a:srgbClr val="000000"/>
                </a:solidFill>
                <a:latin typeface="merriweather"/>
              </a:rPr>
              <a:t>int</a:t>
            </a:r>
            <a:r>
              <a:rPr lang="en-US" sz="2800" dirty="0">
                <a:solidFill>
                  <a:srgbClr val="000000"/>
                </a:solidFill>
                <a:latin typeface="merriweather"/>
              </a:rPr>
              <a:t>, float </a:t>
            </a:r>
            <a:r>
              <a:rPr lang="en-US" sz="2800" dirty="0" err="1">
                <a:solidFill>
                  <a:srgbClr val="000000"/>
                </a:solidFill>
                <a:latin typeface="merriweather"/>
              </a:rPr>
              <a:t>và</a:t>
            </a:r>
            <a:r>
              <a:rPr lang="en-US" sz="2800" dirty="0">
                <a:solidFill>
                  <a:srgbClr val="000000"/>
                </a:solidFill>
                <a:latin typeface="merriweather"/>
              </a:rPr>
              <a:t> complex </a:t>
            </a:r>
            <a:r>
              <a:rPr lang="en-US" sz="2800" dirty="0" err="1">
                <a:solidFill>
                  <a:srgbClr val="000000"/>
                </a:solidFill>
                <a:latin typeface="merriweather"/>
              </a:rPr>
              <a:t>để</a:t>
            </a:r>
            <a:r>
              <a:rPr lang="en-US" sz="2800" dirty="0">
                <a:solidFill>
                  <a:srgbClr val="000000"/>
                </a:solidFill>
                <a:latin typeface="merriweather"/>
              </a:rPr>
              <a:t> </a:t>
            </a:r>
            <a:r>
              <a:rPr lang="en-US" sz="2800" dirty="0" err="1">
                <a:solidFill>
                  <a:srgbClr val="000000"/>
                </a:solidFill>
                <a:latin typeface="merriweather"/>
              </a:rPr>
              <a:t>lưu</a:t>
            </a:r>
            <a:r>
              <a:rPr lang="en-US" sz="2800" dirty="0">
                <a:solidFill>
                  <a:srgbClr val="000000"/>
                </a:solidFill>
                <a:latin typeface="merriweather"/>
              </a:rPr>
              <a:t> </a:t>
            </a:r>
            <a:r>
              <a:rPr lang="en-US" sz="2800" dirty="0" err="1">
                <a:solidFill>
                  <a:srgbClr val="000000"/>
                </a:solidFill>
                <a:latin typeface="merriweather"/>
              </a:rPr>
              <a:t>trữ</a:t>
            </a:r>
            <a:r>
              <a:rPr lang="en-US" sz="2800" dirty="0">
                <a:solidFill>
                  <a:srgbClr val="000000"/>
                </a:solidFill>
                <a:latin typeface="merriweather"/>
              </a:rPr>
              <a:t> </a:t>
            </a:r>
            <a:r>
              <a:rPr lang="en-US" sz="2800" dirty="0" err="1">
                <a:solidFill>
                  <a:srgbClr val="000000"/>
                </a:solidFill>
                <a:latin typeface="merriweather"/>
              </a:rPr>
              <a:t>và</a:t>
            </a:r>
            <a:r>
              <a:rPr lang="en-US" sz="2800" dirty="0">
                <a:solidFill>
                  <a:srgbClr val="000000"/>
                </a:solidFill>
                <a:latin typeface="merriweather"/>
              </a:rPr>
              <a:t> </a:t>
            </a:r>
            <a:r>
              <a:rPr lang="en-US" sz="2800" dirty="0" err="1">
                <a:solidFill>
                  <a:srgbClr val="000000"/>
                </a:solidFill>
                <a:latin typeface="merriweather"/>
              </a:rPr>
              <a:t>xử</a:t>
            </a:r>
            <a:r>
              <a:rPr lang="en-US" sz="2800" dirty="0">
                <a:solidFill>
                  <a:srgbClr val="000000"/>
                </a:solidFill>
                <a:latin typeface="merriweather"/>
              </a:rPr>
              <a:t> </a:t>
            </a:r>
            <a:r>
              <a:rPr lang="en-US" sz="2800" dirty="0" err="1">
                <a:solidFill>
                  <a:srgbClr val="000000"/>
                </a:solidFill>
                <a:latin typeface="merriweather"/>
              </a:rPr>
              <a:t>lý</a:t>
            </a:r>
            <a:r>
              <a:rPr lang="en-US" sz="2800" dirty="0">
                <a:solidFill>
                  <a:srgbClr val="000000"/>
                </a:solidFill>
                <a:latin typeface="merriweather"/>
              </a:rPr>
              <a:t> </a:t>
            </a:r>
            <a:r>
              <a:rPr lang="en-US" sz="2800" dirty="0" err="1">
                <a:solidFill>
                  <a:srgbClr val="000000"/>
                </a:solidFill>
                <a:latin typeface="merriweather"/>
              </a:rPr>
              <a:t>các</a:t>
            </a:r>
            <a:r>
              <a:rPr lang="en-US" sz="2800" dirty="0">
                <a:solidFill>
                  <a:srgbClr val="000000"/>
                </a:solidFill>
                <a:latin typeface="merriweather"/>
              </a:rPr>
              <a:t> </a:t>
            </a:r>
            <a:r>
              <a:rPr lang="en-US" sz="2800" dirty="0" err="1">
                <a:solidFill>
                  <a:srgbClr val="000000"/>
                </a:solidFill>
                <a:latin typeface="merriweather"/>
              </a:rPr>
              <a:t>kiểu</a:t>
            </a:r>
            <a:r>
              <a:rPr lang="en-US" sz="2800" dirty="0">
                <a:solidFill>
                  <a:srgbClr val="000000"/>
                </a:solidFill>
                <a:latin typeface="merriweather"/>
              </a:rPr>
              <a:t> </a:t>
            </a:r>
            <a:r>
              <a:rPr lang="en-US" sz="2800" dirty="0" err="1">
                <a:solidFill>
                  <a:srgbClr val="000000"/>
                </a:solidFill>
                <a:latin typeface="merriweather"/>
              </a:rPr>
              <a:t>dữ</a:t>
            </a:r>
            <a:r>
              <a:rPr lang="en-US" sz="2800" dirty="0">
                <a:solidFill>
                  <a:srgbClr val="000000"/>
                </a:solidFill>
                <a:latin typeface="merriweather"/>
              </a:rPr>
              <a:t> </a:t>
            </a:r>
            <a:r>
              <a:rPr lang="en-US" sz="2800" dirty="0" err="1">
                <a:solidFill>
                  <a:srgbClr val="000000"/>
                </a:solidFill>
                <a:latin typeface="merriweather"/>
              </a:rPr>
              <a:t>liệu</a:t>
            </a:r>
            <a:r>
              <a:rPr lang="en-US" sz="2800" dirty="0">
                <a:solidFill>
                  <a:srgbClr val="000000"/>
                </a:solidFill>
                <a:latin typeface="merriweather"/>
              </a:rPr>
              <a:t> </a:t>
            </a:r>
            <a:r>
              <a:rPr lang="en-US" sz="2800" dirty="0" err="1">
                <a:solidFill>
                  <a:srgbClr val="000000"/>
                </a:solidFill>
                <a:latin typeface="merriweather"/>
              </a:rPr>
              <a:t>số</a:t>
            </a:r>
            <a:r>
              <a:rPr lang="en-US" sz="2800" dirty="0">
                <a:solidFill>
                  <a:srgbClr val="000000"/>
                </a:solidFill>
                <a:latin typeface="merriweather"/>
              </a:rPr>
              <a:t>.</a:t>
            </a:r>
            <a:endParaRPr lang="en-US" sz="2800" dirty="0"/>
          </a:p>
          <a:p>
            <a:pPr marL="0" lvl="0" indent="0" eaLnBrk="0" hangingPunct="0">
              <a:spcBef>
                <a:spcPct val="0"/>
              </a:spcBef>
              <a:buClrTx/>
              <a:buNone/>
            </a:pPr>
            <a:r>
              <a:rPr lang="en-US" sz="2800" b="1" dirty="0">
                <a:solidFill>
                  <a:srgbClr val="000000"/>
                </a:solidFill>
                <a:latin typeface="merriweather"/>
              </a:rPr>
              <a:t>– </a:t>
            </a:r>
            <a:r>
              <a:rPr lang="en-US" sz="2800" b="1" dirty="0" err="1">
                <a:solidFill>
                  <a:srgbClr val="000000"/>
                </a:solidFill>
                <a:latin typeface="merriweather"/>
              </a:rPr>
              <a:t>Số</a:t>
            </a:r>
            <a:r>
              <a:rPr lang="en-US" sz="2800" b="1" dirty="0">
                <a:solidFill>
                  <a:srgbClr val="000000"/>
                </a:solidFill>
                <a:latin typeface="merriweather"/>
              </a:rPr>
              <a:t> </a:t>
            </a:r>
            <a:r>
              <a:rPr lang="en-US" sz="2800" b="1" dirty="0" err="1">
                <a:solidFill>
                  <a:srgbClr val="000000"/>
                </a:solidFill>
                <a:latin typeface="merriweather"/>
              </a:rPr>
              <a:t>nguyên</a:t>
            </a:r>
            <a:r>
              <a:rPr lang="en-US" sz="2800" b="1" dirty="0">
                <a:solidFill>
                  <a:srgbClr val="000000"/>
                </a:solidFill>
                <a:latin typeface="merriweather"/>
              </a:rPr>
              <a:t> (integer)</a:t>
            </a:r>
            <a:r>
              <a:rPr lang="en-US" sz="2800" dirty="0">
                <a:solidFill>
                  <a:srgbClr val="000000"/>
                </a:solidFill>
                <a:latin typeface="merriweather"/>
              </a:rPr>
              <a:t> </a:t>
            </a:r>
            <a:r>
              <a:rPr lang="en-US" sz="2800" dirty="0" err="1">
                <a:solidFill>
                  <a:srgbClr val="000000"/>
                </a:solidFill>
                <a:latin typeface="merriweather"/>
              </a:rPr>
              <a:t>được</a:t>
            </a:r>
            <a:r>
              <a:rPr lang="en-US" sz="2800" dirty="0">
                <a:solidFill>
                  <a:srgbClr val="000000"/>
                </a:solidFill>
                <a:latin typeface="merriweather"/>
              </a:rPr>
              <a:t> </a:t>
            </a:r>
            <a:r>
              <a:rPr lang="en-US" sz="2800" dirty="0" err="1">
                <a:solidFill>
                  <a:srgbClr val="000000"/>
                </a:solidFill>
                <a:latin typeface="merriweather"/>
              </a:rPr>
              <a:t>đại</a:t>
            </a:r>
            <a:r>
              <a:rPr lang="en-US" sz="2800" dirty="0">
                <a:solidFill>
                  <a:srgbClr val="000000"/>
                </a:solidFill>
                <a:latin typeface="merriweather"/>
              </a:rPr>
              <a:t> </a:t>
            </a:r>
            <a:r>
              <a:rPr lang="en-US" sz="2800" dirty="0" err="1">
                <a:solidFill>
                  <a:srgbClr val="000000"/>
                </a:solidFill>
                <a:latin typeface="merriweather"/>
              </a:rPr>
              <a:t>diện</a:t>
            </a:r>
            <a:r>
              <a:rPr lang="en-US" sz="2800" dirty="0">
                <a:solidFill>
                  <a:srgbClr val="000000"/>
                </a:solidFill>
                <a:latin typeface="merriweather"/>
              </a:rPr>
              <a:t> </a:t>
            </a:r>
            <a:r>
              <a:rPr lang="en-US" sz="2800" dirty="0" err="1">
                <a:solidFill>
                  <a:srgbClr val="000000"/>
                </a:solidFill>
                <a:latin typeface="merriweather"/>
              </a:rPr>
              <a:t>bởi</a:t>
            </a:r>
            <a:r>
              <a:rPr lang="en-US" sz="2800" dirty="0">
                <a:solidFill>
                  <a:srgbClr val="000000"/>
                </a:solidFill>
                <a:latin typeface="merriweather"/>
              </a:rPr>
              <a:t> </a:t>
            </a:r>
            <a:r>
              <a:rPr lang="en-US" sz="2800" dirty="0" err="1">
                <a:solidFill>
                  <a:srgbClr val="000000"/>
                </a:solidFill>
                <a:latin typeface="merriweather"/>
              </a:rPr>
              <a:t>lớp</a:t>
            </a:r>
            <a:r>
              <a:rPr lang="en-US" sz="2800" dirty="0">
                <a:solidFill>
                  <a:srgbClr val="000000"/>
                </a:solidFill>
                <a:latin typeface="merriweather"/>
              </a:rPr>
              <a:t> </a:t>
            </a:r>
            <a:r>
              <a:rPr lang="en-US" sz="2800" b="1" dirty="0" err="1">
                <a:solidFill>
                  <a:srgbClr val="DC143C"/>
                </a:solidFill>
                <a:latin typeface="Monaco"/>
              </a:rPr>
              <a:t>int</a:t>
            </a:r>
            <a:r>
              <a:rPr lang="en-US" sz="2800" dirty="0">
                <a:solidFill>
                  <a:srgbClr val="000000"/>
                </a:solidFill>
                <a:latin typeface="merriweather"/>
              </a:rPr>
              <a:t>, </a:t>
            </a:r>
            <a:r>
              <a:rPr lang="en-US" sz="2800" dirty="0" err="1">
                <a:solidFill>
                  <a:srgbClr val="000000"/>
                </a:solidFill>
                <a:latin typeface="merriweather"/>
              </a:rPr>
              <a:t>chứa</a:t>
            </a:r>
            <a:r>
              <a:rPr lang="en-US" sz="2800" dirty="0">
                <a:solidFill>
                  <a:srgbClr val="000000"/>
                </a:solidFill>
                <a:latin typeface="merriweather"/>
              </a:rPr>
              <a:t> </a:t>
            </a:r>
            <a:r>
              <a:rPr lang="en-US" sz="2800" dirty="0" err="1">
                <a:solidFill>
                  <a:srgbClr val="000000"/>
                </a:solidFill>
                <a:latin typeface="merriweather"/>
              </a:rPr>
              <a:t>các</a:t>
            </a:r>
            <a:r>
              <a:rPr lang="en-US" sz="2800" dirty="0">
                <a:solidFill>
                  <a:srgbClr val="000000"/>
                </a:solidFill>
                <a:latin typeface="merriweather"/>
              </a:rPr>
              <a:t> </a:t>
            </a:r>
            <a:r>
              <a:rPr lang="en-US" sz="2800" dirty="0" err="1">
                <a:solidFill>
                  <a:srgbClr val="000000"/>
                </a:solidFill>
                <a:latin typeface="merriweather"/>
              </a:rPr>
              <a:t>số</a:t>
            </a:r>
            <a:r>
              <a:rPr lang="en-US" sz="2800" dirty="0">
                <a:solidFill>
                  <a:srgbClr val="000000"/>
                </a:solidFill>
                <a:latin typeface="merriweather"/>
              </a:rPr>
              <a:t> </a:t>
            </a:r>
            <a:r>
              <a:rPr lang="en-US" sz="2800" dirty="0" err="1">
                <a:solidFill>
                  <a:srgbClr val="000000"/>
                </a:solidFill>
                <a:latin typeface="merriweather"/>
              </a:rPr>
              <a:t>nguyên</a:t>
            </a:r>
            <a:r>
              <a:rPr lang="en-US" sz="2800" dirty="0">
                <a:solidFill>
                  <a:srgbClr val="000000"/>
                </a:solidFill>
                <a:latin typeface="merriweather"/>
              </a:rPr>
              <a:t> </a:t>
            </a:r>
            <a:r>
              <a:rPr lang="en-US" sz="2800" dirty="0" err="1">
                <a:solidFill>
                  <a:srgbClr val="000000"/>
                </a:solidFill>
                <a:latin typeface="merriweather"/>
              </a:rPr>
              <a:t>dương</a:t>
            </a:r>
            <a:r>
              <a:rPr lang="en-US" sz="2800" dirty="0">
                <a:solidFill>
                  <a:srgbClr val="000000"/>
                </a:solidFill>
                <a:latin typeface="merriweather"/>
              </a:rPr>
              <a:t> </a:t>
            </a:r>
            <a:r>
              <a:rPr lang="en-US" sz="2800" dirty="0" err="1">
                <a:solidFill>
                  <a:srgbClr val="000000"/>
                </a:solidFill>
                <a:latin typeface="merriweather"/>
              </a:rPr>
              <a:t>hoặc</a:t>
            </a:r>
            <a:r>
              <a:rPr lang="en-US" sz="2800" dirty="0">
                <a:solidFill>
                  <a:srgbClr val="000000"/>
                </a:solidFill>
                <a:latin typeface="merriweather"/>
              </a:rPr>
              <a:t> </a:t>
            </a:r>
            <a:r>
              <a:rPr lang="en-US" sz="2800" dirty="0" err="1">
                <a:solidFill>
                  <a:srgbClr val="000000"/>
                </a:solidFill>
                <a:latin typeface="merriweather"/>
              </a:rPr>
              <a:t>nguyên</a:t>
            </a:r>
            <a:r>
              <a:rPr lang="en-US" sz="2800" dirty="0">
                <a:solidFill>
                  <a:srgbClr val="000000"/>
                </a:solidFill>
                <a:latin typeface="merriweather"/>
              </a:rPr>
              <a:t> </a:t>
            </a:r>
            <a:r>
              <a:rPr lang="en-US" sz="2800" dirty="0" err="1">
                <a:solidFill>
                  <a:srgbClr val="000000"/>
                </a:solidFill>
                <a:latin typeface="merriweather"/>
              </a:rPr>
              <a:t>âm</a:t>
            </a:r>
            <a:r>
              <a:rPr lang="en-US" sz="2800" dirty="0">
                <a:solidFill>
                  <a:srgbClr val="000000"/>
                </a:solidFill>
                <a:latin typeface="merriweather"/>
              </a:rPr>
              <a:t> (</a:t>
            </a:r>
            <a:r>
              <a:rPr lang="en-US" sz="2800" dirty="0" err="1">
                <a:solidFill>
                  <a:srgbClr val="000000"/>
                </a:solidFill>
                <a:latin typeface="merriweather"/>
              </a:rPr>
              <a:t>không</a:t>
            </a:r>
            <a:r>
              <a:rPr lang="en-US" sz="2800" dirty="0">
                <a:solidFill>
                  <a:srgbClr val="000000"/>
                </a:solidFill>
                <a:latin typeface="merriweather"/>
              </a:rPr>
              <a:t> </a:t>
            </a:r>
            <a:r>
              <a:rPr lang="en-US" sz="2800" dirty="0" err="1">
                <a:solidFill>
                  <a:srgbClr val="000000"/>
                </a:solidFill>
                <a:latin typeface="merriweather"/>
              </a:rPr>
              <a:t>có</a:t>
            </a:r>
            <a:r>
              <a:rPr lang="en-US" sz="2800" dirty="0">
                <a:solidFill>
                  <a:srgbClr val="000000"/>
                </a:solidFill>
                <a:latin typeface="merriweather"/>
              </a:rPr>
              <a:t> </a:t>
            </a:r>
            <a:r>
              <a:rPr lang="en-US" sz="2800" dirty="0" err="1">
                <a:solidFill>
                  <a:srgbClr val="000000"/>
                </a:solidFill>
                <a:latin typeface="merriweather"/>
              </a:rPr>
              <a:t>phần</a:t>
            </a:r>
            <a:r>
              <a:rPr lang="en-US" sz="2800" dirty="0">
                <a:solidFill>
                  <a:srgbClr val="000000"/>
                </a:solidFill>
                <a:latin typeface="merriweather"/>
              </a:rPr>
              <a:t> </a:t>
            </a:r>
            <a:r>
              <a:rPr lang="en-US" sz="2800" dirty="0" err="1">
                <a:solidFill>
                  <a:srgbClr val="000000"/>
                </a:solidFill>
                <a:latin typeface="merriweather"/>
              </a:rPr>
              <a:t>thập</a:t>
            </a:r>
            <a:r>
              <a:rPr lang="en-US" sz="2800" dirty="0">
                <a:solidFill>
                  <a:srgbClr val="000000"/>
                </a:solidFill>
                <a:latin typeface="merriweather"/>
              </a:rPr>
              <a:t> </a:t>
            </a:r>
            <a:r>
              <a:rPr lang="en-US" sz="2800" dirty="0" err="1">
                <a:solidFill>
                  <a:srgbClr val="000000"/>
                </a:solidFill>
                <a:latin typeface="merriweather"/>
              </a:rPr>
              <a:t>phân</a:t>
            </a:r>
            <a:r>
              <a:rPr lang="en-US" sz="2800" dirty="0">
                <a:solidFill>
                  <a:srgbClr val="000000"/>
                </a:solidFill>
                <a:latin typeface="merriweather"/>
              </a:rPr>
              <a:t>). </a:t>
            </a:r>
            <a:r>
              <a:rPr lang="en-US" sz="2800" dirty="0" err="1">
                <a:solidFill>
                  <a:srgbClr val="000000"/>
                </a:solidFill>
                <a:latin typeface="merriweather"/>
              </a:rPr>
              <a:t>Trong</a:t>
            </a:r>
            <a:r>
              <a:rPr lang="en-US" sz="2800" dirty="0">
                <a:solidFill>
                  <a:srgbClr val="000000"/>
                </a:solidFill>
                <a:latin typeface="merriweather"/>
              </a:rPr>
              <a:t> Python, </a:t>
            </a:r>
            <a:r>
              <a:rPr lang="en-US" sz="2800" dirty="0" err="1">
                <a:solidFill>
                  <a:srgbClr val="000000"/>
                </a:solidFill>
                <a:latin typeface="merriweather"/>
              </a:rPr>
              <a:t>số</a:t>
            </a:r>
            <a:r>
              <a:rPr lang="en-US" sz="2800" dirty="0">
                <a:solidFill>
                  <a:srgbClr val="000000"/>
                </a:solidFill>
                <a:latin typeface="merriweather"/>
              </a:rPr>
              <a:t> </a:t>
            </a:r>
            <a:r>
              <a:rPr lang="en-US" sz="2800" dirty="0" err="1">
                <a:solidFill>
                  <a:srgbClr val="000000"/>
                </a:solidFill>
                <a:latin typeface="merriweather"/>
              </a:rPr>
              <a:t>nguyên</a:t>
            </a:r>
            <a:r>
              <a:rPr lang="en-US" sz="2800" dirty="0">
                <a:solidFill>
                  <a:srgbClr val="000000"/>
                </a:solidFill>
                <a:latin typeface="merriweather"/>
              </a:rPr>
              <a:t> </a:t>
            </a:r>
            <a:r>
              <a:rPr lang="en-US" sz="2800" dirty="0" err="1">
                <a:solidFill>
                  <a:srgbClr val="000000"/>
                </a:solidFill>
                <a:latin typeface="merriweather"/>
              </a:rPr>
              <a:t>không</a:t>
            </a:r>
            <a:r>
              <a:rPr lang="en-US" sz="2800" dirty="0">
                <a:solidFill>
                  <a:srgbClr val="000000"/>
                </a:solidFill>
                <a:latin typeface="merriweather"/>
              </a:rPr>
              <a:t> </a:t>
            </a:r>
            <a:r>
              <a:rPr lang="en-US" sz="2800" dirty="0" err="1">
                <a:solidFill>
                  <a:srgbClr val="000000"/>
                </a:solidFill>
                <a:latin typeface="merriweather"/>
              </a:rPr>
              <a:t>có</a:t>
            </a:r>
            <a:r>
              <a:rPr lang="en-US" sz="2800" dirty="0">
                <a:solidFill>
                  <a:srgbClr val="000000"/>
                </a:solidFill>
                <a:latin typeface="merriweather"/>
              </a:rPr>
              <a:t> </a:t>
            </a:r>
            <a:r>
              <a:rPr lang="en-US" sz="2800" dirty="0" err="1">
                <a:solidFill>
                  <a:srgbClr val="000000"/>
                </a:solidFill>
                <a:latin typeface="merriweather"/>
              </a:rPr>
              <a:t>giới</a:t>
            </a:r>
            <a:r>
              <a:rPr lang="en-US" sz="2800" dirty="0">
                <a:solidFill>
                  <a:srgbClr val="000000"/>
                </a:solidFill>
                <a:latin typeface="merriweather"/>
              </a:rPr>
              <a:t> </a:t>
            </a:r>
            <a:r>
              <a:rPr lang="en-US" sz="2800" dirty="0" err="1">
                <a:solidFill>
                  <a:srgbClr val="000000"/>
                </a:solidFill>
                <a:latin typeface="merriweather"/>
              </a:rPr>
              <a:t>hạn</a:t>
            </a:r>
            <a:r>
              <a:rPr lang="en-US" sz="2800" dirty="0">
                <a:solidFill>
                  <a:srgbClr val="000000"/>
                </a:solidFill>
                <a:latin typeface="merriweather"/>
              </a:rPr>
              <a:t> </a:t>
            </a:r>
            <a:r>
              <a:rPr lang="en-US" sz="2800" dirty="0" err="1">
                <a:solidFill>
                  <a:srgbClr val="000000"/>
                </a:solidFill>
                <a:latin typeface="merriweather"/>
              </a:rPr>
              <a:t>về</a:t>
            </a:r>
            <a:r>
              <a:rPr lang="en-US" sz="2800" dirty="0">
                <a:solidFill>
                  <a:srgbClr val="000000"/>
                </a:solidFill>
                <a:latin typeface="merriweather"/>
              </a:rPr>
              <a:t> </a:t>
            </a:r>
            <a:r>
              <a:rPr lang="en-US" sz="2800" dirty="0" err="1">
                <a:solidFill>
                  <a:srgbClr val="000000"/>
                </a:solidFill>
                <a:latin typeface="merriweather"/>
              </a:rPr>
              <a:t>độ</a:t>
            </a:r>
            <a:r>
              <a:rPr lang="en-US" sz="2800" dirty="0">
                <a:solidFill>
                  <a:srgbClr val="000000"/>
                </a:solidFill>
                <a:latin typeface="merriweather"/>
              </a:rPr>
              <a:t> </a:t>
            </a:r>
            <a:r>
              <a:rPr lang="en-US" sz="2800" dirty="0" err="1">
                <a:solidFill>
                  <a:srgbClr val="000000"/>
                </a:solidFill>
                <a:latin typeface="merriweather"/>
              </a:rPr>
              <a:t>dài</a:t>
            </a:r>
            <a:r>
              <a:rPr lang="en-US" sz="2800" dirty="0">
                <a:solidFill>
                  <a:srgbClr val="000000"/>
                </a:solidFill>
                <a:latin typeface="merriweather"/>
              </a:rPr>
              <a:t>.</a:t>
            </a:r>
            <a:endParaRPr lang="en-US" sz="2800" dirty="0"/>
          </a:p>
          <a:p>
            <a:pPr marL="0" lvl="0" indent="0" eaLnBrk="0" hangingPunct="0">
              <a:spcBef>
                <a:spcPct val="0"/>
              </a:spcBef>
              <a:buClrTx/>
              <a:buNone/>
            </a:pPr>
            <a:r>
              <a:rPr lang="en-US" sz="2800" dirty="0">
                <a:solidFill>
                  <a:srgbClr val="000000"/>
                </a:solidFill>
                <a:latin typeface="merriweather"/>
              </a:rPr>
              <a:t>– </a:t>
            </a:r>
            <a:r>
              <a:rPr lang="en-US" sz="2800" b="1" dirty="0" err="1">
                <a:solidFill>
                  <a:srgbClr val="000000"/>
                </a:solidFill>
                <a:latin typeface="merriweather"/>
              </a:rPr>
              <a:t>Số</a:t>
            </a:r>
            <a:r>
              <a:rPr lang="en-US" sz="2800" b="1" dirty="0">
                <a:solidFill>
                  <a:srgbClr val="000000"/>
                </a:solidFill>
                <a:latin typeface="merriweather"/>
              </a:rPr>
              <a:t> </a:t>
            </a:r>
            <a:r>
              <a:rPr lang="en-US" sz="2800" b="1" dirty="0" err="1">
                <a:solidFill>
                  <a:srgbClr val="000000"/>
                </a:solidFill>
                <a:latin typeface="merriweather"/>
              </a:rPr>
              <a:t>thực</a:t>
            </a:r>
            <a:r>
              <a:rPr lang="en-US" sz="2800" b="1" dirty="0">
                <a:solidFill>
                  <a:srgbClr val="000000"/>
                </a:solidFill>
                <a:latin typeface="merriweather"/>
              </a:rPr>
              <a:t> (float)</a:t>
            </a:r>
            <a:r>
              <a:rPr lang="en-US" sz="2800" dirty="0">
                <a:solidFill>
                  <a:srgbClr val="000000"/>
                </a:solidFill>
                <a:latin typeface="merriweather"/>
              </a:rPr>
              <a:t> </a:t>
            </a:r>
            <a:r>
              <a:rPr lang="en-US" sz="2800" dirty="0" err="1">
                <a:solidFill>
                  <a:srgbClr val="000000"/>
                </a:solidFill>
                <a:latin typeface="merriweather"/>
              </a:rPr>
              <a:t>được</a:t>
            </a:r>
            <a:r>
              <a:rPr lang="en-US" sz="2800" dirty="0">
                <a:solidFill>
                  <a:srgbClr val="000000"/>
                </a:solidFill>
                <a:latin typeface="merriweather"/>
              </a:rPr>
              <a:t> </a:t>
            </a:r>
            <a:r>
              <a:rPr lang="en-US" sz="2800" dirty="0" err="1">
                <a:solidFill>
                  <a:srgbClr val="000000"/>
                </a:solidFill>
                <a:latin typeface="merriweather"/>
              </a:rPr>
              <a:t>đại</a:t>
            </a:r>
            <a:r>
              <a:rPr lang="en-US" sz="2800" dirty="0">
                <a:solidFill>
                  <a:srgbClr val="000000"/>
                </a:solidFill>
                <a:latin typeface="merriweather"/>
              </a:rPr>
              <a:t> </a:t>
            </a:r>
            <a:r>
              <a:rPr lang="en-US" sz="2800" dirty="0" err="1">
                <a:solidFill>
                  <a:srgbClr val="000000"/>
                </a:solidFill>
                <a:latin typeface="merriweather"/>
              </a:rPr>
              <a:t>diện</a:t>
            </a:r>
            <a:r>
              <a:rPr lang="en-US" sz="2800" dirty="0">
                <a:solidFill>
                  <a:srgbClr val="000000"/>
                </a:solidFill>
                <a:latin typeface="merriweather"/>
              </a:rPr>
              <a:t> </a:t>
            </a:r>
            <a:r>
              <a:rPr lang="en-US" sz="2800" dirty="0" err="1">
                <a:solidFill>
                  <a:srgbClr val="000000"/>
                </a:solidFill>
                <a:latin typeface="merriweather"/>
              </a:rPr>
              <a:t>bởi</a:t>
            </a:r>
            <a:r>
              <a:rPr lang="en-US" sz="2800" dirty="0">
                <a:solidFill>
                  <a:srgbClr val="000000"/>
                </a:solidFill>
                <a:latin typeface="merriweather"/>
              </a:rPr>
              <a:t> </a:t>
            </a:r>
            <a:r>
              <a:rPr lang="en-US" sz="2800" dirty="0" err="1">
                <a:solidFill>
                  <a:srgbClr val="000000"/>
                </a:solidFill>
                <a:latin typeface="merriweather"/>
              </a:rPr>
              <a:t>lớp</a:t>
            </a:r>
            <a:r>
              <a:rPr lang="en-US" sz="2800" dirty="0">
                <a:solidFill>
                  <a:srgbClr val="000000"/>
                </a:solidFill>
                <a:latin typeface="merriweather"/>
              </a:rPr>
              <a:t> </a:t>
            </a:r>
            <a:r>
              <a:rPr lang="en-US" sz="2800" b="1" dirty="0">
                <a:solidFill>
                  <a:srgbClr val="DC143C"/>
                </a:solidFill>
                <a:latin typeface="Monaco"/>
              </a:rPr>
              <a:t>float</a:t>
            </a:r>
            <a:r>
              <a:rPr lang="en-US" sz="2800" dirty="0">
                <a:solidFill>
                  <a:srgbClr val="000000"/>
                </a:solidFill>
                <a:latin typeface="merriweather"/>
              </a:rPr>
              <a:t>, </a:t>
            </a:r>
            <a:r>
              <a:rPr lang="en-US" sz="2800" dirty="0" err="1">
                <a:solidFill>
                  <a:srgbClr val="000000"/>
                </a:solidFill>
                <a:latin typeface="merriweather"/>
              </a:rPr>
              <a:t>biểu</a:t>
            </a:r>
            <a:r>
              <a:rPr lang="en-US" sz="2800" dirty="0">
                <a:solidFill>
                  <a:srgbClr val="000000"/>
                </a:solidFill>
                <a:latin typeface="merriweather"/>
              </a:rPr>
              <a:t> </a:t>
            </a:r>
            <a:r>
              <a:rPr lang="en-US" sz="2800" dirty="0" err="1">
                <a:solidFill>
                  <a:srgbClr val="000000"/>
                </a:solidFill>
                <a:latin typeface="merriweather"/>
              </a:rPr>
              <a:t>diễn</a:t>
            </a:r>
            <a:r>
              <a:rPr lang="en-US" sz="2800" dirty="0">
                <a:solidFill>
                  <a:srgbClr val="000000"/>
                </a:solidFill>
                <a:latin typeface="merriweather"/>
              </a:rPr>
              <a:t> </a:t>
            </a:r>
            <a:r>
              <a:rPr lang="en-US" sz="2800" dirty="0" err="1">
                <a:solidFill>
                  <a:srgbClr val="000000"/>
                </a:solidFill>
                <a:latin typeface="merriweather"/>
              </a:rPr>
              <a:t>các</a:t>
            </a:r>
            <a:r>
              <a:rPr lang="en-US" sz="2800" dirty="0">
                <a:solidFill>
                  <a:srgbClr val="000000"/>
                </a:solidFill>
                <a:latin typeface="merriweather"/>
              </a:rPr>
              <a:t> </a:t>
            </a:r>
            <a:r>
              <a:rPr lang="en-US" sz="2800" dirty="0" err="1">
                <a:solidFill>
                  <a:srgbClr val="000000"/>
                </a:solidFill>
                <a:latin typeface="merriweather"/>
              </a:rPr>
              <a:t>số</a:t>
            </a:r>
            <a:r>
              <a:rPr lang="en-US" sz="2800" dirty="0">
                <a:solidFill>
                  <a:srgbClr val="000000"/>
                </a:solidFill>
                <a:latin typeface="merriweather"/>
              </a:rPr>
              <a:t> </a:t>
            </a:r>
            <a:r>
              <a:rPr lang="en-US" sz="2800" dirty="0" err="1">
                <a:solidFill>
                  <a:srgbClr val="000000"/>
                </a:solidFill>
                <a:latin typeface="merriweather"/>
              </a:rPr>
              <a:t>thực</a:t>
            </a:r>
            <a:r>
              <a:rPr lang="en-US" sz="2800" dirty="0">
                <a:solidFill>
                  <a:srgbClr val="000000"/>
                </a:solidFill>
                <a:latin typeface="merriweather"/>
              </a:rPr>
              <a:t> </a:t>
            </a:r>
            <a:r>
              <a:rPr lang="en-US" sz="2800" dirty="0" err="1">
                <a:solidFill>
                  <a:srgbClr val="000000"/>
                </a:solidFill>
                <a:latin typeface="merriweather"/>
              </a:rPr>
              <a:t>với</a:t>
            </a:r>
            <a:r>
              <a:rPr lang="en-US" sz="2800" dirty="0">
                <a:solidFill>
                  <a:srgbClr val="000000"/>
                </a:solidFill>
                <a:latin typeface="merriweather"/>
              </a:rPr>
              <a:t> </a:t>
            </a:r>
            <a:r>
              <a:rPr lang="en-US" sz="2800" dirty="0" err="1">
                <a:solidFill>
                  <a:srgbClr val="000000"/>
                </a:solidFill>
                <a:latin typeface="merriweather"/>
              </a:rPr>
              <a:t>dấu</a:t>
            </a:r>
            <a:r>
              <a:rPr lang="en-US" sz="2800" dirty="0">
                <a:solidFill>
                  <a:srgbClr val="000000"/>
                </a:solidFill>
                <a:latin typeface="merriweather"/>
              </a:rPr>
              <a:t> </a:t>
            </a:r>
            <a:r>
              <a:rPr lang="en-US" sz="2800" dirty="0" err="1">
                <a:solidFill>
                  <a:srgbClr val="000000"/>
                </a:solidFill>
                <a:latin typeface="merriweather"/>
              </a:rPr>
              <a:t>chấm</a:t>
            </a:r>
            <a:r>
              <a:rPr lang="en-US" sz="2800" dirty="0">
                <a:solidFill>
                  <a:srgbClr val="000000"/>
                </a:solidFill>
                <a:latin typeface="merriweather"/>
              </a:rPr>
              <a:t> </a:t>
            </a:r>
            <a:r>
              <a:rPr lang="en-US" sz="2800" dirty="0" err="1">
                <a:solidFill>
                  <a:srgbClr val="000000"/>
                </a:solidFill>
                <a:latin typeface="merriweather"/>
              </a:rPr>
              <a:t>động</a:t>
            </a:r>
            <a:r>
              <a:rPr lang="en-US" sz="2800" dirty="0">
                <a:solidFill>
                  <a:srgbClr val="000000"/>
                </a:solidFill>
                <a:latin typeface="merriweather"/>
              </a:rPr>
              <a:t> (</a:t>
            </a:r>
            <a:r>
              <a:rPr lang="en-US" sz="2800" dirty="0" err="1">
                <a:solidFill>
                  <a:srgbClr val="000000"/>
                </a:solidFill>
                <a:latin typeface="merriweather"/>
              </a:rPr>
              <a:t>có</a:t>
            </a:r>
            <a:r>
              <a:rPr lang="en-US" sz="2800" dirty="0">
                <a:solidFill>
                  <a:srgbClr val="000000"/>
                </a:solidFill>
                <a:latin typeface="merriweather"/>
              </a:rPr>
              <a:t> </a:t>
            </a:r>
            <a:r>
              <a:rPr lang="en-US" sz="2800" dirty="0" err="1">
                <a:solidFill>
                  <a:srgbClr val="000000"/>
                </a:solidFill>
                <a:latin typeface="merriweather"/>
              </a:rPr>
              <a:t>độ</a:t>
            </a:r>
            <a:r>
              <a:rPr lang="en-US" sz="2800" dirty="0">
                <a:solidFill>
                  <a:srgbClr val="000000"/>
                </a:solidFill>
                <a:latin typeface="merriweather"/>
              </a:rPr>
              <a:t> </a:t>
            </a:r>
            <a:r>
              <a:rPr lang="en-US" sz="2800" dirty="0" err="1">
                <a:solidFill>
                  <a:srgbClr val="000000"/>
                </a:solidFill>
                <a:latin typeface="merriweather"/>
              </a:rPr>
              <a:t>chính</a:t>
            </a:r>
            <a:r>
              <a:rPr lang="en-US" sz="2800" dirty="0">
                <a:solidFill>
                  <a:srgbClr val="000000"/>
                </a:solidFill>
                <a:latin typeface="merriweather"/>
              </a:rPr>
              <a:t> </a:t>
            </a:r>
            <a:r>
              <a:rPr lang="en-US" sz="2800" dirty="0" err="1">
                <a:solidFill>
                  <a:srgbClr val="000000"/>
                </a:solidFill>
                <a:latin typeface="merriweather"/>
              </a:rPr>
              <a:t>xác</a:t>
            </a:r>
            <a:r>
              <a:rPr lang="en-US" sz="2800" dirty="0">
                <a:solidFill>
                  <a:srgbClr val="000000"/>
                </a:solidFill>
                <a:latin typeface="merriweather"/>
              </a:rPr>
              <a:t> </a:t>
            </a:r>
            <a:r>
              <a:rPr lang="en-US" sz="2800" dirty="0" err="1">
                <a:solidFill>
                  <a:srgbClr val="000000"/>
                </a:solidFill>
                <a:latin typeface="merriweather"/>
              </a:rPr>
              <a:t>với</a:t>
            </a:r>
            <a:r>
              <a:rPr lang="en-US" sz="2800" dirty="0">
                <a:solidFill>
                  <a:srgbClr val="000000"/>
                </a:solidFill>
                <a:latin typeface="merriweather"/>
              </a:rPr>
              <a:t> 15 </a:t>
            </a:r>
            <a:r>
              <a:rPr lang="en-US" sz="2800" dirty="0" err="1">
                <a:solidFill>
                  <a:srgbClr val="000000"/>
                </a:solidFill>
                <a:latin typeface="merriweather"/>
              </a:rPr>
              <a:t>chữ</a:t>
            </a:r>
            <a:r>
              <a:rPr lang="en-US" sz="2800" dirty="0">
                <a:solidFill>
                  <a:srgbClr val="000000"/>
                </a:solidFill>
                <a:latin typeface="merriweather"/>
              </a:rPr>
              <a:t> </a:t>
            </a:r>
            <a:r>
              <a:rPr lang="en-US" sz="2800" dirty="0" err="1">
                <a:solidFill>
                  <a:srgbClr val="000000"/>
                </a:solidFill>
                <a:latin typeface="merriweather"/>
              </a:rPr>
              <a:t>số</a:t>
            </a:r>
            <a:r>
              <a:rPr lang="en-US" sz="2800" dirty="0">
                <a:solidFill>
                  <a:srgbClr val="000000"/>
                </a:solidFill>
                <a:latin typeface="merriweather"/>
              </a:rPr>
              <a:t> ở </a:t>
            </a:r>
            <a:r>
              <a:rPr lang="en-US" sz="2800" dirty="0" err="1">
                <a:solidFill>
                  <a:srgbClr val="000000"/>
                </a:solidFill>
                <a:latin typeface="merriweather"/>
              </a:rPr>
              <a:t>phần</a:t>
            </a:r>
            <a:r>
              <a:rPr lang="en-US" sz="2800" dirty="0">
                <a:solidFill>
                  <a:srgbClr val="000000"/>
                </a:solidFill>
                <a:latin typeface="merriweather"/>
              </a:rPr>
              <a:t> </a:t>
            </a:r>
            <a:r>
              <a:rPr lang="en-US" sz="2800" dirty="0" err="1">
                <a:solidFill>
                  <a:srgbClr val="000000"/>
                </a:solidFill>
                <a:latin typeface="merriweather"/>
              </a:rPr>
              <a:t>thập</a:t>
            </a:r>
            <a:r>
              <a:rPr lang="en-US" sz="2800" dirty="0">
                <a:solidFill>
                  <a:srgbClr val="000000"/>
                </a:solidFill>
                <a:latin typeface="merriweather"/>
              </a:rPr>
              <a:t> </a:t>
            </a:r>
            <a:r>
              <a:rPr lang="en-US" sz="2800" dirty="0" err="1">
                <a:solidFill>
                  <a:srgbClr val="000000"/>
                </a:solidFill>
                <a:latin typeface="merriweather"/>
              </a:rPr>
              <a:t>phân</a:t>
            </a:r>
            <a:r>
              <a:rPr lang="en-US" sz="2800" dirty="0">
                <a:solidFill>
                  <a:srgbClr val="000000"/>
                </a:solidFill>
                <a:latin typeface="merriweather"/>
              </a:rPr>
              <a:t>). </a:t>
            </a:r>
            <a:r>
              <a:rPr lang="en-US" sz="2800" dirty="0" err="1">
                <a:solidFill>
                  <a:srgbClr val="000000"/>
                </a:solidFill>
                <a:latin typeface="merriweather"/>
              </a:rPr>
              <a:t>Các</a:t>
            </a:r>
            <a:r>
              <a:rPr lang="en-US" sz="2800" dirty="0">
                <a:solidFill>
                  <a:srgbClr val="000000"/>
                </a:solidFill>
                <a:latin typeface="merriweather"/>
              </a:rPr>
              <a:t> </a:t>
            </a:r>
            <a:r>
              <a:rPr lang="en-US" sz="2800" dirty="0" err="1">
                <a:solidFill>
                  <a:srgbClr val="000000"/>
                </a:solidFill>
                <a:latin typeface="merriweather"/>
              </a:rPr>
              <a:t>số</a:t>
            </a:r>
            <a:r>
              <a:rPr lang="en-US" sz="2800" dirty="0">
                <a:solidFill>
                  <a:srgbClr val="000000"/>
                </a:solidFill>
                <a:latin typeface="merriweather"/>
              </a:rPr>
              <a:t> </a:t>
            </a:r>
            <a:r>
              <a:rPr lang="en-US" sz="2800" dirty="0" err="1">
                <a:solidFill>
                  <a:srgbClr val="000000"/>
                </a:solidFill>
                <a:latin typeface="merriweather"/>
              </a:rPr>
              <a:t>thực</a:t>
            </a:r>
            <a:r>
              <a:rPr lang="en-US" sz="2800" dirty="0">
                <a:solidFill>
                  <a:srgbClr val="000000"/>
                </a:solidFill>
                <a:latin typeface="merriweather"/>
              </a:rPr>
              <a:t> </a:t>
            </a:r>
            <a:r>
              <a:rPr lang="en-US" sz="2800" dirty="0" err="1">
                <a:solidFill>
                  <a:srgbClr val="000000"/>
                </a:solidFill>
                <a:latin typeface="merriweather"/>
              </a:rPr>
              <a:t>có</a:t>
            </a:r>
            <a:r>
              <a:rPr lang="en-US" sz="2800" dirty="0">
                <a:solidFill>
                  <a:srgbClr val="000000"/>
                </a:solidFill>
                <a:latin typeface="merriweather"/>
              </a:rPr>
              <a:t> </a:t>
            </a:r>
            <a:r>
              <a:rPr lang="en-US" sz="2800" dirty="0" err="1">
                <a:solidFill>
                  <a:srgbClr val="000000"/>
                </a:solidFill>
                <a:latin typeface="merriweather"/>
              </a:rPr>
              <a:t>thể</a:t>
            </a:r>
            <a:r>
              <a:rPr lang="en-US" sz="2800" dirty="0">
                <a:solidFill>
                  <a:srgbClr val="000000"/>
                </a:solidFill>
                <a:latin typeface="merriweather"/>
              </a:rPr>
              <a:t> </a:t>
            </a:r>
            <a:r>
              <a:rPr lang="en-US" sz="2800" dirty="0" err="1">
                <a:solidFill>
                  <a:srgbClr val="000000"/>
                </a:solidFill>
                <a:latin typeface="merriweather"/>
              </a:rPr>
              <a:t>được</a:t>
            </a:r>
            <a:r>
              <a:rPr lang="en-US" sz="2800" dirty="0">
                <a:solidFill>
                  <a:srgbClr val="000000"/>
                </a:solidFill>
                <a:latin typeface="merriweather"/>
              </a:rPr>
              <a:t> </a:t>
            </a:r>
            <a:r>
              <a:rPr lang="en-US" sz="2800" dirty="0" err="1">
                <a:solidFill>
                  <a:srgbClr val="000000"/>
                </a:solidFill>
                <a:latin typeface="merriweather"/>
              </a:rPr>
              <a:t>biểu</a:t>
            </a:r>
            <a:r>
              <a:rPr lang="en-US" sz="2800" dirty="0">
                <a:solidFill>
                  <a:srgbClr val="000000"/>
                </a:solidFill>
                <a:latin typeface="merriweather"/>
              </a:rPr>
              <a:t> </a:t>
            </a:r>
            <a:r>
              <a:rPr lang="en-US" sz="2800" dirty="0" err="1">
                <a:solidFill>
                  <a:srgbClr val="000000"/>
                </a:solidFill>
                <a:latin typeface="merriweather"/>
              </a:rPr>
              <a:t>diễn</a:t>
            </a:r>
            <a:r>
              <a:rPr lang="en-US" sz="2800" dirty="0">
                <a:solidFill>
                  <a:srgbClr val="000000"/>
                </a:solidFill>
                <a:latin typeface="merriweather"/>
              </a:rPr>
              <a:t> </a:t>
            </a:r>
            <a:r>
              <a:rPr lang="en-US" sz="2800" dirty="0" err="1">
                <a:solidFill>
                  <a:srgbClr val="000000"/>
                </a:solidFill>
                <a:latin typeface="merriweather"/>
              </a:rPr>
              <a:t>với</a:t>
            </a:r>
            <a:r>
              <a:rPr lang="en-US" sz="2800" dirty="0">
                <a:solidFill>
                  <a:srgbClr val="000000"/>
                </a:solidFill>
                <a:latin typeface="merriweather"/>
              </a:rPr>
              <a:t> </a:t>
            </a:r>
            <a:r>
              <a:rPr lang="en-US" sz="2800" dirty="0" err="1">
                <a:solidFill>
                  <a:srgbClr val="000000"/>
                </a:solidFill>
                <a:latin typeface="merriweather"/>
              </a:rPr>
              <a:t>ký</a:t>
            </a:r>
            <a:r>
              <a:rPr lang="en-US" sz="2800" dirty="0">
                <a:solidFill>
                  <a:srgbClr val="000000"/>
                </a:solidFill>
                <a:latin typeface="merriweather"/>
              </a:rPr>
              <a:t> </a:t>
            </a:r>
            <a:r>
              <a:rPr lang="en-US" sz="2800" dirty="0" err="1">
                <a:solidFill>
                  <a:srgbClr val="000000"/>
                </a:solidFill>
                <a:latin typeface="merriweather"/>
              </a:rPr>
              <a:t>hiệu</a:t>
            </a:r>
            <a:r>
              <a:rPr lang="en-US" sz="2800" dirty="0">
                <a:solidFill>
                  <a:srgbClr val="000000"/>
                </a:solidFill>
                <a:latin typeface="merriweather"/>
              </a:rPr>
              <a:t> e </a:t>
            </a:r>
            <a:r>
              <a:rPr lang="en-US" sz="2800" dirty="0" err="1">
                <a:solidFill>
                  <a:srgbClr val="000000"/>
                </a:solidFill>
                <a:latin typeface="merriweather"/>
              </a:rPr>
              <a:t>hoặc</a:t>
            </a:r>
            <a:r>
              <a:rPr lang="en-US" sz="2800" dirty="0">
                <a:solidFill>
                  <a:srgbClr val="000000"/>
                </a:solidFill>
                <a:latin typeface="merriweather"/>
              </a:rPr>
              <a:t> E </a:t>
            </a:r>
            <a:r>
              <a:rPr lang="en-US" sz="2800" dirty="0" err="1">
                <a:solidFill>
                  <a:srgbClr val="000000"/>
                </a:solidFill>
                <a:latin typeface="merriweather"/>
              </a:rPr>
              <a:t>là</a:t>
            </a:r>
            <a:r>
              <a:rPr lang="en-US" sz="2800" dirty="0">
                <a:solidFill>
                  <a:srgbClr val="000000"/>
                </a:solidFill>
                <a:latin typeface="merriweather"/>
              </a:rPr>
              <a:t> </a:t>
            </a:r>
            <a:r>
              <a:rPr lang="en-US" sz="2800" dirty="0" err="1">
                <a:solidFill>
                  <a:srgbClr val="000000"/>
                </a:solidFill>
                <a:latin typeface="merriweather"/>
              </a:rPr>
              <a:t>một</a:t>
            </a:r>
            <a:r>
              <a:rPr lang="en-US" sz="2800" dirty="0">
                <a:solidFill>
                  <a:srgbClr val="000000"/>
                </a:solidFill>
                <a:latin typeface="merriweather"/>
              </a:rPr>
              <a:t> </a:t>
            </a:r>
            <a:r>
              <a:rPr lang="en-US" sz="2800" dirty="0" err="1">
                <a:solidFill>
                  <a:srgbClr val="000000"/>
                </a:solidFill>
                <a:latin typeface="merriweather"/>
              </a:rPr>
              <a:t>cách</a:t>
            </a:r>
            <a:r>
              <a:rPr lang="en-US" sz="2800" dirty="0">
                <a:solidFill>
                  <a:srgbClr val="000000"/>
                </a:solidFill>
                <a:latin typeface="merriweather"/>
              </a:rPr>
              <a:t> </a:t>
            </a:r>
            <a:r>
              <a:rPr lang="en-US" sz="2800" dirty="0" err="1">
                <a:solidFill>
                  <a:srgbClr val="000000"/>
                </a:solidFill>
                <a:latin typeface="merriweather"/>
              </a:rPr>
              <a:t>ghi</a:t>
            </a:r>
            <a:r>
              <a:rPr lang="en-US" sz="2800" dirty="0">
                <a:solidFill>
                  <a:srgbClr val="000000"/>
                </a:solidFill>
                <a:latin typeface="merriweather"/>
              </a:rPr>
              <a:t> </a:t>
            </a:r>
            <a:r>
              <a:rPr lang="en-US" sz="2800" dirty="0" err="1">
                <a:solidFill>
                  <a:srgbClr val="000000"/>
                </a:solidFill>
                <a:latin typeface="merriweather"/>
              </a:rPr>
              <a:t>khoa</a:t>
            </a:r>
            <a:r>
              <a:rPr lang="en-US" sz="2800" dirty="0">
                <a:solidFill>
                  <a:srgbClr val="000000"/>
                </a:solidFill>
                <a:latin typeface="merriweather"/>
              </a:rPr>
              <a:t> </a:t>
            </a:r>
            <a:r>
              <a:rPr lang="en-US" sz="2800" dirty="0" err="1">
                <a:solidFill>
                  <a:srgbClr val="000000"/>
                </a:solidFill>
                <a:latin typeface="merriweather"/>
              </a:rPr>
              <a:t>học</a:t>
            </a:r>
            <a:r>
              <a:rPr lang="en-US" sz="2800" dirty="0">
                <a:solidFill>
                  <a:srgbClr val="000000"/>
                </a:solidFill>
                <a:latin typeface="merriweather"/>
              </a:rPr>
              <a:t> </a:t>
            </a:r>
            <a:r>
              <a:rPr lang="en-US" sz="2800" dirty="0" err="1">
                <a:solidFill>
                  <a:srgbClr val="000000"/>
                </a:solidFill>
                <a:latin typeface="merriweather"/>
              </a:rPr>
              <a:t>của</a:t>
            </a:r>
            <a:r>
              <a:rPr lang="en-US" sz="2800" dirty="0">
                <a:solidFill>
                  <a:srgbClr val="000000"/>
                </a:solidFill>
                <a:latin typeface="merriweather"/>
              </a:rPr>
              <a:t> a10</a:t>
            </a:r>
            <a:r>
              <a:rPr lang="en-US" sz="1600" baseline="30000" dirty="0">
                <a:solidFill>
                  <a:srgbClr val="000000"/>
                </a:solidFill>
                <a:latin typeface="merriweather"/>
              </a:rPr>
              <a:t>b</a:t>
            </a:r>
            <a:r>
              <a:rPr lang="en-US" sz="2800" dirty="0">
                <a:solidFill>
                  <a:srgbClr val="000000"/>
                </a:solidFill>
                <a:latin typeface="merriweather"/>
              </a:rPr>
              <a:t>. </a:t>
            </a:r>
            <a:r>
              <a:rPr lang="en-US" sz="2800" dirty="0" err="1">
                <a:solidFill>
                  <a:srgbClr val="000000"/>
                </a:solidFill>
                <a:latin typeface="merriweather"/>
              </a:rPr>
              <a:t>Ví</a:t>
            </a:r>
            <a:r>
              <a:rPr lang="en-US" sz="2800" dirty="0">
                <a:solidFill>
                  <a:srgbClr val="000000"/>
                </a:solidFill>
                <a:latin typeface="merriweather"/>
              </a:rPr>
              <a:t> </a:t>
            </a:r>
            <a:r>
              <a:rPr lang="en-US" sz="2800" dirty="0" err="1">
                <a:solidFill>
                  <a:srgbClr val="000000"/>
                </a:solidFill>
                <a:latin typeface="merriweather"/>
              </a:rPr>
              <a:t>dụ</a:t>
            </a:r>
            <a:r>
              <a:rPr lang="en-US" sz="2800" dirty="0">
                <a:solidFill>
                  <a:srgbClr val="000000"/>
                </a:solidFill>
                <a:latin typeface="merriweather"/>
              </a:rPr>
              <a:t>, 1.5e2 </a:t>
            </a:r>
            <a:r>
              <a:rPr lang="en-US" sz="2800" dirty="0" err="1">
                <a:solidFill>
                  <a:srgbClr val="000000"/>
                </a:solidFill>
                <a:latin typeface="merriweather"/>
              </a:rPr>
              <a:t>tương</a:t>
            </a:r>
            <a:r>
              <a:rPr lang="en-US" sz="2800" dirty="0">
                <a:solidFill>
                  <a:srgbClr val="000000"/>
                </a:solidFill>
                <a:latin typeface="merriweather"/>
              </a:rPr>
              <a:t> </a:t>
            </a:r>
            <a:r>
              <a:rPr lang="en-US" sz="2800" dirty="0" err="1">
                <a:solidFill>
                  <a:srgbClr val="000000"/>
                </a:solidFill>
                <a:latin typeface="merriweather"/>
              </a:rPr>
              <a:t>đương</a:t>
            </a:r>
            <a:r>
              <a:rPr lang="en-US" sz="2800" dirty="0">
                <a:solidFill>
                  <a:srgbClr val="000000"/>
                </a:solidFill>
                <a:latin typeface="merriweather"/>
              </a:rPr>
              <a:t> 1.5 x 10</a:t>
            </a:r>
            <a:r>
              <a:rPr lang="en-US" sz="1600" baseline="30000" dirty="0">
                <a:solidFill>
                  <a:srgbClr val="000000"/>
                </a:solidFill>
                <a:latin typeface="merriweather"/>
              </a:rPr>
              <a:t>2</a:t>
            </a:r>
            <a:r>
              <a:rPr lang="en-US" sz="2800" dirty="0">
                <a:solidFill>
                  <a:srgbClr val="000000"/>
                </a:solidFill>
                <a:latin typeface="merriweather"/>
              </a:rPr>
              <a:t>.</a:t>
            </a:r>
            <a:endParaRPr lang="en-US" sz="2800" dirty="0"/>
          </a:p>
          <a:p>
            <a:pPr marL="0" lvl="0" indent="0" eaLnBrk="0" hangingPunct="0">
              <a:spcBef>
                <a:spcPct val="0"/>
              </a:spcBef>
              <a:buClrTx/>
              <a:buNone/>
            </a:pPr>
            <a:r>
              <a:rPr lang="en-US" sz="2800" dirty="0">
                <a:solidFill>
                  <a:srgbClr val="000000"/>
                </a:solidFill>
                <a:latin typeface="merriweather"/>
              </a:rPr>
              <a:t>– </a:t>
            </a:r>
            <a:r>
              <a:rPr lang="en-US" sz="2800" b="1" dirty="0" err="1">
                <a:solidFill>
                  <a:srgbClr val="000000"/>
                </a:solidFill>
                <a:latin typeface="merriweather"/>
              </a:rPr>
              <a:t>Số</a:t>
            </a:r>
            <a:r>
              <a:rPr lang="en-US" sz="2800" b="1" dirty="0">
                <a:solidFill>
                  <a:srgbClr val="000000"/>
                </a:solidFill>
                <a:latin typeface="merriweather"/>
              </a:rPr>
              <a:t> </a:t>
            </a:r>
            <a:r>
              <a:rPr lang="en-US" sz="2800" b="1" dirty="0" err="1">
                <a:solidFill>
                  <a:srgbClr val="000000"/>
                </a:solidFill>
                <a:latin typeface="merriweather"/>
              </a:rPr>
              <a:t>phức</a:t>
            </a:r>
            <a:r>
              <a:rPr lang="en-US" sz="2800" b="1" dirty="0">
                <a:solidFill>
                  <a:srgbClr val="000000"/>
                </a:solidFill>
                <a:latin typeface="merriweather"/>
              </a:rPr>
              <a:t> (complex)</a:t>
            </a:r>
            <a:r>
              <a:rPr lang="en-US" sz="2800" dirty="0">
                <a:solidFill>
                  <a:srgbClr val="000000"/>
                </a:solidFill>
                <a:latin typeface="merriweather"/>
              </a:rPr>
              <a:t> </a:t>
            </a:r>
            <a:r>
              <a:rPr lang="en-US" sz="2800" dirty="0" err="1">
                <a:solidFill>
                  <a:srgbClr val="000000"/>
                </a:solidFill>
                <a:latin typeface="merriweather"/>
              </a:rPr>
              <a:t>được</a:t>
            </a:r>
            <a:r>
              <a:rPr lang="en-US" sz="2800" dirty="0">
                <a:solidFill>
                  <a:srgbClr val="000000"/>
                </a:solidFill>
                <a:latin typeface="merriweather"/>
              </a:rPr>
              <a:t> </a:t>
            </a:r>
            <a:r>
              <a:rPr lang="en-US" sz="2800" dirty="0" err="1">
                <a:solidFill>
                  <a:srgbClr val="000000"/>
                </a:solidFill>
                <a:latin typeface="merriweather"/>
              </a:rPr>
              <a:t>đại</a:t>
            </a:r>
            <a:r>
              <a:rPr lang="en-US" sz="2800" dirty="0">
                <a:solidFill>
                  <a:srgbClr val="000000"/>
                </a:solidFill>
                <a:latin typeface="merriweather"/>
              </a:rPr>
              <a:t> </a:t>
            </a:r>
            <a:r>
              <a:rPr lang="en-US" sz="2800" dirty="0" err="1">
                <a:solidFill>
                  <a:srgbClr val="000000"/>
                </a:solidFill>
                <a:latin typeface="merriweather"/>
              </a:rPr>
              <a:t>diện</a:t>
            </a:r>
            <a:r>
              <a:rPr lang="en-US" sz="2800" dirty="0">
                <a:solidFill>
                  <a:srgbClr val="000000"/>
                </a:solidFill>
                <a:latin typeface="merriweather"/>
              </a:rPr>
              <a:t> </a:t>
            </a:r>
            <a:r>
              <a:rPr lang="en-US" sz="2800" dirty="0" err="1">
                <a:solidFill>
                  <a:srgbClr val="000000"/>
                </a:solidFill>
                <a:latin typeface="merriweather"/>
              </a:rPr>
              <a:t>bởi</a:t>
            </a:r>
            <a:r>
              <a:rPr lang="en-US" sz="2800" dirty="0">
                <a:solidFill>
                  <a:srgbClr val="000000"/>
                </a:solidFill>
                <a:latin typeface="merriweather"/>
              </a:rPr>
              <a:t> </a:t>
            </a:r>
            <a:r>
              <a:rPr lang="en-US" sz="2800" dirty="0" err="1">
                <a:solidFill>
                  <a:srgbClr val="000000"/>
                </a:solidFill>
                <a:latin typeface="merriweather"/>
              </a:rPr>
              <a:t>lớp</a:t>
            </a:r>
            <a:r>
              <a:rPr lang="en-US" sz="2800" dirty="0">
                <a:solidFill>
                  <a:srgbClr val="000000"/>
                </a:solidFill>
                <a:latin typeface="merriweather"/>
              </a:rPr>
              <a:t> </a:t>
            </a:r>
            <a:r>
              <a:rPr lang="en-US" sz="2800" b="1" dirty="0">
                <a:solidFill>
                  <a:srgbClr val="DC143C"/>
                </a:solidFill>
                <a:latin typeface="Monaco"/>
              </a:rPr>
              <a:t>complex</a:t>
            </a:r>
            <a:r>
              <a:rPr lang="en-US" sz="2800" dirty="0">
                <a:solidFill>
                  <a:srgbClr val="000000"/>
                </a:solidFill>
                <a:latin typeface="merriweather"/>
              </a:rPr>
              <a:t>. </a:t>
            </a:r>
            <a:r>
              <a:rPr lang="en-US" sz="2800" dirty="0" err="1">
                <a:solidFill>
                  <a:srgbClr val="000000"/>
                </a:solidFill>
                <a:latin typeface="merriweather"/>
              </a:rPr>
              <a:t>Số</a:t>
            </a:r>
            <a:r>
              <a:rPr lang="en-US" sz="2800" dirty="0">
                <a:solidFill>
                  <a:srgbClr val="000000"/>
                </a:solidFill>
                <a:latin typeface="merriweather"/>
              </a:rPr>
              <a:t> </a:t>
            </a:r>
            <a:r>
              <a:rPr lang="en-US" sz="2800" dirty="0" err="1">
                <a:solidFill>
                  <a:srgbClr val="000000"/>
                </a:solidFill>
                <a:latin typeface="merriweather"/>
              </a:rPr>
              <a:t>phức</a:t>
            </a:r>
            <a:r>
              <a:rPr lang="en-US" sz="2800" dirty="0">
                <a:solidFill>
                  <a:srgbClr val="000000"/>
                </a:solidFill>
                <a:latin typeface="merriweather"/>
              </a:rPr>
              <a:t> </a:t>
            </a:r>
            <a:r>
              <a:rPr lang="en-US" sz="2800" dirty="0" err="1">
                <a:solidFill>
                  <a:srgbClr val="000000"/>
                </a:solidFill>
                <a:latin typeface="merriweather"/>
              </a:rPr>
              <a:t>được</a:t>
            </a:r>
            <a:r>
              <a:rPr lang="en-US" sz="2800" dirty="0">
                <a:solidFill>
                  <a:srgbClr val="000000"/>
                </a:solidFill>
                <a:latin typeface="merriweather"/>
              </a:rPr>
              <a:t> </a:t>
            </a:r>
            <a:r>
              <a:rPr lang="en-US" sz="2800" dirty="0" err="1">
                <a:solidFill>
                  <a:srgbClr val="000000"/>
                </a:solidFill>
                <a:latin typeface="merriweather"/>
              </a:rPr>
              <a:t>viết</a:t>
            </a:r>
            <a:r>
              <a:rPr lang="en-US" sz="2800" dirty="0">
                <a:solidFill>
                  <a:srgbClr val="000000"/>
                </a:solidFill>
                <a:latin typeface="merriweather"/>
              </a:rPr>
              <a:t> </a:t>
            </a:r>
            <a:r>
              <a:rPr lang="en-US" sz="2800" dirty="0" err="1">
                <a:solidFill>
                  <a:srgbClr val="000000"/>
                </a:solidFill>
                <a:latin typeface="merriweather"/>
              </a:rPr>
              <a:t>dưới</a:t>
            </a:r>
            <a:r>
              <a:rPr lang="en-US" sz="2800" dirty="0">
                <a:solidFill>
                  <a:srgbClr val="000000"/>
                </a:solidFill>
                <a:latin typeface="merriweather"/>
              </a:rPr>
              <a:t> </a:t>
            </a:r>
            <a:r>
              <a:rPr lang="en-US" sz="2800" dirty="0" err="1">
                <a:solidFill>
                  <a:srgbClr val="000000"/>
                </a:solidFill>
                <a:latin typeface="merriweather"/>
              </a:rPr>
              <a:t>dạng</a:t>
            </a:r>
            <a:r>
              <a:rPr lang="en-US" sz="2800" dirty="0">
                <a:solidFill>
                  <a:srgbClr val="000000"/>
                </a:solidFill>
                <a:latin typeface="merriweather"/>
              </a:rPr>
              <a:t> x + </a:t>
            </a:r>
            <a:r>
              <a:rPr lang="en-US" sz="2800" dirty="0" err="1">
                <a:solidFill>
                  <a:srgbClr val="000000"/>
                </a:solidFill>
                <a:latin typeface="merriweather"/>
              </a:rPr>
              <a:t>yj</a:t>
            </a:r>
            <a:r>
              <a:rPr lang="en-US" sz="2800" dirty="0">
                <a:solidFill>
                  <a:srgbClr val="000000"/>
                </a:solidFill>
                <a:latin typeface="merriweather"/>
              </a:rPr>
              <a:t>. </a:t>
            </a:r>
            <a:r>
              <a:rPr lang="en-US" sz="2800" dirty="0" err="1">
                <a:solidFill>
                  <a:srgbClr val="000000"/>
                </a:solidFill>
                <a:latin typeface="merriweather"/>
              </a:rPr>
              <a:t>Trong</a:t>
            </a:r>
            <a:r>
              <a:rPr lang="en-US" sz="2800" dirty="0">
                <a:solidFill>
                  <a:srgbClr val="000000"/>
                </a:solidFill>
                <a:latin typeface="merriweather"/>
              </a:rPr>
              <a:t> </a:t>
            </a:r>
            <a:r>
              <a:rPr lang="en-US" sz="2800" dirty="0" err="1">
                <a:solidFill>
                  <a:srgbClr val="000000"/>
                </a:solidFill>
                <a:latin typeface="merriweather"/>
              </a:rPr>
              <a:t>đó</a:t>
            </a:r>
            <a:r>
              <a:rPr lang="en-US" sz="2800" dirty="0">
                <a:solidFill>
                  <a:srgbClr val="000000"/>
                </a:solidFill>
                <a:latin typeface="merriweather"/>
              </a:rPr>
              <a:t>, x </a:t>
            </a:r>
            <a:r>
              <a:rPr lang="en-US" sz="2800" dirty="0" err="1">
                <a:solidFill>
                  <a:srgbClr val="000000"/>
                </a:solidFill>
                <a:latin typeface="merriweather"/>
              </a:rPr>
              <a:t>là</a:t>
            </a:r>
            <a:r>
              <a:rPr lang="en-US" sz="2800" dirty="0">
                <a:solidFill>
                  <a:srgbClr val="000000"/>
                </a:solidFill>
                <a:latin typeface="merriweather"/>
              </a:rPr>
              <a:t> </a:t>
            </a:r>
            <a:r>
              <a:rPr lang="en-US" sz="2800" dirty="0" err="1">
                <a:solidFill>
                  <a:srgbClr val="000000"/>
                </a:solidFill>
                <a:latin typeface="merriweather"/>
              </a:rPr>
              <a:t>phần</a:t>
            </a:r>
            <a:r>
              <a:rPr lang="en-US" sz="2800" dirty="0">
                <a:solidFill>
                  <a:srgbClr val="000000"/>
                </a:solidFill>
                <a:latin typeface="merriweather"/>
              </a:rPr>
              <a:t> </a:t>
            </a:r>
            <a:r>
              <a:rPr lang="en-US" sz="2800" dirty="0" err="1">
                <a:solidFill>
                  <a:srgbClr val="000000"/>
                </a:solidFill>
                <a:latin typeface="merriweather"/>
              </a:rPr>
              <a:t>thực</a:t>
            </a:r>
            <a:r>
              <a:rPr lang="en-US" sz="2800" dirty="0">
                <a:solidFill>
                  <a:srgbClr val="000000"/>
                </a:solidFill>
                <a:latin typeface="merriweather"/>
              </a:rPr>
              <a:t>, y </a:t>
            </a:r>
            <a:r>
              <a:rPr lang="en-US" sz="2800" dirty="0" err="1">
                <a:solidFill>
                  <a:srgbClr val="000000"/>
                </a:solidFill>
                <a:latin typeface="merriweather"/>
              </a:rPr>
              <a:t>là</a:t>
            </a:r>
            <a:r>
              <a:rPr lang="en-US" sz="2800" dirty="0">
                <a:solidFill>
                  <a:srgbClr val="000000"/>
                </a:solidFill>
                <a:latin typeface="merriweather"/>
              </a:rPr>
              <a:t> </a:t>
            </a:r>
            <a:r>
              <a:rPr lang="en-US" sz="2800" dirty="0" err="1">
                <a:solidFill>
                  <a:srgbClr val="000000"/>
                </a:solidFill>
                <a:latin typeface="merriweather"/>
              </a:rPr>
              <a:t>phần</a:t>
            </a:r>
            <a:r>
              <a:rPr lang="en-US" sz="2800" dirty="0">
                <a:solidFill>
                  <a:srgbClr val="000000"/>
                </a:solidFill>
                <a:latin typeface="merriweather"/>
              </a:rPr>
              <a:t> </a:t>
            </a:r>
            <a:r>
              <a:rPr lang="en-US" sz="2800" dirty="0" err="1">
                <a:solidFill>
                  <a:srgbClr val="000000"/>
                </a:solidFill>
                <a:latin typeface="merriweather"/>
              </a:rPr>
              <a:t>ảo</a:t>
            </a:r>
            <a:r>
              <a:rPr lang="en-US" sz="2800" dirty="0">
                <a:solidFill>
                  <a:srgbClr val="000000"/>
                </a:solidFill>
                <a:latin typeface="merriweather"/>
              </a:rPr>
              <a:t>.</a:t>
            </a:r>
            <a:endParaRPr lang="en-US" sz="4000" dirty="0">
              <a:latin typeface="Arial" panose="020B0604020202020204" pitchFamily="34" charset="0"/>
            </a:endParaRPr>
          </a:p>
        </p:txBody>
      </p:sp>
      <p:sp>
        <p:nvSpPr>
          <p:cNvPr id="4" name="Rectangle 1"/>
          <p:cNvSpPr>
            <a:spLocks noChangeArrowheads="1"/>
          </p:cNvSpPr>
          <p:nvPr/>
        </p:nvSpPr>
        <p:spPr bwMode="auto">
          <a:xfrm>
            <a:off x="1665514" y="337848"/>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4896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2.3 Số - Numbers</a:t>
            </a:r>
          </a:p>
        </p:txBody>
      </p:sp>
      <p:sp>
        <p:nvSpPr>
          <p:cNvPr id="4" name="Rectangle 1"/>
          <p:cNvSpPr>
            <a:spLocks noChangeArrowheads="1"/>
          </p:cNvSpPr>
          <p:nvPr/>
        </p:nvSpPr>
        <p:spPr bwMode="auto">
          <a:xfrm>
            <a:off x="1665514" y="337848"/>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97995" y="1949903"/>
            <a:ext cx="7866289" cy="4039446"/>
          </a:xfrm>
          <a:prstGeom prst="rect">
            <a:avLst/>
          </a:prstGeom>
        </p:spPr>
      </p:pic>
      <p:pic>
        <p:nvPicPr>
          <p:cNvPr id="7" name="Picture 6"/>
          <p:cNvPicPr>
            <a:picLocks noChangeAspect="1"/>
          </p:cNvPicPr>
          <p:nvPr/>
        </p:nvPicPr>
        <p:blipFill>
          <a:blip r:embed="rId3"/>
          <a:stretch>
            <a:fillRect/>
          </a:stretch>
        </p:blipFill>
        <p:spPr>
          <a:xfrm>
            <a:off x="8772525" y="2913290"/>
            <a:ext cx="2876550" cy="1619250"/>
          </a:xfrm>
          <a:prstGeom prst="rect">
            <a:avLst/>
          </a:prstGeom>
        </p:spPr>
      </p:pic>
    </p:spTree>
    <p:extLst>
      <p:ext uri="{BB962C8B-B14F-4D97-AF65-F5344CB8AC3E}">
        <p14:creationId xmlns:p14="http://schemas.microsoft.com/office/powerpoint/2010/main" val="334498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2.3 Số - Numbers</a:t>
            </a:r>
          </a:p>
        </p:txBody>
      </p:sp>
      <p:sp>
        <p:nvSpPr>
          <p:cNvPr id="3" name="Content Placeholder 2"/>
          <p:cNvSpPr>
            <a:spLocks noGrp="1"/>
          </p:cNvSpPr>
          <p:nvPr>
            <p:ph idx="1"/>
          </p:nvPr>
        </p:nvSpPr>
        <p:spPr/>
        <p:txBody>
          <a:bodyPr/>
          <a:lstStyle/>
          <a:p>
            <a:r>
              <a:rPr lang="en-US" sz="2800" b="1" dirty="0" err="1"/>
              <a:t>Chuyển</a:t>
            </a:r>
            <a:r>
              <a:rPr lang="en-US" sz="2800" b="1" dirty="0"/>
              <a:t> </a:t>
            </a:r>
            <a:r>
              <a:rPr lang="en-US" sz="2800" b="1" dirty="0" err="1"/>
              <a:t>đổi</a:t>
            </a:r>
            <a:r>
              <a:rPr lang="en-US" sz="2800" b="1" dirty="0"/>
              <a:t> </a:t>
            </a:r>
            <a:r>
              <a:rPr lang="en-US" sz="2800" b="1" dirty="0" err="1"/>
              <a:t>giữa</a:t>
            </a:r>
            <a:r>
              <a:rPr lang="en-US" sz="2800" b="1" dirty="0"/>
              <a:t> </a:t>
            </a:r>
            <a:r>
              <a:rPr lang="en-US" sz="2800" b="1" dirty="0" err="1"/>
              <a:t>các</a:t>
            </a:r>
            <a:r>
              <a:rPr lang="en-US" sz="2800" b="1" dirty="0"/>
              <a:t> </a:t>
            </a:r>
            <a:r>
              <a:rPr lang="en-US" sz="2800" b="1" dirty="0" err="1"/>
              <a:t>kiểu</a:t>
            </a:r>
            <a:r>
              <a:rPr lang="en-US" sz="2800" b="1" dirty="0"/>
              <a:t> </a:t>
            </a:r>
            <a:r>
              <a:rPr lang="en-US" sz="2800" b="1" dirty="0" err="1"/>
              <a:t>dữ</a:t>
            </a:r>
            <a:r>
              <a:rPr lang="en-US" sz="2800" b="1" dirty="0"/>
              <a:t> </a:t>
            </a:r>
            <a:r>
              <a:rPr lang="en-US" sz="2800" b="1" dirty="0" err="1"/>
              <a:t>liệu</a:t>
            </a:r>
            <a:r>
              <a:rPr lang="en-US" sz="2800" b="1" dirty="0"/>
              <a:t> </a:t>
            </a:r>
            <a:r>
              <a:rPr lang="en-US" sz="2800" b="1" dirty="0" err="1"/>
              <a:t>số</a:t>
            </a:r>
            <a:r>
              <a:rPr lang="en-US" sz="2800" b="1" dirty="0"/>
              <a:t> </a:t>
            </a:r>
            <a:r>
              <a:rPr lang="en-US" sz="2800" b="1" dirty="0" err="1"/>
              <a:t>trong</a:t>
            </a:r>
            <a:r>
              <a:rPr lang="en-US" sz="2800" b="1" dirty="0"/>
              <a:t> Python</a:t>
            </a:r>
          </a:p>
          <a:p>
            <a:r>
              <a:rPr lang="en-US" sz="2800" dirty="0" err="1"/>
              <a:t>Khi</a:t>
            </a:r>
            <a:r>
              <a:rPr lang="en-US" sz="2800" dirty="0"/>
              <a:t> </a:t>
            </a:r>
            <a:r>
              <a:rPr lang="en-US" sz="2800" dirty="0" err="1"/>
              <a:t>cộng</a:t>
            </a:r>
            <a:r>
              <a:rPr lang="en-US" sz="2800" dirty="0"/>
              <a:t>, </a:t>
            </a:r>
            <a:r>
              <a:rPr lang="en-US" sz="2800" dirty="0" err="1"/>
              <a:t>trừ</a:t>
            </a:r>
            <a:r>
              <a:rPr lang="en-US" sz="2800" dirty="0"/>
              <a:t>, </a:t>
            </a:r>
            <a:r>
              <a:rPr lang="en-US" sz="2800" dirty="0" err="1"/>
              <a:t>nhân</a:t>
            </a:r>
            <a:r>
              <a:rPr lang="en-US" sz="2800" dirty="0"/>
              <a:t>, chia </a:t>
            </a:r>
            <a:r>
              <a:rPr lang="en-US" sz="2800" b="1" dirty="0" err="1"/>
              <a:t>một</a:t>
            </a:r>
            <a:r>
              <a:rPr lang="en-US" sz="2800" b="1" dirty="0"/>
              <a:t> </a:t>
            </a:r>
            <a:r>
              <a:rPr lang="en-US" sz="2800" b="1" dirty="0" err="1"/>
              <a:t>số</a:t>
            </a:r>
            <a:r>
              <a:rPr lang="en-US" sz="2800" b="1" dirty="0"/>
              <a:t> </a:t>
            </a:r>
            <a:r>
              <a:rPr lang="en-US" sz="2800" b="1" dirty="0" err="1"/>
              <a:t>nguyên</a:t>
            </a:r>
            <a:r>
              <a:rPr lang="en-US" sz="2800" dirty="0"/>
              <a:t> </a:t>
            </a:r>
            <a:r>
              <a:rPr lang="en-US" sz="2800" dirty="0" err="1"/>
              <a:t>với</a:t>
            </a:r>
            <a:r>
              <a:rPr lang="en-US" sz="2800" dirty="0"/>
              <a:t> </a:t>
            </a:r>
            <a:r>
              <a:rPr lang="en-US" sz="2800" b="1" dirty="0" err="1"/>
              <a:t>một</a:t>
            </a:r>
            <a:r>
              <a:rPr lang="en-US" sz="2800" b="1" dirty="0"/>
              <a:t> </a:t>
            </a:r>
            <a:r>
              <a:rPr lang="en-US" sz="2800" b="1" dirty="0" err="1"/>
              <a:t>số</a:t>
            </a:r>
            <a:r>
              <a:rPr lang="en-US" sz="2800" b="1" dirty="0"/>
              <a:t> </a:t>
            </a:r>
            <a:r>
              <a:rPr lang="en-US" sz="2800" b="1" dirty="0" err="1"/>
              <a:t>thực</a:t>
            </a:r>
            <a:r>
              <a:rPr lang="en-US" sz="2800" dirty="0"/>
              <a:t> </a:t>
            </a:r>
            <a:r>
              <a:rPr lang="en-US" sz="2800" dirty="0" err="1"/>
              <a:t>thì</a:t>
            </a:r>
            <a:r>
              <a:rPr lang="en-US" sz="2800" dirty="0"/>
              <a:t> </a:t>
            </a:r>
            <a:r>
              <a:rPr lang="en-US" sz="2800" dirty="0" err="1"/>
              <a:t>số</a:t>
            </a:r>
            <a:r>
              <a:rPr lang="en-US" sz="2800" dirty="0"/>
              <a:t> </a:t>
            </a:r>
            <a:r>
              <a:rPr lang="en-US" sz="2800" dirty="0" err="1"/>
              <a:t>nguyên</a:t>
            </a:r>
            <a:r>
              <a:rPr lang="en-US" sz="2800" dirty="0"/>
              <a:t> </a:t>
            </a:r>
            <a:r>
              <a:rPr lang="en-US" sz="2800" dirty="0" err="1"/>
              <a:t>tự</a:t>
            </a:r>
            <a:r>
              <a:rPr lang="en-US" sz="2800" dirty="0"/>
              <a:t> </a:t>
            </a:r>
            <a:r>
              <a:rPr lang="en-US" sz="2800" dirty="0" err="1"/>
              <a:t>động</a:t>
            </a:r>
            <a:r>
              <a:rPr lang="en-US" sz="2800" dirty="0"/>
              <a:t> </a:t>
            </a:r>
            <a:r>
              <a:rPr lang="en-US" sz="2800" dirty="0" err="1"/>
              <a:t>bị</a:t>
            </a:r>
            <a:r>
              <a:rPr lang="en-US" sz="2800" dirty="0"/>
              <a:t> </a:t>
            </a:r>
            <a:r>
              <a:rPr lang="en-US" sz="2800" dirty="0" err="1"/>
              <a:t>ép</a:t>
            </a:r>
            <a:r>
              <a:rPr lang="en-US" sz="2800" dirty="0"/>
              <a:t> </a:t>
            </a:r>
            <a:r>
              <a:rPr lang="en-US" sz="2800" dirty="0" err="1"/>
              <a:t>kiểu</a:t>
            </a:r>
            <a:r>
              <a:rPr lang="en-US" sz="2800" dirty="0"/>
              <a:t> sang </a:t>
            </a:r>
            <a:r>
              <a:rPr lang="en-US" sz="2800" dirty="0" err="1"/>
              <a:t>số</a:t>
            </a:r>
            <a:r>
              <a:rPr lang="en-US" sz="2800" dirty="0"/>
              <a:t> </a:t>
            </a:r>
            <a:r>
              <a:rPr lang="en-US" sz="2800" dirty="0" err="1"/>
              <a:t>thực</a:t>
            </a:r>
            <a:r>
              <a:rPr lang="en-US" sz="2800" dirty="0"/>
              <a:t> </a:t>
            </a:r>
            <a:r>
              <a:rPr lang="en-US" sz="2800" dirty="0" err="1"/>
              <a:t>để</a:t>
            </a:r>
            <a:r>
              <a:rPr lang="en-US" sz="2800" dirty="0"/>
              <a:t> </a:t>
            </a:r>
            <a:r>
              <a:rPr lang="en-US" sz="2800" dirty="0" err="1"/>
              <a:t>thực</a:t>
            </a:r>
            <a:r>
              <a:rPr lang="en-US" sz="2800" dirty="0"/>
              <a:t> </a:t>
            </a:r>
            <a:r>
              <a:rPr lang="en-US" sz="2800" dirty="0" err="1"/>
              <a:t>hiện</a:t>
            </a:r>
            <a:r>
              <a:rPr lang="en-US" sz="2800" dirty="0"/>
              <a:t> </a:t>
            </a:r>
            <a:r>
              <a:rPr lang="en-US" sz="2800" dirty="0" err="1"/>
              <a:t>phép</a:t>
            </a:r>
            <a:r>
              <a:rPr lang="en-US" sz="2800" dirty="0"/>
              <a:t> </a:t>
            </a:r>
            <a:r>
              <a:rPr lang="en-US" sz="2800" dirty="0" err="1"/>
              <a:t>tính</a:t>
            </a:r>
            <a:r>
              <a:rPr lang="en-US" sz="2800" dirty="0"/>
              <a:t>. Do </a:t>
            </a:r>
            <a:r>
              <a:rPr lang="en-US" sz="2800" dirty="0" err="1"/>
              <a:t>đó</a:t>
            </a:r>
            <a:r>
              <a:rPr lang="en-US" sz="2800" dirty="0"/>
              <a:t>, </a:t>
            </a:r>
            <a:r>
              <a:rPr lang="en-US" sz="2800" dirty="0" err="1"/>
              <a:t>kết</a:t>
            </a:r>
            <a:r>
              <a:rPr lang="en-US" sz="2800" dirty="0"/>
              <a:t> </a:t>
            </a:r>
            <a:r>
              <a:rPr lang="en-US" sz="2800" dirty="0" err="1"/>
              <a:t>quả</a:t>
            </a:r>
            <a:r>
              <a:rPr lang="en-US" sz="2800" dirty="0"/>
              <a:t> </a:t>
            </a:r>
            <a:r>
              <a:rPr lang="en-US" sz="2800" dirty="0" err="1"/>
              <a:t>thực</a:t>
            </a:r>
            <a:r>
              <a:rPr lang="en-US" sz="2800" dirty="0"/>
              <a:t> </a:t>
            </a:r>
            <a:r>
              <a:rPr lang="en-US" sz="2800" dirty="0" err="1"/>
              <a:t>hiện</a:t>
            </a:r>
            <a:r>
              <a:rPr lang="en-US" sz="2800" dirty="0"/>
              <a:t> </a:t>
            </a:r>
            <a:r>
              <a:rPr lang="en-US" sz="2800" dirty="0" err="1"/>
              <a:t>phép</a:t>
            </a:r>
            <a:r>
              <a:rPr lang="en-US" sz="2800" dirty="0"/>
              <a:t> </a:t>
            </a:r>
            <a:r>
              <a:rPr lang="en-US" sz="2800" dirty="0" err="1"/>
              <a:t>tính</a:t>
            </a:r>
            <a:r>
              <a:rPr lang="en-US" sz="2800" dirty="0"/>
              <a:t> </a:t>
            </a:r>
            <a:r>
              <a:rPr lang="en-US" sz="2800" dirty="0" err="1"/>
              <a:t>sẽ</a:t>
            </a:r>
            <a:r>
              <a:rPr lang="en-US" sz="2800" dirty="0"/>
              <a:t> </a:t>
            </a:r>
            <a:r>
              <a:rPr lang="en-US" sz="2800" dirty="0" err="1"/>
              <a:t>là</a:t>
            </a:r>
            <a:r>
              <a:rPr lang="en-US" sz="2800" dirty="0"/>
              <a:t> </a:t>
            </a:r>
            <a:r>
              <a:rPr lang="en-US" sz="2800" dirty="0" err="1"/>
              <a:t>một</a:t>
            </a:r>
            <a:r>
              <a:rPr lang="en-US" sz="2800" dirty="0"/>
              <a:t> </a:t>
            </a:r>
            <a:r>
              <a:rPr lang="en-US" sz="2800" dirty="0" err="1"/>
              <a:t>số</a:t>
            </a:r>
            <a:r>
              <a:rPr lang="en-US" sz="2800" dirty="0"/>
              <a:t> </a:t>
            </a:r>
            <a:r>
              <a:rPr lang="en-US" sz="2800" dirty="0" err="1"/>
              <a:t>thực</a:t>
            </a:r>
            <a:r>
              <a:rPr lang="en-US" sz="2800" dirty="0"/>
              <a:t>.</a:t>
            </a:r>
          </a:p>
        </p:txBody>
      </p:sp>
      <p:pic>
        <p:nvPicPr>
          <p:cNvPr id="5" name="Picture 4"/>
          <p:cNvPicPr>
            <a:picLocks noChangeAspect="1"/>
          </p:cNvPicPr>
          <p:nvPr/>
        </p:nvPicPr>
        <p:blipFill>
          <a:blip r:embed="rId2"/>
          <a:stretch>
            <a:fillRect/>
          </a:stretch>
        </p:blipFill>
        <p:spPr>
          <a:xfrm>
            <a:off x="3665763" y="3833131"/>
            <a:ext cx="3273879" cy="2275745"/>
          </a:xfrm>
          <a:prstGeom prst="rect">
            <a:avLst/>
          </a:prstGeom>
        </p:spPr>
      </p:pic>
    </p:spTree>
    <p:extLst>
      <p:ext uri="{BB962C8B-B14F-4D97-AF65-F5344CB8AC3E}">
        <p14:creationId xmlns:p14="http://schemas.microsoft.com/office/powerpoint/2010/main" val="1492736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2.3 Số - Numbers</a:t>
            </a:r>
          </a:p>
        </p:txBody>
      </p:sp>
      <p:pic>
        <p:nvPicPr>
          <p:cNvPr id="10" name="Picture 9"/>
          <p:cNvPicPr>
            <a:picLocks noChangeAspect="1"/>
          </p:cNvPicPr>
          <p:nvPr/>
        </p:nvPicPr>
        <p:blipFill>
          <a:blip r:embed="rId2"/>
          <a:stretch>
            <a:fillRect/>
          </a:stretch>
        </p:blipFill>
        <p:spPr>
          <a:xfrm>
            <a:off x="3735842" y="1805667"/>
            <a:ext cx="4472268" cy="4072619"/>
          </a:xfrm>
          <a:prstGeom prst="rect">
            <a:avLst/>
          </a:prstGeom>
        </p:spPr>
      </p:pic>
    </p:spTree>
    <p:extLst>
      <p:ext uri="{BB962C8B-B14F-4D97-AF65-F5344CB8AC3E}">
        <p14:creationId xmlns:p14="http://schemas.microsoft.com/office/powerpoint/2010/main" val="200782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Số</a:t>
            </a:r>
            <a:r>
              <a:rPr lang="en-US" dirty="0"/>
              <a:t> </a:t>
            </a:r>
            <a:r>
              <a:rPr lang="en-US" dirty="0" err="1"/>
              <a:t>nguyên</a:t>
            </a:r>
            <a:r>
              <a:rPr lang="en-US" dirty="0"/>
              <a:t> - Integers</a:t>
            </a:r>
          </a:p>
        </p:txBody>
      </p:sp>
      <p:sp>
        <p:nvSpPr>
          <p:cNvPr id="3" name="Content Placeholder 2"/>
          <p:cNvSpPr>
            <a:spLocks noGrp="1"/>
          </p:cNvSpPr>
          <p:nvPr>
            <p:ph idx="1"/>
          </p:nvPr>
        </p:nvSpPr>
        <p:spPr>
          <a:xfrm>
            <a:off x="1097281" y="1845734"/>
            <a:ext cx="3881120" cy="4023360"/>
          </a:xfrm>
        </p:spPr>
        <p:txBody>
          <a:bodyPr>
            <a:normAutofit/>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Có thể cộng (+), trừ (-), nhân (*) và chia (/) số nguyên trong Python</a:t>
            </a:r>
          </a:p>
        </p:txBody>
      </p:sp>
      <p:sp>
        <p:nvSpPr>
          <p:cNvPr id="4" name="Rectangle 3"/>
          <p:cNvSpPr/>
          <p:nvPr/>
        </p:nvSpPr>
        <p:spPr>
          <a:xfrm>
            <a:off x="1466427" y="3271845"/>
            <a:ext cx="3142827" cy="259724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2 + 3</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3 - 2</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2 * 3</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6</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3 / 2</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1.5</a:t>
            </a:r>
          </a:p>
        </p:txBody>
      </p:sp>
      <p:sp>
        <p:nvSpPr>
          <p:cNvPr id="5" name="Content Placeholder 2"/>
          <p:cNvSpPr txBox="1">
            <a:spLocks/>
          </p:cNvSpPr>
          <p:nvPr/>
        </p:nvSpPr>
        <p:spPr>
          <a:xfrm>
            <a:off x="6312748" y="1845734"/>
            <a:ext cx="3881120" cy="15206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Trong một phiên đầu cuối, Python trả về kết quả của toán tử. Python sử dụng hai ký hiệu nhân để biểu diễn số mũ:</a:t>
            </a:r>
          </a:p>
        </p:txBody>
      </p:sp>
      <p:sp>
        <p:nvSpPr>
          <p:cNvPr id="6" name="Rectangle 5"/>
          <p:cNvSpPr/>
          <p:nvPr/>
        </p:nvSpPr>
        <p:spPr>
          <a:xfrm>
            <a:off x="6312748" y="3474721"/>
            <a:ext cx="2025225" cy="1947841"/>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3 ** 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9</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3 ** 3</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27</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10 ** 6</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1000000</a:t>
            </a:r>
          </a:p>
        </p:txBody>
      </p:sp>
    </p:spTree>
    <p:extLst>
      <p:ext uri="{BB962C8B-B14F-4D97-AF65-F5344CB8AC3E}">
        <p14:creationId xmlns:p14="http://schemas.microsoft.com/office/powerpoint/2010/main" val="1133590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Số</a:t>
            </a:r>
            <a:r>
              <a:rPr lang="en-US" dirty="0"/>
              <a:t> </a:t>
            </a:r>
            <a:r>
              <a:rPr lang="en-US" dirty="0" err="1"/>
              <a:t>nguyên</a:t>
            </a:r>
            <a:r>
              <a:rPr lang="en-US" dirty="0"/>
              <a:t> – Integers (t)</a:t>
            </a:r>
          </a:p>
        </p:txBody>
      </p:sp>
      <p:sp>
        <p:nvSpPr>
          <p:cNvPr id="3" name="Content Placeholder 2"/>
          <p:cNvSpPr>
            <a:spLocks noGrp="1"/>
          </p:cNvSpPr>
          <p:nvPr>
            <p:ph idx="1"/>
          </p:nvPr>
        </p:nvSpPr>
        <p:spPr>
          <a:xfrm>
            <a:off x="1097280" y="1845734"/>
            <a:ext cx="4849707" cy="4023360"/>
          </a:xfrm>
        </p:spPr>
        <p:txBody>
          <a:bodyPr>
            <a:normAutofit fontScale="92500"/>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Python cũng hỗ trợ thứ tự các phép toán,  có thể sử dụng nhiều các phép toán trong một biểu thức.</a:t>
            </a: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Có thể sử dụng dấu ngoặc đơn để sửa đổi thứ tự của các phép toán để Python có thể đánh giá biểu thức theo thứ tự được chỉ định</a:t>
            </a:r>
          </a:p>
        </p:txBody>
      </p:sp>
      <p:sp>
        <p:nvSpPr>
          <p:cNvPr id="4" name="Rectangle 3"/>
          <p:cNvSpPr/>
          <p:nvPr/>
        </p:nvSpPr>
        <p:spPr>
          <a:xfrm>
            <a:off x="7321974" y="1845734"/>
            <a:ext cx="3515360" cy="3262432"/>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2 + 3*4</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14</a:t>
            </a:r>
          </a:p>
          <a:p>
            <a:pPr algn="just">
              <a:lnSpc>
                <a:spcPct val="115000"/>
              </a:lnSpc>
              <a:spcBef>
                <a:spcPts val="300"/>
              </a:spcBef>
              <a:spcAft>
                <a:spcPts val="300"/>
              </a:spcAft>
            </a:pP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endPar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(2 + 3) * 4</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a:t>
            </a:r>
          </a:p>
        </p:txBody>
      </p:sp>
    </p:spTree>
    <p:extLst>
      <p:ext uri="{BB962C8B-B14F-4D97-AF65-F5344CB8AC3E}">
        <p14:creationId xmlns:p14="http://schemas.microsoft.com/office/powerpoint/2010/main" val="2300350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Số</a:t>
            </a:r>
            <a:r>
              <a:rPr lang="en-US" dirty="0"/>
              <a:t> </a:t>
            </a:r>
            <a:r>
              <a:rPr lang="en-US" dirty="0" err="1"/>
              <a:t>thực</a:t>
            </a:r>
            <a:r>
              <a:rPr lang="en-US" dirty="0"/>
              <a:t> - Floats</a:t>
            </a:r>
          </a:p>
        </p:txBody>
      </p:sp>
      <p:sp>
        <p:nvSpPr>
          <p:cNvPr id="3" name="Content Placeholder 2"/>
          <p:cNvSpPr>
            <a:spLocks noGrp="1"/>
          </p:cNvSpPr>
          <p:nvPr>
            <p:ph idx="1"/>
          </p:nvPr>
        </p:nvSpPr>
        <p:spPr>
          <a:xfrm>
            <a:off x="1097280" y="1845734"/>
            <a:ext cx="5974080" cy="4023360"/>
          </a:xfrm>
        </p:spPr>
        <p:txBody>
          <a:bodyPr>
            <a:normAutofit/>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Python gọi bất kỳ số nào có dấu thập phân là số thực (float)</a:t>
            </a: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Chỉ cần nhập các số cần sử dụng và Python sẽ xử lý số đúng như mong đợi</a:t>
            </a:r>
          </a:p>
        </p:txBody>
      </p:sp>
      <p:sp>
        <p:nvSpPr>
          <p:cNvPr id="4" name="Rectangle 3"/>
          <p:cNvSpPr/>
          <p:nvPr/>
        </p:nvSpPr>
        <p:spPr>
          <a:xfrm>
            <a:off x="7288106" y="1845734"/>
            <a:ext cx="4111413" cy="2597249"/>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0.1 + 0.1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0.2</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0.2 + 0.2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0.4</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2 * 0.1</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0.2</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2 * 0.2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0.4</a:t>
            </a:r>
          </a:p>
        </p:txBody>
      </p:sp>
    </p:spTree>
    <p:extLst>
      <p:ext uri="{BB962C8B-B14F-4D97-AF65-F5344CB8AC3E}">
        <p14:creationId xmlns:p14="http://schemas.microsoft.com/office/powerpoint/2010/main" val="535882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Số nguyên và số thực</a:t>
            </a:r>
          </a:p>
        </p:txBody>
      </p:sp>
      <p:sp>
        <p:nvSpPr>
          <p:cNvPr id="3" name="Content Placeholder 2"/>
          <p:cNvSpPr>
            <a:spLocks noGrp="1"/>
          </p:cNvSpPr>
          <p:nvPr>
            <p:ph idx="1"/>
          </p:nvPr>
        </p:nvSpPr>
        <p:spPr>
          <a:xfrm>
            <a:off x="1097280" y="1845734"/>
            <a:ext cx="4666827" cy="4023360"/>
          </a:xfrm>
        </p:spPr>
        <p:txBody>
          <a:bodyPr>
            <a:normAutofit/>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Khi chia hai số bất kỳ, ngay cả khi chúng là số nguyên dẫn đến kết quả đều sẽ là số thực</a:t>
            </a: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marL="0" indent="0">
              <a:lnSpc>
                <a:spcPct val="110000"/>
              </a:lnSpc>
              <a:buNone/>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Nếu kết hợp số nguyên và số thực trong một phép toán, kết quả sẽ nhận được là số thực</a:t>
            </a:r>
          </a:p>
        </p:txBody>
      </p:sp>
      <p:sp>
        <p:nvSpPr>
          <p:cNvPr id="4" name="Rectangle 3"/>
          <p:cNvSpPr/>
          <p:nvPr/>
        </p:nvSpPr>
        <p:spPr>
          <a:xfrm>
            <a:off x="6888480" y="1845734"/>
            <a:ext cx="1998133" cy="649024"/>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4/2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a:t>
            </a:r>
          </a:p>
        </p:txBody>
      </p:sp>
      <p:sp>
        <p:nvSpPr>
          <p:cNvPr id="5" name="Rectangle 4"/>
          <p:cNvSpPr/>
          <p:nvPr/>
        </p:nvSpPr>
        <p:spPr>
          <a:xfrm>
            <a:off x="6888480" y="3562401"/>
            <a:ext cx="2716107" cy="1947841"/>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1 + 2.0</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3.0</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2 * 3.0</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6.0</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3.0 ** 2</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9.0</a:t>
            </a:r>
          </a:p>
        </p:txBody>
      </p:sp>
    </p:spTree>
    <p:extLst>
      <p:ext uri="{BB962C8B-B14F-4D97-AF65-F5344CB8AC3E}">
        <p14:creationId xmlns:p14="http://schemas.microsoft.com/office/powerpoint/2010/main" val="4004207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dirty="0">
                <a:latin typeface="Calibri Light" panose="020F0302020204030204" pitchFamily="34" charset="0"/>
                <a:cs typeface="Calibri Light" panose="020F0302020204030204" pitchFamily="34" charset="0"/>
              </a:rPr>
              <a:t>Các gạch dưới trong số</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4870027" cy="2800773"/>
          </a:xfrm>
        </p:spPr>
        <p:txBody>
          <a:bodyPr>
            <a:normAutofit lnSpcReduction="10000"/>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Khi viết các số dài, ta có thể nhóm các chữ số bằng dấu gạch dưới để làm cho các số lớn dễ đọc hơn:</a:t>
            </a:r>
          </a:p>
          <a:p>
            <a:pPr marL="0" indent="0">
              <a:lnSpc>
                <a:spcPct val="110000"/>
              </a:lnSpc>
              <a:buNone/>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Khi in ra số dùng gạch dưới, Python chỉ in ra các số</a:t>
            </a:r>
          </a:p>
          <a:p>
            <a:endParaRPr lang="en-US"/>
          </a:p>
        </p:txBody>
      </p:sp>
      <p:sp>
        <p:nvSpPr>
          <p:cNvPr id="4" name="Rectangle 3"/>
          <p:cNvSpPr/>
          <p:nvPr/>
        </p:nvSpPr>
        <p:spPr>
          <a:xfrm>
            <a:off x="7008871" y="1977266"/>
            <a:ext cx="3644267" cy="332014"/>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universe_age = 14_000_000_000</a:t>
            </a:r>
          </a:p>
        </p:txBody>
      </p:sp>
      <p:sp>
        <p:nvSpPr>
          <p:cNvPr id="6" name="Rectangle 5"/>
          <p:cNvSpPr/>
          <p:nvPr/>
        </p:nvSpPr>
        <p:spPr>
          <a:xfrm>
            <a:off x="7008871" y="3623826"/>
            <a:ext cx="3081867" cy="66479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print(universe_age)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14000000000</a:t>
            </a:r>
            <a:endParaRPr lang="en-US" sz="1400" spc="-20">
              <a:solidFill>
                <a:srgbClr val="A6A6A6"/>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095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b="1" dirty="0" err="1"/>
              <a:t>Nội</a:t>
            </a:r>
            <a:r>
              <a:rPr lang="en-US" b="1" dirty="0"/>
              <a:t> dung </a:t>
            </a:r>
            <a:r>
              <a:rPr lang="en-US" b="1" dirty="0" err="1"/>
              <a:t>giới</a:t>
            </a:r>
            <a:r>
              <a:rPr lang="en-US" b="1" dirty="0"/>
              <a:t> </a:t>
            </a:r>
            <a:r>
              <a:rPr lang="en-US" b="1" dirty="0" err="1"/>
              <a:t>thiệu</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Giới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biến</a:t>
            </a:r>
            <a:r>
              <a:rPr lang="en-US" sz="2800" dirty="0">
                <a:latin typeface="Arial" panose="020B0604020202020204" pitchFamily="34" charset="0"/>
                <a:cs typeface="Arial" panose="020B0604020202020204" pitchFamily="34" charset="0"/>
              </a:rPr>
              <a:t> (variables)</a:t>
            </a:r>
          </a:p>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Chuỗi</a:t>
            </a:r>
            <a:r>
              <a:rPr lang="en-US" sz="2800" dirty="0">
                <a:latin typeface="Arial" panose="020B0604020202020204" pitchFamily="34" charset="0"/>
                <a:cs typeface="Arial" panose="020B0604020202020204" pitchFamily="34" charset="0"/>
              </a:rPr>
              <a:t> (Strings)</a:t>
            </a:r>
          </a:p>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(Numbers)</a:t>
            </a:r>
          </a:p>
          <a:p>
            <a:pPr>
              <a:buFont typeface="Wingdings" panose="05000000000000000000" pitchFamily="2" charset="2"/>
              <a:buChar char="q"/>
            </a:pPr>
            <a:r>
              <a:rPr lang="en-US" sz="2800" dirty="0" err="1">
                <a:latin typeface="Arial" panose="020B0604020202020204" pitchFamily="34" charset="0"/>
                <a:cs typeface="Arial" panose="020B0604020202020204" pitchFamily="34" charset="0"/>
              </a:rPr>
              <a:t>Chú</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thích</a:t>
            </a:r>
            <a:r>
              <a:rPr lang="en-US" sz="2800" dirty="0">
                <a:latin typeface="Arial" panose="020B0604020202020204" pitchFamily="34" charset="0"/>
                <a:cs typeface="Arial" panose="020B0604020202020204" pitchFamily="34" charset="0"/>
              </a:rPr>
              <a:t> (comments)</a:t>
            </a:r>
          </a:p>
          <a:p>
            <a:endParaRPr lang="vi-VN" sz="28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3197220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Gán</a:t>
            </a:r>
            <a:r>
              <a:rPr lang="en-US" dirty="0"/>
              <a:t> </a:t>
            </a:r>
            <a:r>
              <a:rPr lang="en-US" dirty="0" err="1"/>
              <a:t>nhiều</a:t>
            </a:r>
            <a:r>
              <a:rPr lang="en-US" dirty="0"/>
              <a:t> </a:t>
            </a:r>
            <a:r>
              <a:rPr lang="en-US" dirty="0" err="1"/>
              <a:t>biến</a:t>
            </a:r>
            <a:r>
              <a:rPr lang="en-US" dirty="0"/>
              <a:t> </a:t>
            </a:r>
            <a:r>
              <a:rPr lang="en-US" dirty="0" err="1"/>
              <a:t>cùng</a:t>
            </a:r>
            <a:r>
              <a:rPr lang="en-US" dirty="0"/>
              <a:t> </a:t>
            </a:r>
            <a:r>
              <a:rPr lang="en-US" dirty="0" err="1"/>
              <a:t>lúc</a:t>
            </a:r>
            <a:endParaRPr lang="en-US" dirty="0"/>
          </a:p>
        </p:txBody>
      </p:sp>
      <p:sp>
        <p:nvSpPr>
          <p:cNvPr id="3" name="Content Placeholder 2"/>
          <p:cNvSpPr>
            <a:spLocks noGrp="1"/>
          </p:cNvSpPr>
          <p:nvPr>
            <p:ph idx="1"/>
          </p:nvPr>
        </p:nvSpPr>
        <p:spPr>
          <a:xfrm>
            <a:off x="1097280" y="1845734"/>
            <a:ext cx="5249333" cy="4023360"/>
          </a:xfrm>
        </p:spPr>
        <p:txBody>
          <a:bodyPr>
            <a:normAutofit fontScale="92500" lnSpcReduction="20000"/>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Gán giá trị cho nhiều biến chỉ bằng một dòng duy nhất, điều này làm cho chương trình ngắn hơn và dễ đọc hơn</a:t>
            </a: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Ví dụ: đây là cách khởi tạo các biến x, y và z về 0</a:t>
            </a: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Cần tách các tên biến bằng dấu phẩy và thực hiện tương tự với các giá trị và Python sẽ chỉ định từng giá trị tương ứng với biến theo vị trí</a:t>
            </a:r>
          </a:p>
          <a:p>
            <a:endParaRPr lang="en-US"/>
          </a:p>
          <a:p>
            <a:endParaRPr lang="en-US"/>
          </a:p>
          <a:p>
            <a:endParaRPr lang="en-US"/>
          </a:p>
          <a:p>
            <a:endParaRPr lang="en-US"/>
          </a:p>
        </p:txBody>
      </p:sp>
      <p:sp>
        <p:nvSpPr>
          <p:cNvPr id="4" name="Rectangle 3"/>
          <p:cNvSpPr/>
          <p:nvPr/>
        </p:nvSpPr>
        <p:spPr>
          <a:xfrm>
            <a:off x="7131311" y="3467402"/>
            <a:ext cx="2386231" cy="332014"/>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&gt;&gt;&gt; x, y, z = 0, 0, 0</a:t>
            </a:r>
          </a:p>
        </p:txBody>
      </p:sp>
    </p:spTree>
    <p:extLst>
      <p:ext uri="{BB962C8B-B14F-4D97-AF65-F5344CB8AC3E}">
        <p14:creationId xmlns:p14="http://schemas.microsoft.com/office/powerpoint/2010/main" val="405014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2.4. Chú thích (Comments)</a:t>
            </a:r>
          </a:p>
        </p:txBody>
      </p:sp>
      <p:sp>
        <p:nvSpPr>
          <p:cNvPr id="3" name="Content Placeholder 2"/>
          <p:cNvSpPr>
            <a:spLocks noGrp="1"/>
          </p:cNvSpPr>
          <p:nvPr>
            <p:ph idx="1"/>
          </p:nvPr>
        </p:nvSpPr>
        <p:spPr/>
        <p:txBody>
          <a:bodyPr/>
          <a:lstStyle/>
          <a:p>
            <a:pPr>
              <a:lnSpc>
                <a:spcPct val="110000"/>
              </a:lnSpc>
              <a:buFont typeface="Wingdings" panose="05000000000000000000" pitchFamily="2" charset="2"/>
              <a:buChar char="q"/>
            </a:pPr>
            <a:r>
              <a:rPr lang="en-US" sz="2800">
                <a:latin typeface="Arial" panose="020B0604020202020204" pitchFamily="34" charset="0"/>
                <a:cs typeface="Arial" panose="020B0604020202020204" pitchFamily="34" charset="0"/>
              </a:rPr>
              <a:t>Chú thích là một tính năng cực kỳ hữu ích trong hầu hết các ngôn ngữ lập trình. Mọi thứ ta đã viết trong các chương trình cho đến nay đều là mã Python. </a:t>
            </a:r>
          </a:p>
          <a:p>
            <a:pPr>
              <a:lnSpc>
                <a:spcPct val="110000"/>
              </a:lnSpc>
              <a:buFont typeface="Wingdings" panose="05000000000000000000" pitchFamily="2" charset="2"/>
              <a:buChar char="q"/>
            </a:pPr>
            <a:r>
              <a:rPr lang="en-US" sz="2800">
                <a:latin typeface="Arial" panose="020B0604020202020204" pitchFamily="34" charset="0"/>
                <a:cs typeface="Arial" panose="020B0604020202020204" pitchFamily="34" charset="0"/>
              </a:rPr>
              <a:t>Khi các chương trình trở nên dài hơn và phức tạp hơn, ta nên thêm ghi chú trong các chương trình mô tả cách tiếp cận tổng thể đối với vấn đề bài toán đang giải quyết</a:t>
            </a:r>
          </a:p>
          <a:p>
            <a:endParaRPr lang="en-US"/>
          </a:p>
        </p:txBody>
      </p:sp>
    </p:spTree>
    <p:extLst>
      <p:ext uri="{BB962C8B-B14F-4D97-AF65-F5344CB8AC3E}">
        <p14:creationId xmlns:p14="http://schemas.microsoft.com/office/powerpoint/2010/main" val="4198655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Cách</a:t>
            </a:r>
            <a:r>
              <a:rPr lang="en-US" dirty="0"/>
              <a:t> </a:t>
            </a:r>
            <a:r>
              <a:rPr lang="en-US" dirty="0" err="1"/>
              <a:t>viết</a:t>
            </a:r>
            <a:r>
              <a:rPr lang="en-US" dirty="0"/>
              <a:t> </a:t>
            </a:r>
            <a:r>
              <a:rPr lang="en-US" dirty="0" err="1"/>
              <a:t>các</a:t>
            </a:r>
            <a:r>
              <a:rPr lang="en-US" dirty="0"/>
              <a:t> </a:t>
            </a:r>
            <a:r>
              <a:rPr lang="en-US" dirty="0" err="1"/>
              <a:t>chú</a:t>
            </a:r>
            <a:r>
              <a:rPr lang="en-US" dirty="0"/>
              <a:t> </a:t>
            </a:r>
            <a:r>
              <a:rPr lang="en-US" dirty="0" err="1"/>
              <a:t>thích</a:t>
            </a:r>
            <a:endParaRPr lang="en-US" dirty="0"/>
          </a:p>
        </p:txBody>
      </p:sp>
      <p:sp>
        <p:nvSpPr>
          <p:cNvPr id="3" name="Content Placeholder 2"/>
          <p:cNvSpPr>
            <a:spLocks noGrp="1"/>
          </p:cNvSpPr>
          <p:nvPr>
            <p:ph idx="1"/>
          </p:nvPr>
        </p:nvSpPr>
        <p:spPr>
          <a:xfrm>
            <a:off x="1097280" y="1845734"/>
            <a:ext cx="5039360" cy="4023360"/>
          </a:xfrm>
        </p:spPr>
        <p:txBody>
          <a:bodyPr>
            <a:noAutofit/>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Trong Python, dấu thăng (#) chỉ ra một chú thích. Bất cứ điều gì theo sau  dấu thăng trong mã bị trình thông dịch Python bỏ qua.</a:t>
            </a: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endParaRPr lang="en-US">
              <a:latin typeface="Arial" panose="020B0604020202020204" pitchFamily="34" charset="0"/>
              <a:cs typeface="Arial" panose="020B0604020202020204" pitchFamily="34" charset="0"/>
            </a:endParaRP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Python sẽ bỏ qua dòng đầu tiên vì có gặp dấu #, chỉ thực thi dòng thứ hai</a:t>
            </a:r>
          </a:p>
        </p:txBody>
      </p:sp>
      <p:sp>
        <p:nvSpPr>
          <p:cNvPr id="4" name="Rectangle 3"/>
          <p:cNvSpPr/>
          <p:nvPr/>
        </p:nvSpPr>
        <p:spPr>
          <a:xfrm>
            <a:off x="7342294" y="1845734"/>
            <a:ext cx="3278293" cy="664797"/>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Say hello to everyone.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print("Hello Python people!")</a:t>
            </a:r>
          </a:p>
        </p:txBody>
      </p:sp>
      <p:sp>
        <p:nvSpPr>
          <p:cNvPr id="5" name="Rectangle 4"/>
          <p:cNvSpPr/>
          <p:nvPr/>
        </p:nvSpPr>
        <p:spPr>
          <a:xfrm>
            <a:off x="7342294" y="4463079"/>
            <a:ext cx="2121093" cy="324320"/>
          </a:xfrm>
          <a:prstGeom prst="rect">
            <a:avLst/>
          </a:prstGeom>
        </p:spPr>
        <p:txBody>
          <a:bodyPr wrap="non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Hello Python people!</a:t>
            </a:r>
          </a:p>
        </p:txBody>
      </p:sp>
    </p:spTree>
    <p:extLst>
      <p:ext uri="{BB962C8B-B14F-4D97-AF65-F5344CB8AC3E}">
        <p14:creationId xmlns:p14="http://schemas.microsoft.com/office/powerpoint/2010/main" val="2388408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Loại chú thích nên viết</a:t>
            </a:r>
          </a:p>
        </p:txBody>
      </p:sp>
      <p:sp>
        <p:nvSpPr>
          <p:cNvPr id="3" name="Content Placeholder 2"/>
          <p:cNvSpPr>
            <a:spLocks noGrp="1"/>
          </p:cNvSpPr>
          <p:nvPr>
            <p:ph idx="1"/>
          </p:nvPr>
        </p:nvSpPr>
        <p:spPr/>
        <p:txBody>
          <a:bodyPr>
            <a:normAutofit/>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Giải thích mã nguồn để làm gì và cách làm cho mã nguồn hoạt động</a:t>
            </a: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Viết rõ ràng, ngắn gọn nhận xét trong mã nguồn</a:t>
            </a: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Cách tiếp cận để tìm ra mã nguồn hợp lý</a:t>
            </a:r>
          </a:p>
        </p:txBody>
      </p:sp>
    </p:spTree>
    <p:extLst>
      <p:ext uri="{BB962C8B-B14F-4D97-AF65-F5344CB8AC3E}">
        <p14:creationId xmlns:p14="http://schemas.microsoft.com/office/powerpoint/2010/main" val="4008572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Kết chương</a:t>
            </a:r>
          </a:p>
        </p:txBody>
      </p:sp>
      <p:sp>
        <p:nvSpPr>
          <p:cNvPr id="3" name="Content Placeholder 2"/>
          <p:cNvSpPr>
            <a:spLocks noGrp="1"/>
          </p:cNvSpPr>
          <p:nvPr>
            <p:ph idx="1"/>
          </p:nvPr>
        </p:nvSpPr>
        <p:spPr/>
        <p:txBody>
          <a:bodyPr>
            <a:normAutofit/>
          </a:bodyPr>
          <a:lstStyle/>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Nội dung đã học:</a:t>
            </a:r>
          </a:p>
          <a:p>
            <a:pPr lvl="1"/>
            <a:r>
              <a:rPr lang="en-US">
                <a:latin typeface="Arial" panose="020B0604020202020204" pitchFamily="34" charset="0"/>
                <a:cs typeface="Arial" panose="020B0604020202020204" pitchFamily="34" charset="0"/>
              </a:rPr>
              <a:t>Cách làm việc với Biến</a:t>
            </a:r>
          </a:p>
          <a:p>
            <a:pPr lvl="1"/>
            <a:r>
              <a:rPr lang="en-US">
                <a:latin typeface="Arial" panose="020B0604020202020204" pitchFamily="34" charset="0"/>
                <a:cs typeface="Arial" panose="020B0604020202020204" pitchFamily="34" charset="0"/>
              </a:rPr>
              <a:t>Chuỗi và hiển thị chuỗi bằng chữ thường, chữ hoa</a:t>
            </a:r>
          </a:p>
          <a:p>
            <a:pPr lvl="1"/>
            <a:r>
              <a:rPr lang="en-US">
                <a:latin typeface="Arial" panose="020B0604020202020204" pitchFamily="34" charset="0"/>
                <a:cs typeface="Arial" panose="020B0604020202020204" pitchFamily="34" charset="0"/>
              </a:rPr>
              <a:t>Sử dụng và loại bỏ khoảng trắng</a:t>
            </a:r>
          </a:p>
          <a:p>
            <a:pPr lvl="1"/>
            <a:r>
              <a:rPr lang="en-US">
                <a:latin typeface="Arial" panose="020B0604020202020204" pitchFamily="34" charset="0"/>
                <a:cs typeface="Arial" panose="020B0604020202020204" pitchFamily="34" charset="0"/>
              </a:rPr>
              <a:t>Số nguyên, số thực</a:t>
            </a:r>
          </a:p>
          <a:p>
            <a:pPr lvl="1"/>
            <a:r>
              <a:rPr lang="en-US">
                <a:latin typeface="Arial" panose="020B0604020202020204" pitchFamily="34" charset="0"/>
                <a:cs typeface="Arial" panose="020B0604020202020204" pitchFamily="34" charset="0"/>
              </a:rPr>
              <a:t>Cách làm việc với dữ liệu số</a:t>
            </a:r>
          </a:p>
          <a:p>
            <a:pPr lvl="1"/>
            <a:r>
              <a:rPr lang="en-US">
                <a:latin typeface="Arial" panose="020B0604020202020204" pitchFamily="34" charset="0"/>
                <a:cs typeface="Arial" panose="020B0604020202020204" pitchFamily="34" charset="0"/>
              </a:rPr>
              <a:t>Cách viết chú thích</a:t>
            </a:r>
          </a:p>
          <a:p>
            <a:pPr>
              <a:lnSpc>
                <a:spcPct val="110000"/>
              </a:lnSpc>
              <a:buFont typeface="Wingdings" panose="05000000000000000000" pitchFamily="2" charset="2"/>
              <a:buChar char="q"/>
            </a:pPr>
            <a:r>
              <a:rPr lang="en-US">
                <a:latin typeface="Arial" panose="020B0604020202020204" pitchFamily="34" charset="0"/>
                <a:cs typeface="Arial" panose="020B0604020202020204" pitchFamily="34" charset="0"/>
              </a:rPr>
              <a:t>Nội dung chương tiếp theo:</a:t>
            </a:r>
          </a:p>
          <a:p>
            <a:pPr lvl="1"/>
            <a:r>
              <a:rPr lang="en-US">
                <a:latin typeface="Arial" panose="020B0604020202020204" pitchFamily="34" charset="0"/>
                <a:cs typeface="Arial" panose="020B0604020202020204" pitchFamily="34" charset="0"/>
              </a:rPr>
              <a:t>Lưu trữ các bộ thông tin trong cấu trúc dữ liệu được gọi là danh sách.</a:t>
            </a:r>
          </a:p>
          <a:p>
            <a:pPr lvl="1"/>
            <a:r>
              <a:rPr lang="en-US">
                <a:latin typeface="Arial" panose="020B0604020202020204" pitchFamily="34" charset="0"/>
                <a:cs typeface="Arial" panose="020B0604020202020204" pitchFamily="34" charset="0"/>
              </a:rPr>
              <a:t>Làm việc trên danh sách</a:t>
            </a:r>
          </a:p>
          <a:p>
            <a:pPr lvl="1"/>
            <a:r>
              <a:rPr lang="en-US">
                <a:latin typeface="Arial" panose="020B0604020202020204" pitchFamily="34" charset="0"/>
                <a:cs typeface="Arial" panose="020B0604020202020204" pitchFamily="34" charset="0"/>
              </a:rPr>
              <a:t>Sử dụng thông tin trong danh sách</a:t>
            </a:r>
          </a:p>
        </p:txBody>
      </p:sp>
    </p:spTree>
    <p:extLst>
      <p:ext uri="{BB962C8B-B14F-4D97-AF65-F5344CB8AC3E}">
        <p14:creationId xmlns:p14="http://schemas.microsoft.com/office/powerpoint/2010/main" val="2122979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Bài tập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0890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dirty="0"/>
              <a:t>2.1. </a:t>
            </a:r>
            <a:r>
              <a:rPr lang="en-US" dirty="0" err="1"/>
              <a:t>Biến</a:t>
            </a:r>
            <a:endParaRPr lang="en-US" dirty="0"/>
          </a:p>
        </p:txBody>
      </p:sp>
      <p:sp>
        <p:nvSpPr>
          <p:cNvPr id="3" name="Content Placeholder 2"/>
          <p:cNvSpPr>
            <a:spLocks noGrp="1"/>
          </p:cNvSpPr>
          <p:nvPr>
            <p:ph idx="1"/>
          </p:nvPr>
        </p:nvSpPr>
        <p:spPr>
          <a:xfrm>
            <a:off x="264160" y="1845734"/>
            <a:ext cx="4141896" cy="4023360"/>
          </a:xfrm>
        </p:spPr>
        <p:txBody>
          <a:bodyPr/>
          <a:lstStyle/>
          <a:p>
            <a:r>
              <a:rPr lang="en-US" dirty="0" err="1"/>
              <a:t>Thêm</a:t>
            </a:r>
            <a:r>
              <a:rPr lang="en-US" dirty="0"/>
              <a:t> </a:t>
            </a:r>
            <a:r>
              <a:rPr lang="en-US" dirty="0" err="1"/>
              <a:t>một</a:t>
            </a:r>
            <a:r>
              <a:rPr lang="en-US" dirty="0"/>
              <a:t> </a:t>
            </a:r>
            <a:r>
              <a:rPr lang="en-US" dirty="0" err="1"/>
              <a:t>dòng</a:t>
            </a:r>
            <a:r>
              <a:rPr lang="en-US" dirty="0"/>
              <a:t> ở </a:t>
            </a:r>
            <a:r>
              <a:rPr lang="en-US" dirty="0" err="1"/>
              <a:t>đầu</a:t>
            </a:r>
            <a:r>
              <a:rPr lang="en-US" dirty="0"/>
              <a:t> </a:t>
            </a:r>
            <a:r>
              <a:rPr lang="en-US" dirty="0" err="1"/>
              <a:t>tệp</a:t>
            </a:r>
            <a:r>
              <a:rPr lang="en-US" dirty="0"/>
              <a:t> </a:t>
            </a:r>
            <a:r>
              <a:rPr lang="en-US" dirty="0" err="1"/>
              <a:t>và</a:t>
            </a:r>
            <a:r>
              <a:rPr lang="en-US" dirty="0"/>
              <a:t> </a:t>
            </a:r>
            <a:r>
              <a:rPr lang="en-US" dirty="0" err="1"/>
              <a:t>sửa</a:t>
            </a:r>
            <a:r>
              <a:rPr lang="en-US" dirty="0"/>
              <a:t> </a:t>
            </a:r>
            <a:r>
              <a:rPr lang="en-US" dirty="0" err="1"/>
              <a:t>dòng</a:t>
            </a:r>
            <a:r>
              <a:rPr lang="en-US" dirty="0"/>
              <a:t> </a:t>
            </a:r>
            <a:r>
              <a:rPr lang="en-US" dirty="0" err="1"/>
              <a:t>thứ</a:t>
            </a:r>
            <a:r>
              <a:rPr lang="en-US" dirty="0"/>
              <a:t> </a:t>
            </a:r>
            <a:r>
              <a:rPr lang="en-US" dirty="0" err="1"/>
              <a:t>hai</a:t>
            </a:r>
            <a:r>
              <a:rPr lang="en-US" dirty="0"/>
              <a:t>:</a:t>
            </a:r>
          </a:p>
          <a:p>
            <a:endParaRPr lang="en-US" dirty="0"/>
          </a:p>
          <a:p>
            <a:endParaRPr lang="en-US" dirty="0"/>
          </a:p>
          <a:p>
            <a:r>
              <a:rPr lang="en-US" dirty="0" err="1"/>
              <a:t>Mở</a:t>
            </a:r>
            <a:r>
              <a:rPr lang="en-US" dirty="0"/>
              <a:t> </a:t>
            </a:r>
            <a:r>
              <a:rPr lang="en-US" dirty="0" err="1"/>
              <a:t>rộng</a:t>
            </a:r>
            <a:r>
              <a:rPr lang="en-US" dirty="0"/>
              <a:t> </a:t>
            </a:r>
            <a:r>
              <a:rPr lang="en-US" dirty="0" err="1"/>
              <a:t>chương</a:t>
            </a:r>
            <a:r>
              <a:rPr lang="en-US" dirty="0"/>
              <a:t> </a:t>
            </a:r>
            <a:r>
              <a:rPr lang="en-US" dirty="0" err="1"/>
              <a:t>trình</a:t>
            </a:r>
            <a:r>
              <a:rPr lang="en-US" dirty="0"/>
              <a:t> </a:t>
            </a:r>
            <a:r>
              <a:rPr lang="en-US" dirty="0" err="1"/>
              <a:t>với</a:t>
            </a:r>
            <a:r>
              <a:rPr lang="en-US" dirty="0"/>
              <a:t> </a:t>
            </a:r>
            <a:r>
              <a:rPr lang="en-US" dirty="0" err="1"/>
              <a:t>việc</a:t>
            </a:r>
            <a:r>
              <a:rPr lang="en-US" dirty="0"/>
              <a:t> </a:t>
            </a:r>
            <a:r>
              <a:rPr lang="en-US" dirty="0" err="1"/>
              <a:t>chỉnh</a:t>
            </a:r>
            <a:r>
              <a:rPr lang="en-US" dirty="0"/>
              <a:t> </a:t>
            </a:r>
            <a:r>
              <a:rPr lang="en-US" dirty="0" err="1"/>
              <a:t>sửa</a:t>
            </a:r>
            <a:r>
              <a:rPr lang="en-US" dirty="0"/>
              <a:t> hello_world.py, </a:t>
            </a:r>
            <a:r>
              <a:rPr lang="en-US" dirty="0" err="1"/>
              <a:t>để</a:t>
            </a:r>
            <a:r>
              <a:rPr lang="en-US" dirty="0"/>
              <a:t> in </a:t>
            </a:r>
            <a:r>
              <a:rPr lang="en-US" dirty="0" err="1"/>
              <a:t>ra</a:t>
            </a:r>
            <a:r>
              <a:rPr lang="en-US" dirty="0"/>
              <a:t> </a:t>
            </a:r>
            <a:r>
              <a:rPr lang="en-US" dirty="0" err="1"/>
              <a:t>thông</a:t>
            </a:r>
            <a:r>
              <a:rPr lang="en-US" dirty="0"/>
              <a:t> </a:t>
            </a:r>
            <a:r>
              <a:rPr lang="en-US" dirty="0" err="1"/>
              <a:t>điệp</a:t>
            </a:r>
            <a:r>
              <a:rPr lang="en-US" dirty="0"/>
              <a:t> </a:t>
            </a:r>
            <a:r>
              <a:rPr lang="en-US" dirty="0" err="1"/>
              <a:t>thứ</a:t>
            </a:r>
            <a:r>
              <a:rPr lang="en-US" dirty="0"/>
              <a:t> </a:t>
            </a:r>
            <a:r>
              <a:rPr lang="en-US" dirty="0" err="1"/>
              <a:t>hai</a:t>
            </a:r>
            <a:r>
              <a:rPr lang="en-US" dirty="0"/>
              <a:t>. </a:t>
            </a:r>
            <a:r>
              <a:rPr lang="en-US" dirty="0" err="1"/>
              <a:t>Thêm</a:t>
            </a:r>
            <a:r>
              <a:rPr lang="en-US" dirty="0"/>
              <a:t> </a:t>
            </a:r>
            <a:r>
              <a:rPr lang="en-US" dirty="0" err="1"/>
              <a:t>dòng</a:t>
            </a:r>
            <a:r>
              <a:rPr lang="en-US" dirty="0"/>
              <a:t> </a:t>
            </a:r>
            <a:r>
              <a:rPr lang="en-US" dirty="0" err="1"/>
              <a:t>trống</a:t>
            </a:r>
            <a:r>
              <a:rPr lang="en-US" dirty="0"/>
              <a:t> </a:t>
            </a:r>
            <a:r>
              <a:rPr lang="en-US" dirty="0" err="1"/>
              <a:t>vào</a:t>
            </a:r>
            <a:r>
              <a:rPr lang="en-US" dirty="0"/>
              <a:t> </a:t>
            </a:r>
            <a:r>
              <a:rPr lang="en-US" dirty="0" err="1"/>
              <a:t>tệp</a:t>
            </a:r>
            <a:r>
              <a:rPr lang="en-US" dirty="0"/>
              <a:t> hello_world.py </a:t>
            </a:r>
            <a:r>
              <a:rPr lang="en-US" dirty="0" err="1"/>
              <a:t>và</a:t>
            </a:r>
            <a:r>
              <a:rPr lang="en-US" dirty="0"/>
              <a:t> </a:t>
            </a:r>
            <a:r>
              <a:rPr lang="en-US" dirty="0" err="1"/>
              <a:t>thêm</a:t>
            </a:r>
            <a:r>
              <a:rPr lang="en-US" dirty="0"/>
              <a:t> </a:t>
            </a:r>
            <a:r>
              <a:rPr lang="en-US" dirty="0" err="1"/>
              <a:t>hai</a:t>
            </a:r>
            <a:r>
              <a:rPr lang="en-US" dirty="0"/>
              <a:t> </a:t>
            </a:r>
            <a:r>
              <a:rPr lang="en-US" dirty="0" err="1"/>
              <a:t>dòng</a:t>
            </a:r>
            <a:r>
              <a:rPr lang="en-US" dirty="0"/>
              <a:t> code </a:t>
            </a:r>
            <a:r>
              <a:rPr lang="en-US" dirty="0" err="1"/>
              <a:t>mới</a:t>
            </a:r>
            <a:r>
              <a:rPr lang="en-US" dirty="0"/>
              <a:t>:</a:t>
            </a:r>
          </a:p>
          <a:p>
            <a:endParaRPr lang="en-US" dirty="0"/>
          </a:p>
          <a:p>
            <a:endParaRPr lang="en-US" dirty="0"/>
          </a:p>
          <a:p>
            <a:endParaRPr lang="en-US" dirty="0"/>
          </a:p>
        </p:txBody>
      </p:sp>
      <p:sp>
        <p:nvSpPr>
          <p:cNvPr id="4" name="Rectangle 3"/>
          <p:cNvSpPr/>
          <p:nvPr/>
        </p:nvSpPr>
        <p:spPr>
          <a:xfrm>
            <a:off x="4406056" y="1878696"/>
            <a:ext cx="4488499" cy="656718"/>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message = "Hello Python world!"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print(message)</a:t>
            </a:r>
          </a:p>
        </p:txBody>
      </p:sp>
      <p:sp>
        <p:nvSpPr>
          <p:cNvPr id="5" name="Rectangle 4"/>
          <p:cNvSpPr/>
          <p:nvPr/>
        </p:nvSpPr>
        <p:spPr>
          <a:xfrm>
            <a:off x="8780255" y="1845734"/>
            <a:ext cx="2024272"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 Python world!</a:t>
            </a:r>
          </a:p>
        </p:txBody>
      </p:sp>
      <p:sp>
        <p:nvSpPr>
          <p:cNvPr id="6" name="Rectangle 5"/>
          <p:cNvSpPr/>
          <p:nvPr/>
        </p:nvSpPr>
        <p:spPr>
          <a:xfrm>
            <a:off x="4406056" y="3544792"/>
            <a:ext cx="4337137" cy="155388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message = "Hello Python world!"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print(message)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message = "Hello Python Crash Course world!"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print(message)</a:t>
            </a:r>
          </a:p>
        </p:txBody>
      </p:sp>
      <p:sp>
        <p:nvSpPr>
          <p:cNvPr id="7" name="Rectangle 6"/>
          <p:cNvSpPr/>
          <p:nvPr/>
        </p:nvSpPr>
        <p:spPr>
          <a:xfrm>
            <a:off x="8704250" y="3557492"/>
            <a:ext cx="3487750" cy="649024"/>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 Python world!</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 Python Crash Course world!</a:t>
            </a:r>
          </a:p>
        </p:txBody>
      </p:sp>
    </p:spTree>
    <p:extLst>
      <p:ext uri="{BB962C8B-B14F-4D97-AF65-F5344CB8AC3E}">
        <p14:creationId xmlns:p14="http://schemas.microsoft.com/office/powerpoint/2010/main" val="91350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2.1.1. </a:t>
            </a:r>
            <a:r>
              <a:rPr lang="en-US" dirty="0" err="1"/>
              <a:t>Định</a:t>
            </a:r>
            <a:r>
              <a:rPr lang="en-US" dirty="0"/>
              <a:t> </a:t>
            </a:r>
            <a:r>
              <a:rPr lang="en-US" dirty="0" err="1"/>
              <a:t>danh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biến</a:t>
            </a:r>
            <a:endParaRPr lang="en-US" dirty="0"/>
          </a:p>
        </p:txBody>
      </p:sp>
      <p:sp>
        <p:nvSpPr>
          <p:cNvPr id="3" name="Content Placeholder 2"/>
          <p:cNvSpPr>
            <a:spLocks noGrp="1"/>
          </p:cNvSpPr>
          <p:nvPr>
            <p:ph idx="1"/>
          </p:nvPr>
        </p:nvSpPr>
        <p:spPr>
          <a:xfrm>
            <a:off x="278981" y="1827251"/>
            <a:ext cx="7584860" cy="4514427"/>
          </a:xfrm>
        </p:spPr>
        <p:txBody>
          <a:bodyPr>
            <a:normAutofit fontScale="92500" lnSpcReduction="10000"/>
          </a:bodyPr>
          <a:lstStyle/>
          <a:p>
            <a:r>
              <a:rPr lang="en-US" sz="2400" b="1" dirty="0">
                <a:latin typeface="Arial" panose="020B0604020202020204" pitchFamily="34" charset="0"/>
                <a:cs typeface="Arial" panose="020B0604020202020204" pitchFamily="34" charset="0"/>
              </a:rPr>
              <a:t>Quy </a:t>
            </a:r>
            <a:r>
              <a:rPr lang="en-US" sz="2400" b="1" dirty="0" err="1">
                <a:latin typeface="Arial" panose="020B0604020202020204" pitchFamily="34" charset="0"/>
                <a:cs typeface="Arial" panose="020B0604020202020204" pitchFamily="34" charset="0"/>
              </a:rPr>
              <a:t>tắc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một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số</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hướng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dẫn</a:t>
            </a:r>
            <a:r>
              <a:rPr lang="en-US" sz="2400" b="1" dirty="0">
                <a:latin typeface="Arial" panose="020B0604020202020204" pitchFamily="34" charset="0"/>
                <a:cs typeface="Arial" panose="020B0604020202020204" pitchFamily="34" charset="0"/>
              </a:rPr>
              <a:t>:</a:t>
            </a:r>
          </a:p>
          <a:p>
            <a:pPr>
              <a:buFont typeface="Wingdings" panose="05000000000000000000" pitchFamily="2" charset="2"/>
              <a:buChar char="q"/>
            </a:pPr>
            <a:r>
              <a:rPr lang="vi-VN" dirty="0">
                <a:latin typeface="Arial" panose="020B0604020202020204" pitchFamily="34" charset="0"/>
                <a:cs typeface="Arial" panose="020B0604020202020204" pitchFamily="34" charset="0"/>
              </a:rPr>
              <a:t>Tên biến chỉ có thể chứa các chữ cái, số và dấu gạch dưới. Chúng có thể bắt đầu bằng một chữ cái hoặc một dấu gạch dưới, nhưng không phải bằng một số.</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vi-VN" dirty="0">
                <a:latin typeface="Arial" panose="020B0604020202020204" pitchFamily="34" charset="0"/>
                <a:cs typeface="Arial" panose="020B0604020202020204" pitchFamily="34" charset="0"/>
              </a:rPr>
              <a:t>Không được phép sử dụng dấu cách trong tên biến, nhưng có thể sử dụng dấu gạch dưới để tách các từ trong tên biến.</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vi-VN" dirty="0">
                <a:latin typeface="Arial" panose="020B0604020202020204" pitchFamily="34" charset="0"/>
                <a:cs typeface="Arial" panose="020B0604020202020204" pitchFamily="34" charset="0"/>
              </a:rPr>
              <a:t>Tránh sử dụng các từ khóa Python và tên hàm làm tên biến</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vi-VN" dirty="0">
                <a:latin typeface="Arial" panose="020B0604020202020204" pitchFamily="34" charset="0"/>
                <a:cs typeface="Arial" panose="020B0604020202020204" pitchFamily="34" charset="0"/>
              </a:rPr>
              <a:t>Tên biến phải ngắn nhưng mang tính mô tả. </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a:latin typeface="Arial" panose="020B0604020202020204" pitchFamily="34" charset="0"/>
                <a:cs typeface="Arial" panose="020B0604020202020204" pitchFamily="34" charset="0"/>
              </a:rPr>
              <a:t>C</a:t>
            </a:r>
            <a:r>
              <a:rPr lang="vi-VN" dirty="0">
                <a:latin typeface="Arial" panose="020B0604020202020204" pitchFamily="34" charset="0"/>
                <a:cs typeface="Arial" panose="020B0604020202020204" pitchFamily="34" charset="0"/>
              </a:rPr>
              <a:t>ẩn thận khi sử dụng chữ cái viết thường l và chữ cái viết hoa O vì chúng có thể bị nhầm lẫn với số 1 và số 0</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8476795" y="2323631"/>
            <a:ext cx="1255472" cy="369332"/>
          </a:xfrm>
          <a:prstGeom prst="rect">
            <a:avLst/>
          </a:prstGeom>
        </p:spPr>
        <p:txBody>
          <a:bodyPr wrap="none">
            <a:spAutoFit/>
          </a:bodyPr>
          <a:lstStyle/>
          <a:p>
            <a:r>
              <a:rPr lang="vi-VN" dirty="0">
                <a:latin typeface="Times New Roman" panose="02020603050405020304" pitchFamily="18" charset="0"/>
                <a:ea typeface="SimSun" panose="02010600030101010101" pitchFamily="2" charset="-122"/>
              </a:rPr>
              <a:t>message_1 </a:t>
            </a:r>
            <a:endParaRPr lang="en-US" dirty="0"/>
          </a:p>
        </p:txBody>
      </p:sp>
      <p:pic>
        <p:nvPicPr>
          <p:cNvPr id="1030" name="Picture 6" descr="True False Icon Png, Transparent Png , Transparent Png Image - PNGite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1934" y="2380170"/>
            <a:ext cx="374861" cy="3138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ng Livre Falso, Falso, ícone Falso, Png Falso Imagem PNG e Vetor Para  Download Gratuito | Logo design free templates, Vector icons free, Free icon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7998" y="2324418"/>
            <a:ext cx="362506" cy="3625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419140" y="2333800"/>
            <a:ext cx="1255472" cy="369332"/>
          </a:xfrm>
          <a:prstGeom prst="rect">
            <a:avLst/>
          </a:prstGeom>
        </p:spPr>
        <p:txBody>
          <a:bodyPr wrap="none">
            <a:spAutoFit/>
          </a:bodyPr>
          <a:lstStyle/>
          <a:p>
            <a:r>
              <a:rPr lang="vi-VN" dirty="0">
                <a:latin typeface="Times New Roman" panose="02020603050405020304" pitchFamily="18" charset="0"/>
                <a:ea typeface="SimSun" panose="02010600030101010101" pitchFamily="2" charset="-122"/>
              </a:rPr>
              <a:t>1_message.</a:t>
            </a:r>
            <a:endParaRPr lang="en-US" dirty="0"/>
          </a:p>
        </p:txBody>
      </p:sp>
      <p:sp>
        <p:nvSpPr>
          <p:cNvPr id="8" name="Rectangle 7"/>
          <p:cNvSpPr/>
          <p:nvPr/>
        </p:nvSpPr>
        <p:spPr>
          <a:xfrm>
            <a:off x="8486887" y="2796830"/>
            <a:ext cx="1973617" cy="369332"/>
          </a:xfrm>
          <a:prstGeom prst="rect">
            <a:avLst/>
          </a:prstGeom>
        </p:spPr>
        <p:txBody>
          <a:bodyPr wrap="none">
            <a:spAutoFit/>
          </a:bodyPr>
          <a:lstStyle/>
          <a:p>
            <a:r>
              <a:rPr lang="vi-VN" dirty="0">
                <a:latin typeface="Times New Roman" panose="02020603050405020304" pitchFamily="18" charset="0"/>
                <a:ea typeface="SimSun" panose="02010600030101010101" pitchFamily="2" charset="-122"/>
              </a:rPr>
              <a:t>welcome_message </a:t>
            </a:r>
            <a:endParaRPr lang="en-US" dirty="0"/>
          </a:p>
        </p:txBody>
      </p:sp>
      <p:sp>
        <p:nvSpPr>
          <p:cNvPr id="9" name="Rectangle 8"/>
          <p:cNvSpPr/>
          <p:nvPr/>
        </p:nvSpPr>
        <p:spPr>
          <a:xfrm>
            <a:off x="8382670" y="3235895"/>
            <a:ext cx="1915909" cy="369332"/>
          </a:xfrm>
          <a:prstGeom prst="rect">
            <a:avLst/>
          </a:prstGeom>
        </p:spPr>
        <p:txBody>
          <a:bodyPr wrap="none">
            <a:spAutoFit/>
          </a:bodyPr>
          <a:lstStyle/>
          <a:p>
            <a:r>
              <a:rPr lang="vi-VN" dirty="0">
                <a:latin typeface="Times New Roman" panose="02020603050405020304" pitchFamily="18" charset="0"/>
                <a:ea typeface="SimSun" panose="02010600030101010101" pitchFamily="2" charset="-122"/>
              </a:rPr>
              <a:t>welcome message </a:t>
            </a:r>
            <a:endParaRPr lang="en-US" dirty="0"/>
          </a:p>
        </p:txBody>
      </p:sp>
      <p:pic>
        <p:nvPicPr>
          <p:cNvPr id="13" name="Picture 8" descr="Png Livre Falso, Falso, ícone Falso, Png Falso Imagem PNG e Vetor Para  Download Gratuito | Logo design free templates, Vector icons free, Free icon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3453" y="3281205"/>
            <a:ext cx="362506" cy="36250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398430" y="3765908"/>
            <a:ext cx="633507" cy="369332"/>
          </a:xfrm>
          <a:prstGeom prst="rect">
            <a:avLst/>
          </a:prstGeom>
        </p:spPr>
        <p:txBody>
          <a:bodyPr wrap="none">
            <a:spAutoFit/>
          </a:bodyPr>
          <a:lstStyle/>
          <a:p>
            <a:r>
              <a:rPr lang="vi-VN" i="1" dirty="0">
                <a:latin typeface="Times New Roman" panose="02020603050405020304" pitchFamily="18" charset="0"/>
                <a:ea typeface="SimSun" panose="02010600030101010101" pitchFamily="2" charset="-122"/>
              </a:rPr>
              <a:t>print</a:t>
            </a:r>
            <a:endParaRPr lang="en-US" dirty="0"/>
          </a:p>
        </p:txBody>
      </p:sp>
      <p:pic>
        <p:nvPicPr>
          <p:cNvPr id="12" name="Picture 11"/>
          <p:cNvPicPr>
            <a:picLocks noChangeAspect="1"/>
          </p:cNvPicPr>
          <p:nvPr/>
        </p:nvPicPr>
        <p:blipFill>
          <a:blip r:embed="rId4"/>
          <a:stretch>
            <a:fillRect/>
          </a:stretch>
        </p:blipFill>
        <p:spPr>
          <a:xfrm>
            <a:off x="8037875" y="4317026"/>
            <a:ext cx="501525" cy="639445"/>
          </a:xfrm>
          <a:prstGeom prst="rect">
            <a:avLst/>
          </a:prstGeom>
        </p:spPr>
      </p:pic>
      <p:pic>
        <p:nvPicPr>
          <p:cNvPr id="16" name="Picture 8" descr="Png Livre Falso, Falso, ícone Falso, Png Falso Imagem PNG e Vetor Para  Download Gratuito | Logo design free templates, Vector icons free, Free icon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1804" y="3765908"/>
            <a:ext cx="362506" cy="3625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stretch>
            <a:fillRect/>
          </a:stretch>
        </p:blipFill>
        <p:spPr>
          <a:xfrm>
            <a:off x="8048751" y="5378021"/>
            <a:ext cx="607206" cy="732155"/>
          </a:xfrm>
          <a:prstGeom prst="rect">
            <a:avLst/>
          </a:prstGeom>
        </p:spPr>
      </p:pic>
      <p:sp>
        <p:nvSpPr>
          <p:cNvPr id="15" name="Rectangle 14"/>
          <p:cNvSpPr/>
          <p:nvPr/>
        </p:nvSpPr>
        <p:spPr>
          <a:xfrm>
            <a:off x="8720329" y="4353089"/>
            <a:ext cx="1524776" cy="369332"/>
          </a:xfrm>
          <a:prstGeom prst="rect">
            <a:avLst/>
          </a:prstGeom>
        </p:spPr>
        <p:txBody>
          <a:bodyPr wrap="none">
            <a:spAutoFit/>
          </a:bodyPr>
          <a:lstStyle/>
          <a:p>
            <a:r>
              <a:rPr lang="vi-VN" i="1" dirty="0">
                <a:latin typeface="Times New Roman" panose="02020603050405020304" pitchFamily="18" charset="0"/>
                <a:ea typeface="SimSun" panose="02010600030101010101" pitchFamily="2" charset="-122"/>
              </a:rPr>
              <a:t>student_name</a:t>
            </a:r>
            <a:r>
              <a:rPr lang="vi-VN" dirty="0">
                <a:latin typeface="Times New Roman" panose="02020603050405020304" pitchFamily="18" charset="0"/>
                <a:ea typeface="SimSun" panose="02010600030101010101" pitchFamily="2" charset="-122"/>
              </a:rPr>
              <a:t> </a:t>
            </a:r>
            <a:endParaRPr lang="en-US" dirty="0"/>
          </a:p>
        </p:txBody>
      </p:sp>
      <p:sp>
        <p:nvSpPr>
          <p:cNvPr id="17" name="Rectangle 16"/>
          <p:cNvSpPr/>
          <p:nvPr/>
        </p:nvSpPr>
        <p:spPr>
          <a:xfrm>
            <a:off x="8667958" y="5275600"/>
            <a:ext cx="505267" cy="369332"/>
          </a:xfrm>
          <a:prstGeom prst="rect">
            <a:avLst/>
          </a:prstGeom>
        </p:spPr>
        <p:txBody>
          <a:bodyPr wrap="none">
            <a:spAutoFit/>
          </a:bodyPr>
          <a:lstStyle/>
          <a:p>
            <a:r>
              <a:rPr lang="vi-VN" i="1" dirty="0">
                <a:latin typeface="Times New Roman" panose="02020603050405020304" pitchFamily="18" charset="0"/>
                <a:ea typeface="SimSun" panose="02010600030101010101" pitchFamily="2" charset="-122"/>
              </a:rPr>
              <a:t>s_n</a:t>
            </a:r>
            <a:endParaRPr lang="en-US" dirty="0"/>
          </a:p>
        </p:txBody>
      </p:sp>
      <p:sp>
        <p:nvSpPr>
          <p:cNvPr id="18" name="Rectangle 17"/>
          <p:cNvSpPr/>
          <p:nvPr/>
        </p:nvSpPr>
        <p:spPr>
          <a:xfrm>
            <a:off x="8602386" y="4698436"/>
            <a:ext cx="1377300" cy="369332"/>
          </a:xfrm>
          <a:prstGeom prst="rect">
            <a:avLst/>
          </a:prstGeom>
        </p:spPr>
        <p:txBody>
          <a:bodyPr wrap="none">
            <a:spAutoFit/>
          </a:bodyPr>
          <a:lstStyle/>
          <a:p>
            <a:r>
              <a:rPr lang="vi-VN" i="1" dirty="0">
                <a:latin typeface="Times New Roman" panose="02020603050405020304" pitchFamily="18" charset="0"/>
                <a:ea typeface="SimSun" panose="02010600030101010101" pitchFamily="2" charset="-122"/>
              </a:rPr>
              <a:t>name_length</a:t>
            </a:r>
            <a:endParaRPr lang="en-US" dirty="0"/>
          </a:p>
        </p:txBody>
      </p:sp>
      <p:sp>
        <p:nvSpPr>
          <p:cNvPr id="19" name="Rectangle 18"/>
          <p:cNvSpPr/>
          <p:nvPr/>
        </p:nvSpPr>
        <p:spPr>
          <a:xfrm>
            <a:off x="8667958" y="5740844"/>
            <a:ext cx="2505814" cy="369332"/>
          </a:xfrm>
          <a:prstGeom prst="rect">
            <a:avLst/>
          </a:prstGeom>
        </p:spPr>
        <p:txBody>
          <a:bodyPr wrap="none">
            <a:spAutoFit/>
          </a:bodyPr>
          <a:lstStyle/>
          <a:p>
            <a:r>
              <a:rPr lang="vi-VN" i="1" dirty="0">
                <a:latin typeface="Times New Roman" panose="02020603050405020304" pitchFamily="18" charset="0"/>
                <a:ea typeface="SimSun" panose="02010600030101010101" pitchFamily="2" charset="-122"/>
              </a:rPr>
              <a:t>length_of_persons_name</a:t>
            </a:r>
            <a:endParaRPr lang="en-US" dirty="0"/>
          </a:p>
        </p:txBody>
      </p:sp>
      <p:pic>
        <p:nvPicPr>
          <p:cNvPr id="22" name="Picture 6" descr="True False Icon Png, Transparent Png , Transparent Png Image - PNGite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1804" y="2854734"/>
            <a:ext cx="374861" cy="31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9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Tránh</a:t>
            </a:r>
            <a:r>
              <a:rPr lang="en-US" dirty="0"/>
              <a:t> </a:t>
            </a:r>
            <a:r>
              <a:rPr lang="en-US" dirty="0" err="1"/>
              <a:t>đặt</a:t>
            </a:r>
            <a:r>
              <a:rPr lang="en-US" dirty="0"/>
              <a:t> </a:t>
            </a:r>
            <a:r>
              <a:rPr lang="en-US" dirty="0" err="1"/>
              <a:t>tên</a:t>
            </a:r>
            <a:r>
              <a:rPr lang="en-US" dirty="0"/>
              <a:t> </a:t>
            </a:r>
            <a:r>
              <a:rPr lang="en-US" dirty="0" err="1"/>
              <a:t>lỗi</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biến</a:t>
            </a:r>
            <a:endParaRPr lang="en-US" dirty="0"/>
          </a:p>
        </p:txBody>
      </p:sp>
      <p:sp>
        <p:nvSpPr>
          <p:cNvPr id="3" name="Content Placeholder 2"/>
          <p:cNvSpPr>
            <a:spLocks noGrp="1"/>
          </p:cNvSpPr>
          <p:nvPr>
            <p:ph idx="1"/>
          </p:nvPr>
        </p:nvSpPr>
        <p:spPr>
          <a:xfrm>
            <a:off x="1097280" y="1845734"/>
            <a:ext cx="10122100" cy="4023360"/>
          </a:xfrm>
        </p:spPr>
        <p:txBody>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mã sau, bao gồm thông báo từ sai chính tả được in đậm:</a:t>
            </a:r>
            <a:endParaRPr lang="en-US" dirty="0">
              <a:latin typeface="Arial" panose="020B0604020202020204" pitchFamily="34" charset="0"/>
              <a:cs typeface="Arial" panose="020B0604020202020204" pitchFamily="34" charset="0"/>
            </a:endParaRPr>
          </a:p>
          <a:p>
            <a:r>
              <a:rPr lang="en-US" sz="1400" dirty="0">
                <a:latin typeface="Courier New" panose="02070309020205020404" pitchFamily="49" charset="0"/>
                <a:cs typeface="Courier New" panose="02070309020205020404" pitchFamily="49" charset="0"/>
              </a:rPr>
              <a:t>message = "Hello Python Crash Course reader!"</a:t>
            </a:r>
          </a:p>
          <a:p>
            <a:r>
              <a:rPr lang="en-US" sz="1400" dirty="0">
                <a:latin typeface="Courier New" panose="02070309020205020404" pitchFamily="49" charset="0"/>
                <a:cs typeface="Courier New" panose="02070309020205020404" pitchFamily="49" charset="0"/>
              </a:rPr>
              <a:t>print(</a:t>
            </a:r>
            <a:r>
              <a:rPr lang="en-US" sz="1400" b="1" dirty="0" err="1">
                <a:latin typeface="Courier New" panose="02070309020205020404" pitchFamily="49" charset="0"/>
                <a:cs typeface="Courier New" panose="02070309020205020404" pitchFamily="49" charset="0"/>
              </a:rPr>
              <a:t>mesage</a:t>
            </a:r>
            <a:r>
              <a:rPr lang="en-US" sz="1400" dirty="0">
                <a:latin typeface="Courier New" panose="02070309020205020404" pitchFamily="49" charset="0"/>
                <a:cs typeface="Courier New" panose="02070309020205020404" pitchFamily="49" charset="0"/>
              </a:rPr>
              <a:t>)</a:t>
            </a:r>
          </a:p>
          <a:p>
            <a:endParaRPr lang="en-US" dirty="0"/>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traceback</a:t>
            </a:r>
            <a:r>
              <a:rPr lang="en-US" dirty="0">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 là một bản ghi về nơi trình thông dịch gặp sự cố khi cố gắng thực thi </a:t>
            </a:r>
            <a:r>
              <a:rPr lang="en-US" dirty="0">
                <a:latin typeface="Arial" panose="020B0604020202020204" pitchFamily="34" charset="0"/>
                <a:cs typeface="Arial" panose="020B0604020202020204" pitchFamily="34" charset="0"/>
              </a:rPr>
              <a:t>code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viết</a:t>
            </a:r>
            <a:r>
              <a:rPr lang="vi-V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endParaRPr lang="en-US" dirty="0"/>
          </a:p>
        </p:txBody>
      </p:sp>
      <p:sp>
        <p:nvSpPr>
          <p:cNvPr id="4" name="Rectangle 3"/>
          <p:cNvSpPr/>
          <p:nvPr/>
        </p:nvSpPr>
        <p:spPr>
          <a:xfrm>
            <a:off x="1097280" y="4459120"/>
            <a:ext cx="6096000" cy="1297919"/>
          </a:xfrm>
          <a:prstGeom prst="rect">
            <a:avLst/>
          </a:prstGeom>
        </p:spPr>
        <p:txBody>
          <a:bodyPr>
            <a:spAutoFit/>
          </a:bodyPr>
          <a:lstStyle/>
          <a:p>
            <a:pPr algn="just">
              <a:lnSpc>
                <a:spcPct val="115000"/>
              </a:lnSpc>
              <a:spcBef>
                <a:spcPts val="300"/>
              </a:spcBef>
              <a:spcAft>
                <a:spcPts val="300"/>
              </a:spcAft>
            </a:pP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Traceback</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(most recent call last):</a:t>
            </a:r>
          </a:p>
          <a:p>
            <a:pPr algn="just">
              <a:lnSpc>
                <a:spcPct val="115000"/>
              </a:lnSpc>
              <a:spcBef>
                <a:spcPts val="300"/>
              </a:spcBef>
              <a:spcAft>
                <a:spcPts val="300"/>
              </a:spcAft>
            </a:pPr>
            <a:r>
              <a:rPr lang="zh-CN" altLang="en-US" sz="1400" spc="-20" dirty="0">
                <a:solidFill>
                  <a:srgbClr val="A6A6A6"/>
                </a:solidFill>
                <a:latin typeface="Consolas" panose="020B0609020204030204" pitchFamily="49" charset="0"/>
                <a:ea typeface="Arial Unicode MS" panose="020B0604020202020204" pitchFamily="34" charset="-128"/>
                <a:cs typeface="Times New Roman" panose="02020603050405020304" pitchFamily="18" charset="0"/>
              </a:rPr>
              <a:t>①</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File "hello_world.py", line 2, in &lt;module&gt;</a:t>
            </a:r>
          </a:p>
          <a:p>
            <a:pPr algn="just">
              <a:lnSpc>
                <a:spcPct val="115000"/>
              </a:lnSpc>
              <a:spcBef>
                <a:spcPts val="300"/>
              </a:spcBef>
              <a:spcAft>
                <a:spcPts val="300"/>
              </a:spcAft>
            </a:pPr>
            <a:r>
              <a:rPr lang="zh-CN" altLang="en-US" sz="1400" spc="-20" dirty="0">
                <a:solidFill>
                  <a:srgbClr val="A6A6A6"/>
                </a:solidFill>
                <a:latin typeface="Consolas" panose="020B0609020204030204" pitchFamily="49" charset="0"/>
                <a:ea typeface="Arial Unicode MS" panose="020B0604020202020204" pitchFamily="34" charset="-128"/>
                <a:cs typeface="Times New Roman" panose="02020603050405020304" pitchFamily="18" charset="0"/>
              </a:rPr>
              <a:t>②</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print(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mesage</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a:p>
            <a:pPr algn="just">
              <a:lnSpc>
                <a:spcPct val="115000"/>
              </a:lnSpc>
              <a:spcBef>
                <a:spcPts val="300"/>
              </a:spcBef>
              <a:spcAft>
                <a:spcPts val="300"/>
              </a:spcAft>
            </a:pPr>
            <a:r>
              <a:rPr lang="zh-CN" altLang="en-US" sz="1400" spc="-20" dirty="0">
                <a:solidFill>
                  <a:srgbClr val="A6A6A6"/>
                </a:solidFill>
                <a:latin typeface="Consolas" panose="020B0609020204030204" pitchFamily="49" charset="0"/>
                <a:ea typeface="Arial Unicode MS" panose="020B0604020202020204" pitchFamily="34" charset="-128"/>
                <a:cs typeface="Times New Roman" panose="02020603050405020304" pitchFamily="18" charset="0"/>
              </a:rPr>
              <a:t>③</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NameError</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name '</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mesage</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 is not defined</a:t>
            </a:r>
          </a:p>
        </p:txBody>
      </p:sp>
    </p:spTree>
    <p:extLst>
      <p:ext uri="{BB962C8B-B14F-4D97-AF65-F5344CB8AC3E}">
        <p14:creationId xmlns:p14="http://schemas.microsoft.com/office/powerpoint/2010/main" val="40323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7902882" cy="4023360"/>
          </a:xfrm>
        </p:spPr>
        <p:txBody>
          <a:bodyPr/>
          <a:lstStyle/>
          <a:p>
            <a:pPr>
              <a:buFont typeface="Wingdings" panose="05000000000000000000" pitchFamily="2" charset="2"/>
              <a:buChar char="q"/>
            </a:pPr>
            <a:r>
              <a:rPr lang="en-US" dirty="0" err="1">
                <a:latin typeface="Arial" panose="020B0604020202020204" pitchFamily="34" charset="0"/>
                <a:cs typeface="Arial" panose="020B0604020202020204" pitchFamily="34" charset="0"/>
              </a:rPr>
              <a:t>Xem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xét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a:t>
            </a:r>
          </a:p>
          <a:p>
            <a:endParaRPr lang="en-US" dirty="0"/>
          </a:p>
          <a:p>
            <a:r>
              <a:rPr lang="en-US" sz="1400" dirty="0" err="1">
                <a:latin typeface="Courier New" panose="02070309020205020404" pitchFamily="49" charset="0"/>
                <a:cs typeface="Courier New" panose="02070309020205020404" pitchFamily="49" charset="0"/>
              </a:rPr>
              <a:t>mesage</a:t>
            </a:r>
            <a:r>
              <a:rPr lang="en-US" sz="1400" dirty="0">
                <a:latin typeface="Courier New" panose="02070309020205020404" pitchFamily="49" charset="0"/>
                <a:cs typeface="Courier New" panose="02070309020205020404" pitchFamily="49" charset="0"/>
              </a:rPr>
              <a:t> = "Hello Python Crash Course reader!"</a:t>
            </a:r>
          </a:p>
          <a:p>
            <a:r>
              <a:rPr lang="en-US" sz="1400" dirty="0">
                <a:latin typeface="Courier New" panose="02070309020205020404" pitchFamily="49" charset="0"/>
                <a:cs typeface="Courier New" panose="02070309020205020404" pitchFamily="49" charset="0"/>
              </a:rPr>
              <a:t>print(</a:t>
            </a:r>
            <a:r>
              <a:rPr lang="en-US" sz="1400" dirty="0" err="1">
                <a:latin typeface="Courier New" panose="02070309020205020404" pitchFamily="49" charset="0"/>
                <a:cs typeface="Courier New" panose="02070309020205020404" pitchFamily="49" charset="0"/>
              </a:rPr>
              <a:t>mesage</a:t>
            </a:r>
            <a:r>
              <a:rPr lang="en-US" sz="1400" dirty="0">
                <a:latin typeface="Courier New" panose="02070309020205020404" pitchFamily="49" charset="0"/>
                <a:cs typeface="Courier New" panose="02070309020205020404" pitchFamily="49" charset="0"/>
              </a:rPr>
              <a:t>)</a:t>
            </a:r>
          </a:p>
          <a:p>
            <a:endParaRPr lang="en-US" dirty="0"/>
          </a:p>
          <a:p>
            <a:pPr>
              <a:buFont typeface="Wingdings" panose="05000000000000000000" pitchFamily="2" charset="2"/>
              <a:buChar char="q"/>
            </a:pP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a:t>
            </a:r>
          </a:p>
        </p:txBody>
      </p:sp>
      <p:sp>
        <p:nvSpPr>
          <p:cNvPr id="4" name="Rectangle 3"/>
          <p:cNvSpPr/>
          <p:nvPr/>
        </p:nvSpPr>
        <p:spPr>
          <a:xfrm>
            <a:off x="1546923" y="4537585"/>
            <a:ext cx="3379771" cy="324320"/>
          </a:xfrm>
          <a:prstGeom prst="rect">
            <a:avLst/>
          </a:prstGeom>
        </p:spPr>
        <p:txBody>
          <a:bodyPr wrap="non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Hello Python Crash Course reader!</a:t>
            </a:r>
          </a:p>
        </p:txBody>
      </p:sp>
    </p:spTree>
    <p:extLst>
      <p:ext uri="{BB962C8B-B14F-4D97-AF65-F5344CB8AC3E}">
        <p14:creationId xmlns:p14="http://schemas.microsoft.com/office/powerpoint/2010/main" val="143364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Biến</a:t>
            </a:r>
            <a:r>
              <a:rPr lang="en-US" dirty="0"/>
              <a:t> </a:t>
            </a:r>
            <a:r>
              <a:rPr lang="en-US" dirty="0" err="1"/>
              <a:t>là</a:t>
            </a:r>
            <a:r>
              <a:rPr lang="en-US" dirty="0"/>
              <a:t> </a:t>
            </a:r>
            <a:r>
              <a:rPr lang="en-US" dirty="0" err="1"/>
              <a:t>các</a:t>
            </a:r>
            <a:r>
              <a:rPr lang="en-US" dirty="0"/>
              <a:t> </a:t>
            </a:r>
            <a:r>
              <a:rPr lang="en-US" dirty="0" err="1"/>
              <a:t>nhãn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vi-VN" b="1" dirty="0"/>
              <a:t>Một biến (variable)</a:t>
            </a:r>
            <a:r>
              <a:rPr lang="vi-VN" dirty="0"/>
              <a:t> đại diện cho một </a:t>
            </a:r>
            <a:r>
              <a:rPr lang="vi-VN" b="1" dirty="0"/>
              <a:t>vùng nhớ</a:t>
            </a:r>
            <a:r>
              <a:rPr lang="vi-VN" dirty="0"/>
              <a:t> (trên RAM) lưu trữ dữ liệu của chương trình. Dữ liệu được lưu trữ trong vùng nhớ mà </a:t>
            </a:r>
            <a:r>
              <a:rPr lang="vi-VN" b="1" dirty="0"/>
              <a:t>biến (variable)</a:t>
            </a:r>
            <a:r>
              <a:rPr lang="vi-VN" dirty="0"/>
              <a:t> đại diện có thể thay đổi được. </a:t>
            </a:r>
            <a:endParaRPr lang="en-US" dirty="0" smtClean="0"/>
          </a:p>
          <a:p>
            <a:pPr>
              <a:buFont typeface="Wingdings" panose="05000000000000000000" pitchFamily="2" charset="2"/>
              <a:buChar char="q"/>
            </a:pPr>
            <a:r>
              <a:rPr lang="vi-VN" b="1" dirty="0" smtClean="0"/>
              <a:t>Ví </a:t>
            </a:r>
            <a:r>
              <a:rPr lang="vi-VN" b="1" dirty="0"/>
              <a:t>dụ</a:t>
            </a:r>
            <a:r>
              <a:rPr lang="vi-VN" dirty="0"/>
              <a:t>:</a:t>
            </a:r>
            <a:endParaRPr lang="en-US" dirty="0"/>
          </a:p>
        </p:txBody>
      </p:sp>
      <p:pic>
        <p:nvPicPr>
          <p:cNvPr id="4" name="Picture 3"/>
          <p:cNvPicPr>
            <a:picLocks noChangeAspect="1"/>
          </p:cNvPicPr>
          <p:nvPr/>
        </p:nvPicPr>
        <p:blipFill>
          <a:blip r:embed="rId2"/>
          <a:stretch>
            <a:fillRect/>
          </a:stretch>
        </p:blipFill>
        <p:spPr>
          <a:xfrm>
            <a:off x="609600" y="3612016"/>
            <a:ext cx="1839686" cy="2522600"/>
          </a:xfrm>
          <a:prstGeom prst="rect">
            <a:avLst/>
          </a:prstGeom>
        </p:spPr>
      </p:pic>
      <p:pic>
        <p:nvPicPr>
          <p:cNvPr id="5" name="Picture 4"/>
          <p:cNvPicPr>
            <a:picLocks noChangeAspect="1"/>
          </p:cNvPicPr>
          <p:nvPr/>
        </p:nvPicPr>
        <p:blipFill>
          <a:blip r:embed="rId3"/>
          <a:stretch>
            <a:fillRect/>
          </a:stretch>
        </p:blipFill>
        <p:spPr>
          <a:xfrm>
            <a:off x="2991983" y="2994933"/>
            <a:ext cx="8641217" cy="3517664"/>
          </a:xfrm>
          <a:prstGeom prst="rect">
            <a:avLst/>
          </a:prstGeom>
        </p:spPr>
      </p:pic>
    </p:spTree>
    <p:extLst>
      <p:ext uri="{BB962C8B-B14F-4D97-AF65-F5344CB8AC3E}">
        <p14:creationId xmlns:p14="http://schemas.microsoft.com/office/powerpoint/2010/main" val="213451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t>Biến</a:t>
            </a:r>
            <a:r>
              <a:rPr lang="en-US" dirty="0"/>
              <a:t> </a:t>
            </a:r>
            <a:r>
              <a:rPr lang="en-US" dirty="0" err="1"/>
              <a:t>là</a:t>
            </a:r>
            <a:r>
              <a:rPr lang="en-US" dirty="0"/>
              <a:t> </a:t>
            </a:r>
            <a:r>
              <a:rPr lang="en-US" dirty="0" err="1"/>
              <a:t>các</a:t>
            </a:r>
            <a:r>
              <a:rPr lang="en-US" dirty="0"/>
              <a:t> </a:t>
            </a:r>
            <a:r>
              <a:rPr lang="en-US" dirty="0" err="1"/>
              <a:t>nhãn</a:t>
            </a:r>
            <a:endParaRPr lang="en-US" dirty="0"/>
          </a:p>
        </p:txBody>
      </p:sp>
      <p:sp>
        <p:nvSpPr>
          <p:cNvPr id="3" name="Content Placeholder 2"/>
          <p:cNvSpPr>
            <a:spLocks noGrp="1"/>
          </p:cNvSpPr>
          <p:nvPr>
            <p:ph idx="1"/>
          </p:nvPr>
        </p:nvSpPr>
        <p:spPr>
          <a:xfrm>
            <a:off x="1244600" y="1251857"/>
            <a:ext cx="10250714" cy="4648200"/>
          </a:xfrm>
        </p:spPr>
        <p:txBody>
          <a:bodyPr/>
          <a:lstStyle/>
          <a:p>
            <a:r>
              <a:rPr lang="vi-VN" b="1" dirty="0"/>
              <a:t>Gán giá trị cho biến (variable) trong Python</a:t>
            </a:r>
          </a:p>
          <a:p>
            <a:r>
              <a:rPr lang="vi-VN" dirty="0"/>
              <a:t>Chúng ta có thể sử dụng toán tử gán (assignment operator) ‘</a:t>
            </a:r>
            <a:r>
              <a:rPr lang="vi-VN" b="1" dirty="0"/>
              <a:t>=</a:t>
            </a:r>
            <a:r>
              <a:rPr lang="vi-VN" dirty="0"/>
              <a:t>’ để gán giá trị cho biến. </a:t>
            </a:r>
            <a:r>
              <a:rPr lang="vi-VN" b="1" dirty="0"/>
              <a:t>Lưu ý</a:t>
            </a:r>
            <a:r>
              <a:rPr lang="vi-VN" dirty="0"/>
              <a:t>: Trong Python, khi tạo một biến thì phải gán giá trị cho biến đó</a:t>
            </a:r>
            <a:r>
              <a:rPr lang="vi-VN" dirty="0" smtClean="0"/>
              <a:t>.</a:t>
            </a:r>
            <a:endParaRPr lang="en-US" dirty="0" smtClean="0"/>
          </a:p>
          <a:p>
            <a:endParaRPr lang="en-US" dirty="0" smtClean="0"/>
          </a:p>
          <a:p>
            <a:r>
              <a:rPr lang="en-US" dirty="0"/>
              <a:t>n = 10 </a:t>
            </a:r>
            <a:endParaRPr lang="en-US" dirty="0" smtClean="0"/>
          </a:p>
          <a:p>
            <a:r>
              <a:rPr lang="en-US" dirty="0" smtClean="0"/>
              <a:t>print</a:t>
            </a:r>
            <a:r>
              <a:rPr lang="en-US" dirty="0"/>
              <a:t>("Bien n co </a:t>
            </a:r>
            <a:r>
              <a:rPr lang="en-US" dirty="0" err="1"/>
              <a:t>kieu</a:t>
            </a:r>
            <a:r>
              <a:rPr lang="en-US" dirty="0"/>
              <a:t> la ", type(n)) </a:t>
            </a:r>
            <a:endParaRPr lang="en-US" dirty="0" smtClean="0"/>
          </a:p>
          <a:p>
            <a:r>
              <a:rPr lang="en-US" dirty="0" smtClean="0"/>
              <a:t>m </a:t>
            </a:r>
            <a:r>
              <a:rPr lang="en-US" dirty="0"/>
              <a:t>= 1.1 </a:t>
            </a:r>
            <a:endParaRPr lang="en-US" dirty="0" smtClean="0"/>
          </a:p>
          <a:p>
            <a:r>
              <a:rPr lang="en-US" dirty="0" smtClean="0"/>
              <a:t>print</a:t>
            </a:r>
            <a:r>
              <a:rPr lang="en-US" dirty="0"/>
              <a:t>("Bien m co </a:t>
            </a:r>
            <a:r>
              <a:rPr lang="en-US" dirty="0" err="1"/>
              <a:t>kieu</a:t>
            </a:r>
            <a:r>
              <a:rPr lang="en-US" dirty="0"/>
              <a:t> la ", type(m)) </a:t>
            </a:r>
            <a:endParaRPr lang="en-US" dirty="0" smtClean="0"/>
          </a:p>
          <a:p>
            <a:r>
              <a:rPr lang="en-US" dirty="0" smtClean="0"/>
              <a:t>website </a:t>
            </a:r>
            <a:r>
              <a:rPr lang="en-US" dirty="0"/>
              <a:t>= "apple.com" </a:t>
            </a:r>
            <a:endParaRPr lang="en-US" dirty="0" smtClean="0"/>
          </a:p>
          <a:p>
            <a:r>
              <a:rPr lang="en-US" dirty="0" smtClean="0"/>
              <a:t>print</a:t>
            </a:r>
            <a:r>
              <a:rPr lang="en-US" dirty="0"/>
              <a:t>("Bien website co </a:t>
            </a:r>
            <a:r>
              <a:rPr lang="en-US" dirty="0" err="1"/>
              <a:t>kieu</a:t>
            </a:r>
            <a:r>
              <a:rPr lang="en-US" dirty="0"/>
              <a:t> la ", type(website)) </a:t>
            </a:r>
            <a:endParaRPr lang="en-US" dirty="0" smtClean="0"/>
          </a:p>
          <a:p>
            <a:r>
              <a:rPr lang="en-US" dirty="0" smtClean="0"/>
              <a:t>website </a:t>
            </a:r>
            <a:r>
              <a:rPr lang="en-US" dirty="0"/>
              <a:t>= 99 </a:t>
            </a:r>
            <a:endParaRPr lang="en-US" dirty="0" smtClean="0"/>
          </a:p>
          <a:p>
            <a:r>
              <a:rPr lang="en-US" dirty="0" smtClean="0"/>
              <a:t>print</a:t>
            </a:r>
            <a:r>
              <a:rPr lang="en-US" dirty="0"/>
              <a:t>("Bien website co </a:t>
            </a:r>
            <a:r>
              <a:rPr lang="en-US" dirty="0" err="1"/>
              <a:t>kieu</a:t>
            </a:r>
            <a:r>
              <a:rPr lang="en-US" dirty="0"/>
              <a:t> la ", type(website))</a:t>
            </a:r>
            <a:endParaRPr lang="vi-VN" dirty="0"/>
          </a:p>
        </p:txBody>
      </p:sp>
    </p:spTree>
    <p:extLst>
      <p:ext uri="{BB962C8B-B14F-4D97-AF65-F5344CB8AC3E}">
        <p14:creationId xmlns:p14="http://schemas.microsoft.com/office/powerpoint/2010/main" val="3695977198"/>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1672</TotalTime>
  <Words>3115</Words>
  <Application>Microsoft Office PowerPoint</Application>
  <PresentationFormat>Widescreen</PresentationFormat>
  <Paragraphs>344</Paragraphs>
  <Slides>35</Slides>
  <Notes>13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35</vt:i4>
      </vt:variant>
    </vt:vector>
  </HeadingPairs>
  <TitlesOfParts>
    <vt:vector size="50" baseType="lpstr">
      <vt:lpstr>Arial Unicode MS</vt:lpstr>
      <vt:lpstr>MS PGothic</vt:lpstr>
      <vt:lpstr>SimSun</vt:lpstr>
      <vt:lpstr>Arial</vt:lpstr>
      <vt:lpstr>Calibri</vt:lpstr>
      <vt:lpstr>Calibri Light</vt:lpstr>
      <vt:lpstr>Consolas</vt:lpstr>
      <vt:lpstr>Courier New</vt:lpstr>
      <vt:lpstr>merriweather</vt:lpstr>
      <vt:lpstr>Monaco</vt:lpstr>
      <vt:lpstr>Tahoma</vt:lpstr>
      <vt:lpstr>Times New Roman</vt:lpstr>
      <vt:lpstr>Wingdings</vt:lpstr>
      <vt:lpstr>等线</vt:lpstr>
      <vt:lpstr>PTIT</vt:lpstr>
      <vt:lpstr>PowerPoint Presentation</vt:lpstr>
      <vt:lpstr>Chương 2. Biến và những kiểu dữ liệu đơn giản</vt:lpstr>
      <vt:lpstr>Nội dung giới thiệu</vt:lpstr>
      <vt:lpstr>2.1. Biến</vt:lpstr>
      <vt:lpstr>2.1.1. Định danh và sử dụng các biến</vt:lpstr>
      <vt:lpstr>Tránh đặt tên lỗi khi sử dụng các biến</vt:lpstr>
      <vt:lpstr>PowerPoint Presentation</vt:lpstr>
      <vt:lpstr>Biến là các nhãn</vt:lpstr>
      <vt:lpstr>Biến là các nhãn</vt:lpstr>
      <vt:lpstr>Biến là các nhãn</vt:lpstr>
      <vt:lpstr>Biến là các nhãn</vt:lpstr>
      <vt:lpstr>Hằng số</vt:lpstr>
      <vt:lpstr>2.2. Chuỗi (Strings)</vt:lpstr>
      <vt:lpstr>Sử dụng chữ hoa trong chuỗi với các phương thức</vt:lpstr>
      <vt:lpstr>Sử dụng biến trong chuỗi</vt:lpstr>
      <vt:lpstr>Thêm khoảng trắng vào chuỗi với Tab</vt:lpstr>
      <vt:lpstr>Bỏ khoảng trắng</vt:lpstr>
      <vt:lpstr>Bỏ khoảng trắng (t)</vt:lpstr>
      <vt:lpstr>Tránh lỗi cú pháp với String</vt:lpstr>
      <vt:lpstr>2.3 Số - Numbers</vt:lpstr>
      <vt:lpstr>2.3 Số - Numbers</vt:lpstr>
      <vt:lpstr>2.3 Số - Numbers</vt:lpstr>
      <vt:lpstr>2.3 Số - Numbers</vt:lpstr>
      <vt:lpstr>2.3 Số - Numbers</vt:lpstr>
      <vt:lpstr>Số nguyên - Integers</vt:lpstr>
      <vt:lpstr>Số nguyên – Integers (t)</vt:lpstr>
      <vt:lpstr>Số thực - Floats</vt:lpstr>
      <vt:lpstr>Số nguyên và số thực</vt:lpstr>
      <vt:lpstr>Các gạch dưới trong số</vt:lpstr>
      <vt:lpstr>Gán nhiều biến cùng lúc</vt:lpstr>
      <vt:lpstr>2.4. Chú thích (Comments)</vt:lpstr>
      <vt:lpstr>Cách viết các chú thích</vt:lpstr>
      <vt:lpstr>Loại chú thích nên viết</vt:lpstr>
      <vt:lpstr>Kết chương</vt:lpstr>
      <vt:lpstr>Bài tập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219</cp:revision>
  <dcterms:created xsi:type="dcterms:W3CDTF">2021-07-18T06:44:26Z</dcterms:created>
  <dcterms:modified xsi:type="dcterms:W3CDTF">2022-08-30T14:00:08Z</dcterms:modified>
</cp:coreProperties>
</file>