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0" r:id="rId1"/>
  </p:sldMasterIdLst>
  <p:notesMasterIdLst>
    <p:notesMasterId r:id="rId31"/>
  </p:notesMasterIdLst>
  <p:sldIdLst>
    <p:sldId id="180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4" r:id="rId18"/>
    <p:sldId id="275" r:id="rId19"/>
    <p:sldId id="276" r:id="rId20"/>
    <p:sldId id="277" r:id="rId21"/>
    <p:sldId id="278" r:id="rId22"/>
    <p:sldId id="279" r:id="rId23"/>
    <p:sldId id="280" r:id="rId24"/>
    <p:sldId id="271" r:id="rId25"/>
    <p:sldId id="281" r:id="rId26"/>
    <p:sldId id="282" r:id="rId27"/>
    <p:sldId id="283" r:id="rId28"/>
    <p:sldId id="272" r:id="rId29"/>
    <p:sldId id="273" r:id="rId30"/>
  </p:sldIdLst>
  <p:sldSz cx="12192000" cy="6858000"/>
  <p:notesSz cx="6858000" cy="9144000"/>
  <p:defaultTextStyle>
    <a:defPPr>
      <a:defRPr lang="en-US"/>
    </a:defPPr>
    <a:lvl1pPr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4" autoAdjust="0"/>
    <p:restoredTop sz="87424" autoAdjust="0"/>
  </p:normalViewPr>
  <p:slideViewPr>
    <p:cSldViewPr snapToGrid="0">
      <p:cViewPr varScale="1">
        <p:scale>
          <a:sx n="63" d="100"/>
          <a:sy n="63" d="100"/>
        </p:scale>
        <p:origin x="864"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4160" units="cm"/>
          <inkml:channel name="Y" type="integer" max="1600" units="cm"/>
          <inkml:channel name="T" type="integer" max="2.14748E9" units="dev"/>
        </inkml:traceFormat>
        <inkml:channelProperties>
          <inkml:channelProperty channel="X" name="resolution" value="145.45454" units="1/cm"/>
          <inkml:channelProperty channel="Y" name="resolution" value="89.38548" units="1/cm"/>
          <inkml:channelProperty channel="T" name="resolution" value="1" units="1/dev"/>
        </inkml:channelProperties>
      </inkml:inkSource>
      <inkml:timestamp xml:id="ts0" timeString="2021-08-23T13:34:18.734"/>
    </inkml:context>
    <inkml:brush xml:id="br0">
      <inkml:brushProperty name="width" value="0.05292" units="cm"/>
      <inkml:brushProperty name="height" value="0.05292" units="cm"/>
      <inkml:brushProperty name="color" value="#FF0000"/>
    </inkml:brush>
  </inkml:definitions>
  <inkml:trace contextRef="#ctx0" brushRef="#br0">7895 11155 0,'21'0'47,"22"0"-31,-22 0-1,0 0 1,21 0 0,-20 0-1,-1 0 1,0 0 0,21 0-1,-21 0 16,22 0-31,-22 21 16,0-21 0,0 21-16,0-21 15,1 0 1,20 21-16,0-21 16,-21 0-16,22 22 15,-22-22-15,21 0 16,-21 21-16,1 0 15,20-21 64,-21 0-64,0 0 1,0 0 15,22 0 0,-22 0 16</inkml:trace>
  <inkml:trace contextRef="#ctx0" brushRef="#br0" timeOffset="1743.44">7726 13991 0,'0'-21'125,"63"21"-125,1 0 15,21 0-15,-22 0 16,1 0-16,-1 21 15,43-21-15,-85 0 16,21 0-16,-20 0 16,-1 0-16,0 0 15,21 0-15,-21 0 16,1 0 0,20 0-1,0 0-15,-21 0 16,22 0-16,-22 0 15,0 0 1,21 0 31</inkml:trace>
</inkml:ink>
</file>

<file path=ppt/ink/ink2.xml><?xml version="1.0" encoding="utf-8"?>
<inkml:ink xmlns:inkml="http://www.w3.org/2003/InkML">
  <inkml:definitions>
    <inkml:context xml:id="ctx0">
      <inkml:inkSource xml:id="inkSrc0">
        <inkml:traceFormat>
          <inkml:channel name="X" type="integer" max="4160" units="cm"/>
          <inkml:channel name="Y" type="integer" max="1600" units="cm"/>
          <inkml:channel name="T" type="integer" max="2.14748E9" units="dev"/>
        </inkml:traceFormat>
        <inkml:channelProperties>
          <inkml:channelProperty channel="X" name="resolution" value="145.45454" units="1/cm"/>
          <inkml:channelProperty channel="Y" name="resolution" value="89.38548" units="1/cm"/>
          <inkml:channelProperty channel="T" name="resolution" value="1" units="1/dev"/>
        </inkml:channelProperties>
      </inkml:inkSource>
      <inkml:timestamp xml:id="ts0" timeString="2021-08-23T13:34:50.094"/>
    </inkml:context>
    <inkml:brush xml:id="br0">
      <inkml:brushProperty name="width" value="0.05292" units="cm"/>
      <inkml:brushProperty name="height" value="0.05292" units="cm"/>
      <inkml:brushProperty name="color" value="#FF0000"/>
    </inkml:brush>
  </inkml:definitions>
  <inkml:trace contextRef="#ctx0" brushRef="#br0">25083 4593 0,'0'-21'62,"21"0"-62,21 21 16,64 0-16,21 0 16,0 0-16,42 0 15,1 0-15,-1-21 16,-21-22-16,-63 43 16,21-21-16,-85 0 15,21 21-15,-21 0 16,22-21-1,41 0 48,1 21-47,-43 0-16,1-43 15,-22 43 1,0 0-16,0 0 15,0-21 110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1AFCA-91C6-461B-B80D-0B90695F2E10}"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A3835C-53CB-46B6-9DB3-76217EA8729A}" type="slidenum">
              <a:rPr lang="en-US" smtClean="0"/>
              <a:t>‹#›</a:t>
            </a:fld>
            <a:endParaRPr lang="en-US"/>
          </a:p>
        </p:txBody>
      </p:sp>
    </p:spTree>
    <p:extLst>
      <p:ext uri="{BB962C8B-B14F-4D97-AF65-F5344CB8AC3E}">
        <p14:creationId xmlns:p14="http://schemas.microsoft.com/office/powerpoint/2010/main" val="229080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Ví dụ trên kết hợp một số khái niệm ta sẽ học trong phần này. Hãy bắt đầu bằng cách xem xét các loại kiểm tra ta có thể sử dụng kiểm tra các điều kiện trong chương trình.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4</a:t>
            </a:fld>
            <a:endParaRPr lang="en-US"/>
          </a:p>
        </p:txBody>
      </p:sp>
    </p:spTree>
    <p:extLst>
      <p:ext uri="{BB962C8B-B14F-4D97-AF65-F5344CB8AC3E}">
        <p14:creationId xmlns:p14="http://schemas.microsoft.com/office/powerpoint/2010/main" val="1215446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Câu lệnh if ở </a:t>
            </a:r>
            <a:r>
              <a:rPr lang="zh-CN" altLang="en-US" sz="1200" kern="1200">
                <a:solidFill>
                  <a:schemeClr val="tx1"/>
                </a:solidFill>
                <a:effectLst/>
                <a:latin typeface="+mn-lt"/>
                <a:ea typeface="+mn-ea"/>
                <a:cs typeface="+mn-cs"/>
              </a:rPr>
              <a:t>①</a:t>
            </a:r>
            <a:r>
              <a:rPr lang="vi-VN" sz="1200" kern="1200">
                <a:solidFill>
                  <a:schemeClr val="tx1"/>
                </a:solidFill>
                <a:effectLst/>
                <a:latin typeface="+mn-lt"/>
                <a:ea typeface="+mn-ea"/>
                <a:cs typeface="+mn-cs"/>
              </a:rPr>
              <a:t> kiểm tra xem một người dưới 4 tuổi. Nếu kiểm tra vượt qua, một thông báo thích hợp được in ra và Python bỏ qua phần còn lại của các bài kiểm tra. </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Dòng elif tại </a:t>
            </a:r>
            <a:r>
              <a:rPr lang="zh-CN" altLang="en-US" sz="1200" kern="1200">
                <a:solidFill>
                  <a:schemeClr val="tx1"/>
                </a:solidFill>
                <a:effectLst/>
                <a:latin typeface="+mn-lt"/>
                <a:ea typeface="+mn-ea"/>
                <a:cs typeface="+mn-cs"/>
              </a:rPr>
              <a:t>②</a:t>
            </a:r>
            <a:r>
              <a:rPr lang="vi-VN" sz="1200" kern="1200">
                <a:solidFill>
                  <a:schemeClr val="tx1"/>
                </a:solidFill>
                <a:effectLst/>
                <a:latin typeface="+mn-lt"/>
                <a:ea typeface="+mn-ea"/>
                <a:cs typeface="+mn-cs"/>
              </a:rPr>
              <a:t> thực sự là một kiểm tra if khác, chỉ chạy nếu kiểm tra trước đó không thành công. Tại thời điểm này trong chuỗi, chúng ta biết người đó ít nhất 4 tuổi vì lần thi đầu tiên không thành công. Nếu người đó dưới 18 tuổi, một thông báo thích hợp sẽ được in và Python bỏ qua khối khác. Nếu cả hai kiểm tra if và elif không thành công, Python chạy mã trong khối khác tại </a:t>
            </a:r>
            <a:r>
              <a:rPr lang="zh-CN" altLang="en-US" sz="1200" kern="1200">
                <a:solidFill>
                  <a:schemeClr val="tx1"/>
                </a:solidFill>
                <a:effectLst/>
                <a:latin typeface="+mn-lt"/>
                <a:ea typeface="+mn-ea"/>
                <a:cs typeface="+mn-cs"/>
              </a:rPr>
              <a:t>③</a:t>
            </a:r>
            <a:r>
              <a:rPr lang="vi-VN" sz="1200" kern="1200">
                <a:solidFill>
                  <a:schemeClr val="tx1"/>
                </a:solidFill>
                <a:effectLst/>
                <a:latin typeface="+mn-lt"/>
                <a:ea typeface="+mn-ea"/>
                <a:cs typeface="+mn-cs"/>
              </a:rPr>
              <a:t>.</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18</a:t>
            </a:fld>
            <a:endParaRPr lang="en-US"/>
          </a:p>
        </p:txBody>
      </p:sp>
    </p:spTree>
    <p:extLst>
      <p:ext uri="{BB962C8B-B14F-4D97-AF65-F5344CB8AC3E}">
        <p14:creationId xmlns:p14="http://schemas.microsoft.com/office/powerpoint/2010/main" val="1358465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Các dòng tại </a:t>
            </a:r>
            <a:r>
              <a:rPr lang="zh-CN" altLang="en-US" sz="1200" kern="1200">
                <a:solidFill>
                  <a:schemeClr val="tx1"/>
                </a:solidFill>
                <a:effectLst/>
                <a:latin typeface="+mn-lt"/>
                <a:ea typeface="+mn-ea"/>
                <a:cs typeface="+mn-cs"/>
              </a:rPr>
              <a:t>①②</a:t>
            </a:r>
            <a:r>
              <a:rPr lang="en-US" sz="1200" kern="1200">
                <a:solidFill>
                  <a:schemeClr val="tx1"/>
                </a:solidFill>
                <a:effectLst/>
                <a:latin typeface="+mn-lt"/>
                <a:ea typeface="+mn-ea"/>
                <a:cs typeface="+mn-cs"/>
              </a:rPr>
              <a:t> và </a:t>
            </a:r>
            <a:r>
              <a:rPr lang="zh-CN" altLang="en-US" sz="1200" kern="1200">
                <a:solidFill>
                  <a:schemeClr val="tx1"/>
                </a:solidFill>
                <a:effectLst/>
                <a:latin typeface="+mn-lt"/>
                <a:ea typeface="+mn-ea"/>
                <a:cs typeface="+mn-cs"/>
              </a:rPr>
              <a:t>③</a:t>
            </a:r>
            <a:r>
              <a:rPr lang="en-US" sz="1200" kern="1200">
                <a:solidFill>
                  <a:schemeClr val="tx1"/>
                </a:solidFill>
                <a:effectLst/>
                <a:latin typeface="+mn-lt"/>
                <a:ea typeface="+mn-ea"/>
                <a:cs typeface="+mn-cs"/>
              </a:rPr>
              <a:t> thiết lập giá trị của giá vé vào cửa theo giá trị của biến age. Sau khi giá được xác định bởi chuỗi if-elif-else, một câu lệnh print() không được thụt lề được gọi tại </a:t>
            </a:r>
            <a:r>
              <a:rPr lang="zh-CN" altLang="en-US" sz="1200" kern="1200">
                <a:solidFill>
                  <a:schemeClr val="tx1"/>
                </a:solidFill>
                <a:effectLst/>
                <a:latin typeface="+mn-lt"/>
                <a:ea typeface="+mn-ea"/>
                <a:cs typeface="+mn-cs"/>
              </a:rPr>
              <a:t>④</a:t>
            </a:r>
            <a:r>
              <a:rPr lang="en-US" sz="1200" kern="1200">
                <a:solidFill>
                  <a:schemeClr val="tx1"/>
                </a:solidFill>
                <a:effectLst/>
                <a:latin typeface="+mn-lt"/>
                <a:ea typeface="+mn-ea"/>
                <a:cs typeface="+mn-cs"/>
              </a:rPr>
              <a:t> sử dụng giá trị này để hiển thị thông báo về vé vào cửa của người dùng.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Mã này tạo ra cùng một đầu ra như ví dụ trước, nhưng mục đích của chuỗi if-elif-else hẹp hơn. Thay vì xác định một giá và hiển thị thông báo, nó chỉ đơn giản xác định giá vào cửa. Ngoài hiệu quả hơn, mã sửa đổi này dễ sửa đổi hơn so với cách tiếp cận ban đầu. Để thay đổi văn bản của thông điệp đầu ra, ta sẽ chỉ cần thay đổi một lệnh gọi print() thay vì ba lệnh print() riêng biệt. </a:t>
            </a:r>
          </a:p>
          <a:p>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19</a:t>
            </a:fld>
            <a:endParaRPr lang="en-US"/>
          </a:p>
        </p:txBody>
      </p:sp>
    </p:spTree>
    <p:extLst>
      <p:ext uri="{BB962C8B-B14F-4D97-AF65-F5344CB8AC3E}">
        <p14:creationId xmlns:p14="http://schemas.microsoft.com/office/powerpoint/2010/main" val="486959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Hầu hết mã này là không thay đổi. Khối elif thứ hai ở </a:t>
            </a:r>
            <a:r>
              <a:rPr lang="zh-CN" altLang="en-US" sz="1200" kern="1200">
                <a:solidFill>
                  <a:schemeClr val="tx1"/>
                </a:solidFill>
                <a:effectLst/>
                <a:latin typeface="+mn-lt"/>
                <a:ea typeface="+mn-ea"/>
                <a:cs typeface="+mn-cs"/>
              </a:rPr>
              <a:t>① </a:t>
            </a:r>
            <a:r>
              <a:rPr lang="vi-VN" sz="1200" kern="1200">
                <a:solidFill>
                  <a:schemeClr val="tx1"/>
                </a:solidFill>
                <a:effectLst/>
                <a:latin typeface="+mn-lt"/>
                <a:ea typeface="+mn-ea"/>
                <a:cs typeface="+mn-cs"/>
              </a:rPr>
              <a:t>hiện đang kiểm tra để đảm bảo một người dưới 65 tuổi trước khi chỉ định rõ cho họ giá vào cửa là $ 40. Lưu ý rằng giá trị được gán trong khối else tại </a:t>
            </a:r>
            <a:r>
              <a:rPr lang="zh-CN" altLang="en-US" sz="1200" kern="1200">
                <a:solidFill>
                  <a:schemeClr val="tx1"/>
                </a:solidFill>
                <a:effectLst/>
                <a:latin typeface="+mn-lt"/>
                <a:ea typeface="+mn-ea"/>
                <a:cs typeface="+mn-cs"/>
              </a:rPr>
              <a:t>② </a:t>
            </a:r>
            <a:r>
              <a:rPr lang="vi-VN" sz="1200" kern="1200">
                <a:solidFill>
                  <a:schemeClr val="tx1"/>
                </a:solidFill>
                <a:effectLst/>
                <a:latin typeface="+mn-lt"/>
                <a:ea typeface="+mn-ea"/>
                <a:cs typeface="+mn-cs"/>
              </a:rPr>
              <a:t>cần được đổi thành $ 20, vì độ tuổi duy nhất lọt vào khối này là những người từ 65 tuổi trở lên.</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20</a:t>
            </a:fld>
            <a:endParaRPr lang="en-US"/>
          </a:p>
        </p:txBody>
      </p:sp>
    </p:spTree>
    <p:extLst>
      <p:ext uri="{BB962C8B-B14F-4D97-AF65-F5344CB8AC3E}">
        <p14:creationId xmlns:p14="http://schemas.microsoft.com/office/powerpoint/2010/main" val="3119010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a:solidFill>
                  <a:schemeClr val="tx1"/>
                </a:solidFill>
                <a:effectLst/>
                <a:latin typeface="+mn-lt"/>
                <a:ea typeface="+mn-ea"/>
                <a:cs typeface="+mn-cs"/>
              </a:rPr>
              <a:t>Khối else là một câu lệnh catchall. Nó phù hợp với bất kỳ điều kiện nào không được khớp bởi một kiểm tra if hoặc elif cụ thể và đôi khi có thể bao gồm dữ liệu không hợp lệ hoặc thậm chí độc hại. Nếu chúng ta có một điều kiện cuối cùng cụ thể,  xem xét sử dụng khối elif cuối cùng và bỏ qua khối else.</a:t>
            </a:r>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21</a:t>
            </a:fld>
            <a:endParaRPr lang="en-US"/>
          </a:p>
        </p:txBody>
      </p:sp>
    </p:spTree>
    <p:extLst>
      <p:ext uri="{BB962C8B-B14F-4D97-AF65-F5344CB8AC3E}">
        <p14:creationId xmlns:p14="http://schemas.microsoft.com/office/powerpoint/2010/main" val="1842594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Chuỗi if-elif-else rất mạnh, nhưng nó chỉ thích hợp để sử dụng khi chỉ cần một bài kiểm tra để vượt qua. Ngay sau khi Python kết thúc một bài kiểm tra vượt qua, nó bỏ qua phần còn lại của các bài kiểm tra. Hành vi này có lợi, vì nó có hiệu quả và cho phép </a:t>
            </a:r>
            <a:r>
              <a:rPr lang="en-US" sz="1200" kern="1200">
                <a:solidFill>
                  <a:schemeClr val="tx1"/>
                </a:solidFill>
                <a:effectLst/>
                <a:latin typeface="+mn-lt"/>
                <a:ea typeface="+mn-ea"/>
                <a:cs typeface="+mn-cs"/>
              </a:rPr>
              <a:t>ta</a:t>
            </a:r>
            <a:r>
              <a:rPr lang="vi-VN" sz="1200" kern="1200">
                <a:solidFill>
                  <a:schemeClr val="tx1"/>
                </a:solidFill>
                <a:effectLst/>
                <a:latin typeface="+mn-lt"/>
                <a:ea typeface="+mn-ea"/>
                <a:cs typeface="+mn-cs"/>
              </a:rPr>
              <a:t> kiểm tra một điều kiện cụ thể</a:t>
            </a:r>
            <a:r>
              <a:rPr lang="en-US" sz="1200" kern="120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22</a:t>
            </a:fld>
            <a:endParaRPr lang="en-US"/>
          </a:p>
        </p:txBody>
      </p:sp>
    </p:spTree>
    <p:extLst>
      <p:ext uri="{BB962C8B-B14F-4D97-AF65-F5344CB8AC3E}">
        <p14:creationId xmlns:p14="http://schemas.microsoft.com/office/powerpoint/2010/main" val="2269111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Bài kiểm tra 'mushrooms'là bài kiểm tra đầu tiên vượt qua, vì vậy nấm được thêm vào bánh pizza. Tuy nhiên, các giá trị 'thêm pho mát' và 'pepperoni' không bao giờ được kiểm tra, bởi vì Python không chạy bất kỳ kiểm tra nào ngoài kiểm tra đầu tiên chuyển trong một chuỗi if-elif-else. Lớp phủ đầu tiên của khách hàng sẽ được thêm vào, nhưng tất cả các lớp phủ khác của chúng sẽ bị bỏ qua.</a:t>
            </a:r>
          </a:p>
          <a:p>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Tóm lại, nếu ta chỉ muốn chạy một khối mã, hãy sử dụng chuỗi if-elif-else. Nếu cần chạy nhiều hơn một khối mã, hãy sử dụng một loạt các câu lệnh if độc lập.</a:t>
            </a:r>
          </a:p>
          <a:p>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23</a:t>
            </a:fld>
            <a:endParaRPr lang="en-US"/>
          </a:p>
        </p:txBody>
      </p:sp>
    </p:spTree>
    <p:extLst>
      <p:ext uri="{BB962C8B-B14F-4D97-AF65-F5344CB8AC3E}">
        <p14:creationId xmlns:p14="http://schemas.microsoft.com/office/powerpoint/2010/main" val="2309185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Lần này ta kiểm tra từng món được yêu cầu trước khi thêm vào bánh pizza. Mã tại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kiểm tra xem liệu người đó có yêu cầu ớt xanh hay không. Nếu có, chúng ta hiển thị thông báo cho họ biết lý do tại sao họ không thể có ớt xanh. Khối else tại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 đảm bảo rằng tất cả các lớp phủ khác sẽ được thêm vào pizza.</a:t>
            </a:r>
          </a:p>
          <a:p>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25</a:t>
            </a:fld>
            <a:endParaRPr lang="en-US"/>
          </a:p>
        </p:txBody>
      </p:sp>
    </p:spTree>
    <p:extLst>
      <p:ext uri="{BB962C8B-B14F-4D97-AF65-F5344CB8AC3E}">
        <p14:creationId xmlns:p14="http://schemas.microsoft.com/office/powerpoint/2010/main" val="374738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đã đưa ra một giả định đơn giản về mọi danh sách mà chúng tôi đã làm việc từ trước đến nay; chúng ta đã giả định rằng mỗi danh sách có ít nhất một mục trong đó.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sẽ sớm cho phép người dùng cung cấp thông tin được lưu trữ trong danh sách, vì vậy chúng ta sẽ không thể cho rằng danh sách có bất kỳ mục nào trong đó mỗi khi vòng lặp được chạy.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tình huống này, có ích khi kiểm tra xem danh sách có trống hay không trước khi chạy vòng lặp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Tại ví dụ này, chúng ta bắt đầu với danh sách lớp phủ rỗng tại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Thay vì nhảy ngay vào vòng lặp for, chúng ta kiểm tra nhanh tại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 Khi tên của danh sách được sử dụng trong câu lệnh if, Python trả về True nếu danh sách chứa ít nhất một mục; một danh sách trống sẽ đánh giá là False. Nếu vượt qua bài kiểm tra có điều kiện, chúng ta chạy cùng một vòng lặp for mà chúng ta đã sử dụng trong phần thí dụ trước. Nếu kiểm tra có điều kiện không thành công, chúng ta sẽ in thông báo yêu cầu khách hàng nếu họ thực sự muốn một chiếc bánh pizza đơn giản không có lớp phủ bên ngoài tại </a:t>
            </a:r>
            <a:r>
              <a:rPr lang="zh-CN" altLang="en-US" sz="1200" kern="1200">
                <a:solidFill>
                  <a:schemeClr val="tx1"/>
                </a:solidFill>
                <a:effectLst/>
                <a:latin typeface="+mn-lt"/>
                <a:ea typeface="+mn-ea"/>
                <a:cs typeface="+mn-cs"/>
              </a:rPr>
              <a:t>③</a:t>
            </a:r>
            <a:r>
              <a:rPr lang="en-US" sz="1200" kern="1200">
                <a:solidFill>
                  <a:schemeClr val="tx1"/>
                </a:solidFill>
                <a:effectLst/>
                <a:latin typeface="+mn-lt"/>
                <a:ea typeface="+mn-ea"/>
                <a:cs typeface="+mn-cs"/>
              </a:rPr>
              <a:t>.</a:t>
            </a:r>
          </a:p>
          <a:p>
            <a:r>
              <a:rPr lang="en-US" sz="1200" kern="1200">
                <a:solidFill>
                  <a:schemeClr val="tx1"/>
                </a:solidFill>
                <a:effectLst/>
                <a:latin typeface="+mn-lt"/>
                <a:ea typeface="+mn-ea"/>
                <a:cs typeface="+mn-cs"/>
              </a:rPr>
              <a:t>Danh sách trống trong trường hợp này, vì vậy đầu ra hỏi người dùng có thực sự muốn một chiếc bánh pizza đơn giản: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26</a:t>
            </a:fld>
            <a:endParaRPr lang="en-US"/>
          </a:p>
        </p:txBody>
      </p:sp>
    </p:spTree>
    <p:extLst>
      <p:ext uri="{BB962C8B-B14F-4D97-AF65-F5344CB8AC3E}">
        <p14:creationId xmlns:p14="http://schemas.microsoft.com/office/powerpoint/2010/main" val="649910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Tại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chúng ta định nghĩa danh sách các lớp phủ có sẵn trong tiệm pizza. Ghi nhớ rằng cái này có thể là tuple nếu tiệm bánh có tập cố định các lớp phủ. Tại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 chúng ta lập danh sách các lớp phủ mà người dùng có yêu cầu, trong đó có một yêu cầu khác thường là 'french fries'. Tại </a:t>
            </a:r>
            <a:r>
              <a:rPr lang="zh-CN" altLang="en-US" sz="1200" kern="1200">
                <a:solidFill>
                  <a:schemeClr val="tx1"/>
                </a:solidFill>
                <a:effectLst/>
                <a:latin typeface="+mn-lt"/>
                <a:ea typeface="+mn-ea"/>
                <a:cs typeface="+mn-cs"/>
              </a:rPr>
              <a:t>③</a:t>
            </a:r>
            <a:r>
              <a:rPr lang="en-US" sz="1200" kern="1200">
                <a:solidFill>
                  <a:schemeClr val="tx1"/>
                </a:solidFill>
                <a:effectLst/>
                <a:latin typeface="+mn-lt"/>
                <a:ea typeface="+mn-ea"/>
                <a:cs typeface="+mn-cs"/>
              </a:rPr>
              <a:t>, chúng ta thực hiện vòng lặp qua các lớp phủ được yêu cầu. Bên trong vòng lặp, đầu tiên chúng ta kiểm tra nếu lớp phủ được yêu cầu có trong danh sách lớp phủ có sẵn tại </a:t>
            </a:r>
            <a:r>
              <a:rPr lang="zh-CN" altLang="en-US" sz="1200" kern="1200">
                <a:solidFill>
                  <a:schemeClr val="tx1"/>
                </a:solidFill>
                <a:effectLst/>
                <a:latin typeface="+mn-lt"/>
                <a:ea typeface="+mn-ea"/>
                <a:cs typeface="+mn-cs"/>
              </a:rPr>
              <a:t>④</a:t>
            </a:r>
            <a:r>
              <a:rPr lang="en-US" sz="1200" kern="1200">
                <a:solidFill>
                  <a:schemeClr val="tx1"/>
                </a:solidFill>
                <a:effectLst/>
                <a:latin typeface="+mn-lt"/>
                <a:ea typeface="+mn-ea"/>
                <a:cs typeface="+mn-cs"/>
              </a:rPr>
              <a:t>. Nếu có sẵn, chúng ta thêm lớp phủ đó vào bánh pizza. Nếu lớp phủ đó không có trong cửa hàng, khối else sẽ chạy tại </a:t>
            </a:r>
            <a:r>
              <a:rPr lang="zh-CN" altLang="en-US" sz="1200" kern="1200">
                <a:solidFill>
                  <a:schemeClr val="tx1"/>
                </a:solidFill>
                <a:effectLst/>
                <a:latin typeface="+mn-lt"/>
                <a:ea typeface="+mn-ea"/>
                <a:cs typeface="+mn-cs"/>
              </a:rPr>
              <a:t>⑤</a:t>
            </a:r>
            <a:r>
              <a:rPr lang="en-US" sz="1200" kern="1200">
                <a:solidFill>
                  <a:schemeClr val="tx1"/>
                </a:solidFill>
                <a:effectLst/>
                <a:latin typeface="+mn-lt"/>
                <a:ea typeface="+mn-ea"/>
                <a:cs typeface="+mn-cs"/>
              </a:rPr>
              <a:t>. Khối else sẽ in ra lớp phủ nào không có sẵn tại cửa hàng. </a:t>
            </a:r>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27</a:t>
            </a:fld>
            <a:endParaRPr lang="en-US"/>
          </a:p>
        </p:txBody>
      </p:sp>
    </p:spTree>
    <p:extLst>
      <p:ext uri="{BB962C8B-B14F-4D97-AF65-F5344CB8AC3E}">
        <p14:creationId xmlns:p14="http://schemas.microsoft.com/office/powerpoint/2010/main" val="301510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Dòng đầu tiên thực hiện việc gán giá trị của car thành ‘bmw’ sử dụng dấu bằng ‘=’ như trong chương 2 đã đề cập. Dòng thứ hai kiểm tra xem giá trị của biến car có bằng ‘bmw’ hay không sử dụng hai dấu bằng ‘==’. Toán tử bằng trả về giá trị True nếu giá trị bên trái và bên phải bằng nhau và trả về giá trị False nếu ngược lại.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Ở trong ví dụ trên, giá trị của bên phải và bên trái toán tử bằng nhau nên Python trả về True. Khi giá trị của biến car là giá trị bất kỳ khác ‘bmw’, phần kiểm tra sẽ trả về False:</a:t>
            </a:r>
          </a:p>
          <a:p>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6</a:t>
            </a:fld>
            <a:endParaRPr lang="en-US"/>
          </a:p>
        </p:txBody>
      </p:sp>
    </p:spTree>
    <p:extLst>
      <p:ext uri="{BB962C8B-B14F-4D97-AF65-F5344CB8AC3E}">
        <p14:creationId xmlns:p14="http://schemas.microsoft.com/office/powerpoint/2010/main" val="825245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Các trang web thực thi các quy tắc nhất định đối với dữ liệu mà người dùng nhập vào cách tương tự như trên. Ví dụ: một trang web có thể sử dụng kiểm tra có điều kiện như vậy để đảm bảo rằng mọi người dùng đều có một tên người dùng thực sự duy nhất, chứ không phải là một biến thể về cách viết hoa tên người dùng của người khác. Khi ai đó đăng ký tên người dùng mới, tên người dùng mới đó sẽ được chuyển đổi thành chữ thường và so với các phiên bản viết thường của tất cả các tên người dùng hiện có. Trong quá trình kiểm tra này, tên người dùng như 'John' sẽ bị từ chối nếu có bất kỳ biến thể nào của 'john' đã được sử dụng.</a:t>
            </a:r>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7</a:t>
            </a:fld>
            <a:endParaRPr lang="en-US"/>
          </a:p>
        </p:txBody>
      </p:sp>
    </p:spTree>
    <p:extLst>
      <p:ext uri="{BB962C8B-B14F-4D97-AF65-F5344CB8AC3E}">
        <p14:creationId xmlns:p14="http://schemas.microsoft.com/office/powerpoint/2010/main" val="4185210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Hầu hết các kiểm tra có điều kiện là kiểm tra đẳng thức (toán tử bằng nhau), tuy nhiên trong một số trường hợp, sẽ hiệu quả hơn khi sử dụng khiểm tra bất đẳng thức (toán tử khác nhau)</a:t>
            </a:r>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8</a:t>
            </a:fld>
            <a:endParaRPr lang="en-US"/>
          </a:p>
        </p:txBody>
      </p:sp>
    </p:spTree>
    <p:extLst>
      <p:ext uri="{BB962C8B-B14F-4D97-AF65-F5344CB8AC3E}">
        <p14:creationId xmlns:p14="http://schemas.microsoft.com/office/powerpoint/2010/main" val="2251903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Tại </a:t>
            </a:r>
            <a:r>
              <a:rPr lang="zh-CN" altLang="en-US" sz="1200" kern="1200">
                <a:solidFill>
                  <a:schemeClr val="tx1"/>
                </a:solidFill>
                <a:effectLst/>
                <a:latin typeface="+mn-lt"/>
                <a:ea typeface="+mn-ea"/>
                <a:cs typeface="+mn-cs"/>
              </a:rPr>
              <a:t>①</a:t>
            </a:r>
            <a:r>
              <a:rPr lang="vi-VN" sz="1200" kern="1200">
                <a:solidFill>
                  <a:schemeClr val="tx1"/>
                </a:solidFill>
                <a:effectLst/>
                <a:latin typeface="+mn-lt"/>
                <a:ea typeface="+mn-ea"/>
                <a:cs typeface="+mn-cs"/>
              </a:rPr>
              <a:t>, chúng ta gán hai giá trị của biến age_0 và age_1. Do kiểm tra điều kiện cho age_0 tại </a:t>
            </a:r>
            <a:r>
              <a:rPr lang="zh-CN" altLang="en-US" sz="1200" kern="1200">
                <a:solidFill>
                  <a:schemeClr val="tx1"/>
                </a:solidFill>
                <a:effectLst/>
                <a:latin typeface="+mn-lt"/>
                <a:ea typeface="+mn-ea"/>
                <a:cs typeface="+mn-cs"/>
              </a:rPr>
              <a:t>②</a:t>
            </a:r>
            <a:r>
              <a:rPr lang="vi-VN" sz="1200" kern="1200">
                <a:solidFill>
                  <a:schemeClr val="tx1"/>
                </a:solidFill>
                <a:effectLst/>
                <a:latin typeface="+mn-lt"/>
                <a:ea typeface="+mn-ea"/>
                <a:cs typeface="+mn-cs"/>
              </a:rPr>
              <a:t> vượt qua nên cả biểu thức trả về True. Sau đó, chúng ta gán lại age_0 thành 18. Tại biểu thức kiểm tra ở </a:t>
            </a:r>
            <a:r>
              <a:rPr lang="zh-CN" altLang="en-US" sz="1200" kern="1200">
                <a:solidFill>
                  <a:schemeClr val="tx1"/>
                </a:solidFill>
                <a:effectLst/>
                <a:latin typeface="+mn-lt"/>
                <a:ea typeface="+mn-ea"/>
                <a:cs typeface="+mn-cs"/>
              </a:rPr>
              <a:t>③</a:t>
            </a:r>
            <a:r>
              <a:rPr lang="vi-VN" sz="1200" kern="1200">
                <a:solidFill>
                  <a:schemeClr val="tx1"/>
                </a:solidFill>
                <a:effectLst/>
                <a:latin typeface="+mn-lt"/>
                <a:ea typeface="+mn-ea"/>
                <a:cs typeface="+mn-cs"/>
              </a:rPr>
              <a:t>, cả hai vế đều không đạt nên cả biểu thức nhận giá trị False.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12</a:t>
            </a:fld>
            <a:endParaRPr lang="en-US"/>
          </a:p>
        </p:txBody>
      </p:sp>
    </p:spTree>
    <p:extLst>
      <p:ext uri="{BB962C8B-B14F-4D97-AF65-F5344CB8AC3E}">
        <p14:creationId xmlns:p14="http://schemas.microsoft.com/office/powerpoint/2010/main" val="1357814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Đôi khi, điều quan trọng là phải kiểm tra xem danh sách có chứa một giá trị nhất định hay không trước khi thực hiện một hành động.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Ví dụ: ta có thể muốn kiểm tra xem tên người dùng mới đã tồn tại trong danh sách tên người dùng hiện tại trước khi hoàn tất đăng ký của ai đó trên trang web.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một dự án lập bản đồ, ta có thể muốn kiểm tra xem một vị trí đã gửi đã tồn tại trong danh sách các vị trí đã biết hay chưa.</a:t>
            </a:r>
          </a:p>
          <a:p>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13</a:t>
            </a:fld>
            <a:endParaRPr lang="en-US"/>
          </a:p>
        </p:txBody>
      </p:sp>
    </p:spTree>
    <p:extLst>
      <p:ext uri="{BB962C8B-B14F-4D97-AF65-F5344CB8AC3E}">
        <p14:creationId xmlns:p14="http://schemas.microsoft.com/office/powerpoint/2010/main" val="287095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Dòng mã khá rõ ràng. Nếu giá trị của người dùng không có trong danh sách người dùng bị cấm (banned_users), Python trả về True và thực thi dòng thụt lề. </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Người dùng 'marie' không nằm trong danh sách người dùng bị cấm, vì vậy cô ấy thấy một thông báo mời cô ấy đăng phản hồi:</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14</a:t>
            </a:fld>
            <a:endParaRPr lang="en-US"/>
          </a:p>
        </p:txBody>
      </p:sp>
    </p:spTree>
    <p:extLst>
      <p:ext uri="{BB962C8B-B14F-4D97-AF65-F5344CB8AC3E}">
        <p14:creationId xmlns:p14="http://schemas.microsoft.com/office/powerpoint/2010/main" val="1294414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Tại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python kiểm tra giá trị của biến age lớn hơn hoặc bằng 18 hay không. Nếu có, python thực thi câu lệnh thụt lề tại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giá trị của biến </a:t>
            </a:r>
            <a:r>
              <a:rPr lang="en-US" sz="1200" i="1" kern="1200">
                <a:solidFill>
                  <a:schemeClr val="tx1"/>
                </a:solidFill>
                <a:effectLst/>
                <a:latin typeface="+mn-lt"/>
                <a:ea typeface="+mn-ea"/>
                <a:cs typeface="+mn-cs"/>
              </a:rPr>
              <a:t>age</a:t>
            </a:r>
            <a:r>
              <a:rPr lang="en-US" sz="1200" kern="1200">
                <a:solidFill>
                  <a:schemeClr val="tx1"/>
                </a:solidFill>
                <a:effectLst/>
                <a:latin typeface="+mn-lt"/>
                <a:ea typeface="+mn-ea"/>
                <a:cs typeface="+mn-cs"/>
              </a:rPr>
              <a:t> nhỏ hơn 18, chương trình này sẽ không in ra đầu ra nào cả. </a:t>
            </a:r>
          </a:p>
          <a:p>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16</a:t>
            </a:fld>
            <a:endParaRPr lang="en-US"/>
          </a:p>
        </p:txBody>
      </p:sp>
    </p:spTree>
    <p:extLst>
      <p:ext uri="{BB962C8B-B14F-4D97-AF65-F5344CB8AC3E}">
        <p14:creationId xmlns:p14="http://schemas.microsoft.com/office/powerpoint/2010/main" val="1118643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Thông thường, ta sẽ muốn thực hiện một hành động khi kiểm tra có điều kiện vượt qua và một hành động khác trong tất cả các trường hợp khác. Cú pháp if-else của Python giúp điều này trở nên khả thi.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Mã này hoạt động vì nó chỉ có hai tình huống có thể xảy ra để đánh giá: một người đủ tuổi bầu cử hoặc không đủ tuổi bầu cử. Cấu trúc if-else hoạt động tốt trong các tình huống mà ta muốn Python luôn thực thi một trong hai hành động có thể. Trong một chuỗi if-else đơn giản như thế này, một trong hai khối hành động sẽ luôn được thực thi.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F7A3835C-53CB-46B6-9DB3-76217EA8729A}" type="slidenum">
              <a:rPr lang="en-US" smtClean="0"/>
              <a:t>17</a:t>
            </a:fld>
            <a:endParaRPr lang="en-US"/>
          </a:p>
        </p:txBody>
      </p:sp>
    </p:spTree>
    <p:extLst>
      <p:ext uri="{BB962C8B-B14F-4D97-AF65-F5344CB8AC3E}">
        <p14:creationId xmlns:p14="http://schemas.microsoft.com/office/powerpoint/2010/main" val="1428603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Oval 38">
            <a:extLst>
              <a:ext uri="{FF2B5EF4-FFF2-40B4-BE49-F238E27FC236}">
                <a16:creationId xmlns:a16="http://schemas.microsoft.com/office/drawing/2014/main" xmlns="" id="{5BE51AB7-6445-AE4B-B790-0C1D14FCCF9B}"/>
              </a:ext>
            </a:extLst>
          </p:cNvPr>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5" name="Rectangle 39">
            <a:extLst>
              <a:ext uri="{FF2B5EF4-FFF2-40B4-BE49-F238E27FC236}">
                <a16:creationId xmlns:a16="http://schemas.microsoft.com/office/drawing/2014/main" xmlns="" id="{A480ECDC-E865-A747-A87A-2398ADDCE171}"/>
              </a:ext>
            </a:extLst>
          </p:cNvPr>
          <p:cNvSpPr>
            <a:spLocks noChangeArrowheads="1"/>
          </p:cNvSpPr>
          <p:nvPr/>
        </p:nvSpPr>
        <p:spPr bwMode="ltGray">
          <a:xfrm>
            <a:off x="0" y="4437064"/>
            <a:ext cx="12192000" cy="1728787"/>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40" descr="a">
            <a:extLst>
              <a:ext uri="{FF2B5EF4-FFF2-40B4-BE49-F238E27FC236}">
                <a16:creationId xmlns:a16="http://schemas.microsoft.com/office/drawing/2014/main" xmlns="" id="{44716B91-829D-CC4D-B841-EAA7AC5DAE7A}"/>
              </a:ext>
            </a:extLst>
          </p:cNvPr>
          <p:cNvSpPr>
            <a:spLocks noChangeArrowheads="1"/>
          </p:cNvSpPr>
          <p:nvPr/>
        </p:nvSpPr>
        <p:spPr bwMode="gray">
          <a:xfrm>
            <a:off x="1295401" y="1628775"/>
            <a:ext cx="4705351" cy="3671888"/>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41" descr="b">
            <a:extLst>
              <a:ext uri="{FF2B5EF4-FFF2-40B4-BE49-F238E27FC236}">
                <a16:creationId xmlns:a16="http://schemas.microsoft.com/office/drawing/2014/main" xmlns="" id="{0EF3C5EB-B787-4B43-AC7B-EA2F48EBC169}"/>
              </a:ext>
            </a:extLst>
          </p:cNvPr>
          <p:cNvSpPr>
            <a:spLocks noChangeArrowheads="1"/>
          </p:cNvSpPr>
          <p:nvPr/>
        </p:nvSpPr>
        <p:spPr bwMode="gray">
          <a:xfrm>
            <a:off x="431801" y="1268413"/>
            <a:ext cx="1917700" cy="1511300"/>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8" name="Oval 42" descr="d">
            <a:extLst>
              <a:ext uri="{FF2B5EF4-FFF2-40B4-BE49-F238E27FC236}">
                <a16:creationId xmlns:a16="http://schemas.microsoft.com/office/drawing/2014/main" xmlns="" id="{803E4484-1EF2-2B41-8AFD-4FDCF914483B}"/>
              </a:ext>
            </a:extLst>
          </p:cNvPr>
          <p:cNvSpPr>
            <a:spLocks noChangeArrowheads="1"/>
          </p:cNvSpPr>
          <p:nvPr/>
        </p:nvSpPr>
        <p:spPr bwMode="gray">
          <a:xfrm>
            <a:off x="1678518" y="260351"/>
            <a:ext cx="1246716" cy="936625"/>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9" name="Oval 43">
            <a:extLst>
              <a:ext uri="{FF2B5EF4-FFF2-40B4-BE49-F238E27FC236}">
                <a16:creationId xmlns:a16="http://schemas.microsoft.com/office/drawing/2014/main" xmlns="" id="{A474FB02-03B3-0647-9BEA-72A3AE8A2D7D}"/>
              </a:ext>
            </a:extLst>
          </p:cNvPr>
          <p:cNvSpPr>
            <a:spLocks noChangeArrowheads="1"/>
          </p:cNvSpPr>
          <p:nvPr/>
        </p:nvSpPr>
        <p:spPr bwMode="gray">
          <a:xfrm>
            <a:off x="5615518" y="2636838"/>
            <a:ext cx="1631949" cy="1223962"/>
          </a:xfrm>
          <a:prstGeom prst="ellipse">
            <a:avLst/>
          </a:prstGeom>
          <a:solidFill>
            <a:srgbClr val="1BABE5">
              <a:alpha val="10196"/>
            </a:srgbClr>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 name="Oval 44" descr="c">
            <a:extLst>
              <a:ext uri="{FF2B5EF4-FFF2-40B4-BE49-F238E27FC236}">
                <a16:creationId xmlns:a16="http://schemas.microsoft.com/office/drawing/2014/main" xmlns="" id="{9620E68E-A8F1-1F46-AE03-F9375B10D19A}"/>
              </a:ext>
            </a:extLst>
          </p:cNvPr>
          <p:cNvSpPr>
            <a:spLocks noChangeArrowheads="1"/>
          </p:cNvSpPr>
          <p:nvPr/>
        </p:nvSpPr>
        <p:spPr bwMode="gray">
          <a:xfrm>
            <a:off x="5135034" y="3500439"/>
            <a:ext cx="2110317" cy="1582737"/>
          </a:xfrm>
          <a:prstGeom prst="ellipse">
            <a:avLst/>
          </a:prstGeom>
          <a:blipFill dpi="0" rotWithShape="1">
            <a:blip r:embed="rId5"/>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3074" name="Rectangle 2"/>
          <p:cNvSpPr>
            <a:spLocks noGrp="1" noChangeArrowheads="1"/>
          </p:cNvSpPr>
          <p:nvPr>
            <p:ph type="ctrTitle"/>
          </p:nvPr>
        </p:nvSpPr>
        <p:spPr>
          <a:xfrm>
            <a:off x="5689600" y="1219200"/>
            <a:ext cx="5994400" cy="1752600"/>
          </a:xfrm>
        </p:spPr>
        <p:txBody>
          <a:bodyPr/>
          <a:lstStyle>
            <a:lvl1pPr algn="r">
              <a:defRPr sz="4800">
                <a:solidFill>
                  <a:schemeClr val="tx2"/>
                </a:solidFill>
              </a:defRPr>
            </a:lvl1pPr>
          </a:lstStyle>
          <a:p>
            <a:r>
              <a:rPr lang="en-US"/>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r>
              <a:rPr lang="en-US"/>
              <a:t>Click to edit Master subtitle style</a:t>
            </a:r>
          </a:p>
        </p:txBody>
      </p:sp>
      <p:sp>
        <p:nvSpPr>
          <p:cNvPr id="11" name="Rectangle 4">
            <a:extLst>
              <a:ext uri="{FF2B5EF4-FFF2-40B4-BE49-F238E27FC236}">
                <a16:creationId xmlns:a16="http://schemas.microsoft.com/office/drawing/2014/main" xmlns="" id="{5F90606D-AD68-4C46-A50A-B312949F4C10}"/>
              </a:ext>
            </a:extLst>
          </p:cNvPr>
          <p:cNvSpPr>
            <a:spLocks noGrp="1" noChangeArrowheads="1"/>
          </p:cNvSpPr>
          <p:nvPr>
            <p:ph type="dt" sz="half" idx="10"/>
          </p:nvPr>
        </p:nvSpPr>
        <p:spPr>
          <a:xfrm>
            <a:off x="4775200" y="6400801"/>
            <a:ext cx="2946400" cy="244475"/>
          </a:xfrm>
        </p:spPr>
        <p:txBody>
          <a:bodyPr/>
          <a:lstStyle>
            <a:lvl1pPr algn="ctr">
              <a:defRPr sz="1200"/>
            </a:lvl1pPr>
          </a:lstStyle>
          <a:p>
            <a:fld id="{1820B81B-473E-4F89-9B28-06EC322C533C}" type="datetimeFigureOut">
              <a:rPr lang="en-US" smtClean="0"/>
              <a:t>9/13/2022</a:t>
            </a:fld>
            <a:endParaRPr lang="en-US"/>
          </a:p>
        </p:txBody>
      </p:sp>
      <p:sp>
        <p:nvSpPr>
          <p:cNvPr id="12" name="Rectangle 5">
            <a:extLst>
              <a:ext uri="{FF2B5EF4-FFF2-40B4-BE49-F238E27FC236}">
                <a16:creationId xmlns:a16="http://schemas.microsoft.com/office/drawing/2014/main" xmlns="" id="{15027D4F-18DF-2942-A40F-99936849EE84}"/>
              </a:ext>
            </a:extLst>
          </p:cNvPr>
          <p:cNvSpPr>
            <a:spLocks noGrp="1" noChangeArrowheads="1"/>
          </p:cNvSpPr>
          <p:nvPr>
            <p:ph type="ftr" sz="quarter" idx="11"/>
          </p:nvPr>
        </p:nvSpPr>
        <p:spPr>
          <a:xfrm>
            <a:off x="7912101" y="6391276"/>
            <a:ext cx="2578100" cy="244475"/>
          </a:xfrm>
          <a:prstGeom prst="rect">
            <a:avLst/>
          </a:prstGeom>
        </p:spPr>
        <p:txBody>
          <a:bodyPr/>
          <a:lstStyle>
            <a:lvl1pPr algn="r" eaLnBrk="1" hangingPunct="1">
              <a:defRPr sz="1200" b="1" i="1">
                <a:solidFill>
                  <a:schemeClr val="tx2"/>
                </a:solidFill>
                <a:latin typeface="+mn-lt"/>
                <a:ea typeface="+mn-ea"/>
                <a:cs typeface="ＭＳ Ｐゴシック" charset="0"/>
              </a:defRPr>
            </a:lvl1pPr>
          </a:lstStyle>
          <a:p>
            <a:endParaRPr lang="en-US"/>
          </a:p>
        </p:txBody>
      </p:sp>
      <p:sp>
        <p:nvSpPr>
          <p:cNvPr id="13" name="Rectangle 6">
            <a:extLst>
              <a:ext uri="{FF2B5EF4-FFF2-40B4-BE49-F238E27FC236}">
                <a16:creationId xmlns:a16="http://schemas.microsoft.com/office/drawing/2014/main" xmlns="" id="{1A2D2DEB-9AAC-C44C-862D-48C2D08C79E2}"/>
              </a:ext>
            </a:extLst>
          </p:cNvPr>
          <p:cNvSpPr>
            <a:spLocks noGrp="1" noChangeArrowheads="1"/>
          </p:cNvSpPr>
          <p:nvPr>
            <p:ph type="sldNum" sz="quarter" idx="12"/>
          </p:nvPr>
        </p:nvSpPr>
        <p:spPr>
          <a:xfrm>
            <a:off x="508000" y="6400801"/>
            <a:ext cx="2844800" cy="244475"/>
          </a:xfrm>
        </p:spPr>
        <p:txBody>
          <a:bodyPr/>
          <a:lstStyle>
            <a:lvl1pPr algn="l">
              <a:defRPr sz="1200"/>
            </a:lvl1pPr>
          </a:lstStyle>
          <a:p>
            <a:fld id="{2BB7751F-E880-4EF4-8193-60BF2E3758E4}" type="slidenum">
              <a:rPr lang="en-US" smtClean="0"/>
              <a:t>‹#›</a:t>
            </a:fld>
            <a:endParaRPr lang="en-US"/>
          </a:p>
        </p:txBody>
      </p:sp>
    </p:spTree>
    <p:extLst>
      <p:ext uri="{BB962C8B-B14F-4D97-AF65-F5344CB8AC3E}">
        <p14:creationId xmlns:p14="http://schemas.microsoft.com/office/powerpoint/2010/main" val="2372114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0DD7CBA1-AAB6-D048-94E3-55A4C203294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774A8A23-E993-604F-BE68-207579BBC2F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162062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3102E684-BC82-9D4E-ACFC-50C5FD0FFAF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A8FA977F-41FB-3642-8802-96ABA7C6E07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3103787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609600"/>
            <a:ext cx="11023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a:extLst>
              <a:ext uri="{FF2B5EF4-FFF2-40B4-BE49-F238E27FC236}">
                <a16:creationId xmlns:a16="http://schemas.microsoft.com/office/drawing/2014/main" xmlns="" id="{5E4899E2-FB0F-E14D-B90F-D175916B56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66A472E2-6F79-B741-A164-E8208F4C6E44}"/>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645430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pPr lvl="0"/>
            <a:r>
              <a:rPr lang="en-US" noProof="0"/>
              <a:t>Click icon to add table</a:t>
            </a:r>
          </a:p>
        </p:txBody>
      </p:sp>
      <p:sp>
        <p:nvSpPr>
          <p:cNvPr id="4" name="Rectangle 6">
            <a:extLst>
              <a:ext uri="{FF2B5EF4-FFF2-40B4-BE49-F238E27FC236}">
                <a16:creationId xmlns:a16="http://schemas.microsoft.com/office/drawing/2014/main" xmlns="" id="{99FB4837-8A1C-D84B-A9EB-26D81444846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47261F50-A3E4-9848-B502-15D291E1728B}"/>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2957068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3" name="Oval 105">
            <a:extLst>
              <a:ext uri="{FF2B5EF4-FFF2-40B4-BE49-F238E27FC236}">
                <a16:creationId xmlns:a16="http://schemas.microsoft.com/office/drawing/2014/main" xmlns="" id="{F92CFA11-8826-034D-8EDF-E8A4C82CFA0B}"/>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4" name="Rectangle 106">
            <a:extLst>
              <a:ext uri="{FF2B5EF4-FFF2-40B4-BE49-F238E27FC236}">
                <a16:creationId xmlns:a16="http://schemas.microsoft.com/office/drawing/2014/main" xmlns="" id="{5759E6C5-854D-CD45-9F44-83DAB087C712}"/>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5" name="Oval 107" descr="b">
            <a:extLst>
              <a:ext uri="{FF2B5EF4-FFF2-40B4-BE49-F238E27FC236}">
                <a16:creationId xmlns:a16="http://schemas.microsoft.com/office/drawing/2014/main" xmlns="" id="{8CEA13B8-3B04-B949-A124-01E96BDEE69C}"/>
              </a:ext>
            </a:extLst>
          </p:cNvPr>
          <p:cNvSpPr>
            <a:spLocks noChangeArrowheads="1"/>
          </p:cNvSpPr>
          <p:nvPr/>
        </p:nvSpPr>
        <p:spPr bwMode="gray">
          <a:xfrm>
            <a:off x="1488018" y="58739"/>
            <a:ext cx="1153583" cy="892175"/>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108" descr="c">
            <a:extLst>
              <a:ext uri="{FF2B5EF4-FFF2-40B4-BE49-F238E27FC236}">
                <a16:creationId xmlns:a16="http://schemas.microsoft.com/office/drawing/2014/main" xmlns="" id="{E0216B9F-FD4F-6C46-9662-B0FC3984A183}"/>
              </a:ext>
            </a:extLst>
          </p:cNvPr>
          <p:cNvSpPr>
            <a:spLocks noChangeArrowheads="1"/>
          </p:cNvSpPr>
          <p:nvPr/>
        </p:nvSpPr>
        <p:spPr bwMode="gray">
          <a:xfrm>
            <a:off x="10801351" y="106363"/>
            <a:ext cx="1054100" cy="830262"/>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109" descr="a">
            <a:extLst>
              <a:ext uri="{FF2B5EF4-FFF2-40B4-BE49-F238E27FC236}">
                <a16:creationId xmlns:a16="http://schemas.microsoft.com/office/drawing/2014/main" xmlns="" id="{4A2D804B-E926-C843-BBF0-64F002CB806F}"/>
              </a:ext>
            </a:extLst>
          </p:cNvPr>
          <p:cNvSpPr>
            <a:spLocks noChangeArrowheads="1"/>
          </p:cNvSpPr>
          <p:nvPr/>
        </p:nvSpPr>
        <p:spPr bwMode="gray">
          <a:xfrm>
            <a:off x="239185" y="333376"/>
            <a:ext cx="1536700" cy="1223963"/>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2" name="Title 1"/>
          <p:cNvSpPr>
            <a:spLocks noGrp="1"/>
          </p:cNvSpPr>
          <p:nvPr>
            <p:ph type="title"/>
          </p:nvPr>
        </p:nvSpPr>
        <p:spPr>
          <a:xfrm>
            <a:off x="1219200" y="1524000"/>
            <a:ext cx="10162117" cy="1752600"/>
          </a:xfrm>
        </p:spPr>
        <p:txBody>
          <a:bodyPr/>
          <a:lstStyle/>
          <a:p>
            <a:r>
              <a:rPr lang="en-US"/>
              <a:t>Click to edit Master title style</a:t>
            </a:r>
          </a:p>
        </p:txBody>
      </p:sp>
      <p:sp>
        <p:nvSpPr>
          <p:cNvPr id="8" name="Date Placeholder 7">
            <a:extLst>
              <a:ext uri="{FF2B5EF4-FFF2-40B4-BE49-F238E27FC236}">
                <a16:creationId xmlns:a16="http://schemas.microsoft.com/office/drawing/2014/main" xmlns="" id="{63734738-A0BE-7446-A2B7-C0FA2759178B}"/>
              </a:ext>
            </a:extLst>
          </p:cNvPr>
          <p:cNvSpPr>
            <a:spLocks noGrp="1" noChangeArrowheads="1"/>
          </p:cNvSpPr>
          <p:nvPr>
            <p:ph type="dt" idx="10"/>
          </p:nvPr>
        </p:nvSpPr>
        <p:spPr/>
        <p:txBody>
          <a:bodyPr/>
          <a:lstStyle>
            <a:lvl1pPr>
              <a:defRPr/>
            </a:lvl1pPr>
          </a:lstStyle>
          <a:p>
            <a:fld id="{1820B81B-473E-4F89-9B28-06EC322C533C}" type="datetimeFigureOut">
              <a:rPr lang="en-US" smtClean="0"/>
              <a:t>9/13/2022</a:t>
            </a:fld>
            <a:endParaRPr lang="en-US"/>
          </a:p>
        </p:txBody>
      </p:sp>
      <p:sp>
        <p:nvSpPr>
          <p:cNvPr id="9" name="Footer Placeholder 3">
            <a:extLst>
              <a:ext uri="{FF2B5EF4-FFF2-40B4-BE49-F238E27FC236}">
                <a16:creationId xmlns:a16="http://schemas.microsoft.com/office/drawing/2014/main" xmlns="" id="{A708D372-D347-C24D-B5FD-2F97FD0CE4F7}"/>
              </a:ext>
            </a:extLst>
          </p:cNvPr>
          <p:cNvSpPr>
            <a:spLocks noGrp="1" noChangeArrowheads="1"/>
          </p:cNvSpPr>
          <p:nvPr>
            <p:ph type="ftr" idx="11"/>
          </p:nvPr>
        </p:nvSpPr>
        <p:spPr>
          <a:xfrm>
            <a:off x="4165601" y="6243638"/>
            <a:ext cx="3858684" cy="455612"/>
          </a:xfrm>
          <a:prstGeom prst="rect">
            <a:avLst/>
          </a:prstGeom>
        </p:spPr>
        <p:txBody>
          <a:bodyPr/>
          <a:lstStyle>
            <a:lvl1pPr eaLnBrk="1" hangingPunct="1">
              <a:defRPr>
                <a:latin typeface="Tahoma" panose="020B0604030504040204" pitchFamily="34" charset="0"/>
                <a:ea typeface="+mn-ea"/>
                <a:cs typeface="ＭＳ Ｐゴシック" charset="0"/>
              </a:defRPr>
            </a:lvl1pPr>
          </a:lstStyle>
          <a:p>
            <a:endParaRPr lang="en-US"/>
          </a:p>
        </p:txBody>
      </p:sp>
      <p:sp>
        <p:nvSpPr>
          <p:cNvPr id="10" name="Slide Number Placeholder 9">
            <a:extLst>
              <a:ext uri="{FF2B5EF4-FFF2-40B4-BE49-F238E27FC236}">
                <a16:creationId xmlns:a16="http://schemas.microsoft.com/office/drawing/2014/main" xmlns="" id="{0505635D-AB8B-6E4B-9D7D-A1E7FCADFED5}"/>
              </a:ext>
            </a:extLst>
          </p:cNvPr>
          <p:cNvSpPr>
            <a:spLocks noGrp="1" noChangeArrowheads="1"/>
          </p:cNvSpPr>
          <p:nvPr>
            <p:ph type="sldNum" idx="12"/>
          </p:nvPr>
        </p:nvSpPr>
        <p:spPr/>
        <p:txBody>
          <a:bodyPr/>
          <a:lstStyle>
            <a:lvl1pPr>
              <a:defRPr/>
            </a:lvl1pPr>
          </a:lstStyle>
          <a:p>
            <a:fld id="{2BB7751F-E880-4EF4-8193-60BF2E3758E4}" type="slidenum">
              <a:rPr lang="en-US" smtClean="0"/>
              <a:t>‹#›</a:t>
            </a:fld>
            <a:endParaRPr lang="en-US"/>
          </a:p>
        </p:txBody>
      </p:sp>
    </p:spTree>
    <p:extLst>
      <p:ext uri="{BB962C8B-B14F-4D97-AF65-F5344CB8AC3E}">
        <p14:creationId xmlns:p14="http://schemas.microsoft.com/office/powerpoint/2010/main" val="1239936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35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C216E3D4-13B5-554E-BF6A-5E425A1D0D9E}"/>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1AE2E03D-D0BF-E94C-8474-68B0636F124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141277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xmlns="" id="{7C6A52D3-36FA-1A45-A24C-33BB6BDD861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09E37A11-AAAA-DA40-9957-72A2C4EA392F}"/>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987795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EBE1437A-D96B-BC45-8EC4-DDEBEF90E0B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53DCF69-AD76-554D-95A8-D0607B503FE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3017219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xmlns="" id="{C8E40912-1068-0B45-8D05-EA2E77D6101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8" name="Rectangle 4">
            <a:extLst>
              <a:ext uri="{FF2B5EF4-FFF2-40B4-BE49-F238E27FC236}">
                <a16:creationId xmlns:a16="http://schemas.microsoft.com/office/drawing/2014/main" xmlns="" id="{619B5564-8738-D145-9F80-76160BF9DF65}"/>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275783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xmlns="" id="{E9403ED7-90C7-294F-AAC5-C6B12C7D93DB}"/>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E965CCD8-5174-544A-8013-23405BEF9D08}"/>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47124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xmlns="" id="{9992C6BE-8F35-5D4C-9B8B-F463A323409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3" name="Rectangle 4">
            <a:extLst>
              <a:ext uri="{FF2B5EF4-FFF2-40B4-BE49-F238E27FC236}">
                <a16:creationId xmlns:a16="http://schemas.microsoft.com/office/drawing/2014/main" xmlns="" id="{FD1583A2-30C2-C844-A2BC-1113E094AB7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400018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2BEB3EFE-809F-944D-B57D-9EA5658E5C9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9D85EE4-2628-4647-8559-082214BA571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4259572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A7E12332-C1A2-184E-9A40-5DF5DC5DE1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069533F4-9B54-A043-91B4-3079589DFD5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3958043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9" name="Oval 105">
            <a:extLst>
              <a:ext uri="{FF2B5EF4-FFF2-40B4-BE49-F238E27FC236}">
                <a16:creationId xmlns:a16="http://schemas.microsoft.com/office/drawing/2014/main" xmlns="" id="{4F3621C5-664F-2746-8F1E-A81D54B9BD94}"/>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1027" name="Rectangle 106">
            <a:extLst>
              <a:ext uri="{FF2B5EF4-FFF2-40B4-BE49-F238E27FC236}">
                <a16:creationId xmlns:a16="http://schemas.microsoft.com/office/drawing/2014/main" xmlns="" id="{C8DE3ECC-8307-DE43-8CD9-31E485BBF150}"/>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1028" name="Oval 107" descr="b">
            <a:extLst>
              <a:ext uri="{FF2B5EF4-FFF2-40B4-BE49-F238E27FC236}">
                <a16:creationId xmlns:a16="http://schemas.microsoft.com/office/drawing/2014/main" xmlns="" id="{DD4569FC-FFB3-8D4D-9606-AA4BD0045D45}"/>
              </a:ext>
            </a:extLst>
          </p:cNvPr>
          <p:cNvSpPr>
            <a:spLocks noChangeArrowheads="1"/>
          </p:cNvSpPr>
          <p:nvPr/>
        </p:nvSpPr>
        <p:spPr bwMode="gray">
          <a:xfrm>
            <a:off x="1488018" y="58739"/>
            <a:ext cx="1153583" cy="892175"/>
          </a:xfrm>
          <a:prstGeom prst="ellipse">
            <a:avLst/>
          </a:prstGeom>
          <a:blipFill dpi="0" rotWithShape="1">
            <a:blip r:embed="rId17"/>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29" name="Oval 108" descr="c">
            <a:extLst>
              <a:ext uri="{FF2B5EF4-FFF2-40B4-BE49-F238E27FC236}">
                <a16:creationId xmlns:a16="http://schemas.microsoft.com/office/drawing/2014/main" xmlns="" id="{3A45F11D-F350-5844-8EE8-BFBFF70F0E63}"/>
              </a:ext>
            </a:extLst>
          </p:cNvPr>
          <p:cNvSpPr>
            <a:spLocks noChangeArrowheads="1"/>
          </p:cNvSpPr>
          <p:nvPr/>
        </p:nvSpPr>
        <p:spPr bwMode="gray">
          <a:xfrm>
            <a:off x="10801351" y="106363"/>
            <a:ext cx="1054100" cy="830262"/>
          </a:xfrm>
          <a:prstGeom prst="ellipse">
            <a:avLst/>
          </a:prstGeom>
          <a:blipFill dpi="0" rotWithShape="1">
            <a:blip r:embed="rId18"/>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0" name="Oval 109" descr="a">
            <a:extLst>
              <a:ext uri="{FF2B5EF4-FFF2-40B4-BE49-F238E27FC236}">
                <a16:creationId xmlns:a16="http://schemas.microsoft.com/office/drawing/2014/main" xmlns="" id="{B5D90FF6-8387-A44A-BD13-6E74F5AC44E2}"/>
              </a:ext>
            </a:extLst>
          </p:cNvPr>
          <p:cNvSpPr>
            <a:spLocks noChangeArrowheads="1"/>
          </p:cNvSpPr>
          <p:nvPr/>
        </p:nvSpPr>
        <p:spPr bwMode="gray">
          <a:xfrm>
            <a:off x="239185" y="333376"/>
            <a:ext cx="1536700" cy="1223963"/>
          </a:xfrm>
          <a:prstGeom prst="ellipse">
            <a:avLst/>
          </a:prstGeom>
          <a:blipFill dpi="0" rotWithShape="1">
            <a:blip r:embed="rId19"/>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1" name="Rectangle 3">
            <a:extLst>
              <a:ext uri="{FF2B5EF4-FFF2-40B4-BE49-F238E27FC236}">
                <a16:creationId xmlns:a16="http://schemas.microsoft.com/office/drawing/2014/main" xmlns="" id="{DB2B0F15-C253-F340-B93D-2D3E9D3C1CFA}"/>
              </a:ext>
            </a:extLst>
          </p:cNvPr>
          <p:cNvSpPr>
            <a:spLocks noGrp="1" noChangeArrowheads="1"/>
          </p:cNvSpPr>
          <p:nvPr>
            <p:ph type="body" idx="1"/>
          </p:nvPr>
        </p:nvSpPr>
        <p:spPr bwMode="gray">
          <a:xfrm>
            <a:off x="609600" y="1676400"/>
            <a:ext cx="11023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6">
            <a:extLst>
              <a:ext uri="{FF2B5EF4-FFF2-40B4-BE49-F238E27FC236}">
                <a16:creationId xmlns:a16="http://schemas.microsoft.com/office/drawing/2014/main" xmlns="" id="{2B8175FF-FCB4-0743-97D1-1369CEEB098B}"/>
              </a:ext>
            </a:extLst>
          </p:cNvPr>
          <p:cNvSpPr>
            <a:spLocks noGrp="1" noChangeArrowheads="1"/>
          </p:cNvSpPr>
          <p:nvPr>
            <p:ph type="sldNum" sz="quarter" idx="4"/>
          </p:nvPr>
        </p:nvSpPr>
        <p:spPr bwMode="gray">
          <a:xfrm>
            <a:off x="5588000" y="6534150"/>
            <a:ext cx="11176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panose="020B0604020202020204" pitchFamily="34" charset="0"/>
              </a:defRPr>
            </a:lvl1pPr>
          </a:lstStyle>
          <a:p>
            <a:fld id="{2BB7751F-E880-4EF4-8193-60BF2E3758E4}" type="slidenum">
              <a:rPr lang="en-US" smtClean="0"/>
              <a:t>‹#›</a:t>
            </a:fld>
            <a:endParaRPr lang="en-US"/>
          </a:p>
        </p:txBody>
      </p:sp>
      <p:sp>
        <p:nvSpPr>
          <p:cNvPr id="1033" name="Rectangle 2">
            <a:extLst>
              <a:ext uri="{FF2B5EF4-FFF2-40B4-BE49-F238E27FC236}">
                <a16:creationId xmlns:a16="http://schemas.microsoft.com/office/drawing/2014/main" xmlns="" id="{65F39CFA-3E22-9B4E-BE88-2AD66AF404DD}"/>
              </a:ext>
            </a:extLst>
          </p:cNvPr>
          <p:cNvSpPr>
            <a:spLocks noGrp="1" noChangeArrowheads="1"/>
          </p:cNvSpPr>
          <p:nvPr>
            <p:ph type="title"/>
          </p:nvPr>
        </p:nvSpPr>
        <p:spPr bwMode="gray">
          <a:xfrm>
            <a:off x="2743200" y="609601"/>
            <a:ext cx="802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Rectangle 4">
            <a:extLst>
              <a:ext uri="{FF2B5EF4-FFF2-40B4-BE49-F238E27FC236}">
                <a16:creationId xmlns:a16="http://schemas.microsoft.com/office/drawing/2014/main" xmlns="" id="{964C1C0A-8730-FC4A-89FD-BD44055E3970}"/>
              </a:ext>
            </a:extLst>
          </p:cNvPr>
          <p:cNvSpPr>
            <a:spLocks noGrp="1" noChangeArrowheads="1"/>
          </p:cNvSpPr>
          <p:nvPr>
            <p:ph type="dt" sz="half" idx="2"/>
          </p:nvPr>
        </p:nvSpPr>
        <p:spPr bwMode="gray">
          <a:xfrm>
            <a:off x="508000" y="6534150"/>
            <a:ext cx="2540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solidFill>
                  <a:schemeClr val="tx1"/>
                </a:solidFill>
                <a:latin typeface="+mn-lt"/>
                <a:ea typeface="+mn-ea"/>
                <a:cs typeface="ＭＳ Ｐゴシック" charset="0"/>
              </a:defRPr>
            </a:lvl1pPr>
          </a:lstStyle>
          <a:p>
            <a:fld id="{1820B81B-473E-4F89-9B28-06EC322C533C}" type="datetimeFigureOut">
              <a:rPr lang="en-US" smtClean="0"/>
              <a:t>9/13/2022</a:t>
            </a:fld>
            <a:endParaRPr lang="en-US"/>
          </a:p>
        </p:txBody>
      </p:sp>
    </p:spTree>
    <p:extLst>
      <p:ext uri="{BB962C8B-B14F-4D97-AF65-F5344CB8AC3E}">
        <p14:creationId xmlns:p14="http://schemas.microsoft.com/office/powerpoint/2010/main" val="3563811309"/>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 id="2147484264" r:id="rId14"/>
    <p:sldLayoutId id="2147484265" r:id="rId15"/>
  </p:sldLayoutIdLst>
  <p:txStyles>
    <p:titleStyle>
      <a:lvl1pPr algn="ctr" rtl="0" eaLnBrk="1" fontAlgn="base" hangingPunct="1">
        <a:spcBef>
          <a:spcPct val="0"/>
        </a:spcBef>
        <a:spcAft>
          <a:spcPct val="0"/>
        </a:spcAft>
        <a:defRPr sz="3200" b="1">
          <a:solidFill>
            <a:schemeClr val="bg1"/>
          </a:solidFill>
          <a:latin typeface="+mj-lt"/>
          <a:ea typeface="ＭＳ Ｐゴシック" charset="0"/>
          <a:cs typeface="ＭＳ Ｐゴシック" charset="0"/>
        </a:defRPr>
      </a:lvl1pPr>
      <a:lvl2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2pPr>
      <a:lvl3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3pPr>
      <a:lvl4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4pPr>
      <a:lvl5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ea typeface="ＭＳ Ｐゴシック" charset="0"/>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16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file:////var/folders/zj/zrb_qk596cn9yvv6blkd94wh0000gn/T/com.microsoft.Powerpoint/converted_emf.em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2">
            <a:extLst>
              <a:ext uri="{FF2B5EF4-FFF2-40B4-BE49-F238E27FC236}">
                <a16:creationId xmlns:a16="http://schemas.microsoft.com/office/drawing/2014/main" xmlns="" id="{2976AFC7-435A-384A-8220-B1DF67B72710}"/>
              </a:ext>
            </a:extLst>
          </p:cNvPr>
          <p:cNvSpPr>
            <a:spLocks noChangeArrowheads="1"/>
          </p:cNvSpPr>
          <p:nvPr/>
        </p:nvSpPr>
        <p:spPr bwMode="ltGray">
          <a:xfrm>
            <a:off x="1524000" y="10668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4" name="Rectangle 13">
            <a:extLst>
              <a:ext uri="{FF2B5EF4-FFF2-40B4-BE49-F238E27FC236}">
                <a16:creationId xmlns:a16="http://schemas.microsoft.com/office/drawing/2014/main" xmlns="" id="{849DEF91-6E17-6F4B-89D3-F134FA37A21F}"/>
              </a:ext>
            </a:extLst>
          </p:cNvPr>
          <p:cNvSpPr>
            <a:spLocks noChangeArrowheads="1"/>
          </p:cNvSpPr>
          <p:nvPr/>
        </p:nvSpPr>
        <p:spPr bwMode="ltGray">
          <a:xfrm>
            <a:off x="1524000" y="39624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5" name="Oval 14">
            <a:extLst>
              <a:ext uri="{FF2B5EF4-FFF2-40B4-BE49-F238E27FC236}">
                <a16:creationId xmlns:a16="http://schemas.microsoft.com/office/drawing/2014/main" xmlns="" id="{6034F6E1-BC45-EE48-A8DB-8490B27CEA53}"/>
              </a:ext>
            </a:extLst>
          </p:cNvPr>
          <p:cNvSpPr>
            <a:spLocks noChangeArrowheads="1"/>
          </p:cNvSpPr>
          <p:nvPr/>
        </p:nvSpPr>
        <p:spPr bwMode="gray">
          <a:xfrm>
            <a:off x="5735638" y="2636838"/>
            <a:ext cx="1223962"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pic>
        <p:nvPicPr>
          <p:cNvPr id="18436" name="Picture 15">
            <a:extLst>
              <a:ext uri="{FF2B5EF4-FFF2-40B4-BE49-F238E27FC236}">
                <a16:creationId xmlns:a16="http://schemas.microsoft.com/office/drawing/2014/main" xmlns="" id="{EA7082B1-3E62-C84D-AE50-BF098268B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7" name="Group 16">
            <a:extLst>
              <a:ext uri="{FF2B5EF4-FFF2-40B4-BE49-F238E27FC236}">
                <a16:creationId xmlns:a16="http://schemas.microsoft.com/office/drawing/2014/main" xmlns="" id="{55A75C2A-9DD1-264C-8384-47A4CCF58A08}"/>
              </a:ext>
            </a:extLst>
          </p:cNvPr>
          <p:cNvGrpSpPr>
            <a:grpSpLocks/>
          </p:cNvGrpSpPr>
          <p:nvPr/>
        </p:nvGrpSpPr>
        <p:grpSpPr bwMode="auto">
          <a:xfrm>
            <a:off x="1576388" y="1004889"/>
            <a:ext cx="3529012" cy="3671887"/>
            <a:chOff x="612" y="1026"/>
            <a:chExt cx="2223" cy="2313"/>
          </a:xfrm>
        </p:grpSpPr>
        <p:sp>
          <p:nvSpPr>
            <p:cNvPr id="18449" name="Oval 17">
              <a:extLst>
                <a:ext uri="{FF2B5EF4-FFF2-40B4-BE49-F238E27FC236}">
                  <a16:creationId xmlns:a16="http://schemas.microsoft.com/office/drawing/2014/main" xmlns="" id="{E30C28F3-D5E7-DB44-A2CD-56EACFC0AD15}"/>
                </a:ext>
              </a:extLst>
            </p:cNvPr>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808080">
                  <a:alpha val="18999"/>
                </a:srgbClr>
              </a:outerShdw>
            </a:effec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2000"/>
            </a:p>
          </p:txBody>
        </p:sp>
        <p:pic>
          <p:nvPicPr>
            <p:cNvPr id="18450" name="Picture 18" descr="HV_toancanh">
              <a:extLst>
                <a:ext uri="{FF2B5EF4-FFF2-40B4-BE49-F238E27FC236}">
                  <a16:creationId xmlns:a16="http://schemas.microsoft.com/office/drawing/2014/main" xmlns="" id="{106D2528-F06F-E540-A9C5-2C2C1498A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8" name="Text Box 19">
            <a:extLst>
              <a:ext uri="{FF2B5EF4-FFF2-40B4-BE49-F238E27FC236}">
                <a16:creationId xmlns:a16="http://schemas.microsoft.com/office/drawing/2014/main" xmlns="" id="{EA3C4D1C-4C1E-9846-ADCB-B446672DC6A2}"/>
              </a:ext>
            </a:extLst>
          </p:cNvPr>
          <p:cNvSpPr txBox="1">
            <a:spLocks noChangeArrowheads="1"/>
          </p:cNvSpPr>
          <p:nvPr/>
        </p:nvSpPr>
        <p:spPr bwMode="auto">
          <a:xfrm>
            <a:off x="3886200" y="422276"/>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FontTx/>
              <a:buNone/>
            </a:pPr>
            <a:r>
              <a:rPr lang="en-US" altLang="en-US" sz="2000">
                <a:solidFill>
                  <a:schemeClr val="tx2"/>
                </a:solidFill>
                <a:latin typeface="Tahoma" panose="020B0604030504040204" pitchFamily="34" charset="0"/>
              </a:rPr>
              <a:t> HỌC VIỆN CÔNG NGHỆ BƯU CHÍNH VIỄN THÔNG </a:t>
            </a:r>
          </a:p>
        </p:txBody>
      </p:sp>
      <p:sp>
        <p:nvSpPr>
          <p:cNvPr id="18439" name="Text Box 20">
            <a:extLst>
              <a:ext uri="{FF2B5EF4-FFF2-40B4-BE49-F238E27FC236}">
                <a16:creationId xmlns:a16="http://schemas.microsoft.com/office/drawing/2014/main" xmlns="" id="{1307F96C-98F1-AC4D-9E08-3BEA3F768D6A}"/>
              </a:ext>
            </a:extLst>
          </p:cNvPr>
          <p:cNvSpPr txBox="1">
            <a:spLocks noChangeArrowheads="1"/>
          </p:cNvSpPr>
          <p:nvPr/>
        </p:nvSpPr>
        <p:spPr bwMode="auto">
          <a:xfrm>
            <a:off x="4800600" y="1905001"/>
            <a:ext cx="586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FontTx/>
              <a:buNone/>
            </a:pPr>
            <a:r>
              <a:rPr lang="en-US" altLang="en-US" sz="2000">
                <a:solidFill>
                  <a:schemeClr val="tx2"/>
                </a:solidFill>
                <a:latin typeface="Tahoma" panose="020B0604030504040204" pitchFamily="34" charset="0"/>
              </a:rPr>
              <a:t>BÀI GIẢNG MÔN</a:t>
            </a:r>
          </a:p>
        </p:txBody>
      </p:sp>
      <p:sp>
        <p:nvSpPr>
          <p:cNvPr id="18440" name="Text Box 21">
            <a:extLst>
              <a:ext uri="{FF2B5EF4-FFF2-40B4-BE49-F238E27FC236}">
                <a16:creationId xmlns:a16="http://schemas.microsoft.com/office/drawing/2014/main" xmlns="" id="{22981B16-78CF-E542-B425-FBC751ABBFEF}"/>
              </a:ext>
            </a:extLst>
          </p:cNvPr>
          <p:cNvSpPr txBox="1">
            <a:spLocks noChangeArrowheads="1"/>
          </p:cNvSpPr>
          <p:nvPr/>
        </p:nvSpPr>
        <p:spPr bwMode="auto">
          <a:xfrm>
            <a:off x="4800600" y="2714625"/>
            <a:ext cx="60960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0000"/>
              </a:lnSpc>
              <a:spcBef>
                <a:spcPct val="50000"/>
              </a:spcBef>
              <a:buClrTx/>
              <a:buFontTx/>
              <a:buNone/>
            </a:pPr>
            <a:r>
              <a:rPr lang="en-US" altLang="en-US" sz="3200" dirty="0" err="1">
                <a:solidFill>
                  <a:schemeClr val="tx2"/>
                </a:solidFill>
                <a:latin typeface="Tahoma" panose="020B0604030504040204" pitchFamily="34" charset="0"/>
              </a:rPr>
              <a:t>Lập</a:t>
            </a:r>
            <a:r>
              <a:rPr lang="en-US" altLang="en-US" sz="3200" dirty="0">
                <a:solidFill>
                  <a:schemeClr val="tx2"/>
                </a:solidFill>
                <a:latin typeface="Tahoma" panose="020B0604030504040204" pitchFamily="34" charset="0"/>
              </a:rPr>
              <a:t> </a:t>
            </a:r>
            <a:r>
              <a:rPr lang="en-US" altLang="en-US" sz="3200" dirty="0" err="1">
                <a:solidFill>
                  <a:schemeClr val="tx2"/>
                </a:solidFill>
                <a:latin typeface="Tahoma" panose="020B0604030504040204" pitchFamily="34" charset="0"/>
              </a:rPr>
              <a:t>trình</a:t>
            </a:r>
            <a:r>
              <a:rPr lang="en-US" altLang="en-US" sz="3200" dirty="0">
                <a:solidFill>
                  <a:schemeClr val="tx2"/>
                </a:solidFill>
                <a:latin typeface="Tahoma" panose="020B0604030504040204" pitchFamily="34" charset="0"/>
              </a:rPr>
              <a:t> Python</a:t>
            </a:r>
          </a:p>
        </p:txBody>
      </p:sp>
      <p:pic>
        <p:nvPicPr>
          <p:cNvPr id="18442" name="Picture 2" descr="/var/folders/zj/zrb_qk596cn9yvv6blkd94wh0000gn/T/com.microsoft.Powerpoint/converted_emf.emf">
            <a:extLst>
              <a:ext uri="{FF2B5EF4-FFF2-40B4-BE49-F238E27FC236}">
                <a16:creationId xmlns:a16="http://schemas.microsoft.com/office/drawing/2014/main" xmlns="" id="{A20216CB-639A-DE46-9739-219FAB96112F}"/>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2" descr="/var/folders/zj/zrb_qk596cn9yvv6blkd94wh0000gn/T/com.microsoft.Powerpoint/converted_emf.emf">
            <a:extLst>
              <a:ext uri="{FF2B5EF4-FFF2-40B4-BE49-F238E27FC236}">
                <a16:creationId xmlns:a16="http://schemas.microsoft.com/office/drawing/2014/main" xmlns="" id="{3837B0FA-BB00-6E41-A81A-FA2C33120E44}"/>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2" descr="/var/folders/zj/zrb_qk596cn9yvv6blkd94wh0000gn/T/com.microsoft.Powerpoint/converted_emf.emf">
            <a:extLst>
              <a:ext uri="{FF2B5EF4-FFF2-40B4-BE49-F238E27FC236}">
                <a16:creationId xmlns:a16="http://schemas.microsoft.com/office/drawing/2014/main" xmlns="" id="{DA21DD6F-7814-7E4C-B334-51389AB6A7F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2" descr="/var/folders/zj/zrb_qk596cn9yvv6blkd94wh0000gn/T/com.microsoft.Powerpoint/converted_emf.emf">
            <a:extLst>
              <a:ext uri="{FF2B5EF4-FFF2-40B4-BE49-F238E27FC236}">
                <a16:creationId xmlns:a16="http://schemas.microsoft.com/office/drawing/2014/main" xmlns="" id="{BDD7E7DB-6F68-5B42-82EB-3C62C2D5234B}"/>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2" descr="/var/folders/zj/zrb_qk596cn9yvv6blkd94wh0000gn/T/com.microsoft.Powerpoint/converted_emf.emf">
            <a:extLst>
              <a:ext uri="{FF2B5EF4-FFF2-40B4-BE49-F238E27FC236}">
                <a16:creationId xmlns:a16="http://schemas.microsoft.com/office/drawing/2014/main" xmlns="" id="{5081A2E2-00AC-344D-99A2-15C6837DAA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2" descr="/var/folders/zj/zrb_qk596cn9yvv6blkd94wh0000gn/T/com.microsoft.Powerpoint/converted_emf.emf">
            <a:extLst>
              <a:ext uri="{FF2B5EF4-FFF2-40B4-BE49-F238E27FC236}">
                <a16:creationId xmlns:a16="http://schemas.microsoft.com/office/drawing/2014/main" xmlns="" id="{5AA15511-806A-704C-8D86-495E61C434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2">
            <a:extLst>
              <a:ext uri="{FF2B5EF4-FFF2-40B4-BE49-F238E27FC236}">
                <a16:creationId xmlns:a16="http://schemas.microsoft.com/office/drawing/2014/main" xmlns="" id="{31BD94CC-7636-0640-82CE-3B1ABEDF118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5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sánh 2 số</a:t>
            </a:r>
          </a:p>
        </p:txBody>
      </p:sp>
      <p:sp>
        <p:nvSpPr>
          <p:cNvPr id="3" name="Content Placeholder 2"/>
          <p:cNvSpPr>
            <a:spLocks noGrp="1"/>
          </p:cNvSpPr>
          <p:nvPr>
            <p:ph idx="1"/>
          </p:nvPr>
        </p:nvSpPr>
        <p:spPr>
          <a:xfrm>
            <a:off x="1097280" y="1845734"/>
            <a:ext cx="10058400" cy="922866"/>
          </a:xfrm>
        </p:spPr>
        <p:txBody>
          <a:bodyPr/>
          <a:lstStyle/>
          <a:p>
            <a:r>
              <a:rPr lang="en-US"/>
              <a:t>Có thể bao gồm các phép so sánh toán học khác nhau trong các câu lệnh, chẳng hạn như nhỏ hơn, nhỏ hơn hoặc bằng, lớn hơn, và lớn hơn hoặc bằng</a:t>
            </a:r>
          </a:p>
        </p:txBody>
      </p:sp>
      <p:sp>
        <p:nvSpPr>
          <p:cNvPr id="4" name="Rectangle 3"/>
          <p:cNvSpPr/>
          <p:nvPr/>
        </p:nvSpPr>
        <p:spPr>
          <a:xfrm>
            <a:off x="1478280" y="3162724"/>
            <a:ext cx="6096000" cy="2921954"/>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age = 19</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age &lt; 21</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True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age &lt;= 21</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True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age &gt; 21</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False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age &gt;= 21</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False</a:t>
            </a:r>
          </a:p>
        </p:txBody>
      </p:sp>
    </p:spTree>
    <p:extLst>
      <p:ext uri="{BB962C8B-B14F-4D97-AF65-F5344CB8AC3E}">
        <p14:creationId xmlns:p14="http://schemas.microsoft.com/office/powerpoint/2010/main" val="2737953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Kiểm</a:t>
            </a:r>
            <a:r>
              <a:rPr lang="en-US" dirty="0"/>
              <a:t> </a:t>
            </a:r>
            <a:r>
              <a:rPr lang="en-US" dirty="0" err="1"/>
              <a:t>tra</a:t>
            </a:r>
            <a:r>
              <a:rPr lang="en-US" dirty="0"/>
              <a:t> </a:t>
            </a:r>
            <a:r>
              <a:rPr lang="en-US" dirty="0" err="1"/>
              <a:t>nhiều</a:t>
            </a:r>
            <a:r>
              <a:rPr lang="en-US" dirty="0"/>
              <a:t> </a:t>
            </a:r>
            <a:r>
              <a:rPr lang="en-US" dirty="0" err="1"/>
              <a:t>điều</a:t>
            </a:r>
            <a:r>
              <a:rPr lang="en-US" dirty="0"/>
              <a:t> </a:t>
            </a:r>
            <a:r>
              <a:rPr lang="en-US" dirty="0" err="1"/>
              <a:t>kiện</a:t>
            </a:r>
            <a:endParaRPr lang="en-US" dirty="0"/>
          </a:p>
        </p:txBody>
      </p:sp>
      <p:sp>
        <p:nvSpPr>
          <p:cNvPr id="3" name="Content Placeholder 2"/>
          <p:cNvSpPr>
            <a:spLocks noGrp="1"/>
          </p:cNvSpPr>
          <p:nvPr>
            <p:ph idx="1"/>
          </p:nvPr>
        </p:nvSpPr>
        <p:spPr>
          <a:xfrm>
            <a:off x="1097280" y="1841500"/>
            <a:ext cx="10058400" cy="1093910"/>
          </a:xfrm>
        </p:spPr>
        <p:txBody>
          <a:bodyPr>
            <a:normAutofit fontScale="92500" lnSpcReduction="10000"/>
          </a:bodyPr>
          <a:lstStyle/>
          <a:p>
            <a:r>
              <a:rPr lang="en-US" b="1">
                <a:latin typeface="Arial" panose="020B0604020202020204" pitchFamily="34" charset="0"/>
                <a:cs typeface="Arial" panose="020B0604020202020204" pitchFamily="34" charset="0"/>
              </a:rPr>
              <a:t>SỬ DỤNG AND</a:t>
            </a:r>
          </a:p>
          <a:p>
            <a:r>
              <a:rPr lang="en-US">
                <a:latin typeface="Arial" panose="020B0604020202020204" pitchFamily="34" charset="0"/>
                <a:cs typeface="Arial" panose="020B0604020202020204" pitchFamily="34" charset="0"/>
              </a:rPr>
              <a:t>Kiểm tra xem hai điều kiện có đồng thời là True hay không, hãy sử dụng từ khóa and để kết hợp hai kiểm tra điều kiện</a:t>
            </a:r>
          </a:p>
        </p:txBody>
      </p:sp>
      <p:sp>
        <p:nvSpPr>
          <p:cNvPr id="4" name="Rectangle 3"/>
          <p:cNvSpPr/>
          <p:nvPr/>
        </p:nvSpPr>
        <p:spPr>
          <a:xfrm>
            <a:off x="2659380" y="2990980"/>
            <a:ext cx="6096000" cy="2288319"/>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age_0 = 22</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age_1 = 18</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age_0 &gt;= 21 and age_1 &gt;= 21</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False</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age_1 = 22</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age_0 &gt;= 21 and age_1 &gt;= 21</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True</a:t>
            </a:r>
          </a:p>
        </p:txBody>
      </p:sp>
      <p:sp>
        <p:nvSpPr>
          <p:cNvPr id="5" name="Rectangle 4"/>
          <p:cNvSpPr/>
          <p:nvPr/>
        </p:nvSpPr>
        <p:spPr>
          <a:xfrm>
            <a:off x="1097280" y="5330899"/>
            <a:ext cx="9742170" cy="400110"/>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sử</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dụng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dấu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ngoặc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đơn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xung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quanh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biểu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thức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kiểm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nhưng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không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bắt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buộc</a:t>
            </a:r>
            <a:endParaRPr lang="en-US" dirty="0"/>
          </a:p>
        </p:txBody>
      </p:sp>
      <p:sp>
        <p:nvSpPr>
          <p:cNvPr id="6" name="Rectangle 5"/>
          <p:cNvSpPr/>
          <p:nvPr/>
        </p:nvSpPr>
        <p:spPr>
          <a:xfrm>
            <a:off x="1097280" y="5782609"/>
            <a:ext cx="3434595" cy="332014"/>
          </a:xfrm>
          <a:prstGeom prst="rect">
            <a:avLst/>
          </a:prstGeom>
        </p:spPr>
        <p:txBody>
          <a:bodyPr wrap="non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(age_0 &gt;= 21) and (age_1 &gt;= 21)</a:t>
            </a:r>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4348815" y="3905955"/>
              <a:ext cx="366120" cy="1021320"/>
            </p14:xfrm>
          </p:contentPart>
        </mc:Choice>
        <mc:Fallback xmlns="">
          <p:pic>
            <p:nvPicPr>
              <p:cNvPr id="7" name="Ink 6"/>
              <p:cNvPicPr/>
              <p:nvPr/>
            </p:nvPicPr>
            <p:blipFill>
              <a:blip r:embed="rId3"/>
              <a:stretch>
                <a:fillRect/>
              </a:stretch>
            </p:blipFill>
            <p:spPr>
              <a:xfrm>
                <a:off x="4339455" y="3896595"/>
                <a:ext cx="384840" cy="1040040"/>
              </a:xfrm>
              <a:prstGeom prst="rect">
                <a:avLst/>
              </a:prstGeom>
            </p:spPr>
          </p:pic>
        </mc:Fallback>
      </mc:AlternateContent>
    </p:spTree>
    <p:extLst>
      <p:ext uri="{BB962C8B-B14F-4D97-AF65-F5344CB8AC3E}">
        <p14:creationId xmlns:p14="http://schemas.microsoft.com/office/powerpoint/2010/main" val="372390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Kiểm tra nhiều điều kiện – Dùng </a:t>
            </a:r>
            <a:r>
              <a:rPr lang="en-US" b="1"/>
              <a:t>OR</a:t>
            </a:r>
          </a:p>
        </p:txBody>
      </p:sp>
      <p:sp>
        <p:nvSpPr>
          <p:cNvPr id="3" name="Content Placeholder 2"/>
          <p:cNvSpPr>
            <a:spLocks noGrp="1"/>
          </p:cNvSpPr>
          <p:nvPr>
            <p:ph idx="1"/>
          </p:nvPr>
        </p:nvSpPr>
        <p:spPr>
          <a:xfrm>
            <a:off x="1097280" y="1695781"/>
            <a:ext cx="10058400" cy="935566"/>
          </a:xfrm>
        </p:spPr>
        <p:txBody>
          <a:bodyPr/>
          <a:lstStyle/>
          <a:p>
            <a:r>
              <a:rPr lang="en-US" dirty="0" err="1"/>
              <a:t>Từ</a:t>
            </a:r>
            <a:r>
              <a:rPr lang="en-US" dirty="0"/>
              <a:t> </a:t>
            </a:r>
            <a:r>
              <a:rPr lang="en-US" dirty="0" err="1"/>
              <a:t>khóa</a:t>
            </a:r>
            <a:r>
              <a:rPr lang="en-US" dirty="0"/>
              <a:t> Or </a:t>
            </a:r>
            <a:r>
              <a:rPr lang="en-US" dirty="0" err="1"/>
              <a:t>cho</a:t>
            </a:r>
            <a:r>
              <a:rPr lang="en-US" dirty="0"/>
              <a:t> </a:t>
            </a:r>
            <a:r>
              <a:rPr lang="en-US" dirty="0" err="1"/>
              <a:t>phép</a:t>
            </a:r>
            <a:r>
              <a:rPr lang="en-US" dirty="0"/>
              <a:t> </a:t>
            </a:r>
            <a:r>
              <a:rPr lang="en-US" dirty="0" err="1"/>
              <a:t>chúng</a:t>
            </a:r>
            <a:r>
              <a:rPr lang="en-US" dirty="0"/>
              <a:t> ta </a:t>
            </a:r>
            <a:r>
              <a:rPr lang="en-US" dirty="0" err="1"/>
              <a:t>kiểm</a:t>
            </a:r>
            <a:r>
              <a:rPr lang="en-US" dirty="0"/>
              <a:t> </a:t>
            </a:r>
            <a:r>
              <a:rPr lang="en-US" dirty="0" err="1"/>
              <a:t>tra</a:t>
            </a:r>
            <a:r>
              <a:rPr lang="en-US" dirty="0"/>
              <a:t> </a:t>
            </a:r>
            <a:r>
              <a:rPr lang="en-US" dirty="0" err="1"/>
              <a:t>nhiều</a:t>
            </a:r>
            <a:r>
              <a:rPr lang="en-US" dirty="0"/>
              <a:t> </a:t>
            </a:r>
            <a:r>
              <a:rPr lang="en-US" dirty="0" err="1"/>
              <a:t>điều</a:t>
            </a:r>
            <a:r>
              <a:rPr lang="en-US" dirty="0"/>
              <a:t> </a:t>
            </a:r>
            <a:r>
              <a:rPr lang="en-US" dirty="0" err="1"/>
              <a:t>kiện</a:t>
            </a:r>
            <a:r>
              <a:rPr lang="en-US" dirty="0"/>
              <a:t>, </a:t>
            </a:r>
            <a:r>
              <a:rPr lang="en-US" dirty="0" err="1"/>
              <a:t>nhưng</a:t>
            </a:r>
            <a:r>
              <a:rPr lang="en-US" dirty="0"/>
              <a:t> </a:t>
            </a:r>
            <a:r>
              <a:rPr lang="en-US" dirty="0" err="1"/>
              <a:t>nó</a:t>
            </a:r>
            <a:r>
              <a:rPr lang="en-US" dirty="0"/>
              <a:t> </a:t>
            </a:r>
            <a:r>
              <a:rPr lang="en-US" dirty="0" err="1"/>
              <a:t>vượt</a:t>
            </a:r>
            <a:r>
              <a:rPr lang="en-US" dirty="0"/>
              <a:t> qua </a:t>
            </a:r>
            <a:r>
              <a:rPr lang="en-US" dirty="0" err="1"/>
              <a:t>khi</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hoặc</a:t>
            </a:r>
            <a:r>
              <a:rPr lang="en-US" dirty="0"/>
              <a:t> </a:t>
            </a:r>
            <a:r>
              <a:rPr lang="en-US" dirty="0" err="1"/>
              <a:t>cả</a:t>
            </a:r>
            <a:r>
              <a:rPr lang="en-US" dirty="0"/>
              <a:t> </a:t>
            </a:r>
            <a:r>
              <a:rPr lang="en-US" dirty="0" err="1"/>
              <a:t>hai</a:t>
            </a:r>
            <a:r>
              <a:rPr lang="en-US" dirty="0"/>
              <a:t> </a:t>
            </a:r>
            <a:r>
              <a:rPr lang="en-US" dirty="0" err="1"/>
              <a:t>bài</a:t>
            </a:r>
            <a:r>
              <a:rPr lang="en-US" dirty="0"/>
              <a:t> </a:t>
            </a:r>
            <a:r>
              <a:rPr lang="en-US" dirty="0" err="1"/>
              <a:t>kiểm</a:t>
            </a:r>
            <a:r>
              <a:rPr lang="en-US" dirty="0"/>
              <a:t> </a:t>
            </a:r>
            <a:r>
              <a:rPr lang="en-US" dirty="0" err="1"/>
              <a:t>tra</a:t>
            </a:r>
            <a:r>
              <a:rPr lang="en-US" dirty="0"/>
              <a:t> </a:t>
            </a:r>
            <a:r>
              <a:rPr lang="en-US" dirty="0" err="1"/>
              <a:t>riêng</a:t>
            </a:r>
            <a:r>
              <a:rPr lang="en-US" dirty="0"/>
              <a:t> </a:t>
            </a:r>
            <a:r>
              <a:rPr lang="en-US" dirty="0" err="1"/>
              <a:t>lẻ</a:t>
            </a:r>
            <a:r>
              <a:rPr lang="en-US" dirty="0"/>
              <a:t> </a:t>
            </a:r>
            <a:r>
              <a:rPr lang="en-US" dirty="0" err="1"/>
              <a:t>vượt</a:t>
            </a:r>
            <a:r>
              <a:rPr lang="en-US" dirty="0"/>
              <a:t> qua. </a:t>
            </a:r>
            <a:r>
              <a:rPr lang="en-US" dirty="0" err="1"/>
              <a:t>Một</a:t>
            </a:r>
            <a:r>
              <a:rPr lang="en-US" dirty="0"/>
              <a:t> </a:t>
            </a:r>
            <a:r>
              <a:rPr lang="en-US" dirty="0" err="1"/>
              <a:t>biểu</a:t>
            </a:r>
            <a:r>
              <a:rPr lang="en-US" dirty="0"/>
              <a:t> </a:t>
            </a:r>
            <a:r>
              <a:rPr lang="en-US" dirty="0" err="1"/>
              <a:t>thức</a:t>
            </a:r>
            <a:r>
              <a:rPr lang="en-US" dirty="0"/>
              <a:t> Or </a:t>
            </a:r>
            <a:r>
              <a:rPr lang="en-US" dirty="0" err="1"/>
              <a:t>chỉ</a:t>
            </a:r>
            <a:r>
              <a:rPr lang="en-US" dirty="0"/>
              <a:t> </a:t>
            </a:r>
            <a:r>
              <a:rPr lang="en-US" dirty="0" err="1"/>
              <a:t>thất</a:t>
            </a:r>
            <a:r>
              <a:rPr lang="en-US" dirty="0"/>
              <a:t> </a:t>
            </a:r>
            <a:r>
              <a:rPr lang="en-US" dirty="0" err="1"/>
              <a:t>bại</a:t>
            </a:r>
            <a:r>
              <a:rPr lang="en-US" dirty="0"/>
              <a:t> </a:t>
            </a:r>
            <a:r>
              <a:rPr lang="en-US" dirty="0" err="1"/>
              <a:t>khi</a:t>
            </a:r>
            <a:r>
              <a:rPr lang="en-US" dirty="0"/>
              <a:t> </a:t>
            </a:r>
            <a:r>
              <a:rPr lang="en-US" dirty="0" err="1"/>
              <a:t>cả</a:t>
            </a:r>
            <a:r>
              <a:rPr lang="en-US" dirty="0"/>
              <a:t> </a:t>
            </a:r>
            <a:r>
              <a:rPr lang="en-US" dirty="0" err="1"/>
              <a:t>hai</a:t>
            </a:r>
            <a:r>
              <a:rPr lang="en-US" dirty="0"/>
              <a:t> </a:t>
            </a:r>
            <a:r>
              <a:rPr lang="en-US" dirty="0" err="1"/>
              <a:t>bài</a:t>
            </a:r>
            <a:r>
              <a:rPr lang="en-US" dirty="0"/>
              <a:t> </a:t>
            </a:r>
            <a:r>
              <a:rPr lang="en-US" dirty="0" err="1"/>
              <a:t>kiểm</a:t>
            </a:r>
            <a:r>
              <a:rPr lang="en-US" dirty="0"/>
              <a:t> </a:t>
            </a:r>
            <a:r>
              <a:rPr lang="en-US" dirty="0" err="1"/>
              <a:t>tra</a:t>
            </a:r>
            <a:r>
              <a:rPr lang="en-US" dirty="0"/>
              <a:t> </a:t>
            </a:r>
            <a:r>
              <a:rPr lang="en-US" dirty="0" err="1"/>
              <a:t>riêng</a:t>
            </a:r>
            <a:r>
              <a:rPr lang="en-US" dirty="0"/>
              <a:t> </a:t>
            </a:r>
            <a:r>
              <a:rPr lang="en-US" dirty="0" err="1"/>
              <a:t>lẻ</a:t>
            </a:r>
            <a:r>
              <a:rPr lang="en-US" dirty="0"/>
              <a:t> </a:t>
            </a:r>
            <a:r>
              <a:rPr lang="en-US" dirty="0" err="1"/>
              <a:t>đều</a:t>
            </a:r>
            <a:r>
              <a:rPr lang="en-US" dirty="0"/>
              <a:t> </a:t>
            </a:r>
            <a:r>
              <a:rPr lang="en-US" dirty="0" err="1"/>
              <a:t>thất</a:t>
            </a:r>
            <a:r>
              <a:rPr lang="en-US" dirty="0"/>
              <a:t> </a:t>
            </a:r>
            <a:r>
              <a:rPr lang="en-US" dirty="0" err="1"/>
              <a:t>bại</a:t>
            </a:r>
            <a:r>
              <a:rPr lang="en-US" dirty="0"/>
              <a:t>.</a:t>
            </a:r>
          </a:p>
        </p:txBody>
      </p:sp>
      <p:sp>
        <p:nvSpPr>
          <p:cNvPr id="4" name="Rectangle 3"/>
          <p:cNvSpPr/>
          <p:nvPr/>
        </p:nvSpPr>
        <p:spPr>
          <a:xfrm>
            <a:off x="2859404" y="3230164"/>
            <a:ext cx="5046345" cy="2272545"/>
          </a:xfrm>
          <a:prstGeom prst="rect">
            <a:avLst/>
          </a:prstGeom>
        </p:spPr>
        <p:txBody>
          <a:bodyPr wrap="square">
            <a:spAutoFit/>
          </a:bodyPr>
          <a:lstStyle/>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①</a:t>
            </a:r>
            <a:r>
              <a:rPr lang="en-US" altLang="zh-CN" sz="1400" spc="-20" dirty="0">
                <a:latin typeface="Arial Unicode MS" panose="020B0604020202020204" pitchFamily="34" charset="-128"/>
                <a:ea typeface="SimSun" panose="02010600030101010101" pitchFamily="2" charset="-122"/>
              </a:rPr>
              <a:t> </a:t>
            </a:r>
            <a:r>
              <a:rPr lang="en-US" sz="1400" spc="-20" dirty="0">
                <a:latin typeface="Courier New" panose="02070309020205020404" pitchFamily="49" charset="0"/>
                <a:ea typeface="SimSun" panose="02010600030101010101" pitchFamily="2" charset="-122"/>
              </a:rPr>
              <a:t>&gt;&gt;&gt; age_0 = 22</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&gt;&gt;&gt; age_1 = 18</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②</a:t>
            </a:r>
            <a:r>
              <a:rPr lang="en-US" altLang="zh-CN" sz="1400" spc="-20" dirty="0">
                <a:latin typeface="Arial Unicode MS" panose="020B0604020202020204" pitchFamily="34" charset="-128"/>
                <a:ea typeface="SimSun" panose="02010600030101010101" pitchFamily="2" charset="-122"/>
              </a:rPr>
              <a:t> </a:t>
            </a:r>
            <a:r>
              <a:rPr lang="en-US" sz="1400" spc="-20" dirty="0">
                <a:latin typeface="Courier New" panose="02070309020205020404" pitchFamily="49" charset="0"/>
                <a:ea typeface="SimSun" panose="02010600030101010101" pitchFamily="2" charset="-122"/>
              </a:rPr>
              <a:t>&gt;&gt;&gt; age_0 &gt;= 21 or age_1 &gt;= 21</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True</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③</a:t>
            </a:r>
            <a:r>
              <a:rPr lang="en-US" altLang="zh-CN" sz="1400" spc="-20" dirty="0">
                <a:latin typeface="Arial Unicode MS" panose="020B0604020202020204" pitchFamily="34" charset="-128"/>
                <a:ea typeface="SimSun" panose="02010600030101010101" pitchFamily="2" charset="-122"/>
              </a:rPr>
              <a:t> </a:t>
            </a:r>
            <a:r>
              <a:rPr lang="en-US" sz="1400" spc="-20" dirty="0">
                <a:latin typeface="Courier New" panose="02070309020205020404" pitchFamily="49" charset="0"/>
                <a:ea typeface="SimSun" panose="02010600030101010101" pitchFamily="2" charset="-122"/>
              </a:rPr>
              <a:t>&gt;&gt;&gt; age_0 = 18</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&gt;&gt;&gt; age_0 &gt;= 21 or age_1 &gt;= 21</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False</a:t>
            </a: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4676955" y="4143315"/>
              <a:ext cx="624960" cy="91800"/>
            </p14:xfrm>
          </p:contentPart>
        </mc:Choice>
        <mc:Fallback xmlns="">
          <p:pic>
            <p:nvPicPr>
              <p:cNvPr id="5" name="Ink 4"/>
              <p:cNvPicPr/>
              <p:nvPr/>
            </p:nvPicPr>
            <p:blipFill>
              <a:blip r:embed="rId4"/>
              <a:stretch>
                <a:fillRect/>
              </a:stretch>
            </p:blipFill>
            <p:spPr>
              <a:xfrm>
                <a:off x="4667595" y="4133955"/>
                <a:ext cx="643680" cy="110520"/>
              </a:xfrm>
              <a:prstGeom prst="rect">
                <a:avLst/>
              </a:prstGeom>
            </p:spPr>
          </p:pic>
        </mc:Fallback>
      </mc:AlternateContent>
    </p:spTree>
    <p:extLst>
      <p:ext uri="{BB962C8B-B14F-4D97-AF65-F5344CB8AC3E}">
        <p14:creationId xmlns:p14="http://schemas.microsoft.com/office/powerpoint/2010/main" val="405949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tra</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trong</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79" y="1845734"/>
            <a:ext cx="10551795" cy="668866"/>
          </a:xfrm>
        </p:spPr>
        <p:txBody>
          <a:bodyPr/>
          <a:lstStyle/>
          <a:p>
            <a:r>
              <a:rPr lang="en-US" b="1" dirty="0"/>
              <a:t>In: </a:t>
            </a:r>
            <a:r>
              <a:rPr lang="en-US" dirty="0" err="1"/>
              <a:t>Kiểm</a:t>
            </a:r>
            <a:r>
              <a:rPr lang="en-US" dirty="0"/>
              <a:t> </a:t>
            </a:r>
            <a:r>
              <a:rPr lang="en-US" dirty="0" err="1"/>
              <a:t>tra</a:t>
            </a:r>
            <a:r>
              <a:rPr lang="en-US" dirty="0"/>
              <a:t> </a:t>
            </a:r>
            <a:r>
              <a:rPr lang="en-US" dirty="0" err="1"/>
              <a:t>giá</a:t>
            </a:r>
            <a:r>
              <a:rPr lang="en-US" dirty="0"/>
              <a:t> </a:t>
            </a:r>
            <a:r>
              <a:rPr lang="en-US" dirty="0" err="1"/>
              <a:t>trị</a:t>
            </a:r>
            <a:r>
              <a:rPr lang="en-US" dirty="0"/>
              <a:t> </a:t>
            </a:r>
            <a:r>
              <a:rPr lang="en-US" dirty="0" err="1"/>
              <a:t>cụ</a:t>
            </a:r>
            <a:r>
              <a:rPr lang="en-US" dirty="0"/>
              <a:t> </a:t>
            </a:r>
            <a:r>
              <a:rPr lang="en-US" dirty="0" err="1"/>
              <a:t>thể</a:t>
            </a:r>
            <a:r>
              <a:rPr lang="en-US" dirty="0"/>
              <a:t> </a:t>
            </a:r>
            <a:r>
              <a:rPr lang="en-US" dirty="0" err="1"/>
              <a:t>trong</a:t>
            </a:r>
            <a:r>
              <a:rPr lang="en-US" dirty="0"/>
              <a:t> </a:t>
            </a:r>
            <a:r>
              <a:rPr lang="en-US" dirty="0" err="1"/>
              <a:t>danh</a:t>
            </a:r>
            <a:r>
              <a:rPr lang="en-US" dirty="0"/>
              <a:t> </a:t>
            </a:r>
            <a:r>
              <a:rPr lang="en-US" dirty="0" err="1"/>
              <a:t>sách</a:t>
            </a:r>
            <a:r>
              <a:rPr lang="en-US" dirty="0"/>
              <a:t> </a:t>
            </a:r>
          </a:p>
        </p:txBody>
      </p:sp>
      <p:sp>
        <p:nvSpPr>
          <p:cNvPr id="4" name="Rectangle 3"/>
          <p:cNvSpPr/>
          <p:nvPr/>
        </p:nvSpPr>
        <p:spPr>
          <a:xfrm>
            <a:off x="1433830" y="2451801"/>
            <a:ext cx="8891270" cy="162313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t>
            </a: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 = ['mushrooms', 'onions', 'pineapple']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'mushrooms' in </a:t>
            </a:r>
            <a:r>
              <a:rPr lang="en-US" sz="1400" spc="-20" dirty="0" err="1">
                <a:latin typeface="Courier New" panose="02070309020205020404" pitchFamily="49" charset="0"/>
                <a:ea typeface="SimSun" panose="02010600030101010101" pitchFamily="2" charset="-122"/>
              </a:rPr>
              <a:t>requested_toppings</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True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'pepperoni' in </a:t>
            </a:r>
            <a:r>
              <a:rPr lang="en-US" sz="1400" spc="-20" dirty="0" err="1">
                <a:latin typeface="Courier New" panose="02070309020205020404" pitchFamily="49" charset="0"/>
                <a:ea typeface="SimSun" panose="02010600030101010101" pitchFamily="2" charset="-122"/>
              </a:rPr>
              <a:t>requested_toppings</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False</a:t>
            </a:r>
          </a:p>
        </p:txBody>
      </p:sp>
      <p:sp>
        <p:nvSpPr>
          <p:cNvPr id="5" name="Rectangle 4"/>
          <p:cNvSpPr/>
          <p:nvPr/>
        </p:nvSpPr>
        <p:spPr>
          <a:xfrm>
            <a:off x="1097280" y="4116288"/>
            <a:ext cx="9564370" cy="1366528"/>
          </a:xfrm>
          <a:prstGeom prst="rect">
            <a:avLst/>
          </a:prstGeom>
        </p:spPr>
        <p:txBody>
          <a:bodyPr wrap="square">
            <a:spAutoFit/>
          </a:bodyPr>
          <a:lstStyle/>
          <a:p>
            <a:pPr algn="just">
              <a:lnSpc>
                <a:spcPct val="115000"/>
              </a:lnSpc>
              <a:spcBef>
                <a:spcPts val="300"/>
              </a:spcBef>
              <a:spcAft>
                <a:spcPts val="300"/>
              </a:spcAft>
            </a:pPr>
            <a:r>
              <a:rPr lang="en-US" spc="-20" dirty="0" err="1">
                <a:latin typeface="Times New Roman" panose="02020603050405020304" pitchFamily="18" charset="0"/>
                <a:ea typeface="SimSun" panose="02010600030101010101" pitchFamily="2" charset="-122"/>
              </a:rPr>
              <a:t>Từ</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khóa</a:t>
            </a:r>
            <a:r>
              <a:rPr lang="en-US" spc="-20" dirty="0">
                <a:latin typeface="Times New Roman" panose="02020603050405020304" pitchFamily="18" charset="0"/>
                <a:ea typeface="SimSun" panose="02010600030101010101" pitchFamily="2" charset="-122"/>
              </a:rPr>
              <a:t> </a:t>
            </a:r>
            <a:r>
              <a:rPr lang="en-US" b="1" spc="-20" dirty="0">
                <a:latin typeface="Times New Roman" panose="02020603050405020304" pitchFamily="18" charset="0"/>
                <a:ea typeface="SimSun" panose="02010600030101010101" pitchFamily="2" charset="-122"/>
              </a:rPr>
              <a:t>in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yêu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cầu</a:t>
            </a:r>
            <a:r>
              <a:rPr lang="en-US" spc="-20" dirty="0">
                <a:latin typeface="Times New Roman" panose="02020603050405020304" pitchFamily="18" charset="0"/>
                <a:ea typeface="SimSun" panose="02010600030101010101" pitchFamily="2" charset="-122"/>
              </a:rPr>
              <a:t> Python </a:t>
            </a:r>
            <a:r>
              <a:rPr lang="en-US" spc="-20" dirty="0" err="1">
                <a:latin typeface="Times New Roman" panose="02020603050405020304" pitchFamily="18" charset="0"/>
                <a:ea typeface="SimSun" panose="02010600030101010101" pitchFamily="2" charset="-122"/>
              </a:rPr>
              <a:t>kiểm</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tra</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sự</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tồn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tại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của</a:t>
            </a:r>
            <a:r>
              <a:rPr lang="en-US" spc="-20" dirty="0">
                <a:latin typeface="Times New Roman" panose="02020603050405020304" pitchFamily="18" charset="0"/>
                <a:ea typeface="SimSun" panose="02010600030101010101" pitchFamily="2" charset="-122"/>
              </a:rPr>
              <a:t> 'mushrooms' </a:t>
            </a:r>
            <a:r>
              <a:rPr lang="en-US" spc="-20" dirty="0" err="1">
                <a:latin typeface="Times New Roman" panose="02020603050405020304" pitchFamily="18" charset="0"/>
                <a:ea typeface="SimSun" panose="02010600030101010101" pitchFamily="2" charset="-122"/>
              </a:rPr>
              <a:t>và</a:t>
            </a:r>
            <a:r>
              <a:rPr lang="en-US" spc="-20" dirty="0">
                <a:latin typeface="Times New Roman" panose="02020603050405020304" pitchFamily="18" charset="0"/>
                <a:ea typeface="SimSun" panose="02010600030101010101" pitchFamily="2" charset="-122"/>
              </a:rPr>
              <a:t> 'pepperoni' </a:t>
            </a:r>
            <a:r>
              <a:rPr lang="en-US" spc="-20" dirty="0" err="1">
                <a:latin typeface="Times New Roman" panose="02020603050405020304" pitchFamily="18" charset="0"/>
                <a:ea typeface="SimSun" panose="02010600030101010101" pitchFamily="2" charset="-122"/>
              </a:rPr>
              <a:t>trong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danh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sách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requested_toppings</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Kỹ</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thuật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này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khá</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mạnh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mẽ</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vì</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chúng</a:t>
            </a:r>
            <a:r>
              <a:rPr lang="en-US" spc="-20" dirty="0">
                <a:latin typeface="Times New Roman" panose="02020603050405020304" pitchFamily="18" charset="0"/>
                <a:ea typeface="SimSun" panose="02010600030101010101" pitchFamily="2" charset="-122"/>
              </a:rPr>
              <a:t> ta </a:t>
            </a:r>
            <a:r>
              <a:rPr lang="en-US" spc="-20" dirty="0" err="1">
                <a:latin typeface="Times New Roman" panose="02020603050405020304" pitchFamily="18" charset="0"/>
                <a:ea typeface="SimSun" panose="02010600030101010101" pitchFamily="2" charset="-122"/>
              </a:rPr>
              <a:t>có</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thể</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tạo</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danh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sách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các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giá</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trị</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thiết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yếu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sau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đó</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dễ</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dàng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kiểm</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tra</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xem</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giá</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trị</a:t>
            </a:r>
            <a:r>
              <a:rPr lang="en-US" spc="-20" dirty="0">
                <a:latin typeface="Times New Roman" panose="02020603050405020304" pitchFamily="18" charset="0"/>
                <a:ea typeface="SimSun" panose="02010600030101010101" pitchFamily="2" charset="-122"/>
              </a:rPr>
              <a:t> ta </a:t>
            </a:r>
            <a:r>
              <a:rPr lang="en-US" spc="-20" dirty="0" err="1">
                <a:latin typeface="Times New Roman" panose="02020603050405020304" pitchFamily="18" charset="0"/>
                <a:ea typeface="SimSun" panose="02010600030101010101" pitchFamily="2" charset="-122"/>
              </a:rPr>
              <a:t>đang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kiểm</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tra</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có</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khớp</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với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một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trong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các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giá</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trị</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trong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danh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sách</a:t>
            </a:r>
            <a:r>
              <a:rPr lang="en-US" spc="-20" dirty="0">
                <a:latin typeface="Times New Roman" panose="02020603050405020304" pitchFamily="18" charset="0"/>
                <a:ea typeface="SimSun" panose="02010600030101010101" pitchFamily="2" charset="-122"/>
              </a:rPr>
              <a:t> hay </a:t>
            </a:r>
            <a:r>
              <a:rPr lang="en-US" spc="-20" dirty="0" err="1">
                <a:latin typeface="Times New Roman" panose="02020603050405020304" pitchFamily="18" charset="0"/>
                <a:ea typeface="SimSun" panose="02010600030101010101" pitchFamily="2" charset="-122"/>
              </a:rPr>
              <a:t>không</a:t>
            </a:r>
            <a:r>
              <a:rPr lang="en-US" spc="-20" dirty="0">
                <a:latin typeface="Times New Roman" panose="02020603050405020304" pitchFamily="18" charset="0"/>
                <a:ea typeface="SimSun" panose="02010600030101010101" pitchFamily="2" charset="-122"/>
              </a:rPr>
              <a:t>.</a:t>
            </a:r>
          </a:p>
        </p:txBody>
      </p:sp>
    </p:spTree>
    <p:extLst>
      <p:ext uri="{BB962C8B-B14F-4D97-AF65-F5344CB8AC3E}">
        <p14:creationId xmlns:p14="http://schemas.microsoft.com/office/powerpoint/2010/main" val="3353401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tra</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trong</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80" y="1845734"/>
            <a:ext cx="10058400" cy="554566"/>
          </a:xfrm>
        </p:spPr>
        <p:txBody>
          <a:bodyPr/>
          <a:lstStyle/>
          <a:p>
            <a:r>
              <a:rPr lang="en-US" i="1" dirty="0"/>
              <a:t>not in: </a:t>
            </a:r>
            <a:r>
              <a:rPr lang="en-US" dirty="0" err="1"/>
              <a:t>kiểm</a:t>
            </a:r>
            <a:r>
              <a:rPr lang="en-US" dirty="0"/>
              <a:t> </a:t>
            </a:r>
            <a:r>
              <a:rPr lang="en-US" dirty="0" err="1"/>
              <a:t>tra</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không</a:t>
            </a:r>
            <a:r>
              <a:rPr lang="en-US" dirty="0"/>
              <a:t> </a:t>
            </a:r>
            <a:r>
              <a:rPr lang="en-US" dirty="0" err="1"/>
              <a:t>nằm</a:t>
            </a:r>
            <a:r>
              <a:rPr lang="en-US" dirty="0"/>
              <a:t> </a:t>
            </a:r>
            <a:r>
              <a:rPr lang="en-US" dirty="0" err="1"/>
              <a:t>trong</a:t>
            </a:r>
            <a:r>
              <a:rPr lang="en-US" dirty="0"/>
              <a:t> </a:t>
            </a:r>
            <a:r>
              <a:rPr lang="en-US" dirty="0" err="1"/>
              <a:t>danh</a:t>
            </a:r>
            <a:r>
              <a:rPr lang="en-US" dirty="0"/>
              <a:t> </a:t>
            </a:r>
            <a:r>
              <a:rPr lang="en-US" dirty="0" err="1"/>
              <a:t>sách</a:t>
            </a:r>
            <a:endParaRPr lang="en-US" dirty="0"/>
          </a:p>
        </p:txBody>
      </p:sp>
      <p:sp>
        <p:nvSpPr>
          <p:cNvPr id="4" name="Rectangle 3"/>
          <p:cNvSpPr/>
          <p:nvPr/>
        </p:nvSpPr>
        <p:spPr>
          <a:xfrm>
            <a:off x="1097280" y="2727191"/>
            <a:ext cx="9386570" cy="1306127"/>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banned_users</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andrew</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carolina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david</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user = '</a:t>
            </a:r>
            <a:r>
              <a:rPr lang="en-US" sz="1400" spc="-20" dirty="0" err="1">
                <a:latin typeface="Courier New" panose="02070309020205020404" pitchFamily="49" charset="0"/>
                <a:ea typeface="SimSun" panose="02010600030101010101" pitchFamily="2" charset="-122"/>
              </a:rPr>
              <a:t>marie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if user not in </a:t>
            </a:r>
            <a:r>
              <a:rPr lang="en-US" sz="1400" spc="-20" dirty="0" err="1">
                <a:latin typeface="Courier New" panose="02070309020205020404" pitchFamily="49" charset="0"/>
                <a:ea typeface="SimSun" panose="02010600030101010101" pitchFamily="2" charset="-122"/>
              </a:rPr>
              <a:t>banned_users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user.title</a:t>
            </a:r>
            <a:r>
              <a:rPr lang="en-US" sz="1400" spc="-20" dirty="0">
                <a:latin typeface="Courier New" panose="02070309020205020404" pitchFamily="49" charset="0"/>
                <a:ea typeface="SimSun" panose="02010600030101010101" pitchFamily="2" charset="-122"/>
              </a:rPr>
              <a:t>()}, you can post a response if you wish.")</a:t>
            </a:r>
          </a:p>
        </p:txBody>
      </p:sp>
      <p:sp>
        <p:nvSpPr>
          <p:cNvPr id="5" name="Rectangle 4"/>
          <p:cNvSpPr/>
          <p:nvPr/>
        </p:nvSpPr>
        <p:spPr>
          <a:xfrm>
            <a:off x="1097280" y="4360209"/>
            <a:ext cx="4347985"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Marie, you can post a response if you wish.</a:t>
            </a:r>
          </a:p>
        </p:txBody>
      </p:sp>
    </p:spTree>
    <p:extLst>
      <p:ext uri="{BB962C8B-B14F-4D97-AF65-F5344CB8AC3E}">
        <p14:creationId xmlns:p14="http://schemas.microsoft.com/office/powerpoint/2010/main" val="2003907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4.3. Câu lệnh If </a:t>
            </a:r>
          </a:p>
        </p:txBody>
      </p:sp>
      <p:sp>
        <p:nvSpPr>
          <p:cNvPr id="3" name="Content Placeholder 2"/>
          <p:cNvSpPr>
            <a:spLocks noGrp="1"/>
          </p:cNvSpPr>
          <p:nvPr>
            <p:ph idx="1"/>
          </p:nvPr>
        </p:nvSpPr>
        <p:spPr/>
        <p:txBody>
          <a:bodyPr/>
          <a:lstStyle/>
          <a:p>
            <a:r>
              <a:rPr lang="vi-VN" dirty="0"/>
              <a:t>Khi hiểu các câu kiểm tra điều kiện, ta có thể bắt đầu viết câu lệnh if. Một số loại câu lệnh if khác nhau tồn tại và sự lựa chọn sử dụng phụ thuộc vào số lượng điều kiện ta cần kiểm tra.</a:t>
            </a:r>
            <a:endParaRPr lang="en-US" dirty="0"/>
          </a:p>
        </p:txBody>
      </p:sp>
    </p:spTree>
    <p:extLst>
      <p:ext uri="{BB962C8B-B14F-4D97-AF65-F5344CB8AC3E}">
        <p14:creationId xmlns:p14="http://schemas.microsoft.com/office/powerpoint/2010/main" val="143586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vi-VN" dirty="0"/>
              <a:t>Câu lệnh if đơn giản</a:t>
            </a:r>
            <a:endParaRPr lang="en-US" dirty="0"/>
          </a:p>
        </p:txBody>
      </p:sp>
      <p:sp>
        <p:nvSpPr>
          <p:cNvPr id="3" name="Content Placeholder 2"/>
          <p:cNvSpPr>
            <a:spLocks noGrp="1"/>
          </p:cNvSpPr>
          <p:nvPr>
            <p:ph idx="1"/>
          </p:nvPr>
        </p:nvSpPr>
        <p:spPr>
          <a:xfrm>
            <a:off x="1097279" y="1643843"/>
            <a:ext cx="6949440" cy="632605"/>
          </a:xfrm>
        </p:spPr>
        <p:txBody>
          <a:bodyPr/>
          <a:lstStyle/>
          <a:p>
            <a:r>
              <a:rPr lang="en-US" dirty="0" err="1"/>
              <a:t>Loại</a:t>
            </a:r>
            <a:r>
              <a:rPr lang="en-US" dirty="0"/>
              <a:t> </a:t>
            </a:r>
            <a:r>
              <a:rPr lang="en-US" dirty="0" err="1"/>
              <a:t>câu</a:t>
            </a:r>
            <a:r>
              <a:rPr lang="en-US" dirty="0"/>
              <a:t> </a:t>
            </a:r>
            <a:r>
              <a:rPr lang="vi-VN" dirty="0"/>
              <a:t>lệnh</a:t>
            </a:r>
            <a:r>
              <a:rPr lang="en-US" dirty="0"/>
              <a:t> if </a:t>
            </a:r>
            <a:r>
              <a:rPr lang="en-US" dirty="0" err="1"/>
              <a:t>đơn</a:t>
            </a:r>
            <a:r>
              <a:rPr lang="en-US" dirty="0"/>
              <a:t> </a:t>
            </a:r>
            <a:r>
              <a:rPr lang="en-US" dirty="0" err="1"/>
              <a:t>giản</a:t>
            </a:r>
            <a:r>
              <a:rPr lang="en-US" dirty="0"/>
              <a:t> </a:t>
            </a:r>
            <a:r>
              <a:rPr lang="en-US" dirty="0" err="1"/>
              <a:t>nhất</a:t>
            </a:r>
            <a:r>
              <a:rPr lang="en-US" dirty="0"/>
              <a:t> </a:t>
            </a:r>
            <a:r>
              <a:rPr lang="en-US" dirty="0" err="1"/>
              <a:t>có</a:t>
            </a:r>
            <a:r>
              <a:rPr lang="en-US" dirty="0"/>
              <a:t> </a:t>
            </a:r>
            <a:r>
              <a:rPr lang="en-US" dirty="0" err="1"/>
              <a:t>một</a:t>
            </a:r>
            <a:r>
              <a:rPr lang="en-US" dirty="0"/>
              <a:t> </a:t>
            </a:r>
            <a:r>
              <a:rPr lang="en-US" dirty="0" err="1"/>
              <a:t>kiểm</a:t>
            </a:r>
            <a:r>
              <a:rPr lang="en-US" dirty="0"/>
              <a:t> </a:t>
            </a:r>
            <a:r>
              <a:rPr lang="en-US" dirty="0" err="1"/>
              <a:t>tra</a:t>
            </a:r>
            <a:r>
              <a:rPr lang="en-US" dirty="0"/>
              <a:t> </a:t>
            </a:r>
            <a:r>
              <a:rPr lang="en-US" dirty="0" err="1"/>
              <a:t>và</a:t>
            </a:r>
            <a:r>
              <a:rPr lang="en-US" dirty="0"/>
              <a:t> </a:t>
            </a:r>
            <a:r>
              <a:rPr lang="en-US" dirty="0" err="1"/>
              <a:t>một</a:t>
            </a:r>
            <a:r>
              <a:rPr lang="en-US" dirty="0"/>
              <a:t> </a:t>
            </a:r>
            <a:r>
              <a:rPr lang="en-US" dirty="0" err="1"/>
              <a:t>hành</a:t>
            </a:r>
            <a:r>
              <a:rPr lang="en-US" dirty="0"/>
              <a:t> </a:t>
            </a:r>
            <a:r>
              <a:rPr lang="en-US" dirty="0" err="1"/>
              <a:t>động</a:t>
            </a:r>
            <a:endParaRPr lang="en-US" dirty="0"/>
          </a:p>
        </p:txBody>
      </p:sp>
      <p:sp>
        <p:nvSpPr>
          <p:cNvPr id="5" name="Rectangle 4"/>
          <p:cNvSpPr/>
          <p:nvPr/>
        </p:nvSpPr>
        <p:spPr>
          <a:xfrm>
            <a:off x="8528094" y="1949200"/>
            <a:ext cx="2942897" cy="594009"/>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if </a:t>
            </a:r>
            <a:r>
              <a:rPr lang="en-US" sz="1400" spc="-20" dirty="0" err="1">
                <a:latin typeface="Courier New" panose="02070309020205020404" pitchFamily="49" charset="0"/>
                <a:ea typeface="SimSun" panose="02010600030101010101" pitchFamily="2" charset="-122"/>
              </a:rPr>
              <a:t>conditional_test</a:t>
            </a:r>
            <a:r>
              <a:rPr lang="en-US" sz="1400" spc="-20" dirty="0">
                <a:latin typeface="Courier New" panose="02070309020205020404" pitchFamily="49" charset="0"/>
                <a:ea typeface="SimSun" panose="02010600030101010101" pitchFamily="2" charset="-122"/>
              </a:rPr>
              <a:t>:</a:t>
            </a:r>
          </a:p>
          <a:p>
            <a:r>
              <a:rPr lang="vi-VN" sz="1400" dirty="0">
                <a:latin typeface="Times New Roman" panose="02020603050405020304" pitchFamily="18" charset="0"/>
                <a:ea typeface="SimSun" panose="02010600030101010101" pitchFamily="2" charset="-122"/>
              </a:rPr>
              <a:t>	do something</a:t>
            </a:r>
            <a:endParaRPr lang="en-US" sz="1400" dirty="0"/>
          </a:p>
        </p:txBody>
      </p:sp>
      <p:sp>
        <p:nvSpPr>
          <p:cNvPr id="6" name="Rectangle 5"/>
          <p:cNvSpPr/>
          <p:nvPr/>
        </p:nvSpPr>
        <p:spPr>
          <a:xfrm>
            <a:off x="1335404" y="2465555"/>
            <a:ext cx="6096000" cy="981294"/>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age = 19</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①</a:t>
            </a:r>
            <a:r>
              <a:rPr lang="en-US" sz="1400" spc="-20" dirty="0">
                <a:latin typeface="Arial Unicode MS" panose="020B0604020202020204" pitchFamily="34" charset="-128"/>
                <a:ea typeface="SimSun" panose="02010600030101010101" pitchFamily="2" charset="-122"/>
              </a:rPr>
              <a:t>	</a:t>
            </a:r>
            <a:r>
              <a:rPr lang="en-US" sz="1400" spc="-20" dirty="0">
                <a:latin typeface="Courier New" panose="02070309020205020404" pitchFamily="49" charset="0"/>
                <a:ea typeface="SimSun" panose="02010600030101010101" pitchFamily="2" charset="-122"/>
              </a:rPr>
              <a:t>if age &gt;= 18:</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②</a:t>
            </a:r>
            <a:r>
              <a:rPr lang="en-US" sz="1400" spc="-20" dirty="0">
                <a:latin typeface="Courier New" panose="02070309020205020404" pitchFamily="49" charset="0"/>
                <a:ea typeface="SimSun" panose="02010600030101010101" pitchFamily="2" charset="-122"/>
              </a:rPr>
              <a:t>		print("You are old enough to vote!")</a:t>
            </a:r>
          </a:p>
        </p:txBody>
      </p:sp>
      <p:sp>
        <p:nvSpPr>
          <p:cNvPr id="7" name="Rectangle 6"/>
          <p:cNvSpPr/>
          <p:nvPr/>
        </p:nvSpPr>
        <p:spPr>
          <a:xfrm>
            <a:off x="1343778" y="3564520"/>
            <a:ext cx="2798843"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You are old enough to vote!</a:t>
            </a:r>
          </a:p>
        </p:txBody>
      </p:sp>
      <p:sp>
        <p:nvSpPr>
          <p:cNvPr id="8" name="Rectangle 7"/>
          <p:cNvSpPr/>
          <p:nvPr/>
        </p:nvSpPr>
        <p:spPr>
          <a:xfrm>
            <a:off x="1097279" y="4006512"/>
            <a:ext cx="7813390" cy="369332"/>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Chúng ta có thể có bao nhiêu dòng mã tùy thích trong khối theo sau câu lệnh if. </a:t>
            </a:r>
            <a:endParaRPr lang="en-US"/>
          </a:p>
        </p:txBody>
      </p:sp>
      <p:sp>
        <p:nvSpPr>
          <p:cNvPr id="9" name="Rectangle 8"/>
          <p:cNvSpPr/>
          <p:nvPr/>
        </p:nvSpPr>
        <p:spPr>
          <a:xfrm>
            <a:off x="1097278" y="4935507"/>
            <a:ext cx="5465447" cy="130612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age = 19</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if age &gt;= 18:</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print("You are old enough to vote!")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print("Have you registered to vote yet?")</a:t>
            </a:r>
          </a:p>
        </p:txBody>
      </p:sp>
      <p:sp>
        <p:nvSpPr>
          <p:cNvPr id="10" name="Rectangle 9"/>
          <p:cNvSpPr/>
          <p:nvPr/>
        </p:nvSpPr>
        <p:spPr>
          <a:xfrm>
            <a:off x="6662508" y="5016892"/>
            <a:ext cx="3731172" cy="66479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You are old enough to vote!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Have you registered to vote yet?</a:t>
            </a:r>
          </a:p>
        </p:txBody>
      </p:sp>
    </p:spTree>
    <p:extLst>
      <p:ext uri="{BB962C8B-B14F-4D97-AF65-F5344CB8AC3E}">
        <p14:creationId xmlns:p14="http://schemas.microsoft.com/office/powerpoint/2010/main" val="2977169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Câu</a:t>
            </a:r>
            <a:r>
              <a:rPr lang="en-US" dirty="0"/>
              <a:t> </a:t>
            </a:r>
            <a:r>
              <a:rPr lang="en-US" dirty="0" err="1"/>
              <a:t>lệnh</a:t>
            </a:r>
            <a:r>
              <a:rPr lang="en-US" dirty="0"/>
              <a:t> if-else</a:t>
            </a:r>
          </a:p>
        </p:txBody>
      </p:sp>
      <p:sp>
        <p:nvSpPr>
          <p:cNvPr id="3" name="Content Placeholder 2"/>
          <p:cNvSpPr>
            <a:spLocks noGrp="1"/>
          </p:cNvSpPr>
          <p:nvPr>
            <p:ph idx="1"/>
          </p:nvPr>
        </p:nvSpPr>
        <p:spPr>
          <a:xfrm>
            <a:off x="1097280" y="1845734"/>
            <a:ext cx="10058400" cy="1256920"/>
          </a:xfrm>
        </p:spPr>
        <p:txBody>
          <a:bodyPr/>
          <a:lstStyle/>
          <a:p>
            <a:r>
              <a:rPr lang="en-US"/>
              <a:t>Một khối if-else tương tự như một câu lệnh if đơn giản, nhưng câu lệnh else cho phép ta xác định một hành động hoặc một tập hợp các hành động được thực thi khi kiểm tra điều kiện không thành công.</a:t>
            </a:r>
          </a:p>
        </p:txBody>
      </p:sp>
      <p:sp>
        <p:nvSpPr>
          <p:cNvPr id="4" name="Rectangle 3"/>
          <p:cNvSpPr/>
          <p:nvPr/>
        </p:nvSpPr>
        <p:spPr>
          <a:xfrm>
            <a:off x="1097280" y="3173056"/>
            <a:ext cx="8637270" cy="2288319"/>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age = 17</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①</a:t>
            </a:r>
            <a:r>
              <a:rPr lang="en-US" sz="1400" spc="-20" dirty="0">
                <a:latin typeface="Arial Unicode MS" panose="020B0604020202020204" pitchFamily="34" charset="-128"/>
                <a:ea typeface="SimSun" panose="02010600030101010101" pitchFamily="2" charset="-122"/>
              </a:rPr>
              <a:t>	</a:t>
            </a:r>
            <a:r>
              <a:rPr lang="en-US" sz="1400" spc="-20" dirty="0">
                <a:latin typeface="Courier New" panose="02070309020205020404" pitchFamily="49" charset="0"/>
                <a:ea typeface="SimSun" panose="02010600030101010101" pitchFamily="2" charset="-122"/>
              </a:rPr>
              <a:t>if age &gt;= 18:</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print("You are old enough to vote!")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print("Have you registered to vote yet?")</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②</a:t>
            </a:r>
            <a:r>
              <a:rPr lang="en-US" sz="1400" spc="-20" dirty="0">
                <a:latin typeface="Arial Unicode MS" panose="020B0604020202020204" pitchFamily="34" charset="-128"/>
                <a:ea typeface="SimSun" panose="02010600030101010101" pitchFamily="2" charset="-122"/>
              </a:rPr>
              <a:t>	</a:t>
            </a:r>
            <a:r>
              <a:rPr lang="en-US" sz="1400" spc="-20" dirty="0">
                <a:latin typeface="Courier New" panose="02070309020205020404" pitchFamily="49" charset="0"/>
                <a:ea typeface="SimSun" panose="02010600030101010101" pitchFamily="2" charset="-122"/>
              </a:rPr>
              <a:t>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print("Sorry, you are too young to vote.")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print("Please register to vote as soon as you turn 18!")</a:t>
            </a:r>
          </a:p>
        </p:txBody>
      </p:sp>
      <p:sp>
        <p:nvSpPr>
          <p:cNvPr id="5" name="Rectangle 4"/>
          <p:cNvSpPr/>
          <p:nvPr/>
        </p:nvSpPr>
        <p:spPr>
          <a:xfrm>
            <a:off x="1983105" y="5749810"/>
            <a:ext cx="6096000" cy="649024"/>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Sorry, you are too young to vote.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Please register to vote as soon as you turn 18!</a:t>
            </a:r>
          </a:p>
        </p:txBody>
      </p:sp>
    </p:spTree>
    <p:extLst>
      <p:ext uri="{BB962C8B-B14F-4D97-AF65-F5344CB8AC3E}">
        <p14:creationId xmlns:p14="http://schemas.microsoft.com/office/powerpoint/2010/main" val="2206245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Chuỗi if-elif-else</a:t>
            </a:r>
          </a:p>
        </p:txBody>
      </p:sp>
      <p:sp>
        <p:nvSpPr>
          <p:cNvPr id="3" name="Content Placeholder 2"/>
          <p:cNvSpPr>
            <a:spLocks noGrp="1"/>
          </p:cNvSpPr>
          <p:nvPr>
            <p:ph idx="1"/>
          </p:nvPr>
        </p:nvSpPr>
        <p:spPr>
          <a:xfrm>
            <a:off x="1657350" y="1520836"/>
            <a:ext cx="4824248" cy="922691"/>
          </a:xfrm>
        </p:spPr>
        <p:txBody>
          <a:bodyPr/>
          <a:lstStyle/>
          <a:p>
            <a:r>
              <a:rPr lang="vi-VN" dirty="0"/>
              <a:t>Quy tắc tính phí vào cửa: </a:t>
            </a:r>
            <a:endParaRPr lang="en-US" dirty="0"/>
          </a:p>
        </p:txBody>
      </p:sp>
      <p:sp>
        <p:nvSpPr>
          <p:cNvPr id="4" name="Rectangle 3"/>
          <p:cNvSpPr/>
          <p:nvPr/>
        </p:nvSpPr>
        <p:spPr>
          <a:xfrm>
            <a:off x="2108178" y="1982181"/>
            <a:ext cx="5911871" cy="1095685"/>
          </a:xfrm>
          <a:prstGeom prst="rect">
            <a:avLst/>
          </a:prstGeom>
        </p:spPr>
        <p:txBody>
          <a:bodyPr wrap="square">
            <a:spAutoFit/>
          </a:bodyPr>
          <a:lstStyle/>
          <a:p>
            <a:pPr marL="342900" lvl="0" indent="-342900" algn="just">
              <a:lnSpc>
                <a:spcPct val="115000"/>
              </a:lnSpc>
              <a:spcBef>
                <a:spcPts val="300"/>
              </a:spcBef>
              <a:spcAft>
                <a:spcPts val="300"/>
              </a:spcAft>
              <a:buFont typeface="Symbol" panose="05050102010706020507" pitchFamily="18" charset="2"/>
              <a:buChar char=""/>
            </a:pPr>
            <a:r>
              <a:rPr lang="en-US" sz="1600" spc="5" dirty="0" err="1">
                <a:latin typeface="Times New Roman" panose="02020603050405020304" pitchFamily="18" charset="0"/>
                <a:ea typeface="Calibri" panose="020F0502020204030204" pitchFamily="34" charset="0"/>
              </a:rPr>
              <a:t>Miễn</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phí</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vé</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vào</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cửa</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cho</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bất</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kỳ</a:t>
            </a:r>
            <a:r>
              <a:rPr lang="en-US" sz="1600" spc="5" dirty="0">
                <a:latin typeface="Times New Roman" panose="02020603050405020304" pitchFamily="18" charset="0"/>
                <a:ea typeface="Calibri" panose="020F0502020204030204" pitchFamily="34" charset="0"/>
              </a:rPr>
              <a:t> ai </a:t>
            </a:r>
            <a:r>
              <a:rPr lang="en-US" sz="1600" spc="5" dirty="0" err="1">
                <a:latin typeface="Times New Roman" panose="02020603050405020304" pitchFamily="18" charset="0"/>
                <a:ea typeface="Calibri" panose="020F0502020204030204" pitchFamily="34" charset="0"/>
              </a:rPr>
              <a:t>dưới</a:t>
            </a:r>
            <a:r>
              <a:rPr lang="en-US" sz="1600" spc="5" dirty="0">
                <a:latin typeface="Times New Roman" panose="02020603050405020304" pitchFamily="18" charset="0"/>
                <a:ea typeface="Calibri" panose="020F0502020204030204" pitchFamily="34" charset="0"/>
              </a:rPr>
              <a:t> 4 </a:t>
            </a:r>
            <a:r>
              <a:rPr lang="en-US" sz="1600" spc="5" dirty="0" err="1">
                <a:latin typeface="Times New Roman" panose="02020603050405020304" pitchFamily="18" charset="0"/>
                <a:ea typeface="Calibri" panose="020F0502020204030204" pitchFamily="34" charset="0"/>
              </a:rPr>
              <a:t>tuổi</a:t>
            </a:r>
            <a:r>
              <a:rPr lang="en-US" sz="1600" spc="5" dirty="0">
                <a:latin typeface="Times New Roman" panose="02020603050405020304" pitchFamily="18" charset="0"/>
                <a:ea typeface="Calibri" panose="020F0502020204030204" pitchFamily="34" charset="0"/>
              </a:rPr>
              <a:t>.</a:t>
            </a:r>
          </a:p>
          <a:p>
            <a:pPr marL="342900" lvl="0" indent="-342900" algn="just">
              <a:lnSpc>
                <a:spcPct val="115000"/>
              </a:lnSpc>
              <a:spcBef>
                <a:spcPts val="300"/>
              </a:spcBef>
              <a:spcAft>
                <a:spcPts val="300"/>
              </a:spcAft>
              <a:buFont typeface="Symbol" panose="05050102010706020507" pitchFamily="18" charset="2"/>
              <a:buChar char=""/>
            </a:pPr>
            <a:r>
              <a:rPr lang="en-US" sz="1600" spc="5" dirty="0" err="1">
                <a:latin typeface="Times New Roman" panose="02020603050405020304" pitchFamily="18" charset="0"/>
                <a:ea typeface="Calibri" panose="020F0502020204030204" pitchFamily="34" charset="0"/>
              </a:rPr>
              <a:t>Vé</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vào</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cửa</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cho</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bất</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kỳ</a:t>
            </a:r>
            <a:r>
              <a:rPr lang="en-US" sz="1600" spc="5" dirty="0">
                <a:latin typeface="Times New Roman" panose="02020603050405020304" pitchFamily="18" charset="0"/>
                <a:ea typeface="Calibri" panose="020F0502020204030204" pitchFamily="34" charset="0"/>
              </a:rPr>
              <a:t> ai </a:t>
            </a:r>
            <a:r>
              <a:rPr lang="en-US" sz="1600" spc="5" dirty="0" err="1">
                <a:latin typeface="Times New Roman" panose="02020603050405020304" pitchFamily="18" charset="0"/>
                <a:ea typeface="Calibri" panose="020F0502020204030204" pitchFamily="34" charset="0"/>
              </a:rPr>
              <a:t>trong</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độ</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tuổi</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từ</a:t>
            </a:r>
            <a:r>
              <a:rPr lang="en-US" sz="1600" spc="5" dirty="0">
                <a:latin typeface="Times New Roman" panose="02020603050405020304" pitchFamily="18" charset="0"/>
                <a:ea typeface="Calibri" panose="020F0502020204030204" pitchFamily="34" charset="0"/>
              </a:rPr>
              <a:t> 4 </a:t>
            </a:r>
            <a:r>
              <a:rPr lang="en-US" sz="1600" spc="5" dirty="0" err="1">
                <a:latin typeface="Times New Roman" panose="02020603050405020304" pitchFamily="18" charset="0"/>
                <a:ea typeface="Calibri" panose="020F0502020204030204" pitchFamily="34" charset="0"/>
              </a:rPr>
              <a:t>đến</a:t>
            </a:r>
            <a:r>
              <a:rPr lang="en-US" sz="1600" spc="5" dirty="0">
                <a:latin typeface="Times New Roman" panose="02020603050405020304" pitchFamily="18" charset="0"/>
                <a:ea typeface="Calibri" panose="020F0502020204030204" pitchFamily="34" charset="0"/>
              </a:rPr>
              <a:t> 18 </a:t>
            </a:r>
            <a:r>
              <a:rPr lang="en-US" sz="1600" spc="5" dirty="0" err="1">
                <a:latin typeface="Times New Roman" panose="02020603050405020304" pitchFamily="18" charset="0"/>
                <a:ea typeface="Calibri" panose="020F0502020204030204" pitchFamily="34" charset="0"/>
              </a:rPr>
              <a:t>là</a:t>
            </a:r>
            <a:r>
              <a:rPr lang="en-US" sz="1600" spc="5" dirty="0">
                <a:latin typeface="Times New Roman" panose="02020603050405020304" pitchFamily="18" charset="0"/>
                <a:ea typeface="Calibri" panose="020F0502020204030204" pitchFamily="34" charset="0"/>
              </a:rPr>
              <a:t> $ 25.</a:t>
            </a:r>
          </a:p>
          <a:p>
            <a:pPr marL="342900" lvl="0" indent="-342900" algn="just">
              <a:lnSpc>
                <a:spcPct val="115000"/>
              </a:lnSpc>
              <a:spcBef>
                <a:spcPts val="300"/>
              </a:spcBef>
              <a:spcAft>
                <a:spcPts val="300"/>
              </a:spcAft>
              <a:buFont typeface="Symbol" panose="05050102010706020507" pitchFamily="18" charset="2"/>
              <a:buChar char=""/>
            </a:pPr>
            <a:r>
              <a:rPr lang="en-US" sz="1600" spc="5" dirty="0" err="1">
                <a:latin typeface="Times New Roman" panose="02020603050405020304" pitchFamily="18" charset="0"/>
                <a:ea typeface="Calibri" panose="020F0502020204030204" pitchFamily="34" charset="0"/>
              </a:rPr>
              <a:t>Vé</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vào</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cửa</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cho</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bất</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kỳ</a:t>
            </a:r>
            <a:r>
              <a:rPr lang="en-US" sz="1600" spc="5" dirty="0">
                <a:latin typeface="Times New Roman" panose="02020603050405020304" pitchFamily="18" charset="0"/>
                <a:ea typeface="Calibri" panose="020F0502020204030204" pitchFamily="34" charset="0"/>
              </a:rPr>
              <a:t> ai </a:t>
            </a:r>
            <a:r>
              <a:rPr lang="en-US" sz="1600" spc="5" dirty="0" err="1">
                <a:latin typeface="Times New Roman" panose="02020603050405020304" pitchFamily="18" charset="0"/>
                <a:ea typeface="Calibri" panose="020F0502020204030204" pitchFamily="34" charset="0"/>
              </a:rPr>
              <a:t>từ</a:t>
            </a:r>
            <a:r>
              <a:rPr lang="en-US" sz="1600" spc="5" dirty="0">
                <a:latin typeface="Times New Roman" panose="02020603050405020304" pitchFamily="18" charset="0"/>
                <a:ea typeface="Calibri" panose="020F0502020204030204" pitchFamily="34" charset="0"/>
              </a:rPr>
              <a:t> 18 </a:t>
            </a:r>
            <a:r>
              <a:rPr lang="en-US" sz="1600" spc="5" dirty="0" err="1">
                <a:latin typeface="Times New Roman" panose="02020603050405020304" pitchFamily="18" charset="0"/>
                <a:ea typeface="Calibri" panose="020F0502020204030204" pitchFamily="34" charset="0"/>
              </a:rPr>
              <a:t>tuổi</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trở</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lên</a:t>
            </a:r>
            <a:r>
              <a:rPr lang="en-US" sz="1600" spc="5" dirty="0">
                <a:latin typeface="Times New Roman" panose="02020603050405020304" pitchFamily="18" charset="0"/>
                <a:ea typeface="Calibri" panose="020F0502020204030204" pitchFamily="34" charset="0"/>
              </a:rPr>
              <a:t> </a:t>
            </a:r>
            <a:r>
              <a:rPr lang="en-US" sz="1600" spc="5" dirty="0" err="1">
                <a:latin typeface="Times New Roman" panose="02020603050405020304" pitchFamily="18" charset="0"/>
                <a:ea typeface="Calibri" panose="020F0502020204030204" pitchFamily="34" charset="0"/>
              </a:rPr>
              <a:t>là</a:t>
            </a:r>
            <a:r>
              <a:rPr lang="en-US" sz="1600" spc="5" dirty="0">
                <a:latin typeface="Times New Roman" panose="02020603050405020304" pitchFamily="18" charset="0"/>
                <a:ea typeface="Calibri" panose="020F0502020204030204" pitchFamily="34" charset="0"/>
              </a:rPr>
              <a:t> $ 40.</a:t>
            </a:r>
          </a:p>
        </p:txBody>
      </p:sp>
      <p:sp>
        <p:nvSpPr>
          <p:cNvPr id="5" name="Rectangle 4"/>
          <p:cNvSpPr/>
          <p:nvPr/>
        </p:nvSpPr>
        <p:spPr>
          <a:xfrm>
            <a:off x="2082800" y="3328744"/>
            <a:ext cx="8026400" cy="2280240"/>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age = 12</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①</a:t>
            </a:r>
            <a:r>
              <a:rPr lang="en-US" sz="1400" spc="-20" dirty="0">
                <a:latin typeface="Arial Unicode MS" panose="020B0604020202020204" pitchFamily="34" charset="-128"/>
                <a:ea typeface="SimSun" panose="02010600030101010101" pitchFamily="2" charset="-122"/>
              </a:rPr>
              <a:t>	</a:t>
            </a:r>
            <a:r>
              <a:rPr lang="en-US" sz="1400" spc="-20" dirty="0">
                <a:latin typeface="Courier New" panose="02070309020205020404" pitchFamily="49" charset="0"/>
                <a:ea typeface="SimSun" panose="02010600030101010101" pitchFamily="2" charset="-122"/>
              </a:rPr>
              <a:t>if age &lt; 4:</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print("Your admission cost is $0.")</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②</a:t>
            </a:r>
            <a:r>
              <a:rPr lang="en-US" sz="1400" spc="-20" dirty="0">
                <a:latin typeface="Arial Unicode MS" panose="020B0604020202020204" pitchFamily="34" charset="-128"/>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elif</a:t>
            </a:r>
            <a:r>
              <a:rPr lang="en-US" sz="1400" spc="-20" dirty="0">
                <a:latin typeface="Courier New" panose="02070309020205020404" pitchFamily="49" charset="0"/>
                <a:ea typeface="SimSun" panose="02010600030101010101" pitchFamily="2" charset="-122"/>
              </a:rPr>
              <a:t> age &lt; 18:</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print("Your admission cost is $25.")</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③</a:t>
            </a:r>
            <a:r>
              <a:rPr lang="en-US" sz="1400" spc="-20" dirty="0">
                <a:latin typeface="Arial Unicode MS" panose="020B0604020202020204" pitchFamily="34" charset="-128"/>
                <a:ea typeface="SimSun" panose="02010600030101010101" pitchFamily="2" charset="-122"/>
              </a:rPr>
              <a:t>	</a:t>
            </a:r>
            <a:r>
              <a:rPr lang="en-US" sz="1400" spc="-20" dirty="0">
                <a:latin typeface="Courier New" panose="02070309020205020404" pitchFamily="49" charset="0"/>
                <a:ea typeface="SimSun" panose="02010600030101010101" pitchFamily="2" charset="-122"/>
              </a:rPr>
              <a:t>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print("Your admission cost is $40.")</a:t>
            </a:r>
          </a:p>
        </p:txBody>
      </p:sp>
      <p:sp>
        <p:nvSpPr>
          <p:cNvPr id="6" name="Rectangle 5"/>
          <p:cNvSpPr/>
          <p:nvPr/>
        </p:nvSpPr>
        <p:spPr>
          <a:xfrm>
            <a:off x="2859405" y="5940622"/>
            <a:ext cx="2702022" cy="307777"/>
          </a:xfrm>
          <a:prstGeom prst="rect">
            <a:avLst/>
          </a:prstGeom>
        </p:spPr>
        <p:txBody>
          <a:bodyPr wrap="none">
            <a:spAutoFit/>
          </a:bodyPr>
          <a:lstStyle/>
          <a:p>
            <a:r>
              <a:rPr lang="vi-VN"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Your admission cost is $25</a:t>
            </a: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25375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Chuỗi if-elif-else (t)</a:t>
            </a:r>
          </a:p>
        </p:txBody>
      </p:sp>
      <p:sp>
        <p:nvSpPr>
          <p:cNvPr id="3" name="Content Placeholder 2"/>
          <p:cNvSpPr>
            <a:spLocks noGrp="1"/>
          </p:cNvSpPr>
          <p:nvPr>
            <p:ph idx="1"/>
          </p:nvPr>
        </p:nvSpPr>
        <p:spPr>
          <a:xfrm>
            <a:off x="1097280" y="1845734"/>
            <a:ext cx="10058400" cy="765036"/>
          </a:xfrm>
        </p:spPr>
        <p:txBody>
          <a:bodyPr/>
          <a:lstStyle/>
          <a:p>
            <a:r>
              <a:rPr lang="en-US"/>
              <a:t>Thay vì in giá vào cửa trong khối if-elif-else, sẽ ngắn gọn hơn nếu chỉ đặt giá bên trong chuỗi if-elif-else và sau đó có một lệnh gọi print() đơn giản chạy sau khi chuỗi đã được đã đánh giá</a:t>
            </a:r>
          </a:p>
        </p:txBody>
      </p:sp>
      <p:sp>
        <p:nvSpPr>
          <p:cNvPr id="5" name="Rectangle 4"/>
          <p:cNvSpPr/>
          <p:nvPr/>
        </p:nvSpPr>
        <p:spPr>
          <a:xfrm>
            <a:off x="2417445" y="3359540"/>
            <a:ext cx="7418070" cy="260481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age = 12</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age &lt; 4:</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①</a:t>
            </a:r>
            <a:r>
              <a:rPr lang="en-US" sz="1400" spc="-20" dirty="0">
                <a:latin typeface="Courier New" panose="02070309020205020404" pitchFamily="49" charset="0"/>
                <a:ea typeface="SimSun" panose="02010600030101010101" pitchFamily="2" charset="-122"/>
              </a:rPr>
              <a:t>		price = 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elif</a:t>
            </a:r>
            <a:r>
              <a:rPr lang="en-US" sz="1400" spc="-20" dirty="0">
                <a:latin typeface="Courier New" panose="02070309020205020404" pitchFamily="49" charset="0"/>
                <a:ea typeface="SimSun" panose="02010600030101010101" pitchFamily="2" charset="-122"/>
              </a:rPr>
              <a:t> age &lt; 18:</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②</a:t>
            </a:r>
            <a:r>
              <a:rPr lang="en-US" sz="1400" spc="-20" dirty="0">
                <a:latin typeface="Courier New" panose="02070309020205020404" pitchFamily="49" charset="0"/>
                <a:ea typeface="SimSun" panose="02010600030101010101" pitchFamily="2" charset="-122"/>
              </a:rPr>
              <a:t>		price = 25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else:</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③</a:t>
            </a:r>
            <a:r>
              <a:rPr lang="en-US" sz="1400" spc="-20" dirty="0">
                <a:latin typeface="Courier New" panose="02070309020205020404" pitchFamily="49" charset="0"/>
                <a:ea typeface="SimSun" panose="02010600030101010101" pitchFamily="2" charset="-122"/>
              </a:rPr>
              <a:t>		price = 40</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④</a:t>
            </a:r>
            <a:r>
              <a:rPr lang="zh-CN" altLang="en-US" sz="1400" spc="-20" dirty="0">
                <a:latin typeface="Courier New" panose="02070309020205020404" pitchFamily="49" charset="0"/>
                <a:ea typeface="SimSun" panose="02010600030101010101" pitchFamily="2" charset="-122"/>
              </a:rPr>
              <a:t> </a:t>
            </a: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f"Your</a:t>
            </a:r>
            <a:r>
              <a:rPr lang="en-US" sz="1400" spc="-20" dirty="0">
                <a:latin typeface="Courier New" panose="02070309020205020404" pitchFamily="49" charset="0"/>
                <a:ea typeface="SimSun" panose="02010600030101010101" pitchFamily="2" charset="-122"/>
              </a:rPr>
              <a:t> admission cost is ${price}.")</a:t>
            </a:r>
          </a:p>
        </p:txBody>
      </p:sp>
    </p:spTree>
    <p:extLst>
      <p:ext uri="{BB962C8B-B14F-4D97-AF65-F5344CB8AC3E}">
        <p14:creationId xmlns:p14="http://schemas.microsoft.com/office/powerpoint/2010/main" val="280701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Chương 4. Câu lệnh Rẽ nhánh If</a:t>
            </a:r>
            <a:endParaRPr lang="en-US" dirty="0"/>
          </a:p>
        </p:txBody>
      </p:sp>
    </p:spTree>
    <p:extLst>
      <p:ext uri="{BB962C8B-B14F-4D97-AF65-F5344CB8AC3E}">
        <p14:creationId xmlns:p14="http://schemas.microsoft.com/office/powerpoint/2010/main" val="217427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Sử dụng nhiều khối elif</a:t>
            </a:r>
          </a:p>
        </p:txBody>
      </p:sp>
      <p:sp>
        <p:nvSpPr>
          <p:cNvPr id="3" name="Content Placeholder 2"/>
          <p:cNvSpPr>
            <a:spLocks noGrp="1"/>
          </p:cNvSpPr>
          <p:nvPr>
            <p:ph idx="1"/>
          </p:nvPr>
        </p:nvSpPr>
        <p:spPr>
          <a:xfrm>
            <a:off x="1097280" y="1740958"/>
            <a:ext cx="10058400" cy="783673"/>
          </a:xfrm>
        </p:spPr>
        <p:txBody>
          <a:bodyPr>
            <a:normAutofit fontScale="70000" lnSpcReduction="20000"/>
          </a:bodyPr>
          <a:lstStyle/>
          <a:p>
            <a:r>
              <a:rPr lang="en-US" dirty="0"/>
              <a:t>C</a:t>
            </a:r>
            <a:r>
              <a:rPr lang="vi-VN" dirty="0"/>
              <a:t>ó thể sử dụng bao nhiêu khối elif trong mã tùy thích</a:t>
            </a:r>
            <a:endParaRPr lang="en-US" dirty="0"/>
          </a:p>
          <a:p>
            <a:r>
              <a:rPr lang="vi-VN" dirty="0"/>
              <a:t>Giả sử rằng bất kỳ ai 65 tuổi trở lên trả một nửa số tiền</a:t>
            </a:r>
            <a:r>
              <a:rPr lang="en-US" dirty="0"/>
              <a:t> </a:t>
            </a:r>
            <a:r>
              <a:rPr lang="en-US" dirty="0" err="1"/>
              <a:t>vào</a:t>
            </a:r>
            <a:r>
              <a:rPr lang="en-US" dirty="0"/>
              <a:t> </a:t>
            </a:r>
            <a:r>
              <a:rPr lang="en-US" dirty="0" err="1"/>
              <a:t>cửa</a:t>
            </a:r>
            <a:r>
              <a:rPr lang="vi-VN" dirty="0"/>
              <a:t> thông thường, hoặc $ 20:</a:t>
            </a:r>
            <a:endParaRPr lang="en-US" dirty="0"/>
          </a:p>
        </p:txBody>
      </p:sp>
      <p:sp>
        <p:nvSpPr>
          <p:cNvPr id="4" name="Rectangle 3"/>
          <p:cNvSpPr/>
          <p:nvPr/>
        </p:nvSpPr>
        <p:spPr>
          <a:xfrm>
            <a:off x="1735455" y="2524631"/>
            <a:ext cx="6096000" cy="3254352"/>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age = 12</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age &lt; 4:</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price = 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elif</a:t>
            </a:r>
            <a:r>
              <a:rPr lang="en-US" sz="1400" spc="-20" dirty="0">
                <a:latin typeface="Courier New" panose="02070309020205020404" pitchFamily="49" charset="0"/>
                <a:ea typeface="SimSun" panose="02010600030101010101" pitchFamily="2" charset="-122"/>
              </a:rPr>
              <a:t> age &lt; 18:</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price = 25</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elif</a:t>
            </a:r>
            <a:r>
              <a:rPr lang="en-US" sz="1400" spc="-20" dirty="0">
                <a:latin typeface="Courier New" panose="02070309020205020404" pitchFamily="49" charset="0"/>
                <a:ea typeface="SimSun" panose="02010600030101010101" pitchFamily="2" charset="-122"/>
              </a:rPr>
              <a:t> age &lt; 65: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price = 40</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price = 20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f"Your</a:t>
            </a:r>
            <a:r>
              <a:rPr lang="en-US" sz="1400" spc="-20" dirty="0">
                <a:latin typeface="Courier New" panose="02070309020205020404" pitchFamily="49" charset="0"/>
                <a:ea typeface="SimSun" panose="02010600030101010101" pitchFamily="2" charset="-122"/>
              </a:rPr>
              <a:t> admission cost is ${price}.")</a:t>
            </a:r>
          </a:p>
        </p:txBody>
      </p:sp>
    </p:spTree>
    <p:extLst>
      <p:ext uri="{BB962C8B-B14F-4D97-AF65-F5344CB8AC3E}">
        <p14:creationId xmlns:p14="http://schemas.microsoft.com/office/powerpoint/2010/main" val="21848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Bỏ qua khối else</a:t>
            </a:r>
          </a:p>
        </p:txBody>
      </p:sp>
      <p:sp>
        <p:nvSpPr>
          <p:cNvPr id="3" name="Content Placeholder 2"/>
          <p:cNvSpPr>
            <a:spLocks noGrp="1"/>
          </p:cNvSpPr>
          <p:nvPr>
            <p:ph idx="1"/>
          </p:nvPr>
        </p:nvSpPr>
        <p:spPr>
          <a:xfrm>
            <a:off x="1097280" y="1845734"/>
            <a:ext cx="10058400" cy="998365"/>
          </a:xfrm>
        </p:spPr>
        <p:txBody>
          <a:bodyPr/>
          <a:lstStyle/>
          <a:p>
            <a:r>
              <a:rPr lang="vi-VN" dirty="0"/>
              <a:t>Python không yêu cầu một khối </a:t>
            </a:r>
            <a:r>
              <a:rPr lang="en-US" dirty="0"/>
              <a:t>else </a:t>
            </a:r>
            <a:r>
              <a:rPr lang="vi-VN" dirty="0"/>
              <a:t>ở cuối chuỗi if-elif. </a:t>
            </a:r>
            <a:endParaRPr lang="en-US" dirty="0"/>
          </a:p>
          <a:p>
            <a:r>
              <a:rPr lang="vi-VN" dirty="0"/>
              <a:t>Đôi khi một khối </a:t>
            </a:r>
            <a:r>
              <a:rPr lang="en-US" dirty="0"/>
              <a:t>else</a:t>
            </a:r>
            <a:r>
              <a:rPr lang="vi-VN" dirty="0"/>
              <a:t> hữu ích; đôi khi </a:t>
            </a:r>
            <a:r>
              <a:rPr lang="en-US" dirty="0" err="1"/>
              <a:t>việc</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khối</a:t>
            </a:r>
            <a:r>
              <a:rPr lang="en-US" dirty="0"/>
              <a:t> </a:t>
            </a:r>
            <a:r>
              <a:rPr lang="en-US" dirty="0" err="1"/>
              <a:t>elif</a:t>
            </a:r>
            <a:r>
              <a:rPr lang="en-US" dirty="0"/>
              <a:t> </a:t>
            </a:r>
            <a:r>
              <a:rPr lang="en-US" dirty="0" err="1"/>
              <a:t>khác</a:t>
            </a:r>
            <a:r>
              <a:rPr lang="en-US" dirty="0"/>
              <a:t> </a:t>
            </a:r>
            <a:r>
              <a:rPr lang="en-US" dirty="0" err="1"/>
              <a:t>khiến</a:t>
            </a:r>
            <a:r>
              <a:rPr lang="en-US" dirty="0"/>
              <a:t> </a:t>
            </a:r>
            <a:r>
              <a:rPr lang="en-US" dirty="0" err="1"/>
              <a:t>nó</a:t>
            </a:r>
            <a:r>
              <a:rPr lang="en-US" dirty="0"/>
              <a:t> </a:t>
            </a:r>
            <a:r>
              <a:rPr lang="en-US" dirty="0" err="1"/>
              <a:t>rõ</a:t>
            </a:r>
            <a:r>
              <a:rPr lang="en-US" dirty="0"/>
              <a:t> </a:t>
            </a:r>
            <a:r>
              <a:rPr lang="en-US" dirty="0" err="1"/>
              <a:t>ràng</a:t>
            </a:r>
            <a:r>
              <a:rPr lang="en-US" dirty="0"/>
              <a:t> </a:t>
            </a:r>
            <a:r>
              <a:rPr lang="en-US" dirty="0" err="1"/>
              <a:t>hơn</a:t>
            </a:r>
            <a:endParaRPr lang="en-US" dirty="0"/>
          </a:p>
        </p:txBody>
      </p:sp>
      <p:sp>
        <p:nvSpPr>
          <p:cNvPr id="4" name="Rectangle 3"/>
          <p:cNvSpPr/>
          <p:nvPr/>
        </p:nvSpPr>
        <p:spPr>
          <a:xfrm>
            <a:off x="1097280" y="3114395"/>
            <a:ext cx="6008370" cy="3254352"/>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age = 12</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age &lt; 4:</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price = 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elif</a:t>
            </a:r>
            <a:r>
              <a:rPr lang="en-US" sz="1400" spc="-20" dirty="0">
                <a:latin typeface="Courier New" panose="02070309020205020404" pitchFamily="49" charset="0"/>
                <a:ea typeface="SimSun" panose="02010600030101010101" pitchFamily="2" charset="-122"/>
              </a:rPr>
              <a:t> age &lt; 18:</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price = 25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elif</a:t>
            </a:r>
            <a:r>
              <a:rPr lang="en-US" sz="1400" spc="-20" dirty="0">
                <a:latin typeface="Courier New" panose="02070309020205020404" pitchFamily="49" charset="0"/>
                <a:ea typeface="SimSun" panose="02010600030101010101" pitchFamily="2" charset="-122"/>
              </a:rPr>
              <a:t> age &lt; 65: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price = 40</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elif</a:t>
            </a:r>
            <a:r>
              <a:rPr lang="en-US" sz="1400" spc="-20" dirty="0">
                <a:latin typeface="Courier New" panose="02070309020205020404" pitchFamily="49" charset="0"/>
                <a:ea typeface="SimSun" panose="02010600030101010101" pitchFamily="2" charset="-122"/>
              </a:rPr>
              <a:t> age &gt;= 65: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price = 20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f"Your</a:t>
            </a:r>
            <a:r>
              <a:rPr lang="en-US" sz="1400" spc="-20" dirty="0">
                <a:latin typeface="Courier New" panose="02070309020205020404" pitchFamily="49" charset="0"/>
                <a:ea typeface="SimSun" panose="02010600030101010101" pitchFamily="2" charset="-122"/>
              </a:rPr>
              <a:t> admission cost is ${price}.")</a:t>
            </a:r>
          </a:p>
        </p:txBody>
      </p:sp>
      <p:sp>
        <p:nvSpPr>
          <p:cNvPr id="5" name="Rectangle 4"/>
          <p:cNvSpPr/>
          <p:nvPr/>
        </p:nvSpPr>
        <p:spPr>
          <a:xfrm>
            <a:off x="7195381" y="3350300"/>
            <a:ext cx="3840479" cy="1754326"/>
          </a:xfrm>
          <a:prstGeom prst="rect">
            <a:avLst/>
          </a:prstGeom>
        </p:spPr>
        <p:txBody>
          <a:bodyPr wrap="square">
            <a:spAutoFit/>
          </a:bodyPr>
          <a:lstStyle/>
          <a:p>
            <a:r>
              <a:rPr lang="vi-VN" dirty="0">
                <a:latin typeface="Times New Roman" panose="02020603050405020304" pitchFamily="18" charset="0"/>
                <a:ea typeface="SimSun" panose="02010600030101010101" pitchFamily="2" charset="-122"/>
              </a:rPr>
              <a:t>Khối elif bổ sung ở </a:t>
            </a:r>
            <a:r>
              <a:rPr lang="zh-CN" altLang="en-US" dirty="0">
                <a:latin typeface="Times New Roman" panose="02020603050405020304" pitchFamily="18" charset="0"/>
                <a:ea typeface="SimSun" panose="02010600030101010101" pitchFamily="2" charset="-122"/>
                <a:cs typeface="Times New Roman" panose="02020603050405020304" pitchFamily="18" charset="0"/>
              </a:rPr>
              <a:t>①</a:t>
            </a:r>
            <a:r>
              <a:rPr lang="zh-CN" altLang="en-US" dirty="0">
                <a:ea typeface="Times New Roman" panose="02020603050405020304" pitchFamily="18" charset="0"/>
              </a:rPr>
              <a:t> </a:t>
            </a:r>
            <a:r>
              <a:rPr lang="vi-VN" dirty="0">
                <a:latin typeface="Times New Roman" panose="02020603050405020304" pitchFamily="18" charset="0"/>
                <a:ea typeface="SimSun" panose="02010600030101010101" pitchFamily="2" charset="-122"/>
              </a:rPr>
              <a:t>ấn định giá 20 đô la khi người đó 65 tuổi hoặc già hơn, rõ ràng hơn một chút so với khối else. Với sự thay đổi này, mọi khối mã phải vượt qua một bài kiểm tra riêng biệt để được thực thi.</a:t>
            </a:r>
            <a:endParaRPr lang="en-US" dirty="0"/>
          </a:p>
        </p:txBody>
      </p:sp>
    </p:spTree>
    <p:extLst>
      <p:ext uri="{BB962C8B-B14F-4D97-AF65-F5344CB8AC3E}">
        <p14:creationId xmlns:p14="http://schemas.microsoft.com/office/powerpoint/2010/main" val="4265250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Kiểm</a:t>
            </a:r>
            <a:r>
              <a:rPr lang="en-US" dirty="0"/>
              <a:t> </a:t>
            </a:r>
            <a:r>
              <a:rPr lang="en-US" dirty="0" err="1"/>
              <a:t>tra</a:t>
            </a:r>
            <a:r>
              <a:rPr lang="en-US" dirty="0"/>
              <a:t> </a:t>
            </a:r>
            <a:r>
              <a:rPr lang="en-US" dirty="0" err="1"/>
              <a:t>nhiều</a:t>
            </a:r>
            <a:r>
              <a:rPr lang="en-US" dirty="0"/>
              <a:t> </a:t>
            </a:r>
            <a:r>
              <a:rPr lang="en-US" dirty="0" err="1"/>
              <a:t>điều</a:t>
            </a:r>
            <a:r>
              <a:rPr lang="en-US" dirty="0"/>
              <a:t> </a:t>
            </a:r>
            <a:r>
              <a:rPr lang="en-US" dirty="0" err="1"/>
              <a:t>kiện</a:t>
            </a:r>
            <a:endParaRPr lang="en-US" dirty="0"/>
          </a:p>
        </p:txBody>
      </p:sp>
      <p:sp>
        <p:nvSpPr>
          <p:cNvPr id="3" name="Content Placeholder 2"/>
          <p:cNvSpPr>
            <a:spLocks noGrp="1"/>
          </p:cNvSpPr>
          <p:nvPr>
            <p:ph idx="1"/>
          </p:nvPr>
        </p:nvSpPr>
        <p:spPr>
          <a:xfrm>
            <a:off x="1097280" y="1845734"/>
            <a:ext cx="10058400" cy="809179"/>
          </a:xfrm>
        </p:spPr>
        <p:txBody>
          <a:bodyPr/>
          <a:lstStyle/>
          <a:p>
            <a:r>
              <a:rPr lang="en-US" dirty="0" err="1"/>
              <a:t>Đôi</a:t>
            </a:r>
            <a:r>
              <a:rPr lang="en-US" dirty="0"/>
              <a:t> </a:t>
            </a:r>
            <a:r>
              <a:rPr lang="en-US" dirty="0" err="1"/>
              <a:t>khi</a:t>
            </a:r>
            <a:r>
              <a:rPr lang="en-US" dirty="0"/>
              <a:t> </a:t>
            </a:r>
            <a:r>
              <a:rPr lang="en-US" dirty="0" err="1"/>
              <a:t>điều</a:t>
            </a:r>
            <a:r>
              <a:rPr lang="en-US" dirty="0"/>
              <a:t> </a:t>
            </a:r>
            <a:r>
              <a:rPr lang="en-US" dirty="0" err="1"/>
              <a:t>quan</a:t>
            </a:r>
            <a:r>
              <a:rPr lang="en-US" dirty="0"/>
              <a:t> </a:t>
            </a:r>
            <a:r>
              <a:rPr lang="en-US" dirty="0" err="1"/>
              <a:t>trọng</a:t>
            </a:r>
            <a:r>
              <a:rPr lang="en-US" dirty="0"/>
              <a:t> </a:t>
            </a:r>
            <a:r>
              <a:rPr lang="en-US" dirty="0" err="1"/>
              <a:t>là</a:t>
            </a:r>
            <a:r>
              <a:rPr lang="en-US" dirty="0"/>
              <a:t> </a:t>
            </a:r>
            <a:r>
              <a:rPr lang="en-US" dirty="0" err="1"/>
              <a:t>phải</a:t>
            </a:r>
            <a:r>
              <a:rPr lang="en-US" dirty="0"/>
              <a:t> </a:t>
            </a:r>
            <a:r>
              <a:rPr lang="en-US" dirty="0" err="1"/>
              <a:t>kiểm</a:t>
            </a:r>
            <a:r>
              <a:rPr lang="en-US" dirty="0"/>
              <a:t> </a:t>
            </a:r>
            <a:r>
              <a:rPr lang="en-US" dirty="0" err="1"/>
              <a:t>tra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điều</a:t>
            </a:r>
            <a:r>
              <a:rPr lang="en-US" dirty="0"/>
              <a:t> </a:t>
            </a:r>
            <a:r>
              <a:rPr lang="en-US" dirty="0" err="1"/>
              <a:t>kiện</a:t>
            </a:r>
            <a:r>
              <a:rPr lang="en-US" dirty="0"/>
              <a:t> </a:t>
            </a:r>
            <a:r>
              <a:rPr lang="en-US" dirty="0" err="1"/>
              <a:t>của</a:t>
            </a:r>
            <a:r>
              <a:rPr lang="en-US" dirty="0"/>
              <a:t> </a:t>
            </a:r>
            <a:r>
              <a:rPr lang="en-US" dirty="0" err="1"/>
              <a:t>quan</a:t>
            </a:r>
            <a:r>
              <a:rPr lang="en-US" dirty="0"/>
              <a:t> </a:t>
            </a:r>
            <a:r>
              <a:rPr lang="en-US" dirty="0" err="1"/>
              <a:t>tâm</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này</a:t>
            </a:r>
            <a:r>
              <a:rPr lang="en-US" dirty="0"/>
              <a:t>, ta </a:t>
            </a:r>
            <a:r>
              <a:rPr lang="en-US" dirty="0" err="1"/>
              <a:t>nên</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loạt</a:t>
            </a:r>
            <a:r>
              <a:rPr lang="en-US" dirty="0"/>
              <a:t> </a:t>
            </a:r>
            <a:r>
              <a:rPr lang="en-US" dirty="0" err="1"/>
              <a:t>các</a:t>
            </a:r>
            <a:r>
              <a:rPr lang="en-US" dirty="0"/>
              <a:t> </a:t>
            </a:r>
            <a:r>
              <a:rPr lang="en-US" dirty="0" err="1"/>
              <a:t>câu</a:t>
            </a:r>
            <a:r>
              <a:rPr lang="en-US" dirty="0"/>
              <a:t> </a:t>
            </a:r>
            <a:r>
              <a:rPr lang="en-US" dirty="0" err="1"/>
              <a:t>lệnh</a:t>
            </a:r>
            <a:r>
              <a:rPr lang="en-US" dirty="0"/>
              <a:t> if </a:t>
            </a:r>
            <a:r>
              <a:rPr lang="en-US" dirty="0" err="1"/>
              <a:t>đơn</a:t>
            </a:r>
            <a:r>
              <a:rPr lang="en-US" dirty="0"/>
              <a:t> </a:t>
            </a:r>
            <a:r>
              <a:rPr lang="en-US" dirty="0" err="1"/>
              <a:t>giản</a:t>
            </a:r>
            <a:r>
              <a:rPr lang="en-US" dirty="0"/>
              <a:t> </a:t>
            </a:r>
            <a:r>
              <a:rPr lang="en-US" dirty="0" err="1"/>
              <a:t>với</a:t>
            </a:r>
            <a:r>
              <a:rPr lang="en-US" dirty="0"/>
              <a:t> </a:t>
            </a:r>
            <a:r>
              <a:rPr lang="en-US" dirty="0" err="1"/>
              <a:t>không</a:t>
            </a:r>
            <a:r>
              <a:rPr lang="en-US" dirty="0"/>
              <a:t> </a:t>
            </a:r>
            <a:r>
              <a:rPr lang="en-US" dirty="0" err="1"/>
              <a:t>elif</a:t>
            </a:r>
            <a:r>
              <a:rPr lang="en-US" dirty="0"/>
              <a:t> </a:t>
            </a:r>
            <a:r>
              <a:rPr lang="en-US" dirty="0" err="1"/>
              <a:t>hoặc</a:t>
            </a:r>
            <a:r>
              <a:rPr lang="en-US" dirty="0"/>
              <a:t> </a:t>
            </a:r>
            <a:r>
              <a:rPr lang="en-US" dirty="0" err="1"/>
              <a:t>các</a:t>
            </a:r>
            <a:r>
              <a:rPr lang="en-US" dirty="0"/>
              <a:t> </a:t>
            </a:r>
            <a:r>
              <a:rPr lang="en-US" dirty="0" err="1"/>
              <a:t>khối</a:t>
            </a:r>
            <a:r>
              <a:rPr lang="en-US" dirty="0"/>
              <a:t> </a:t>
            </a:r>
            <a:r>
              <a:rPr lang="en-US" dirty="0" err="1"/>
              <a:t>khác</a:t>
            </a:r>
            <a:endParaRPr lang="en-US" dirty="0"/>
          </a:p>
        </p:txBody>
      </p:sp>
      <p:sp>
        <p:nvSpPr>
          <p:cNvPr id="4" name="Rectangle 3"/>
          <p:cNvSpPr/>
          <p:nvPr/>
        </p:nvSpPr>
        <p:spPr>
          <a:xfrm>
            <a:off x="1097279" y="3169263"/>
            <a:ext cx="9084945" cy="2604944"/>
          </a:xfrm>
          <a:prstGeom prst="rect">
            <a:avLst/>
          </a:prstGeom>
        </p:spPr>
        <p:txBody>
          <a:bodyPr wrap="square">
            <a:spAutoFit/>
          </a:bodyPr>
          <a:lstStyle/>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 = ['mushrooms', 'extra cheese']</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if 'mushrooms' in </a:t>
            </a: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print("Adding mushrooms.")</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③</a:t>
            </a:r>
            <a:r>
              <a:rPr lang="en-US" sz="1400" spc="-20" dirty="0">
                <a:latin typeface="Courier New" panose="02070309020205020404" pitchFamily="49" charset="0"/>
                <a:ea typeface="SimSun" panose="02010600030101010101" pitchFamily="2" charset="-122"/>
              </a:rPr>
              <a:t>	if 'pepperoni' in </a:t>
            </a: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print("Adding pepperoni.")</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④</a:t>
            </a:r>
            <a:r>
              <a:rPr lang="en-US" sz="1400" spc="-20" dirty="0">
                <a:latin typeface="Courier New" panose="02070309020205020404" pitchFamily="49" charset="0"/>
                <a:ea typeface="SimSun" panose="02010600030101010101" pitchFamily="2" charset="-122"/>
              </a:rPr>
              <a:t>	if 'extra cheese' in </a:t>
            </a: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print("Adding extra cheese.")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nFinished</a:t>
            </a:r>
            <a:r>
              <a:rPr lang="en-US" sz="1400" spc="-20" dirty="0">
                <a:latin typeface="Courier New" panose="02070309020205020404" pitchFamily="49" charset="0"/>
                <a:ea typeface="SimSun" panose="02010600030101010101" pitchFamily="2" charset="-122"/>
              </a:rPr>
              <a:t> making your pizza!")</a:t>
            </a:r>
          </a:p>
        </p:txBody>
      </p:sp>
      <p:sp>
        <p:nvSpPr>
          <p:cNvPr id="5" name="Rectangle 4"/>
          <p:cNvSpPr/>
          <p:nvPr/>
        </p:nvSpPr>
        <p:spPr>
          <a:xfrm>
            <a:off x="7669794" y="3746010"/>
            <a:ext cx="3585685" cy="1314206"/>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Adding mushrooms.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Adding extra cheese.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Finished making your pizza!</a:t>
            </a:r>
          </a:p>
        </p:txBody>
      </p:sp>
    </p:spTree>
    <p:extLst>
      <p:ext uri="{BB962C8B-B14F-4D97-AF65-F5344CB8AC3E}">
        <p14:creationId xmlns:p14="http://schemas.microsoft.com/office/powerpoint/2010/main" val="2898194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Kiểm tra nhiều điều kiện (t)</a:t>
            </a:r>
          </a:p>
        </p:txBody>
      </p:sp>
      <p:sp>
        <p:nvSpPr>
          <p:cNvPr id="3" name="Content Placeholder 2"/>
          <p:cNvSpPr>
            <a:spLocks noGrp="1"/>
          </p:cNvSpPr>
          <p:nvPr>
            <p:ph idx="1"/>
          </p:nvPr>
        </p:nvSpPr>
        <p:spPr>
          <a:xfrm>
            <a:off x="1097279" y="1573427"/>
            <a:ext cx="10437495" cy="847016"/>
          </a:xfrm>
        </p:spPr>
        <p:txBody>
          <a:bodyPr/>
          <a:lstStyle/>
          <a:p>
            <a:r>
              <a:rPr lang="vi-VN"/>
              <a:t>Mã này sẽ không hoạt động </a:t>
            </a:r>
            <a:r>
              <a:rPr lang="en-US"/>
              <a:t>đúng</a:t>
            </a:r>
            <a:r>
              <a:rPr lang="vi-VN"/>
              <a:t> nếu chúng </a:t>
            </a:r>
            <a:r>
              <a:rPr lang="en-US"/>
              <a:t>ta</a:t>
            </a:r>
            <a:r>
              <a:rPr lang="vi-VN"/>
              <a:t> sử dụng khối if-elif-else, bởi vì mã sẽ ngừng chạy sau khi chỉ có một thử nghiệm vượt qua.</a:t>
            </a:r>
            <a:endParaRPr lang="en-US"/>
          </a:p>
        </p:txBody>
      </p:sp>
      <p:sp>
        <p:nvSpPr>
          <p:cNvPr id="4" name="Rectangle 3"/>
          <p:cNvSpPr/>
          <p:nvPr/>
        </p:nvSpPr>
        <p:spPr>
          <a:xfrm>
            <a:off x="1659255" y="2491686"/>
            <a:ext cx="6096000" cy="2604944"/>
          </a:xfrm>
          <a:prstGeom prst="rect">
            <a:avLst/>
          </a:prstGeom>
        </p:spPr>
        <p:txBody>
          <a:bodyPr>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 = ['mushrooms', 'extra cheese']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if 'mushrooms' in </a:t>
            </a: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print("Adding mushrooms.")</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elif</a:t>
            </a:r>
            <a:r>
              <a:rPr lang="en-US" sz="1400" spc="-20" dirty="0">
                <a:latin typeface="Courier New" panose="02070309020205020404" pitchFamily="49" charset="0"/>
                <a:ea typeface="SimSun" panose="02010600030101010101" pitchFamily="2" charset="-122"/>
              </a:rPr>
              <a:t> 'pepperoni' in </a:t>
            </a: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print("Adding pepperoni.")</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elif</a:t>
            </a:r>
            <a:r>
              <a:rPr lang="en-US" sz="1400" spc="-20" dirty="0">
                <a:latin typeface="Courier New" panose="02070309020205020404" pitchFamily="49" charset="0"/>
                <a:ea typeface="SimSun" panose="02010600030101010101" pitchFamily="2" charset="-122"/>
              </a:rPr>
              <a:t> 'extra cheese' in </a:t>
            </a: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print("Adding extra cheese.")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nFinished</a:t>
            </a:r>
            <a:r>
              <a:rPr lang="en-US" sz="1400" spc="-20" dirty="0">
                <a:latin typeface="Courier New" panose="02070309020205020404" pitchFamily="49" charset="0"/>
                <a:ea typeface="SimSun" panose="02010600030101010101" pitchFamily="2" charset="-122"/>
              </a:rPr>
              <a:t> making your pizza!")</a:t>
            </a:r>
          </a:p>
        </p:txBody>
      </p:sp>
      <p:sp>
        <p:nvSpPr>
          <p:cNvPr id="5" name="Rectangle 4"/>
          <p:cNvSpPr/>
          <p:nvPr/>
        </p:nvSpPr>
        <p:spPr>
          <a:xfrm>
            <a:off x="1659255" y="5258897"/>
            <a:ext cx="3254003" cy="989502"/>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Adding mushrooms.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Finished making your pizza!</a:t>
            </a:r>
          </a:p>
        </p:txBody>
      </p:sp>
    </p:spTree>
    <p:extLst>
      <p:ext uri="{BB962C8B-B14F-4D97-AF65-F5344CB8AC3E}">
        <p14:creationId xmlns:p14="http://schemas.microsoft.com/office/powerpoint/2010/main" val="1771642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4.4. Câu lệnh If với danh sách </a:t>
            </a:r>
          </a:p>
        </p:txBody>
      </p:sp>
      <p:sp>
        <p:nvSpPr>
          <p:cNvPr id="3" name="Content Placeholder 2"/>
          <p:cNvSpPr>
            <a:spLocks noGrp="1"/>
          </p:cNvSpPr>
          <p:nvPr>
            <p:ph idx="1"/>
          </p:nvPr>
        </p:nvSpPr>
        <p:spPr/>
        <p:txBody>
          <a:bodyPr/>
          <a:lstStyle/>
          <a:p>
            <a:r>
              <a:rPr lang="vi-VN" dirty="0"/>
              <a:t>Ta có thể thực hiện một số công việc thú vị khi kết hợp danh sách và câu lệnh if. </a:t>
            </a:r>
            <a:endParaRPr lang="en-US" dirty="0"/>
          </a:p>
          <a:p>
            <a:r>
              <a:rPr lang="vi-VN" dirty="0"/>
              <a:t>Ta có thể xem các giá trị đặc biệt cần được xử lý khác hơn so với các giá trị khác trong danh sách</a:t>
            </a:r>
            <a:endParaRPr lang="en-US" dirty="0"/>
          </a:p>
        </p:txBody>
      </p:sp>
      <p:sp>
        <p:nvSpPr>
          <p:cNvPr id="4" name="Rectangle 3"/>
          <p:cNvSpPr/>
          <p:nvPr/>
        </p:nvSpPr>
        <p:spPr>
          <a:xfrm>
            <a:off x="2268855" y="3343397"/>
            <a:ext cx="7214301" cy="1314206"/>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 = ['mushrooms', 'green peppers', 'extra cheese']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a:t>
            </a:r>
            <a:r>
              <a:rPr lang="en-US" sz="1400" spc="-20" dirty="0" err="1">
                <a:latin typeface="Courier New" panose="02070309020205020404" pitchFamily="49" charset="0"/>
                <a:ea typeface="SimSun" panose="02010600030101010101" pitchFamily="2" charset="-122"/>
              </a:rPr>
              <a:t>requested_topping</a:t>
            </a:r>
            <a:r>
              <a:rPr lang="en-US" sz="1400" spc="-20" dirty="0">
                <a:latin typeface="Courier New" panose="02070309020205020404" pitchFamily="49" charset="0"/>
                <a:ea typeface="SimSun" panose="02010600030101010101" pitchFamily="2" charset="-122"/>
              </a:rPr>
              <a:t> in </a:t>
            </a: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f"Adding</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requested_topping</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nFinished</a:t>
            </a:r>
            <a:r>
              <a:rPr lang="en-US" sz="1400" spc="-20" dirty="0">
                <a:latin typeface="Courier New" panose="02070309020205020404" pitchFamily="49" charset="0"/>
                <a:ea typeface="SimSun" panose="02010600030101010101" pitchFamily="2" charset="-122"/>
              </a:rPr>
              <a:t> making your pizza!")</a:t>
            </a:r>
          </a:p>
        </p:txBody>
      </p:sp>
      <p:sp>
        <p:nvSpPr>
          <p:cNvPr id="5" name="Rectangle 4"/>
          <p:cNvSpPr/>
          <p:nvPr/>
        </p:nvSpPr>
        <p:spPr>
          <a:xfrm>
            <a:off x="2268855" y="4809291"/>
            <a:ext cx="3071123" cy="162313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Adding mushrooms.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Adding green peppers.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Adding extra cheese.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Finished making your pizza!</a:t>
            </a:r>
          </a:p>
        </p:txBody>
      </p:sp>
    </p:spTree>
    <p:extLst>
      <p:ext uri="{BB962C8B-B14F-4D97-AF65-F5344CB8AC3E}">
        <p14:creationId xmlns:p14="http://schemas.microsoft.com/office/powerpoint/2010/main" val="347921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Kiểm</a:t>
            </a:r>
            <a:r>
              <a:rPr lang="en-US" dirty="0"/>
              <a:t> </a:t>
            </a:r>
            <a:r>
              <a:rPr lang="en-US" dirty="0" err="1"/>
              <a:t>tra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đặc</a:t>
            </a:r>
            <a:r>
              <a:rPr lang="en-US" dirty="0"/>
              <a:t> </a:t>
            </a:r>
            <a:r>
              <a:rPr lang="en-US" dirty="0" err="1"/>
              <a:t>biệt</a:t>
            </a:r>
            <a:endParaRPr lang="en-US" dirty="0"/>
          </a:p>
        </p:txBody>
      </p:sp>
      <p:sp>
        <p:nvSpPr>
          <p:cNvPr id="3" name="Content Placeholder 2"/>
          <p:cNvSpPr>
            <a:spLocks noGrp="1"/>
          </p:cNvSpPr>
          <p:nvPr>
            <p:ph idx="1"/>
          </p:nvPr>
        </p:nvSpPr>
        <p:spPr>
          <a:xfrm>
            <a:off x="1066800" y="1626659"/>
            <a:ext cx="10058400" cy="1193858"/>
          </a:xfrm>
        </p:spPr>
        <p:txBody>
          <a:bodyPr/>
          <a:lstStyle/>
          <a:p>
            <a:r>
              <a:rPr lang="en-US" dirty="0" err="1"/>
              <a:t>Một</a:t>
            </a:r>
            <a:r>
              <a:rPr lang="en-US" dirty="0"/>
              <a:t> </a:t>
            </a:r>
            <a:r>
              <a:rPr lang="en-US" dirty="0" err="1"/>
              <a:t>câu</a:t>
            </a:r>
            <a:r>
              <a:rPr lang="en-US" dirty="0"/>
              <a:t> </a:t>
            </a:r>
            <a:r>
              <a:rPr lang="en-US" dirty="0" err="1"/>
              <a:t>lệnh</a:t>
            </a:r>
            <a:r>
              <a:rPr lang="en-US" dirty="0"/>
              <a:t> if </a:t>
            </a:r>
            <a:r>
              <a:rPr lang="en-US" dirty="0" err="1"/>
              <a:t>bên</a:t>
            </a:r>
            <a:r>
              <a:rPr lang="en-US" dirty="0"/>
              <a:t> </a:t>
            </a:r>
            <a:r>
              <a:rPr lang="en-US" dirty="0" err="1"/>
              <a:t>trong</a:t>
            </a:r>
            <a:r>
              <a:rPr lang="en-US" dirty="0"/>
              <a:t> </a:t>
            </a:r>
            <a:r>
              <a:rPr lang="en-US" dirty="0" err="1"/>
              <a:t>vòng</a:t>
            </a:r>
            <a:r>
              <a:rPr lang="en-US" dirty="0"/>
              <a:t> </a:t>
            </a:r>
            <a:r>
              <a:rPr lang="en-US" dirty="0" err="1"/>
              <a:t>lặp</a:t>
            </a:r>
            <a:r>
              <a:rPr lang="en-US" dirty="0"/>
              <a:t> for </a:t>
            </a:r>
            <a:r>
              <a:rPr lang="en-US" dirty="0" err="1"/>
              <a:t>có</a:t>
            </a:r>
            <a:r>
              <a:rPr lang="en-US" dirty="0"/>
              <a:t> </a:t>
            </a:r>
            <a:r>
              <a:rPr lang="en-US" dirty="0" err="1"/>
              <a:t>thể</a:t>
            </a:r>
            <a:r>
              <a:rPr lang="en-US" dirty="0"/>
              <a:t> </a:t>
            </a:r>
            <a:r>
              <a:rPr lang="en-US" dirty="0" err="1"/>
              <a:t>xử</a:t>
            </a:r>
            <a:r>
              <a:rPr lang="en-US" dirty="0"/>
              <a:t> </a:t>
            </a:r>
            <a:r>
              <a:rPr lang="en-US" dirty="0" err="1"/>
              <a:t>lý</a:t>
            </a:r>
            <a:r>
              <a:rPr lang="en-US" dirty="0"/>
              <a:t> </a:t>
            </a:r>
            <a:r>
              <a:rPr lang="en-US" dirty="0" err="1"/>
              <a:t>tình</a:t>
            </a:r>
            <a:r>
              <a:rPr lang="en-US" dirty="0"/>
              <a:t> </a:t>
            </a:r>
            <a:r>
              <a:rPr lang="en-US" dirty="0" err="1"/>
              <a:t>huống</a:t>
            </a:r>
            <a:r>
              <a:rPr lang="en-US" dirty="0"/>
              <a:t> </a:t>
            </a:r>
            <a:r>
              <a:rPr lang="en-US" dirty="0" err="1"/>
              <a:t>nhà</a:t>
            </a:r>
            <a:r>
              <a:rPr lang="en-US" dirty="0"/>
              <a:t> </a:t>
            </a:r>
            <a:r>
              <a:rPr lang="en-US" dirty="0" err="1"/>
              <a:t>hàng</a:t>
            </a:r>
            <a:r>
              <a:rPr lang="en-US" dirty="0"/>
              <a:t> </a:t>
            </a:r>
            <a:r>
              <a:rPr lang="en-US" dirty="0" err="1"/>
              <a:t>hết</a:t>
            </a:r>
            <a:r>
              <a:rPr lang="en-US" dirty="0"/>
              <a:t> </a:t>
            </a:r>
            <a:r>
              <a:rPr lang="en-US" dirty="0" err="1"/>
              <a:t>ớt</a:t>
            </a:r>
            <a:r>
              <a:rPr lang="en-US" dirty="0"/>
              <a:t> </a:t>
            </a:r>
            <a:r>
              <a:rPr lang="en-US" dirty="0" err="1"/>
              <a:t>xanh</a:t>
            </a:r>
            <a:r>
              <a:rPr lang="en-US" dirty="0"/>
              <a:t> </a:t>
            </a:r>
            <a:r>
              <a:rPr lang="en-US" dirty="0" err="1"/>
              <a:t>một</a:t>
            </a:r>
            <a:r>
              <a:rPr lang="en-US" dirty="0"/>
              <a:t> </a:t>
            </a:r>
            <a:r>
              <a:rPr lang="en-US" dirty="0" err="1"/>
              <a:t>cách</a:t>
            </a:r>
            <a:r>
              <a:rPr lang="en-US" dirty="0"/>
              <a:t> </a:t>
            </a:r>
            <a:r>
              <a:rPr lang="en-US" dirty="0" err="1"/>
              <a:t>thích</a:t>
            </a:r>
            <a:r>
              <a:rPr lang="en-US" dirty="0"/>
              <a:t> </a:t>
            </a:r>
            <a:r>
              <a:rPr lang="en-US" dirty="0" err="1"/>
              <a:t>hợp</a:t>
            </a:r>
            <a:r>
              <a:rPr lang="en-US" dirty="0"/>
              <a:t>: </a:t>
            </a:r>
          </a:p>
        </p:txBody>
      </p:sp>
      <p:sp>
        <p:nvSpPr>
          <p:cNvPr id="4" name="Rectangle 3"/>
          <p:cNvSpPr/>
          <p:nvPr/>
        </p:nvSpPr>
        <p:spPr>
          <a:xfrm>
            <a:off x="1097280" y="2442663"/>
            <a:ext cx="9850295" cy="2280240"/>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 = ['mushrooms', 'green peppers', 'extra cheese']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for </a:t>
            </a:r>
            <a:r>
              <a:rPr lang="en-US" sz="1400" spc="-20" dirty="0" err="1">
                <a:latin typeface="Courier New" panose="02070309020205020404" pitchFamily="49" charset="0"/>
                <a:ea typeface="SimSun" panose="02010600030101010101" pitchFamily="2" charset="-122"/>
              </a:rPr>
              <a:t>requested_topping</a:t>
            </a:r>
            <a:r>
              <a:rPr lang="en-US" sz="1400" spc="-20" dirty="0">
                <a:latin typeface="Courier New" panose="02070309020205020404" pitchFamily="49" charset="0"/>
                <a:ea typeface="SimSun" panose="02010600030101010101" pitchFamily="2" charset="-122"/>
              </a:rPr>
              <a:t> in </a:t>
            </a: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if </a:t>
            </a:r>
            <a:r>
              <a:rPr lang="en-US" sz="1400" spc="-20" dirty="0" err="1">
                <a:latin typeface="Courier New" panose="02070309020205020404" pitchFamily="49" charset="0"/>
                <a:ea typeface="SimSun" panose="02010600030101010101" pitchFamily="2" charset="-122"/>
              </a:rPr>
              <a:t>requested_topping</a:t>
            </a:r>
            <a:r>
              <a:rPr lang="en-US" sz="1400" spc="-20" dirty="0">
                <a:latin typeface="Courier New" panose="02070309020205020404" pitchFamily="49" charset="0"/>
                <a:ea typeface="SimSun" panose="02010600030101010101" pitchFamily="2" charset="-122"/>
              </a:rPr>
              <a:t> == 'green peppers':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print("Sorry, we are out of green peppers right now.")</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f"Adding</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requested_topping</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nFinished</a:t>
            </a:r>
            <a:r>
              <a:rPr lang="en-US" sz="1400" spc="-20" dirty="0">
                <a:latin typeface="Courier New" panose="02070309020205020404" pitchFamily="49" charset="0"/>
                <a:ea typeface="SimSun" panose="02010600030101010101" pitchFamily="2" charset="-122"/>
              </a:rPr>
              <a:t> making your pizza!")</a:t>
            </a:r>
          </a:p>
        </p:txBody>
      </p:sp>
      <p:sp>
        <p:nvSpPr>
          <p:cNvPr id="5" name="Rectangle 4"/>
          <p:cNvSpPr/>
          <p:nvPr/>
        </p:nvSpPr>
        <p:spPr>
          <a:xfrm>
            <a:off x="1954530" y="4961028"/>
            <a:ext cx="6096000" cy="1623137"/>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Adding mushrooms.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Sorry, we are out of green peppers right now.</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Adding extra cheese.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Finished making your pizza!</a:t>
            </a:r>
          </a:p>
        </p:txBody>
      </p:sp>
    </p:spTree>
    <p:extLst>
      <p:ext uri="{BB962C8B-B14F-4D97-AF65-F5344CB8AC3E}">
        <p14:creationId xmlns:p14="http://schemas.microsoft.com/office/powerpoint/2010/main" val="1408960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Kiểm tra một danh sách không rỗng</a:t>
            </a:r>
          </a:p>
        </p:txBody>
      </p:sp>
      <p:sp>
        <p:nvSpPr>
          <p:cNvPr id="3" name="Content Placeholder 2"/>
          <p:cNvSpPr>
            <a:spLocks noGrp="1"/>
          </p:cNvSpPr>
          <p:nvPr>
            <p:ph idx="1"/>
          </p:nvPr>
        </p:nvSpPr>
        <p:spPr>
          <a:xfrm>
            <a:off x="1097280" y="1588559"/>
            <a:ext cx="10058400" cy="1074040"/>
          </a:xfrm>
        </p:spPr>
        <p:txBody>
          <a:bodyPr/>
          <a:lstStyle/>
          <a:p>
            <a:r>
              <a:rPr lang="en-US" dirty="0" err="1"/>
              <a:t>kiểm</a:t>
            </a:r>
            <a:r>
              <a:rPr lang="en-US" dirty="0"/>
              <a:t> </a:t>
            </a:r>
            <a:r>
              <a:rPr lang="en-US" dirty="0" err="1"/>
              <a:t>tra</a:t>
            </a:r>
            <a:r>
              <a:rPr lang="en-US" dirty="0"/>
              <a:t> </a:t>
            </a:r>
            <a:r>
              <a:rPr lang="en-US" dirty="0" err="1"/>
              <a:t>xem</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lớp</a:t>
            </a:r>
            <a:r>
              <a:rPr lang="en-US" dirty="0"/>
              <a:t> </a:t>
            </a:r>
            <a:r>
              <a:rPr lang="en-US" dirty="0" err="1"/>
              <a:t>phủ</a:t>
            </a:r>
            <a:r>
              <a:rPr lang="en-US" dirty="0"/>
              <a:t> </a:t>
            </a:r>
            <a:r>
              <a:rPr lang="en-US" dirty="0" err="1"/>
              <a:t>được</a:t>
            </a:r>
            <a:r>
              <a:rPr lang="en-US" dirty="0"/>
              <a:t> </a:t>
            </a:r>
            <a:r>
              <a:rPr lang="en-US" dirty="0" err="1"/>
              <a:t>yêu</a:t>
            </a:r>
            <a:r>
              <a:rPr lang="en-US" dirty="0"/>
              <a:t> </a:t>
            </a:r>
            <a:r>
              <a:rPr lang="en-US" dirty="0" err="1"/>
              <a:t>cầu</a:t>
            </a:r>
            <a:r>
              <a:rPr lang="en-US" dirty="0"/>
              <a:t> </a:t>
            </a:r>
            <a:r>
              <a:rPr lang="en-US" dirty="0" err="1"/>
              <a:t>có</a:t>
            </a:r>
            <a:r>
              <a:rPr lang="en-US" dirty="0"/>
              <a:t> </a:t>
            </a:r>
            <a:r>
              <a:rPr lang="en-US" dirty="0" err="1"/>
              <a:t>trống</a:t>
            </a:r>
            <a:r>
              <a:rPr lang="en-US" dirty="0"/>
              <a:t> </a:t>
            </a:r>
            <a:r>
              <a:rPr lang="en-US" dirty="0" err="1"/>
              <a:t>trước</a:t>
            </a:r>
            <a:r>
              <a:rPr lang="en-US" dirty="0"/>
              <a:t> </a:t>
            </a:r>
            <a:r>
              <a:rPr lang="en-US" dirty="0" err="1"/>
              <a:t>khi</a:t>
            </a:r>
            <a:r>
              <a:rPr lang="en-US" dirty="0"/>
              <a:t> </a:t>
            </a:r>
            <a:r>
              <a:rPr lang="en-US" dirty="0" err="1"/>
              <a:t>xây</a:t>
            </a:r>
            <a:r>
              <a:rPr lang="en-US" dirty="0"/>
              <a:t> </a:t>
            </a:r>
            <a:r>
              <a:rPr lang="en-US" dirty="0" err="1"/>
              <a:t>dựng</a:t>
            </a:r>
            <a:r>
              <a:rPr lang="en-US" dirty="0"/>
              <a:t> </a:t>
            </a:r>
            <a:r>
              <a:rPr lang="en-US" dirty="0" err="1"/>
              <a:t>bánh</a:t>
            </a:r>
            <a:r>
              <a:rPr lang="en-US" dirty="0"/>
              <a:t> pizza. </a:t>
            </a:r>
            <a:r>
              <a:rPr lang="en-US" dirty="0" err="1"/>
              <a:t>Nếu</a:t>
            </a:r>
            <a:r>
              <a:rPr lang="en-US" dirty="0"/>
              <a:t> </a:t>
            </a:r>
            <a:r>
              <a:rPr lang="en-US" dirty="0" err="1"/>
              <a:t>danh</a:t>
            </a:r>
            <a:r>
              <a:rPr lang="en-US" dirty="0"/>
              <a:t> </a:t>
            </a:r>
            <a:r>
              <a:rPr lang="en-US" dirty="0" err="1"/>
              <a:t>sách</a:t>
            </a:r>
            <a:r>
              <a:rPr lang="en-US" dirty="0"/>
              <a:t> </a:t>
            </a:r>
            <a:r>
              <a:rPr lang="en-US" dirty="0" err="1"/>
              <a:t>trống</a:t>
            </a:r>
            <a:r>
              <a:rPr lang="en-US" dirty="0"/>
              <a:t>, </a:t>
            </a:r>
            <a:r>
              <a:rPr lang="en-US" dirty="0" err="1"/>
              <a:t>chúng</a:t>
            </a:r>
            <a:r>
              <a:rPr lang="en-US" dirty="0"/>
              <a:t> ta </a:t>
            </a:r>
            <a:r>
              <a:rPr lang="en-US" dirty="0" err="1"/>
              <a:t>sẽ</a:t>
            </a:r>
            <a:r>
              <a:rPr lang="en-US" dirty="0"/>
              <a:t> </a:t>
            </a:r>
            <a:r>
              <a:rPr lang="en-US" dirty="0" err="1"/>
              <a:t>nhắc</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họ</a:t>
            </a:r>
            <a:r>
              <a:rPr lang="en-US" dirty="0"/>
              <a:t> </a:t>
            </a:r>
            <a:r>
              <a:rPr lang="en-US" dirty="0" err="1"/>
              <a:t>muốn</a:t>
            </a:r>
            <a:r>
              <a:rPr lang="en-US" dirty="0"/>
              <a:t> </a:t>
            </a:r>
            <a:r>
              <a:rPr lang="en-US" dirty="0" err="1"/>
              <a:t>có</a:t>
            </a:r>
            <a:r>
              <a:rPr lang="en-US" dirty="0"/>
              <a:t> </a:t>
            </a:r>
            <a:r>
              <a:rPr lang="en-US" dirty="0" err="1"/>
              <a:t>một</a:t>
            </a:r>
            <a:r>
              <a:rPr lang="en-US" dirty="0"/>
              <a:t> </a:t>
            </a:r>
            <a:r>
              <a:rPr lang="en-US" dirty="0" err="1"/>
              <a:t>chiếc</a:t>
            </a:r>
            <a:r>
              <a:rPr lang="en-US" dirty="0"/>
              <a:t> </a:t>
            </a:r>
            <a:r>
              <a:rPr lang="en-US" dirty="0" err="1"/>
              <a:t>bánh</a:t>
            </a:r>
            <a:r>
              <a:rPr lang="en-US" dirty="0"/>
              <a:t> pizza </a:t>
            </a:r>
            <a:r>
              <a:rPr lang="en-US" dirty="0" err="1"/>
              <a:t>đơn</a:t>
            </a:r>
            <a:r>
              <a:rPr lang="en-US" dirty="0"/>
              <a:t> </a:t>
            </a:r>
            <a:r>
              <a:rPr lang="en-US" dirty="0" err="1"/>
              <a:t>giản</a:t>
            </a:r>
            <a:r>
              <a:rPr lang="en-US" dirty="0"/>
              <a:t>. </a:t>
            </a:r>
          </a:p>
        </p:txBody>
      </p:sp>
      <p:sp>
        <p:nvSpPr>
          <p:cNvPr id="5" name="Rectangle 4"/>
          <p:cNvSpPr/>
          <p:nvPr/>
        </p:nvSpPr>
        <p:spPr>
          <a:xfrm>
            <a:off x="1097279" y="2919774"/>
            <a:ext cx="9027795" cy="2280240"/>
          </a:xfrm>
          <a:prstGeom prst="rect">
            <a:avLst/>
          </a:prstGeom>
        </p:spPr>
        <p:txBody>
          <a:bodyPr wrap="square">
            <a:spAutoFit/>
          </a:bodyPr>
          <a:lstStyle/>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 = []</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if </a:t>
            </a: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for </a:t>
            </a:r>
            <a:r>
              <a:rPr lang="en-US" sz="1400" spc="-20" dirty="0" err="1">
                <a:latin typeface="Courier New" panose="02070309020205020404" pitchFamily="49" charset="0"/>
                <a:ea typeface="SimSun" panose="02010600030101010101" pitchFamily="2" charset="-122"/>
              </a:rPr>
              <a:t>requested_topping</a:t>
            </a:r>
            <a:r>
              <a:rPr lang="en-US" sz="1400" spc="-20" dirty="0">
                <a:latin typeface="Courier New" panose="02070309020205020404" pitchFamily="49" charset="0"/>
                <a:ea typeface="SimSun" panose="02010600030101010101" pitchFamily="2" charset="-122"/>
              </a:rPr>
              <a:t> in </a:t>
            </a: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f"Adding</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requested_topping</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nFinished</a:t>
            </a:r>
            <a:r>
              <a:rPr lang="en-US" sz="1400" spc="-20" dirty="0">
                <a:latin typeface="Courier New" panose="02070309020205020404" pitchFamily="49" charset="0"/>
                <a:ea typeface="SimSun" panose="02010600030101010101" pitchFamily="2" charset="-122"/>
              </a:rPr>
              <a:t> making your pizza!")</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③</a:t>
            </a:r>
            <a:r>
              <a:rPr lang="en-US" sz="1400" spc="-20" dirty="0">
                <a:latin typeface="Courier New" panose="02070309020205020404" pitchFamily="49" charset="0"/>
                <a:ea typeface="SimSun" panose="02010600030101010101" pitchFamily="2" charset="-122"/>
              </a:rPr>
              <a:t>	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print("Are you sure you want a plain pizza?")</a:t>
            </a:r>
          </a:p>
        </p:txBody>
      </p:sp>
      <p:sp>
        <p:nvSpPr>
          <p:cNvPr id="6" name="Rectangle 5"/>
          <p:cNvSpPr/>
          <p:nvPr/>
        </p:nvSpPr>
        <p:spPr>
          <a:xfrm>
            <a:off x="1940940" y="5525277"/>
            <a:ext cx="3670236" cy="307777"/>
          </a:xfrm>
          <a:prstGeom prst="rect">
            <a:avLst/>
          </a:prstGeom>
        </p:spPr>
        <p:txBody>
          <a:bodyPr wrap="none">
            <a:spAutoFit/>
          </a:bodyPr>
          <a:lstStyle/>
          <a:p>
            <a:r>
              <a:rPr lang="vi-VN"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Are you sure you want a plain pizza?</a:t>
            </a: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776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Sử</a:t>
            </a:r>
            <a:r>
              <a:rPr lang="en-US" dirty="0"/>
              <a:t> </a:t>
            </a:r>
            <a:r>
              <a:rPr lang="en-US" dirty="0" err="1"/>
              <a:t>dụng</a:t>
            </a:r>
            <a:r>
              <a:rPr lang="en-US" dirty="0"/>
              <a:t> </a:t>
            </a:r>
            <a:r>
              <a:rPr lang="en-US" dirty="0" err="1"/>
              <a:t>nhiều</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75207" y="1554339"/>
            <a:ext cx="10383367" cy="1452412"/>
          </a:xfrm>
        </p:spPr>
        <p:txBody>
          <a:bodyPr/>
          <a:lstStyle/>
          <a:p>
            <a:r>
              <a:rPr lang="en-US" dirty="0" err="1"/>
              <a:t>Ví</a:t>
            </a:r>
            <a:r>
              <a:rPr lang="en-US" dirty="0"/>
              <a:t> </a:t>
            </a:r>
            <a:r>
              <a:rPr lang="en-US" dirty="0" err="1"/>
              <a:t>dụ</a:t>
            </a:r>
            <a:r>
              <a:rPr lang="en-US" dirty="0"/>
              <a:t> </a:t>
            </a:r>
            <a:r>
              <a:rPr lang="en-US" dirty="0" err="1"/>
              <a:t>sau</a:t>
            </a:r>
            <a:r>
              <a:rPr lang="en-US" dirty="0"/>
              <a:t> </a:t>
            </a:r>
            <a:r>
              <a:rPr lang="en-US" dirty="0" err="1"/>
              <a:t>xác</a:t>
            </a:r>
            <a:r>
              <a:rPr lang="en-US" dirty="0"/>
              <a:t> </a:t>
            </a:r>
            <a:r>
              <a:rPr lang="en-US" dirty="0" err="1"/>
              <a:t>định</a:t>
            </a:r>
            <a:r>
              <a:rPr lang="en-US" dirty="0"/>
              <a:t> </a:t>
            </a:r>
            <a:r>
              <a:rPr lang="en-US" dirty="0" err="1"/>
              <a:t>hai</a:t>
            </a:r>
            <a:r>
              <a:rPr lang="en-US" dirty="0"/>
              <a:t> </a:t>
            </a:r>
            <a:r>
              <a:rPr lang="en-US" dirty="0" err="1"/>
              <a:t>danh</a:t>
            </a:r>
            <a:r>
              <a:rPr lang="en-US" dirty="0"/>
              <a:t> </a:t>
            </a:r>
            <a:r>
              <a:rPr lang="en-US" dirty="0" err="1"/>
              <a:t>sách</a:t>
            </a:r>
            <a:r>
              <a:rPr lang="en-US" dirty="0"/>
              <a:t>. </a:t>
            </a:r>
            <a:r>
              <a:rPr lang="en-US" dirty="0" err="1"/>
              <a:t>Đầu</a:t>
            </a:r>
            <a:r>
              <a:rPr lang="en-US" dirty="0"/>
              <a:t> </a:t>
            </a:r>
            <a:r>
              <a:rPr lang="en-US" dirty="0" err="1"/>
              <a:t>tiên</a:t>
            </a:r>
            <a:r>
              <a:rPr lang="en-US" dirty="0"/>
              <a:t> </a:t>
            </a:r>
            <a:r>
              <a:rPr lang="en-US" dirty="0" err="1"/>
              <a:t>là</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lớp</a:t>
            </a:r>
            <a:r>
              <a:rPr lang="en-US" dirty="0"/>
              <a:t> </a:t>
            </a:r>
            <a:r>
              <a:rPr lang="en-US" dirty="0" err="1"/>
              <a:t>phủ</a:t>
            </a:r>
            <a:r>
              <a:rPr lang="en-US" dirty="0"/>
              <a:t> </a:t>
            </a:r>
            <a:r>
              <a:rPr lang="en-US" dirty="0" err="1"/>
              <a:t>có</a:t>
            </a:r>
            <a:r>
              <a:rPr lang="en-US" dirty="0"/>
              <a:t> </a:t>
            </a:r>
            <a:r>
              <a:rPr lang="en-US" dirty="0" err="1"/>
              <a:t>sẵn</a:t>
            </a:r>
            <a:r>
              <a:rPr lang="en-US" dirty="0"/>
              <a:t> </a:t>
            </a:r>
            <a:r>
              <a:rPr lang="en-US" dirty="0" err="1"/>
              <a:t>tại</a:t>
            </a:r>
            <a:r>
              <a:rPr lang="en-US" dirty="0"/>
              <a:t> </a:t>
            </a:r>
            <a:r>
              <a:rPr lang="en-US" dirty="0" err="1"/>
              <a:t>tiệm</a:t>
            </a:r>
            <a:r>
              <a:rPr lang="en-US" dirty="0"/>
              <a:t> </a:t>
            </a:r>
            <a:r>
              <a:rPr lang="en-US" dirty="0" err="1"/>
              <a:t>bánh</a:t>
            </a:r>
            <a:r>
              <a:rPr lang="en-US" dirty="0"/>
              <a:t> pizza </a:t>
            </a:r>
            <a:r>
              <a:rPr lang="en-US" dirty="0" err="1"/>
              <a:t>và</a:t>
            </a:r>
            <a:r>
              <a:rPr lang="en-US" dirty="0"/>
              <a:t> </a:t>
            </a:r>
            <a:r>
              <a:rPr lang="en-US" dirty="0" err="1"/>
              <a:t>thứ</a:t>
            </a:r>
            <a:r>
              <a:rPr lang="en-US" dirty="0"/>
              <a:t> </a:t>
            </a:r>
            <a:r>
              <a:rPr lang="en-US" dirty="0" err="1"/>
              <a:t>hai</a:t>
            </a:r>
            <a:r>
              <a:rPr lang="en-US" dirty="0"/>
              <a:t> </a:t>
            </a:r>
            <a:r>
              <a:rPr lang="en-US" dirty="0" err="1"/>
              <a:t>là</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lớp</a:t>
            </a:r>
            <a:r>
              <a:rPr lang="en-US" dirty="0"/>
              <a:t> </a:t>
            </a:r>
            <a:r>
              <a:rPr lang="en-US" dirty="0" err="1"/>
              <a:t>phủ</a:t>
            </a:r>
            <a:r>
              <a:rPr lang="en-US" dirty="0"/>
              <a:t> </a:t>
            </a:r>
            <a:r>
              <a:rPr lang="en-US" dirty="0" err="1"/>
              <a:t>mà</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yêu</a:t>
            </a:r>
            <a:r>
              <a:rPr lang="en-US" dirty="0"/>
              <a:t> </a:t>
            </a:r>
            <a:r>
              <a:rPr lang="en-US" dirty="0" err="1"/>
              <a:t>cầu</a:t>
            </a:r>
            <a:r>
              <a:rPr lang="en-US" dirty="0"/>
              <a:t>. </a:t>
            </a:r>
          </a:p>
          <a:p>
            <a:r>
              <a:rPr lang="en-US" dirty="0" err="1"/>
              <a:t>Lần</a:t>
            </a:r>
            <a:r>
              <a:rPr lang="en-US" dirty="0"/>
              <a:t> </a:t>
            </a:r>
            <a:r>
              <a:rPr lang="en-US" dirty="0" err="1"/>
              <a:t>này</a:t>
            </a:r>
            <a:r>
              <a:rPr lang="en-US" dirty="0"/>
              <a:t>, </a:t>
            </a:r>
            <a:r>
              <a:rPr lang="en-US" dirty="0" err="1"/>
              <a:t>mỗi</a:t>
            </a:r>
            <a:r>
              <a:rPr lang="en-US" dirty="0"/>
              <a:t> </a:t>
            </a:r>
            <a:r>
              <a:rPr lang="en-US" dirty="0" err="1"/>
              <a:t>mục</a:t>
            </a:r>
            <a:r>
              <a:rPr lang="en-US" dirty="0"/>
              <a:t> </a:t>
            </a:r>
            <a:r>
              <a:rPr lang="en-US" dirty="0" err="1"/>
              <a:t>trong</a:t>
            </a:r>
            <a:r>
              <a:rPr lang="en-US" dirty="0"/>
              <a:t> </a:t>
            </a:r>
            <a:r>
              <a:rPr lang="en-US" dirty="0" err="1"/>
              <a:t>request_toppings</a:t>
            </a:r>
            <a:r>
              <a:rPr lang="en-US" dirty="0"/>
              <a:t> </a:t>
            </a:r>
            <a:r>
              <a:rPr lang="en-US" dirty="0" err="1"/>
              <a:t>được</a:t>
            </a:r>
            <a:r>
              <a:rPr lang="en-US" dirty="0"/>
              <a:t> </a:t>
            </a:r>
            <a:r>
              <a:rPr lang="en-US" dirty="0" err="1"/>
              <a:t>kiểm</a:t>
            </a:r>
            <a:r>
              <a:rPr lang="en-US" dirty="0"/>
              <a:t> </a:t>
            </a:r>
            <a:r>
              <a:rPr lang="en-US" dirty="0" err="1"/>
              <a:t>tra</a:t>
            </a:r>
            <a:r>
              <a:rPr lang="en-US" dirty="0"/>
              <a:t> </a:t>
            </a:r>
            <a:r>
              <a:rPr lang="en-US" dirty="0" err="1"/>
              <a:t>dựa</a:t>
            </a:r>
            <a:r>
              <a:rPr lang="en-US" dirty="0"/>
              <a:t> </a:t>
            </a:r>
            <a:r>
              <a:rPr lang="en-US" dirty="0" err="1"/>
              <a:t>trên</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lớp</a:t>
            </a:r>
            <a:r>
              <a:rPr lang="en-US" dirty="0"/>
              <a:t> </a:t>
            </a:r>
            <a:r>
              <a:rPr lang="en-US" dirty="0" err="1"/>
              <a:t>phủ</a:t>
            </a:r>
            <a:r>
              <a:rPr lang="en-US" dirty="0"/>
              <a:t> </a:t>
            </a:r>
            <a:r>
              <a:rPr lang="en-US" dirty="0" err="1"/>
              <a:t>có</a:t>
            </a:r>
            <a:r>
              <a:rPr lang="en-US" dirty="0"/>
              <a:t> </a:t>
            </a:r>
            <a:r>
              <a:rPr lang="en-US" dirty="0" err="1"/>
              <a:t>sẵn</a:t>
            </a:r>
            <a:r>
              <a:rPr lang="en-US" dirty="0"/>
              <a:t> </a:t>
            </a:r>
            <a:r>
              <a:rPr lang="en-US" dirty="0" err="1"/>
              <a:t>trước</a:t>
            </a:r>
            <a:r>
              <a:rPr lang="en-US" dirty="0"/>
              <a:t> </a:t>
            </a:r>
            <a:r>
              <a:rPr lang="en-US" dirty="0" err="1"/>
              <a:t>khi</a:t>
            </a:r>
            <a:r>
              <a:rPr lang="en-US" dirty="0"/>
              <a:t> </a:t>
            </a:r>
            <a:r>
              <a:rPr lang="en-US" dirty="0" err="1"/>
              <a:t>thêm</a:t>
            </a:r>
            <a:r>
              <a:rPr lang="en-US" dirty="0"/>
              <a:t> </a:t>
            </a:r>
            <a:r>
              <a:rPr lang="en-US" dirty="0" err="1"/>
              <a:t>vào</a:t>
            </a:r>
            <a:r>
              <a:rPr lang="en-US" dirty="0"/>
              <a:t> </a:t>
            </a:r>
            <a:r>
              <a:rPr lang="en-US" dirty="0" err="1"/>
              <a:t>bánh</a:t>
            </a:r>
            <a:r>
              <a:rPr lang="en-US" dirty="0"/>
              <a:t> pizza:</a:t>
            </a:r>
          </a:p>
        </p:txBody>
      </p:sp>
      <p:sp>
        <p:nvSpPr>
          <p:cNvPr id="4" name="Rectangle 3"/>
          <p:cNvSpPr/>
          <p:nvPr/>
        </p:nvSpPr>
        <p:spPr>
          <a:xfrm>
            <a:off x="437230" y="3635376"/>
            <a:ext cx="7573295" cy="2852704"/>
          </a:xfrm>
          <a:prstGeom prst="rect">
            <a:avLst/>
          </a:prstGeom>
        </p:spPr>
        <p:txBody>
          <a:bodyPr wrap="square">
            <a:spAutoFit/>
          </a:bodyPr>
          <a:lstStyle/>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err="1">
                <a:latin typeface="Courier New" panose="02070309020205020404" pitchFamily="49" charset="0"/>
                <a:ea typeface="SimSun" panose="02010600030101010101" pitchFamily="2" charset="-122"/>
              </a:rPr>
              <a:t>available_toppings</a:t>
            </a:r>
            <a:r>
              <a:rPr lang="en-US" sz="1400" spc="-20" dirty="0">
                <a:latin typeface="Courier New" panose="02070309020205020404" pitchFamily="49" charset="0"/>
                <a:ea typeface="SimSun" panose="02010600030101010101" pitchFamily="2" charset="-122"/>
              </a:rPr>
              <a:t> = ['mushrooms', 'olives', 'green peppers', 'pepperoni', 'pineapple', 'extra cheese']</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 = ['mushrooms', '</a:t>
            </a:r>
            <a:r>
              <a:rPr lang="en-US" sz="1400" spc="-20" dirty="0" err="1">
                <a:latin typeface="Courier New" panose="02070309020205020404" pitchFamily="49" charset="0"/>
                <a:ea typeface="SimSun" panose="02010600030101010101" pitchFamily="2" charset="-122"/>
              </a:rPr>
              <a:t>french</a:t>
            </a:r>
            <a:r>
              <a:rPr lang="en-US" sz="1400" spc="-20" dirty="0">
                <a:latin typeface="Courier New" panose="02070309020205020404" pitchFamily="49" charset="0"/>
                <a:ea typeface="SimSun" panose="02010600030101010101" pitchFamily="2" charset="-122"/>
              </a:rPr>
              <a:t> fries', 'extra cheese']</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③</a:t>
            </a:r>
            <a:r>
              <a:rPr lang="en-US" sz="1400" spc="-20" dirty="0">
                <a:latin typeface="Courier New" panose="02070309020205020404" pitchFamily="49" charset="0"/>
                <a:ea typeface="SimSun" panose="02010600030101010101" pitchFamily="2" charset="-122"/>
              </a:rPr>
              <a:t>for </a:t>
            </a:r>
            <a:r>
              <a:rPr lang="en-US" sz="1400" spc="-20" dirty="0" err="1">
                <a:latin typeface="Courier New" panose="02070309020205020404" pitchFamily="49" charset="0"/>
                <a:ea typeface="SimSun" panose="02010600030101010101" pitchFamily="2" charset="-122"/>
              </a:rPr>
              <a:t>requested_topping</a:t>
            </a:r>
            <a:r>
              <a:rPr lang="en-US" sz="1400" spc="-20" dirty="0">
                <a:latin typeface="Courier New" panose="02070309020205020404" pitchFamily="49" charset="0"/>
                <a:ea typeface="SimSun" panose="02010600030101010101" pitchFamily="2" charset="-122"/>
              </a:rPr>
              <a:t> in </a:t>
            </a:r>
            <a:r>
              <a:rPr lang="en-US" sz="1400" spc="-20" dirty="0" err="1">
                <a:latin typeface="Courier New" panose="02070309020205020404" pitchFamily="49" charset="0"/>
                <a:ea typeface="SimSun" panose="02010600030101010101" pitchFamily="2" charset="-122"/>
              </a:rPr>
              <a:t>requested_toppings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④</a:t>
            </a:r>
            <a:r>
              <a:rPr lang="en-US" sz="1400" spc="-20" dirty="0">
                <a:latin typeface="Courier New" panose="02070309020205020404" pitchFamily="49" charset="0"/>
                <a:ea typeface="SimSun" panose="02010600030101010101" pitchFamily="2" charset="-122"/>
              </a:rPr>
              <a:t>	if </a:t>
            </a:r>
            <a:r>
              <a:rPr lang="en-US" sz="1400" spc="-20" dirty="0" err="1">
                <a:latin typeface="Courier New" panose="02070309020205020404" pitchFamily="49" charset="0"/>
                <a:ea typeface="SimSun" panose="02010600030101010101" pitchFamily="2" charset="-122"/>
              </a:rPr>
              <a:t>requested_topping</a:t>
            </a:r>
            <a:r>
              <a:rPr lang="en-US" sz="1400" spc="-20" dirty="0">
                <a:latin typeface="Courier New" panose="02070309020205020404" pitchFamily="49" charset="0"/>
                <a:ea typeface="SimSun" panose="02010600030101010101" pitchFamily="2" charset="-122"/>
              </a:rPr>
              <a:t> in </a:t>
            </a:r>
            <a:r>
              <a:rPr lang="en-US" sz="1400" spc="-20" dirty="0" err="1">
                <a:latin typeface="Courier New" panose="02070309020205020404" pitchFamily="49" charset="0"/>
                <a:ea typeface="SimSun" panose="02010600030101010101" pitchFamily="2" charset="-122"/>
              </a:rPr>
              <a:t>available_toppings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f"Adding</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requested_topping</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⑤</a:t>
            </a:r>
            <a:r>
              <a:rPr lang="en-US" sz="1400" spc="-20" dirty="0">
                <a:latin typeface="Courier New" panose="02070309020205020404" pitchFamily="49" charset="0"/>
                <a:ea typeface="SimSun" panose="02010600030101010101" pitchFamily="2" charset="-122"/>
              </a:rPr>
              <a:t>	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f"Sorry</a:t>
            </a:r>
            <a:r>
              <a:rPr lang="en-US" sz="1400" spc="-20" dirty="0">
                <a:latin typeface="Courier New" panose="02070309020205020404" pitchFamily="49" charset="0"/>
                <a:ea typeface="SimSun" panose="02010600030101010101" pitchFamily="2" charset="-122"/>
              </a:rPr>
              <a:t>, we don't have {</a:t>
            </a:r>
            <a:r>
              <a:rPr lang="en-US" sz="1400" spc="-20" dirty="0" err="1">
                <a:latin typeface="Courier New" panose="02070309020205020404" pitchFamily="49" charset="0"/>
                <a:ea typeface="SimSun" panose="02010600030101010101" pitchFamily="2" charset="-122"/>
              </a:rPr>
              <a:t>requested_topping</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nFinished</a:t>
            </a:r>
            <a:r>
              <a:rPr lang="en-US" sz="1400" spc="-20" dirty="0">
                <a:latin typeface="Courier New" panose="02070309020205020404" pitchFamily="49" charset="0"/>
                <a:ea typeface="SimSun" panose="02010600030101010101" pitchFamily="2" charset="-122"/>
              </a:rPr>
              <a:t> making your pizza!")</a:t>
            </a:r>
          </a:p>
        </p:txBody>
      </p:sp>
      <p:sp>
        <p:nvSpPr>
          <p:cNvPr id="5" name="Rectangle 4"/>
          <p:cNvSpPr/>
          <p:nvPr/>
        </p:nvSpPr>
        <p:spPr>
          <a:xfrm>
            <a:off x="8187558" y="4481727"/>
            <a:ext cx="3535680" cy="1623137"/>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Adding mushrooms.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Sorry, we don't have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french</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fries.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Adding extra cheese.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Finished making your pizza!</a:t>
            </a:r>
          </a:p>
        </p:txBody>
      </p:sp>
      <p:sp>
        <p:nvSpPr>
          <p:cNvPr id="6" name="TextBox 5"/>
          <p:cNvSpPr txBox="1"/>
          <p:nvPr/>
        </p:nvSpPr>
        <p:spPr>
          <a:xfrm>
            <a:off x="8187558" y="3851250"/>
            <a:ext cx="1014445" cy="369332"/>
          </a:xfrm>
          <a:prstGeom prst="rect">
            <a:avLst/>
          </a:prstGeom>
          <a:noFill/>
        </p:spPr>
        <p:txBody>
          <a:bodyPr wrap="none" rtlCol="0">
            <a:spAutoFit/>
          </a:bodyPr>
          <a:lstStyle/>
          <a:p>
            <a:r>
              <a:rPr lang="en-US"/>
              <a:t>Kết quả: </a:t>
            </a:r>
          </a:p>
        </p:txBody>
      </p:sp>
    </p:spTree>
    <p:extLst>
      <p:ext uri="{BB962C8B-B14F-4D97-AF65-F5344CB8AC3E}">
        <p14:creationId xmlns:p14="http://schemas.microsoft.com/office/powerpoint/2010/main" val="4183738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Kết chương</a:t>
            </a:r>
          </a:p>
        </p:txBody>
      </p:sp>
      <p:sp>
        <p:nvSpPr>
          <p:cNvPr id="3" name="Content Placeholder 2"/>
          <p:cNvSpPr>
            <a:spLocks noGrp="1"/>
          </p:cNvSpPr>
          <p:nvPr>
            <p:ph idx="1"/>
          </p:nvPr>
        </p:nvSpPr>
        <p:spPr>
          <a:xfrm>
            <a:off x="1097280" y="1845734"/>
            <a:ext cx="10058400" cy="4441554"/>
          </a:xfrm>
        </p:spPr>
        <p:txBody>
          <a:bodyPr>
            <a:normAutofit fontScale="92500"/>
          </a:bodyPr>
          <a:lstStyle/>
          <a:p>
            <a:r>
              <a:rPr lang="vi-VN" dirty="0"/>
              <a:t>Trong chương này, </a:t>
            </a:r>
            <a:r>
              <a:rPr lang="en-US" dirty="0" err="1"/>
              <a:t>chúng</a:t>
            </a:r>
            <a:r>
              <a:rPr lang="en-US" dirty="0"/>
              <a:t> ta</a:t>
            </a:r>
            <a:r>
              <a:rPr lang="vi-VN" dirty="0"/>
              <a:t> đã học </a:t>
            </a:r>
            <a:endParaRPr lang="en-US" dirty="0"/>
          </a:p>
          <a:p>
            <a:pPr lvl="1"/>
            <a:r>
              <a:rPr lang="vi-VN" dirty="0"/>
              <a:t>cách viết các bài kiểm tra có điều kiện, luôn luôn đánh giá </a:t>
            </a:r>
            <a:r>
              <a:rPr lang="en-US" dirty="0"/>
              <a:t>True</a:t>
            </a:r>
            <a:r>
              <a:rPr lang="vi-VN" dirty="0"/>
              <a:t> hay </a:t>
            </a:r>
            <a:r>
              <a:rPr lang="en-US" dirty="0"/>
              <a:t>False</a:t>
            </a:r>
            <a:r>
              <a:rPr lang="vi-VN" dirty="0"/>
              <a:t>. </a:t>
            </a:r>
            <a:endParaRPr lang="en-US" dirty="0"/>
          </a:p>
          <a:p>
            <a:pPr lvl="1"/>
            <a:r>
              <a:rPr lang="vi-VN" dirty="0"/>
              <a:t>cách viết các câu lệnh if đơn giản, chuỗi if-else và chuỗi if-elif-else. </a:t>
            </a:r>
            <a:endParaRPr lang="en-US" dirty="0"/>
          </a:p>
          <a:p>
            <a:pPr lvl="1"/>
            <a:r>
              <a:rPr lang="vi-VN" dirty="0"/>
              <a:t>sử dụng các cấu trúc này để xác định các điều kiện cụ thể cần để kiểm tra và biết khi nào các điều kiện đó đã được đáp ứng</a:t>
            </a:r>
            <a:r>
              <a:rPr lang="en-US" dirty="0"/>
              <a:t> </a:t>
            </a:r>
          </a:p>
          <a:p>
            <a:pPr lvl="1"/>
            <a:r>
              <a:rPr lang="en-US" dirty="0" err="1"/>
              <a:t>cách</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nhất</a:t>
            </a:r>
            <a:r>
              <a:rPr lang="en-US" dirty="0"/>
              <a:t> </a:t>
            </a:r>
            <a:r>
              <a:rPr lang="en-US" dirty="0" err="1"/>
              <a:t>định</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dirty="0" err="1"/>
              <a:t>khác</a:t>
            </a:r>
            <a:r>
              <a:rPr lang="en-US" dirty="0"/>
              <a:t>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mục</a:t>
            </a:r>
            <a:r>
              <a:rPr lang="en-US" dirty="0"/>
              <a:t> </a:t>
            </a:r>
            <a:r>
              <a:rPr lang="en-US" dirty="0" err="1"/>
              <a:t>khác</a:t>
            </a:r>
            <a:r>
              <a:rPr lang="en-US" dirty="0"/>
              <a:t> </a:t>
            </a:r>
            <a:r>
              <a:rPr lang="en-US" dirty="0" err="1"/>
              <a:t>trong</a:t>
            </a:r>
            <a:r>
              <a:rPr lang="en-US" dirty="0"/>
              <a:t> </a:t>
            </a:r>
            <a:r>
              <a:rPr lang="en-US" dirty="0" err="1"/>
              <a:t>khi</a:t>
            </a:r>
            <a:r>
              <a:rPr lang="en-US" dirty="0"/>
              <a:t> </a:t>
            </a:r>
            <a:r>
              <a:rPr lang="en-US" dirty="0" err="1"/>
              <a:t>tiếp</a:t>
            </a:r>
            <a:r>
              <a:rPr lang="en-US" dirty="0"/>
              <a:t> </a:t>
            </a:r>
            <a:r>
              <a:rPr lang="en-US" dirty="0" err="1"/>
              <a:t>tục</a:t>
            </a:r>
            <a:r>
              <a:rPr lang="en-US" dirty="0"/>
              <a:t> </a:t>
            </a:r>
            <a:r>
              <a:rPr lang="en-US" dirty="0" err="1"/>
              <a:t>sử</a:t>
            </a:r>
            <a:r>
              <a:rPr lang="en-US" dirty="0"/>
              <a:t> </a:t>
            </a:r>
            <a:r>
              <a:rPr lang="en-US" dirty="0" err="1"/>
              <a:t>dụng</a:t>
            </a:r>
            <a:r>
              <a:rPr lang="en-US" dirty="0"/>
              <a:t> </a:t>
            </a:r>
            <a:r>
              <a:rPr lang="en-US" dirty="0" err="1"/>
              <a:t>hiệu</a:t>
            </a:r>
            <a:r>
              <a:rPr lang="en-US" dirty="0"/>
              <a:t> </a:t>
            </a:r>
            <a:r>
              <a:rPr lang="en-US" dirty="0" err="1"/>
              <a:t>quả</a:t>
            </a:r>
            <a:r>
              <a:rPr lang="en-US" dirty="0"/>
              <a:t> </a:t>
            </a:r>
            <a:r>
              <a:rPr lang="en-US" dirty="0" err="1"/>
              <a:t>của</a:t>
            </a:r>
            <a:r>
              <a:rPr lang="en-US" dirty="0"/>
              <a:t> </a:t>
            </a:r>
            <a:r>
              <a:rPr lang="en-US" dirty="0" err="1"/>
              <a:t>vòng</a:t>
            </a:r>
            <a:r>
              <a:rPr lang="en-US" dirty="0"/>
              <a:t> </a:t>
            </a:r>
            <a:r>
              <a:rPr lang="en-US" dirty="0" err="1"/>
              <a:t>lặp</a:t>
            </a:r>
            <a:r>
              <a:rPr lang="en-US" dirty="0"/>
              <a:t> for</a:t>
            </a:r>
          </a:p>
          <a:p>
            <a:r>
              <a:rPr lang="en-US" dirty="0" err="1"/>
              <a:t>Trong</a:t>
            </a:r>
            <a:r>
              <a:rPr lang="en-US" dirty="0"/>
              <a:t> </a:t>
            </a:r>
            <a:r>
              <a:rPr lang="en-US" dirty="0" err="1"/>
              <a:t>chương</a:t>
            </a:r>
            <a:r>
              <a:rPr lang="en-US" dirty="0"/>
              <a:t> </a:t>
            </a:r>
            <a:r>
              <a:rPr lang="en-US" dirty="0" err="1"/>
              <a:t>tiếp</a:t>
            </a:r>
            <a:r>
              <a:rPr lang="en-US" dirty="0"/>
              <a:t> </a:t>
            </a:r>
            <a:r>
              <a:rPr lang="en-US" dirty="0" err="1"/>
              <a:t>theo</a:t>
            </a:r>
            <a:r>
              <a:rPr lang="en-US" dirty="0"/>
              <a:t>, ta </a:t>
            </a:r>
            <a:r>
              <a:rPr lang="en-US" dirty="0" err="1"/>
              <a:t>sẽ</a:t>
            </a:r>
            <a:r>
              <a:rPr lang="en-US" dirty="0"/>
              <a:t> </a:t>
            </a:r>
            <a:r>
              <a:rPr lang="en-US" dirty="0" err="1"/>
              <a:t>tìm</a:t>
            </a:r>
            <a:r>
              <a:rPr lang="en-US" dirty="0"/>
              <a:t> </a:t>
            </a:r>
            <a:r>
              <a:rPr lang="en-US" dirty="0" err="1"/>
              <a:t>hiểu</a:t>
            </a:r>
            <a:r>
              <a:rPr lang="en-US" dirty="0"/>
              <a:t> </a:t>
            </a:r>
            <a:r>
              <a:rPr lang="en-US" dirty="0" err="1"/>
              <a:t>về</a:t>
            </a:r>
            <a:r>
              <a:rPr lang="en-US" dirty="0"/>
              <a:t> </a:t>
            </a:r>
            <a:r>
              <a:rPr lang="en-US" dirty="0" err="1"/>
              <a:t>từ</a:t>
            </a:r>
            <a:r>
              <a:rPr lang="en-US" dirty="0"/>
              <a:t> </a:t>
            </a:r>
            <a:r>
              <a:rPr lang="en-US" dirty="0" err="1"/>
              <a:t>điển</a:t>
            </a:r>
            <a:r>
              <a:rPr lang="en-US" dirty="0"/>
              <a:t> </a:t>
            </a:r>
            <a:r>
              <a:rPr lang="en-US" dirty="0" err="1"/>
              <a:t>của</a:t>
            </a:r>
            <a:r>
              <a:rPr lang="en-US" dirty="0"/>
              <a:t> Python. </a:t>
            </a:r>
            <a:r>
              <a:rPr lang="en-US" dirty="0" err="1"/>
              <a:t>Từ</a:t>
            </a:r>
            <a:r>
              <a:rPr lang="en-US" dirty="0"/>
              <a:t> </a:t>
            </a:r>
            <a:r>
              <a:rPr lang="en-US" dirty="0" err="1"/>
              <a:t>điển</a:t>
            </a:r>
            <a:r>
              <a:rPr lang="en-US" dirty="0"/>
              <a:t> </a:t>
            </a:r>
            <a:r>
              <a:rPr lang="en-US" dirty="0" err="1"/>
              <a:t>tương</a:t>
            </a:r>
            <a:r>
              <a:rPr lang="en-US" dirty="0"/>
              <a:t> </a:t>
            </a:r>
            <a:r>
              <a:rPr lang="en-US" dirty="0" err="1"/>
              <a:t>tự</a:t>
            </a:r>
            <a:r>
              <a:rPr lang="en-US" dirty="0"/>
              <a:t> </a:t>
            </a:r>
            <a:r>
              <a:rPr lang="en-US" dirty="0" err="1"/>
              <a:t>như</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nhưng</a:t>
            </a:r>
            <a:r>
              <a:rPr lang="en-US" dirty="0"/>
              <a:t> </a:t>
            </a:r>
            <a:r>
              <a:rPr lang="en-US" dirty="0" err="1"/>
              <a:t>nó</a:t>
            </a:r>
            <a:r>
              <a:rPr lang="en-US" dirty="0"/>
              <a:t> </a:t>
            </a:r>
            <a:r>
              <a:rPr lang="en-US" dirty="0" err="1"/>
              <a:t>cho</a:t>
            </a:r>
            <a:r>
              <a:rPr lang="en-US" dirty="0"/>
              <a:t> </a:t>
            </a:r>
            <a:r>
              <a:rPr lang="en-US" dirty="0" err="1"/>
              <a:t>phép</a:t>
            </a:r>
            <a:r>
              <a:rPr lang="en-US" dirty="0"/>
              <a:t> ta </a:t>
            </a:r>
            <a:r>
              <a:rPr lang="en-US" dirty="0" err="1"/>
              <a:t>kết</a:t>
            </a:r>
            <a:r>
              <a:rPr lang="en-US" dirty="0"/>
              <a:t> </a:t>
            </a:r>
            <a:r>
              <a:rPr lang="en-US" dirty="0" err="1"/>
              <a:t>nối</a:t>
            </a:r>
            <a:r>
              <a:rPr lang="en-US" dirty="0"/>
              <a:t> </a:t>
            </a:r>
            <a:r>
              <a:rPr lang="en-US" dirty="0" err="1"/>
              <a:t>các</a:t>
            </a:r>
            <a:r>
              <a:rPr lang="en-US" dirty="0"/>
              <a:t> </a:t>
            </a:r>
            <a:r>
              <a:rPr lang="en-US" dirty="0" err="1"/>
              <a:t>phần</a:t>
            </a:r>
            <a:r>
              <a:rPr lang="en-US" dirty="0"/>
              <a:t> </a:t>
            </a:r>
            <a:r>
              <a:rPr lang="en-US" dirty="0" err="1"/>
              <a:t>thông</a:t>
            </a:r>
            <a:r>
              <a:rPr lang="en-US" dirty="0"/>
              <a:t> tin. Ta </a:t>
            </a:r>
            <a:r>
              <a:rPr lang="en-US" dirty="0" err="1"/>
              <a:t>sẽ</a:t>
            </a:r>
            <a:r>
              <a:rPr lang="en-US" dirty="0"/>
              <a:t> </a:t>
            </a:r>
            <a:r>
              <a:rPr lang="en-US" dirty="0" err="1"/>
              <a:t>học</a:t>
            </a:r>
            <a:r>
              <a:rPr lang="en-US" dirty="0"/>
              <a:t> </a:t>
            </a:r>
            <a:r>
              <a:rPr lang="en-US" dirty="0" err="1"/>
              <a:t>cách</a:t>
            </a:r>
            <a:r>
              <a:rPr lang="en-US" dirty="0"/>
              <a:t> </a:t>
            </a:r>
            <a:r>
              <a:rPr lang="en-US" dirty="0" err="1"/>
              <a:t>xây</a:t>
            </a:r>
            <a:r>
              <a:rPr lang="en-US" dirty="0"/>
              <a:t> </a:t>
            </a:r>
            <a:r>
              <a:rPr lang="en-US" dirty="0" err="1"/>
              <a:t>dựng</a:t>
            </a:r>
            <a:r>
              <a:rPr lang="en-US" dirty="0"/>
              <a:t> </a:t>
            </a:r>
            <a:r>
              <a:rPr lang="en-US" dirty="0" err="1"/>
              <a:t>từ</a:t>
            </a:r>
            <a:r>
              <a:rPr lang="en-US" dirty="0"/>
              <a:t> </a:t>
            </a:r>
            <a:r>
              <a:rPr lang="en-US" dirty="0" err="1"/>
              <a:t>điển</a:t>
            </a:r>
            <a:r>
              <a:rPr lang="en-US" dirty="0"/>
              <a:t>, </a:t>
            </a:r>
            <a:r>
              <a:rPr lang="en-US" dirty="0" err="1"/>
              <a:t>lặp</a:t>
            </a:r>
            <a:r>
              <a:rPr lang="en-US" dirty="0"/>
              <a:t> qua </a:t>
            </a:r>
            <a:r>
              <a:rPr lang="en-US" dirty="0" err="1"/>
              <a:t>chúng</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chúng</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danh</a:t>
            </a:r>
            <a:r>
              <a:rPr lang="en-US" dirty="0"/>
              <a:t> </a:t>
            </a:r>
            <a:r>
              <a:rPr lang="en-US" dirty="0" err="1"/>
              <a:t>sách</a:t>
            </a:r>
            <a:r>
              <a:rPr lang="en-US" dirty="0"/>
              <a:t> </a:t>
            </a:r>
            <a:r>
              <a:rPr lang="en-US" dirty="0" err="1"/>
              <a:t>và</a:t>
            </a:r>
            <a:r>
              <a:rPr lang="en-US" dirty="0"/>
              <a:t> </a:t>
            </a:r>
            <a:r>
              <a:rPr lang="en-US" dirty="0" err="1"/>
              <a:t>câu</a:t>
            </a:r>
            <a:r>
              <a:rPr lang="en-US" dirty="0"/>
              <a:t> </a:t>
            </a:r>
            <a:r>
              <a:rPr lang="en-US" dirty="0" err="1"/>
              <a:t>lệnh</a:t>
            </a:r>
            <a:r>
              <a:rPr lang="en-US" dirty="0"/>
              <a:t> if. </a:t>
            </a:r>
            <a:r>
              <a:rPr lang="en-US" dirty="0" err="1"/>
              <a:t>Tìm</a:t>
            </a:r>
            <a:r>
              <a:rPr lang="en-US" dirty="0"/>
              <a:t> </a:t>
            </a:r>
            <a:r>
              <a:rPr lang="en-US" dirty="0" err="1"/>
              <a:t>hiểu</a:t>
            </a:r>
            <a:r>
              <a:rPr lang="en-US" dirty="0"/>
              <a:t> </a:t>
            </a:r>
            <a:r>
              <a:rPr lang="en-US" dirty="0" err="1"/>
              <a:t>về</a:t>
            </a:r>
            <a:r>
              <a:rPr lang="en-US" dirty="0"/>
              <a:t> </a:t>
            </a:r>
            <a:r>
              <a:rPr lang="en-US" dirty="0" err="1"/>
              <a:t>từ</a:t>
            </a:r>
            <a:r>
              <a:rPr lang="en-US" dirty="0"/>
              <a:t> </a:t>
            </a:r>
            <a:r>
              <a:rPr lang="en-US" dirty="0" err="1"/>
              <a:t>điển</a:t>
            </a:r>
            <a:r>
              <a:rPr lang="en-US" dirty="0"/>
              <a:t> </a:t>
            </a:r>
            <a:r>
              <a:rPr lang="en-US" dirty="0" err="1"/>
              <a:t>sẽ</a:t>
            </a:r>
            <a:r>
              <a:rPr lang="en-US" dirty="0"/>
              <a:t> </a:t>
            </a:r>
            <a:r>
              <a:rPr lang="en-US" dirty="0" err="1"/>
              <a:t>cho</a:t>
            </a:r>
            <a:r>
              <a:rPr lang="en-US" dirty="0"/>
              <a:t> </a:t>
            </a:r>
            <a:r>
              <a:rPr lang="en-US" dirty="0" err="1"/>
              <a:t>phép</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nhiều</a:t>
            </a:r>
            <a:r>
              <a:rPr lang="en-US" dirty="0"/>
              <a:t> </a:t>
            </a:r>
            <a:r>
              <a:rPr lang="en-US" dirty="0" err="1"/>
              <a:t>tình</a:t>
            </a:r>
            <a:r>
              <a:rPr lang="en-US" dirty="0"/>
              <a:t> </a:t>
            </a:r>
            <a:r>
              <a:rPr lang="en-US" dirty="0" err="1"/>
              <a:t>huống</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 </a:t>
            </a:r>
            <a:r>
              <a:rPr lang="en-US" dirty="0" err="1"/>
              <a:t>hơn</a:t>
            </a:r>
            <a:r>
              <a:rPr lang="en-US" dirty="0"/>
              <a:t> </a:t>
            </a:r>
            <a:r>
              <a:rPr lang="en-US" dirty="0" err="1"/>
              <a:t>nữa</a:t>
            </a:r>
            <a:r>
              <a:rPr lang="en-US" dirty="0"/>
              <a:t>.</a:t>
            </a:r>
          </a:p>
          <a:p>
            <a:endParaRPr lang="en-US" dirty="0"/>
          </a:p>
        </p:txBody>
      </p:sp>
    </p:spTree>
    <p:extLst>
      <p:ext uri="{BB962C8B-B14F-4D97-AF65-F5344CB8AC3E}">
        <p14:creationId xmlns:p14="http://schemas.microsoft.com/office/powerpoint/2010/main" val="341019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Bài tập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6864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Nội</a:t>
            </a:r>
            <a:r>
              <a:rPr lang="en-US" b="1" dirty="0"/>
              <a:t> dung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800">
                <a:latin typeface="Calibri Light" panose="020F0302020204030204" pitchFamily="34" charset="0"/>
                <a:cs typeface="Calibri Light" panose="020F0302020204030204" pitchFamily="34" charset="0"/>
              </a:rPr>
              <a:t>Ví dụ</a:t>
            </a:r>
          </a:p>
          <a:p>
            <a:pPr>
              <a:buFont typeface="Wingdings" panose="05000000000000000000" pitchFamily="2" charset="2"/>
              <a:buChar char="q"/>
            </a:pPr>
            <a:r>
              <a:rPr lang="en-US" sz="2800">
                <a:latin typeface="Calibri Light" panose="020F0302020204030204" pitchFamily="34" charset="0"/>
                <a:cs typeface="Calibri Light" panose="020F0302020204030204" pitchFamily="34" charset="0"/>
              </a:rPr>
              <a:t>Kiểm tra có điều kiện</a:t>
            </a:r>
          </a:p>
          <a:p>
            <a:pPr>
              <a:buFont typeface="Wingdings" panose="05000000000000000000" pitchFamily="2" charset="2"/>
              <a:buChar char="q"/>
            </a:pPr>
            <a:r>
              <a:rPr lang="en-US" sz="2800">
                <a:latin typeface="Calibri Light" panose="020F0302020204030204" pitchFamily="34" charset="0"/>
                <a:cs typeface="Calibri Light" panose="020F0302020204030204" pitchFamily="34" charset="0"/>
              </a:rPr>
              <a:t>Câu lệnh If</a:t>
            </a:r>
          </a:p>
          <a:p>
            <a:pPr>
              <a:buFont typeface="Wingdings" panose="05000000000000000000" pitchFamily="2" charset="2"/>
              <a:buChar char="q"/>
            </a:pPr>
            <a:r>
              <a:rPr lang="en-US" sz="2800">
                <a:latin typeface="Calibri Light" panose="020F0302020204030204" pitchFamily="34" charset="0"/>
                <a:cs typeface="Calibri Light" panose="020F0302020204030204" pitchFamily="34" charset="0"/>
              </a:rPr>
              <a:t>Câu lệnh If với danh sách</a:t>
            </a:r>
          </a:p>
          <a:p>
            <a:endParaRPr lang="vi-VN" sz="28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319722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4.1. Ví dụ </a:t>
            </a:r>
          </a:p>
        </p:txBody>
      </p:sp>
      <p:sp>
        <p:nvSpPr>
          <p:cNvPr id="3" name="Content Placeholder 2"/>
          <p:cNvSpPr>
            <a:spLocks noGrp="1"/>
          </p:cNvSpPr>
          <p:nvPr>
            <p:ph idx="1"/>
          </p:nvPr>
        </p:nvSpPr>
        <p:spPr>
          <a:xfrm>
            <a:off x="1097280" y="1845734"/>
            <a:ext cx="10058400" cy="762651"/>
          </a:xfrm>
        </p:spPr>
        <p:txBody>
          <a:bodyPr/>
          <a:lstStyle/>
          <a:p>
            <a:r>
              <a:rPr lang="vi-VN"/>
              <a:t>Đoạn mã sau đây lặp lại danh sách tên xe và tìm kiếm giá trị 'bmw'. Bất cứ khi nào giá trị là 'bmw', nó sẽ được in bằng chữ hoa thay vì chữ hoa tiêu đề</a:t>
            </a:r>
            <a:endParaRPr lang="en-US"/>
          </a:p>
        </p:txBody>
      </p:sp>
      <p:sp>
        <p:nvSpPr>
          <p:cNvPr id="4" name="Rectangle 3"/>
          <p:cNvSpPr/>
          <p:nvPr/>
        </p:nvSpPr>
        <p:spPr>
          <a:xfrm>
            <a:off x="1411605" y="3429000"/>
            <a:ext cx="6096000" cy="1955535"/>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cars = ['</a:t>
            </a:r>
            <a:r>
              <a:rPr lang="en-US" sz="1400" spc="-20" dirty="0" err="1">
                <a:latin typeface="Courier New" panose="02070309020205020404" pitchFamily="49" charset="0"/>
                <a:ea typeface="SimSun" panose="02010600030101010101" pitchFamily="2" charset="-122"/>
              </a:rPr>
              <a:t>audi</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bmw</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subaru</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toyota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car in cars: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car=='</a:t>
            </a:r>
            <a:r>
              <a:rPr lang="en-US" sz="1400" spc="-20" dirty="0" err="1">
                <a:latin typeface="Courier New" panose="02070309020205020404" pitchFamily="49" charset="0"/>
                <a:ea typeface="SimSun" panose="02010600030101010101" pitchFamily="2" charset="-122"/>
              </a:rPr>
              <a:t>bmw</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car.upper</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car.title</a:t>
            </a: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6756400" y="3592513"/>
            <a:ext cx="2380699" cy="1314206"/>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Audi</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BMW</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Subaru</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Toyota</a:t>
            </a:r>
          </a:p>
        </p:txBody>
      </p:sp>
    </p:spTree>
    <p:extLst>
      <p:ext uri="{BB962C8B-B14F-4D97-AF65-F5344CB8AC3E}">
        <p14:creationId xmlns:p14="http://schemas.microsoft.com/office/powerpoint/2010/main" val="913504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4.2. Kiểm tra có điều kiện</a:t>
            </a:r>
          </a:p>
        </p:txBody>
      </p:sp>
      <p:sp>
        <p:nvSpPr>
          <p:cNvPr id="3" name="Content Placeholder 2"/>
          <p:cNvSpPr>
            <a:spLocks noGrp="1"/>
          </p:cNvSpPr>
          <p:nvPr>
            <p:ph idx="1"/>
          </p:nvPr>
        </p:nvSpPr>
        <p:spPr/>
        <p:txBody>
          <a:bodyPr/>
          <a:lstStyle/>
          <a:p>
            <a:r>
              <a:rPr lang="vi-VN"/>
              <a:t>Ở trung tâm của mọi câu lệnh if là biểu thức mà có thể được đánh giá là True hoặc False và nó được gọi là kiểm tra có điều kiện.</a:t>
            </a:r>
            <a:endParaRPr lang="en-US"/>
          </a:p>
          <a:p>
            <a:r>
              <a:rPr lang="vi-VN"/>
              <a:t>Python sử dụng các giá trị True và False để quyết định xem mã trong câu lệnh if có được thực thi hay không. </a:t>
            </a:r>
            <a:endParaRPr lang="en-US"/>
          </a:p>
          <a:p>
            <a:r>
              <a:rPr lang="vi-VN"/>
              <a:t>Nếu một kiểm tra có điều kiện đánh giá là True, Python thực thi mã sau câu lệnh if. Nếu kiểm tra đánh giá là False, Python sẽ bỏ qua mã sau câu lệnh if.</a:t>
            </a:r>
            <a:endParaRPr lang="en-US"/>
          </a:p>
          <a:p>
            <a:endParaRPr lang="en-US"/>
          </a:p>
        </p:txBody>
      </p:sp>
    </p:spTree>
    <p:extLst>
      <p:ext uri="{BB962C8B-B14F-4D97-AF65-F5344CB8AC3E}">
        <p14:creationId xmlns:p14="http://schemas.microsoft.com/office/powerpoint/2010/main" val="1579732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Kiểm</a:t>
            </a:r>
            <a:r>
              <a:rPr lang="en-US" dirty="0"/>
              <a:t> </a:t>
            </a:r>
            <a:r>
              <a:rPr lang="en-US" dirty="0" err="1"/>
              <a:t>tra</a:t>
            </a:r>
            <a:r>
              <a:rPr lang="en-US" dirty="0"/>
              <a:t> </a:t>
            </a:r>
            <a:r>
              <a:rPr lang="en-US" dirty="0" err="1"/>
              <a:t>đẳng</a:t>
            </a:r>
            <a:r>
              <a:rPr lang="en-US" dirty="0"/>
              <a:t> </a:t>
            </a:r>
            <a:r>
              <a:rPr lang="en-US" dirty="0" err="1"/>
              <a:t>thức</a:t>
            </a:r>
            <a:endParaRPr lang="en-US" dirty="0"/>
          </a:p>
        </p:txBody>
      </p:sp>
      <p:sp>
        <p:nvSpPr>
          <p:cNvPr id="3" name="Content Placeholder 2"/>
          <p:cNvSpPr>
            <a:spLocks noGrp="1"/>
          </p:cNvSpPr>
          <p:nvPr>
            <p:ph idx="1"/>
          </p:nvPr>
        </p:nvSpPr>
        <p:spPr>
          <a:xfrm>
            <a:off x="1097280" y="1845734"/>
            <a:ext cx="10058400" cy="1519766"/>
          </a:xfrm>
        </p:spPr>
        <p:txBody>
          <a:bodyPr/>
          <a:lstStyle/>
          <a:p>
            <a:r>
              <a:rPr lang="vi-VN"/>
              <a:t>Hầu hết các </a:t>
            </a:r>
            <a:r>
              <a:rPr lang="en-US"/>
              <a:t>kiểm tra</a:t>
            </a:r>
            <a:r>
              <a:rPr lang="vi-VN"/>
              <a:t> có điều kiện đều so sánh giá trị hiện tại của một biến với một giá trị cụ thể.</a:t>
            </a:r>
            <a:r>
              <a:rPr lang="en-US"/>
              <a:t> </a:t>
            </a:r>
          </a:p>
          <a:p>
            <a:r>
              <a:rPr lang="en-US"/>
              <a:t>Câu kiểm tra có điều kiện đơn giản nhất là kiểm tra giá trị của một biến có bằng một giá trị cụ thể nào không.</a:t>
            </a:r>
          </a:p>
        </p:txBody>
      </p:sp>
      <p:sp>
        <p:nvSpPr>
          <p:cNvPr id="4" name="Rectangle 3"/>
          <p:cNvSpPr/>
          <p:nvPr/>
        </p:nvSpPr>
        <p:spPr>
          <a:xfrm>
            <a:off x="1097280" y="3365500"/>
            <a:ext cx="1938020" cy="989502"/>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car = 'bmw'</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car == 'bmw'</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True</a:t>
            </a:r>
          </a:p>
        </p:txBody>
      </p:sp>
      <p:sp>
        <p:nvSpPr>
          <p:cNvPr id="5" name="Rectangle 4"/>
          <p:cNvSpPr/>
          <p:nvPr/>
        </p:nvSpPr>
        <p:spPr>
          <a:xfrm>
            <a:off x="5321300" y="3365500"/>
            <a:ext cx="2146300" cy="989502"/>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car = 'audi'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car == 'bmw'</a:t>
            </a:r>
          </a:p>
          <a:p>
            <a:pPr algn="just">
              <a:lnSpc>
                <a:spcPct val="115000"/>
              </a:lnSpc>
              <a:spcBef>
                <a:spcPts val="300"/>
              </a:spcBef>
              <a:spcAft>
                <a:spcPts val="300"/>
              </a:spcAft>
            </a:pPr>
            <a:r>
              <a:rPr lang="vi-VN"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False</a:t>
            </a: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p:cNvSpPr/>
          <p:nvPr/>
        </p:nvSpPr>
        <p:spPr>
          <a:xfrm>
            <a:off x="1097280" y="4561185"/>
            <a:ext cx="10243820"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Trong ví dụ trên, dấu bằng ‘=’ chính là một câu, thực hiện lệnh gán. Trong khi đó, dấu bằng kép ‘==’ lại là khiến nó trở thành câu hỏi: “Liệu giá trị của biến car có bằng ‘bmw’ hay không?”.</a:t>
            </a:r>
            <a:endParaRPr lang="en-US"/>
          </a:p>
        </p:txBody>
      </p:sp>
    </p:spTree>
    <p:extLst>
      <p:ext uri="{BB962C8B-B14F-4D97-AF65-F5344CB8AC3E}">
        <p14:creationId xmlns:p14="http://schemas.microsoft.com/office/powerpoint/2010/main" val="56990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639235"/>
            <a:ext cx="8026400" cy="487363"/>
          </a:xfrm>
          <a:noFill/>
        </p:spPr>
        <p:txBody>
          <a:bodyPr/>
          <a:lstStyle/>
          <a:p>
            <a:r>
              <a:rPr lang="en-US" dirty="0" err="1"/>
              <a:t>Bỏ</a:t>
            </a:r>
            <a:r>
              <a:rPr lang="en-US" dirty="0"/>
              <a:t> qua </a:t>
            </a:r>
            <a:r>
              <a:rPr lang="en-US" dirty="0" err="1"/>
              <a:t>chữ</a:t>
            </a:r>
            <a:r>
              <a:rPr lang="en-US" dirty="0"/>
              <a:t> </a:t>
            </a:r>
            <a:r>
              <a:rPr lang="en-US" dirty="0" err="1"/>
              <a:t>viết</a:t>
            </a:r>
            <a:r>
              <a:rPr lang="en-US" dirty="0"/>
              <a:t> </a:t>
            </a:r>
            <a:r>
              <a:rPr lang="en-US" dirty="0" err="1"/>
              <a:t>hoa</a:t>
            </a:r>
            <a:r>
              <a:rPr lang="en-US" dirty="0"/>
              <a:t> </a:t>
            </a:r>
            <a:r>
              <a:rPr lang="en-US" dirty="0" err="1"/>
              <a:t>khi</a:t>
            </a:r>
            <a:r>
              <a:rPr lang="en-US" dirty="0"/>
              <a:t> </a:t>
            </a:r>
            <a:r>
              <a:rPr lang="en-US" dirty="0" err="1"/>
              <a:t>kiểm</a:t>
            </a:r>
            <a:r>
              <a:rPr lang="en-US" dirty="0"/>
              <a:t> </a:t>
            </a:r>
            <a:r>
              <a:rPr lang="en-US" dirty="0" err="1"/>
              <a:t>tra</a:t>
            </a:r>
            <a:endParaRPr lang="en-US" dirty="0"/>
          </a:p>
        </p:txBody>
      </p:sp>
      <p:sp>
        <p:nvSpPr>
          <p:cNvPr id="3" name="Content Placeholder 2"/>
          <p:cNvSpPr>
            <a:spLocks noGrp="1"/>
          </p:cNvSpPr>
          <p:nvPr>
            <p:ph idx="1"/>
          </p:nvPr>
        </p:nvSpPr>
        <p:spPr>
          <a:xfrm>
            <a:off x="1097280" y="1845734"/>
            <a:ext cx="5455920" cy="2288116"/>
          </a:xfrm>
        </p:spPr>
        <p:txBody>
          <a:bodyPr>
            <a:normAutofit fontScale="85000" lnSpcReduction="10000"/>
          </a:bodyPr>
          <a:lstStyle/>
          <a:p>
            <a:r>
              <a:rPr lang="en-US" dirty="0" err="1"/>
              <a:t>Kiểm</a:t>
            </a:r>
            <a:r>
              <a:rPr lang="en-US" dirty="0"/>
              <a:t> </a:t>
            </a:r>
            <a:r>
              <a:rPr lang="en-US" dirty="0" err="1"/>
              <a:t>tra</a:t>
            </a:r>
            <a:r>
              <a:rPr lang="en-US" dirty="0"/>
              <a:t> </a:t>
            </a:r>
            <a:r>
              <a:rPr lang="en-US" dirty="0" err="1"/>
              <a:t>đẳng</a:t>
            </a:r>
            <a:r>
              <a:rPr lang="en-US" dirty="0"/>
              <a:t> </a:t>
            </a:r>
            <a:r>
              <a:rPr lang="en-US" dirty="0" err="1"/>
              <a:t>thức</a:t>
            </a:r>
            <a:r>
              <a:rPr lang="en-US" dirty="0"/>
              <a:t> </a:t>
            </a:r>
            <a:r>
              <a:rPr lang="en-US" dirty="0" err="1"/>
              <a:t>là</a:t>
            </a:r>
            <a:r>
              <a:rPr lang="en-US" dirty="0"/>
              <a:t> </a:t>
            </a:r>
            <a:r>
              <a:rPr lang="en-US" dirty="0" err="1"/>
              <a:t>trường</a:t>
            </a:r>
            <a:r>
              <a:rPr lang="en-US" dirty="0"/>
              <a:t> </a:t>
            </a:r>
            <a:r>
              <a:rPr lang="en-US" dirty="0" err="1"/>
              <a:t>hợp</a:t>
            </a:r>
            <a:r>
              <a:rPr lang="en-US" dirty="0"/>
              <a:t> </a:t>
            </a:r>
            <a:r>
              <a:rPr lang="en-US" dirty="0" err="1"/>
              <a:t>phân</a:t>
            </a:r>
            <a:r>
              <a:rPr lang="en-US" dirty="0"/>
              <a:t> </a:t>
            </a:r>
            <a:r>
              <a:rPr lang="en-US" dirty="0" err="1"/>
              <a:t>biệt</a:t>
            </a:r>
            <a:r>
              <a:rPr lang="en-US" dirty="0"/>
              <a:t> </a:t>
            </a:r>
            <a:r>
              <a:rPr lang="en-US" dirty="0" err="1"/>
              <a:t>chữ</a:t>
            </a:r>
            <a:r>
              <a:rPr lang="en-US" dirty="0"/>
              <a:t> </a:t>
            </a:r>
            <a:r>
              <a:rPr lang="en-US" dirty="0" err="1"/>
              <a:t>hoa</a:t>
            </a:r>
            <a:r>
              <a:rPr lang="en-US" dirty="0"/>
              <a:t> </a:t>
            </a:r>
            <a:r>
              <a:rPr lang="en-US" dirty="0" err="1"/>
              <a:t>và</a:t>
            </a:r>
            <a:r>
              <a:rPr lang="en-US" dirty="0"/>
              <a:t> </a:t>
            </a:r>
            <a:r>
              <a:rPr lang="en-US" dirty="0" err="1"/>
              <a:t>chữ</a:t>
            </a:r>
            <a:r>
              <a:rPr lang="en-US" dirty="0"/>
              <a:t> </a:t>
            </a:r>
            <a:r>
              <a:rPr lang="en-US" dirty="0" err="1"/>
              <a:t>thường</a:t>
            </a:r>
            <a:r>
              <a:rPr lang="en-US" dirty="0"/>
              <a:t> </a:t>
            </a:r>
            <a:r>
              <a:rPr lang="en-US" dirty="0" err="1"/>
              <a:t>trong</a:t>
            </a:r>
            <a:r>
              <a:rPr lang="en-US" dirty="0"/>
              <a:t> Python. </a:t>
            </a:r>
            <a:r>
              <a:rPr lang="en-US" dirty="0" err="1"/>
              <a:t>Ví</a:t>
            </a:r>
            <a:r>
              <a:rPr lang="en-US" dirty="0"/>
              <a:t> </a:t>
            </a:r>
            <a:r>
              <a:rPr lang="en-US" dirty="0" err="1"/>
              <a:t>dụ</a:t>
            </a:r>
            <a:r>
              <a:rPr lang="en-US" dirty="0"/>
              <a:t>, </a:t>
            </a:r>
            <a:r>
              <a:rPr lang="en-US" dirty="0" err="1"/>
              <a:t>hai</a:t>
            </a:r>
            <a:r>
              <a:rPr lang="en-US" dirty="0"/>
              <a:t> </a:t>
            </a:r>
            <a:r>
              <a:rPr lang="en-US" dirty="0" err="1"/>
              <a:t>giá</a:t>
            </a:r>
            <a:r>
              <a:rPr lang="en-US" dirty="0"/>
              <a:t> </a:t>
            </a:r>
            <a:r>
              <a:rPr lang="en-US" dirty="0" err="1"/>
              <a:t>trị</a:t>
            </a:r>
            <a:r>
              <a:rPr lang="en-US" dirty="0"/>
              <a:t> </a:t>
            </a:r>
            <a:r>
              <a:rPr lang="en-US" dirty="0" err="1"/>
              <a:t>với</a:t>
            </a:r>
            <a:r>
              <a:rPr lang="en-US" dirty="0"/>
              <a:t> </a:t>
            </a:r>
            <a:r>
              <a:rPr lang="en-US" dirty="0" err="1"/>
              <a:t>chữ</a:t>
            </a:r>
            <a:r>
              <a:rPr lang="en-US" dirty="0"/>
              <a:t> </a:t>
            </a:r>
            <a:r>
              <a:rPr lang="en-US" dirty="0" err="1"/>
              <a:t>viết</a:t>
            </a:r>
            <a:r>
              <a:rPr lang="en-US" dirty="0"/>
              <a:t> </a:t>
            </a:r>
            <a:r>
              <a:rPr lang="en-US" dirty="0" err="1"/>
              <a:t>hoa</a:t>
            </a:r>
            <a:r>
              <a:rPr lang="en-US" dirty="0"/>
              <a:t> </a:t>
            </a:r>
            <a:r>
              <a:rPr lang="en-US" dirty="0" err="1"/>
              <a:t>khác</a:t>
            </a:r>
            <a:r>
              <a:rPr lang="en-US" dirty="0"/>
              <a:t> </a:t>
            </a:r>
            <a:r>
              <a:rPr lang="en-US" dirty="0" err="1"/>
              <a:t>nhau</a:t>
            </a:r>
            <a:r>
              <a:rPr lang="en-US" dirty="0"/>
              <a:t> </a:t>
            </a:r>
            <a:r>
              <a:rPr lang="en-US" dirty="0" err="1"/>
              <a:t>không</a:t>
            </a:r>
            <a:r>
              <a:rPr lang="en-US" dirty="0"/>
              <a:t> </a:t>
            </a:r>
            <a:r>
              <a:rPr lang="en-US" dirty="0" err="1"/>
              <a:t>được</a:t>
            </a:r>
            <a:r>
              <a:rPr lang="en-US" dirty="0"/>
              <a:t> </a:t>
            </a:r>
            <a:r>
              <a:rPr lang="en-US" dirty="0" err="1"/>
              <a:t>coi</a:t>
            </a:r>
            <a:r>
              <a:rPr lang="en-US" dirty="0"/>
              <a:t> </a:t>
            </a:r>
            <a:r>
              <a:rPr lang="en-US" dirty="0" err="1"/>
              <a:t>là</a:t>
            </a:r>
            <a:r>
              <a:rPr lang="en-US" dirty="0"/>
              <a:t> </a:t>
            </a:r>
            <a:r>
              <a:rPr lang="en-US" dirty="0" err="1"/>
              <a:t>bằng</a:t>
            </a:r>
            <a:r>
              <a:rPr lang="en-US" dirty="0"/>
              <a:t> </a:t>
            </a:r>
            <a:r>
              <a:rPr lang="en-US" dirty="0" err="1"/>
              <a:t>nhau</a:t>
            </a:r>
            <a:endParaRPr lang="en-US" dirty="0"/>
          </a:p>
          <a:p>
            <a:r>
              <a:rPr lang="en-US" dirty="0" err="1"/>
              <a:t>Nếu</a:t>
            </a:r>
            <a:r>
              <a:rPr lang="en-US" dirty="0"/>
              <a:t> </a:t>
            </a:r>
            <a:r>
              <a:rPr lang="en-US" dirty="0" err="1"/>
              <a:t>chỉ</a:t>
            </a:r>
            <a:r>
              <a:rPr lang="en-US" dirty="0"/>
              <a:t> </a:t>
            </a:r>
            <a:r>
              <a:rPr lang="en-US" dirty="0" err="1"/>
              <a:t>muốn</a:t>
            </a:r>
            <a:r>
              <a:rPr lang="en-US" dirty="0"/>
              <a:t> </a:t>
            </a:r>
            <a:r>
              <a:rPr lang="en-US" dirty="0" err="1"/>
              <a:t>kiểm</a:t>
            </a:r>
            <a:r>
              <a:rPr lang="en-US" dirty="0"/>
              <a:t> </a:t>
            </a:r>
            <a:r>
              <a:rPr lang="en-US" dirty="0" err="1"/>
              <a:t>tra</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một</a:t>
            </a:r>
            <a:r>
              <a:rPr lang="en-US" dirty="0"/>
              <a:t> </a:t>
            </a:r>
            <a:r>
              <a:rPr lang="en-US" dirty="0" err="1"/>
              <a:t>biến</a:t>
            </a:r>
            <a:r>
              <a:rPr lang="en-US" dirty="0"/>
              <a:t>, ta </a:t>
            </a:r>
            <a:r>
              <a:rPr lang="en-US" dirty="0" err="1"/>
              <a:t>có</a:t>
            </a:r>
            <a:r>
              <a:rPr lang="en-US" dirty="0"/>
              <a:t> </a:t>
            </a:r>
            <a:r>
              <a:rPr lang="en-US" dirty="0" err="1"/>
              <a:t>thể</a:t>
            </a:r>
            <a:r>
              <a:rPr lang="en-US" dirty="0"/>
              <a:t> </a:t>
            </a:r>
            <a:r>
              <a:rPr lang="en-US" dirty="0" err="1"/>
              <a:t>chuyển</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biến</a:t>
            </a:r>
            <a:r>
              <a:rPr lang="en-US" dirty="0"/>
              <a:t> </a:t>
            </a:r>
            <a:r>
              <a:rPr lang="en-US" dirty="0" err="1"/>
              <a:t>thành</a:t>
            </a:r>
            <a:r>
              <a:rPr lang="en-US" dirty="0"/>
              <a:t> </a:t>
            </a:r>
            <a:r>
              <a:rPr lang="en-US" dirty="0" err="1"/>
              <a:t>chữ</a:t>
            </a:r>
            <a:r>
              <a:rPr lang="en-US" dirty="0"/>
              <a:t> </a:t>
            </a:r>
            <a:r>
              <a:rPr lang="en-US" dirty="0" err="1"/>
              <a:t>thường</a:t>
            </a:r>
            <a:r>
              <a:rPr lang="en-US" dirty="0"/>
              <a:t> </a:t>
            </a:r>
            <a:r>
              <a:rPr lang="en-US" dirty="0" err="1"/>
              <a:t>trước</a:t>
            </a:r>
            <a:r>
              <a:rPr lang="en-US" dirty="0"/>
              <a:t> </a:t>
            </a:r>
            <a:r>
              <a:rPr lang="en-US" dirty="0" err="1"/>
              <a:t>khi</a:t>
            </a:r>
            <a:r>
              <a:rPr lang="en-US" dirty="0"/>
              <a:t> </a:t>
            </a:r>
            <a:r>
              <a:rPr lang="en-US" dirty="0" err="1"/>
              <a:t>thực</a:t>
            </a:r>
            <a:r>
              <a:rPr lang="en-US" dirty="0"/>
              <a:t> </a:t>
            </a:r>
            <a:r>
              <a:rPr lang="en-US" dirty="0" err="1"/>
              <a:t>hiện</a:t>
            </a:r>
            <a:r>
              <a:rPr lang="en-US" dirty="0"/>
              <a:t> so </a:t>
            </a:r>
            <a:r>
              <a:rPr lang="en-US" dirty="0" err="1"/>
              <a:t>sánh</a:t>
            </a:r>
            <a:r>
              <a:rPr lang="en-US" dirty="0"/>
              <a:t>:</a:t>
            </a:r>
          </a:p>
          <a:p>
            <a:endParaRPr lang="en-US" dirty="0"/>
          </a:p>
        </p:txBody>
      </p:sp>
      <p:sp>
        <p:nvSpPr>
          <p:cNvPr id="7" name="Rectangle 6"/>
          <p:cNvSpPr/>
          <p:nvPr/>
        </p:nvSpPr>
        <p:spPr>
          <a:xfrm>
            <a:off x="8539480" y="1845734"/>
            <a:ext cx="2414270" cy="989502"/>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car = 'Audi'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car == 'audi'</a:t>
            </a:r>
          </a:p>
          <a:p>
            <a:pPr algn="just">
              <a:lnSpc>
                <a:spcPct val="115000"/>
              </a:lnSpc>
              <a:spcBef>
                <a:spcPts val="300"/>
              </a:spcBef>
              <a:spcAft>
                <a:spcPts val="300"/>
              </a:spcAft>
            </a:pPr>
            <a:r>
              <a:rPr lang="vi-VN"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False</a:t>
            </a: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p:cNvSpPr/>
          <p:nvPr/>
        </p:nvSpPr>
        <p:spPr>
          <a:xfrm>
            <a:off x="8539480" y="2934046"/>
            <a:ext cx="3371850" cy="989502"/>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car = 'Audi'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car.lower() == 'audi'</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True</a:t>
            </a:r>
          </a:p>
        </p:txBody>
      </p:sp>
      <p:sp>
        <p:nvSpPr>
          <p:cNvPr id="9" name="Rectangle 8"/>
          <p:cNvSpPr/>
          <p:nvPr/>
        </p:nvSpPr>
        <p:spPr>
          <a:xfrm>
            <a:off x="1446530" y="4336173"/>
            <a:ext cx="4649470" cy="1200329"/>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Hàm</a:t>
            </a:r>
            <a:r>
              <a:rPr lang="en-US" dirty="0">
                <a:latin typeface="Times New Roman" panose="02020603050405020304" pitchFamily="18" charset="0"/>
                <a:ea typeface="SimSun" panose="02010600030101010101" pitchFamily="2" charset="-122"/>
              </a:rPr>
              <a:t> lower() </a:t>
            </a:r>
            <a:r>
              <a:rPr lang="en-US" dirty="0" err="1">
                <a:latin typeface="Times New Roman" panose="02020603050405020304" pitchFamily="18" charset="0"/>
                <a:ea typeface="SimSun" panose="02010600030101010101" pitchFamily="2" charset="-122"/>
              </a:rPr>
              <a:t>không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thay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đổi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giá</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trị</a:t>
            </a:r>
            <a:r>
              <a:rPr lang="en-US" dirty="0">
                <a:latin typeface="Times New Roman" panose="02020603050405020304" pitchFamily="18" charset="0"/>
                <a:ea typeface="SimSun" panose="02010600030101010101" pitchFamily="2" charset="-122"/>
              </a:rPr>
              <a:t> ban </a:t>
            </a:r>
            <a:r>
              <a:rPr lang="en-US" dirty="0" err="1">
                <a:latin typeface="Times New Roman" panose="02020603050405020304" pitchFamily="18" charset="0"/>
                <a:ea typeface="SimSun" panose="02010600030101010101" pitchFamily="2" charset="-122"/>
              </a:rPr>
              <a:t>đầu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được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lưu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trong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biến</a:t>
            </a:r>
            <a:r>
              <a:rPr lang="en-US" dirty="0">
                <a:latin typeface="Times New Roman" panose="02020603050405020304" pitchFamily="18" charset="0"/>
                <a:ea typeface="SimSun" panose="02010600030101010101" pitchFamily="2" charset="-122"/>
              </a:rPr>
              <a:t> car, do </a:t>
            </a:r>
            <a:r>
              <a:rPr lang="en-US" dirty="0" err="1">
                <a:latin typeface="Times New Roman" panose="02020603050405020304" pitchFamily="18" charset="0"/>
                <a:ea typeface="SimSun" panose="02010600030101010101" pitchFamily="2" charset="-122"/>
              </a:rPr>
              <a:t>đó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chúng</a:t>
            </a:r>
            <a:r>
              <a:rPr lang="en-US" dirty="0">
                <a:latin typeface="Times New Roman" panose="02020603050405020304" pitchFamily="18" charset="0"/>
                <a:ea typeface="SimSun" panose="02010600030101010101" pitchFamily="2" charset="-122"/>
              </a:rPr>
              <a:t> ta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thực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hiện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loại</a:t>
            </a:r>
            <a:r>
              <a:rPr lang="en-US" dirty="0">
                <a:latin typeface="Times New Roman" panose="02020603050405020304" pitchFamily="18" charset="0"/>
                <a:ea typeface="SimSun" panose="02010600030101010101" pitchFamily="2" charset="-122"/>
              </a:rPr>
              <a:t> so </a:t>
            </a:r>
            <a:r>
              <a:rPr lang="en-US" dirty="0" err="1">
                <a:latin typeface="Times New Roman" panose="02020603050405020304" pitchFamily="18" charset="0"/>
                <a:ea typeface="SimSun" panose="02010600030101010101" pitchFamily="2" charset="-122"/>
              </a:rPr>
              <a:t>sánh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này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không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làm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ảnh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hưởng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tới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giá</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trị</a:t>
            </a:r>
            <a:r>
              <a:rPr lang="en-US" dirty="0">
                <a:latin typeface="Times New Roman" panose="02020603050405020304" pitchFamily="18" charset="0"/>
                <a:ea typeface="SimSun" panose="02010600030101010101" pitchFamily="2" charset="-122"/>
              </a:rPr>
              <a:t> ban </a:t>
            </a:r>
            <a:r>
              <a:rPr lang="en-US" dirty="0" err="1">
                <a:latin typeface="Times New Roman" panose="02020603050405020304" pitchFamily="18" charset="0"/>
                <a:ea typeface="SimSun" panose="02010600030101010101" pitchFamily="2" charset="-122"/>
              </a:rPr>
              <a:t>đầu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biến</a:t>
            </a:r>
            <a:r>
              <a:rPr lang="en-US" dirty="0">
                <a:latin typeface="Times New Roman" panose="02020603050405020304" pitchFamily="18" charset="0"/>
                <a:ea typeface="SimSun" panose="02010600030101010101" pitchFamily="2" charset="-122"/>
              </a:rPr>
              <a:t>.</a:t>
            </a:r>
            <a:endParaRPr lang="en-US" dirty="0"/>
          </a:p>
        </p:txBody>
      </p:sp>
      <p:sp>
        <p:nvSpPr>
          <p:cNvPr id="10" name="Rectangle 9"/>
          <p:cNvSpPr/>
          <p:nvPr/>
        </p:nvSpPr>
        <p:spPr>
          <a:xfrm>
            <a:off x="8539480" y="4336173"/>
            <a:ext cx="2978785" cy="1638910"/>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car = 'Audi'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car.lower() == 'audi'</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True</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car</a:t>
            </a:r>
          </a:p>
          <a:p>
            <a:pPr algn="just">
              <a:lnSpc>
                <a:spcPct val="115000"/>
              </a:lnSpc>
              <a:spcBef>
                <a:spcPts val="300"/>
              </a:spcBef>
              <a:spcAft>
                <a:spcPts val="300"/>
              </a:spcAft>
            </a:pPr>
            <a:r>
              <a:rPr lang="vi-VN"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'Audi'</a:t>
            </a: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6743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Kiểm tra bất đẳng thức</a:t>
            </a:r>
          </a:p>
        </p:txBody>
      </p:sp>
      <p:sp>
        <p:nvSpPr>
          <p:cNvPr id="3" name="Content Placeholder 2"/>
          <p:cNvSpPr>
            <a:spLocks noGrp="1"/>
          </p:cNvSpPr>
          <p:nvPr>
            <p:ph idx="1"/>
          </p:nvPr>
        </p:nvSpPr>
        <p:spPr>
          <a:xfrm>
            <a:off x="1097280" y="1845734"/>
            <a:ext cx="10058400" cy="1056216"/>
          </a:xfrm>
        </p:spPr>
        <p:txBody>
          <a:bodyPr/>
          <a:lstStyle/>
          <a:p>
            <a:r>
              <a:rPr lang="en-US"/>
              <a:t>Khi muốn kiểm tra hai giá trị không bằng nhau, kết hợp dấu chấm than với dấu bằng (!=). </a:t>
            </a:r>
          </a:p>
          <a:p>
            <a:r>
              <a:rPr lang="en-US"/>
              <a:t>Dấu chấm than có nghĩa là không(not) và được sử dụng trong nhiều ngôn ngữ lập trình</a:t>
            </a:r>
          </a:p>
        </p:txBody>
      </p:sp>
      <p:sp>
        <p:nvSpPr>
          <p:cNvPr id="4" name="Rectangle 3"/>
          <p:cNvSpPr/>
          <p:nvPr/>
        </p:nvSpPr>
        <p:spPr>
          <a:xfrm>
            <a:off x="2849880" y="3837717"/>
            <a:ext cx="6096000" cy="981423"/>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requested_topping = 'mushrooms'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if requested_topping != 'anchovies':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print("Hold the anchovies!")</a:t>
            </a:r>
          </a:p>
        </p:txBody>
      </p:sp>
      <p:sp>
        <p:nvSpPr>
          <p:cNvPr id="5" name="Rectangle 4"/>
          <p:cNvSpPr/>
          <p:nvPr/>
        </p:nvSpPr>
        <p:spPr>
          <a:xfrm>
            <a:off x="2849880" y="5041241"/>
            <a:ext cx="2024272"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Hold the anchovies!</a:t>
            </a:r>
          </a:p>
        </p:txBody>
      </p:sp>
    </p:spTree>
    <p:extLst>
      <p:ext uri="{BB962C8B-B14F-4D97-AF65-F5344CB8AC3E}">
        <p14:creationId xmlns:p14="http://schemas.microsoft.com/office/powerpoint/2010/main" val="2289555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So sánh số</a:t>
            </a:r>
          </a:p>
        </p:txBody>
      </p:sp>
      <p:sp>
        <p:nvSpPr>
          <p:cNvPr id="3" name="Content Placeholder 2"/>
          <p:cNvSpPr>
            <a:spLocks noGrp="1"/>
          </p:cNvSpPr>
          <p:nvPr>
            <p:ph idx="1"/>
          </p:nvPr>
        </p:nvSpPr>
        <p:spPr>
          <a:xfrm>
            <a:off x="1097280" y="1845734"/>
            <a:ext cx="4376420" cy="2815166"/>
          </a:xfrm>
        </p:spPr>
        <p:txBody>
          <a:bodyPr>
            <a:normAutofit lnSpcReduction="10000"/>
          </a:bodyPr>
          <a:lstStyle/>
          <a:p>
            <a:r>
              <a:rPr lang="en-US" dirty="0" err="1"/>
              <a:t>Mã</a:t>
            </a:r>
            <a:r>
              <a:rPr lang="en-US" dirty="0"/>
              <a:t> </a:t>
            </a:r>
            <a:r>
              <a:rPr lang="en-US" dirty="0" err="1"/>
              <a:t>nguồn</a:t>
            </a:r>
            <a:r>
              <a:rPr lang="en-US" dirty="0"/>
              <a:t> </a:t>
            </a:r>
            <a:r>
              <a:rPr lang="en-US" dirty="0" err="1"/>
              <a:t>sau</a:t>
            </a:r>
            <a:r>
              <a:rPr lang="en-US" dirty="0"/>
              <a:t> </a:t>
            </a:r>
            <a:r>
              <a:rPr lang="en-US" dirty="0" err="1"/>
              <a:t>đây</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một</a:t>
            </a:r>
            <a:r>
              <a:rPr lang="en-US" dirty="0"/>
              <a:t> </a:t>
            </a:r>
            <a:r>
              <a:rPr lang="en-US" dirty="0" err="1"/>
              <a:t>người</a:t>
            </a:r>
            <a:r>
              <a:rPr lang="en-US" dirty="0"/>
              <a:t> </a:t>
            </a:r>
            <a:r>
              <a:rPr lang="en-US" dirty="0" err="1"/>
              <a:t>đã</a:t>
            </a:r>
            <a:r>
              <a:rPr lang="en-US" dirty="0"/>
              <a:t> </a:t>
            </a:r>
            <a:r>
              <a:rPr lang="en-US" dirty="0" err="1"/>
              <a:t>đủ</a:t>
            </a:r>
            <a:r>
              <a:rPr lang="en-US" dirty="0"/>
              <a:t> 18 </a:t>
            </a:r>
            <a:r>
              <a:rPr lang="en-US" dirty="0" err="1"/>
              <a:t>tuổi</a:t>
            </a:r>
            <a:r>
              <a:rPr lang="en-US" dirty="0"/>
              <a:t> hay </a:t>
            </a:r>
            <a:r>
              <a:rPr lang="en-US" dirty="0" err="1"/>
              <a:t>chưa</a:t>
            </a:r>
            <a:endParaRPr lang="en-US" dirty="0"/>
          </a:p>
          <a:p>
            <a:endParaRPr lang="en-US" dirty="0"/>
          </a:p>
          <a:p>
            <a:endParaRPr lang="en-US" dirty="0"/>
          </a:p>
          <a:p>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nếu</a:t>
            </a:r>
            <a:r>
              <a:rPr lang="en-US" dirty="0"/>
              <a:t> </a:t>
            </a:r>
            <a:r>
              <a:rPr lang="en-US" dirty="0" err="1"/>
              <a:t>hai</a:t>
            </a:r>
            <a:r>
              <a:rPr lang="en-US" dirty="0"/>
              <a:t> </a:t>
            </a:r>
            <a:r>
              <a:rPr lang="en-US" dirty="0" err="1"/>
              <a:t>số</a:t>
            </a:r>
            <a:r>
              <a:rPr lang="en-US" dirty="0"/>
              <a:t> </a:t>
            </a:r>
            <a:r>
              <a:rPr lang="en-US" dirty="0" err="1"/>
              <a:t>không</a:t>
            </a:r>
            <a:r>
              <a:rPr lang="en-US" dirty="0"/>
              <a:t> </a:t>
            </a:r>
            <a:r>
              <a:rPr lang="en-US" dirty="0" err="1"/>
              <a:t>bằng</a:t>
            </a:r>
            <a:r>
              <a:rPr lang="en-US" dirty="0"/>
              <a:t> </a:t>
            </a:r>
            <a:r>
              <a:rPr lang="en-US" dirty="0" err="1"/>
              <a:t>nhau</a:t>
            </a:r>
            <a:endParaRPr lang="en-US" dirty="0"/>
          </a:p>
        </p:txBody>
      </p:sp>
      <p:sp>
        <p:nvSpPr>
          <p:cNvPr id="4" name="Rectangle 3"/>
          <p:cNvSpPr/>
          <p:nvPr/>
        </p:nvSpPr>
        <p:spPr>
          <a:xfrm>
            <a:off x="6951980" y="1889430"/>
            <a:ext cx="2776220" cy="989502"/>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age = 18</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age == 18</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True</a:t>
            </a:r>
          </a:p>
        </p:txBody>
      </p:sp>
      <p:sp>
        <p:nvSpPr>
          <p:cNvPr id="5" name="Rectangle 4"/>
          <p:cNvSpPr/>
          <p:nvPr/>
        </p:nvSpPr>
        <p:spPr>
          <a:xfrm>
            <a:off x="1097280" y="4660900"/>
            <a:ext cx="9088120" cy="981423"/>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answer = 17</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if answer != 42:</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print("That is not the correct answer. Please try again!")</a:t>
            </a:r>
          </a:p>
        </p:txBody>
      </p:sp>
      <p:sp>
        <p:nvSpPr>
          <p:cNvPr id="6" name="Rectangle 5"/>
          <p:cNvSpPr/>
          <p:nvPr/>
        </p:nvSpPr>
        <p:spPr>
          <a:xfrm>
            <a:off x="1097280" y="5834730"/>
            <a:ext cx="8630920" cy="324320"/>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That is not the correct answer. Please try again!</a:t>
            </a:r>
          </a:p>
        </p:txBody>
      </p:sp>
    </p:spTree>
    <p:extLst>
      <p:ext uri="{BB962C8B-B14F-4D97-AF65-F5344CB8AC3E}">
        <p14:creationId xmlns:p14="http://schemas.microsoft.com/office/powerpoint/2010/main" val="228341933"/>
      </p:ext>
    </p:extLst>
  </p:cSld>
  <p:clrMapOvr>
    <a:masterClrMapping/>
  </p:clrMapOvr>
</p:sld>
</file>

<file path=ppt/theme/theme1.xml><?xml version="1.0" encoding="utf-8"?>
<a:theme xmlns:a="http://schemas.openxmlformats.org/drawingml/2006/main" name="PTIT">
  <a:themeElements>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spDef>
    <a:ln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lnDef>
  </a:objectDefaults>
  <a:extraClrSchemeLst>
    <a:extraClrScheme>
      <a:clrScheme name="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TIT" id="{2DAEBF6E-63E8-1F41-B3E1-A14F02C2BA0A}" vid="{7EECE0AB-1C52-4547-A630-0E11FA73F0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PTIT</Template>
  <TotalTime>1255</TotalTime>
  <Words>3999</Words>
  <Application>Microsoft Office PowerPoint</Application>
  <PresentationFormat>Widescreen</PresentationFormat>
  <Paragraphs>339</Paragraphs>
  <Slides>29</Slides>
  <Notes>18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Arial Unicode MS</vt:lpstr>
      <vt:lpstr>ＭＳ Ｐゴシック</vt:lpstr>
      <vt:lpstr>SimSun</vt:lpstr>
      <vt:lpstr>Arial</vt:lpstr>
      <vt:lpstr>Calibri</vt:lpstr>
      <vt:lpstr>Calibri Light</vt:lpstr>
      <vt:lpstr>Consolas</vt:lpstr>
      <vt:lpstr>Courier New</vt:lpstr>
      <vt:lpstr>Symbol</vt:lpstr>
      <vt:lpstr>Tahoma</vt:lpstr>
      <vt:lpstr>Times New Roman</vt:lpstr>
      <vt:lpstr>Wingdings</vt:lpstr>
      <vt:lpstr>等线</vt:lpstr>
      <vt:lpstr>PTIT</vt:lpstr>
      <vt:lpstr>PowerPoint Presentation</vt:lpstr>
      <vt:lpstr>Chương 4. Câu lệnh Rẽ nhánh If</vt:lpstr>
      <vt:lpstr>Nội dung</vt:lpstr>
      <vt:lpstr>4.1. Ví dụ </vt:lpstr>
      <vt:lpstr>4.2. Kiểm tra có điều kiện</vt:lpstr>
      <vt:lpstr>Kiểm tra đẳng thức</vt:lpstr>
      <vt:lpstr>Bỏ qua chữ viết hoa khi kiểm tra</vt:lpstr>
      <vt:lpstr>Kiểm tra bất đẳng thức</vt:lpstr>
      <vt:lpstr>So sánh số</vt:lpstr>
      <vt:lpstr>So sánh 2 số</vt:lpstr>
      <vt:lpstr>Kiểm tra nhiều điều kiện</vt:lpstr>
      <vt:lpstr>Kiểm tra nhiều điều kiện – Dùng OR</vt:lpstr>
      <vt:lpstr>Kiểm tra một giá trị trong danh sách</vt:lpstr>
      <vt:lpstr>Kiểm tra một giá trị trong danh sách</vt:lpstr>
      <vt:lpstr>4.3. Câu lệnh If </vt:lpstr>
      <vt:lpstr>Câu lệnh if đơn giản</vt:lpstr>
      <vt:lpstr>Câu lệnh if-else</vt:lpstr>
      <vt:lpstr>Chuỗi if-elif-else</vt:lpstr>
      <vt:lpstr>Chuỗi if-elif-else (t)</vt:lpstr>
      <vt:lpstr>Sử dụng nhiều khối elif</vt:lpstr>
      <vt:lpstr>Bỏ qua khối else</vt:lpstr>
      <vt:lpstr>Kiểm tra nhiều điều kiện</vt:lpstr>
      <vt:lpstr>Kiểm tra nhiều điều kiện (t)</vt:lpstr>
      <vt:lpstr>4.4. Câu lệnh If với danh sách </vt:lpstr>
      <vt:lpstr>Kiểm tra các phần tử đặc biệt</vt:lpstr>
      <vt:lpstr>Kiểm tra một danh sách không rỗng</vt:lpstr>
      <vt:lpstr>Sử dụng nhiều danh sách</vt:lpstr>
      <vt:lpstr>Kết chương</vt:lpstr>
      <vt:lpstr>Bài tập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môn học</dc:title>
  <dc:creator>esitevn.net@gmail.com</dc:creator>
  <cp:lastModifiedBy>Phong</cp:lastModifiedBy>
  <cp:revision>183</cp:revision>
  <dcterms:created xsi:type="dcterms:W3CDTF">2021-07-18T06:44:26Z</dcterms:created>
  <dcterms:modified xsi:type="dcterms:W3CDTF">2022-09-13T13:07:56Z</dcterms:modified>
</cp:coreProperties>
</file>