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5"/>
  </p:notesMasterIdLst>
  <p:sldIdLst>
    <p:sldId id="1802" r:id="rId2"/>
    <p:sldId id="256" r:id="rId3"/>
    <p:sldId id="257" r:id="rId4"/>
    <p:sldId id="258" r:id="rId5"/>
    <p:sldId id="259" r:id="rId6"/>
    <p:sldId id="260" r:id="rId7"/>
    <p:sldId id="261" r:id="rId8"/>
    <p:sldId id="262" r:id="rId9"/>
    <p:sldId id="263" r:id="rId10"/>
    <p:sldId id="278" r:id="rId11"/>
    <p:sldId id="264" r:id="rId12"/>
    <p:sldId id="265" r:id="rId13"/>
    <p:sldId id="266" r:id="rId14"/>
    <p:sldId id="267" r:id="rId15"/>
    <p:sldId id="268" r:id="rId16"/>
    <p:sldId id="279" r:id="rId17"/>
    <p:sldId id="270" r:id="rId18"/>
    <p:sldId id="280" r:id="rId19"/>
    <p:sldId id="281" r:id="rId20"/>
    <p:sldId id="271" r:id="rId21"/>
    <p:sldId id="272" r:id="rId22"/>
    <p:sldId id="282" r:id="rId23"/>
    <p:sldId id="269" r:id="rId24"/>
    <p:sldId id="273" r:id="rId25"/>
    <p:sldId id="283" r:id="rId26"/>
    <p:sldId id="284" r:id="rId27"/>
    <p:sldId id="285" r:id="rId28"/>
    <p:sldId id="286" r:id="rId29"/>
    <p:sldId id="274" r:id="rId30"/>
    <p:sldId id="287" r:id="rId31"/>
    <p:sldId id="275" r:id="rId32"/>
    <p:sldId id="288" r:id="rId33"/>
    <p:sldId id="276" r:id="rId34"/>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0"/>
    <p:restoredTop sz="78252" autoAdjust="0"/>
  </p:normalViewPr>
  <p:slideViewPr>
    <p:cSldViewPr snapToGrid="0">
      <p:cViewPr varScale="1">
        <p:scale>
          <a:sx n="56" d="100"/>
          <a:sy n="56" d="100"/>
        </p:scale>
        <p:origin x="114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9F9A3-A2E5-470D-BB35-F3BBA8074B05}"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85713-35D3-4B80-AD77-8A64D5511B21}" type="slidenum">
              <a:rPr lang="en-US" smtClean="0"/>
              <a:t>‹#›</a:t>
            </a:fld>
            <a:endParaRPr lang="en-US"/>
          </a:p>
        </p:txBody>
      </p:sp>
    </p:spTree>
    <p:extLst>
      <p:ext uri="{BB962C8B-B14F-4D97-AF65-F5344CB8AC3E}">
        <p14:creationId xmlns:p14="http://schemas.microsoft.com/office/powerpoint/2010/main" val="234657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Với hầu hết các khái niệm lập trình mới, việc sử dụng từ điển cần thực hành. Sau khi đã làm việc quen với từ điển, chúng ta sẽ thấy chúng có thể mô hình hóa các tình huống trong thế giới thực một cách hiệu quả.</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4</a:t>
            </a:fld>
            <a:endParaRPr lang="en-US"/>
          </a:p>
        </p:txBody>
      </p:sp>
    </p:spTree>
    <p:extLst>
      <p:ext uri="{BB962C8B-B14F-4D97-AF65-F5344CB8AC3E}">
        <p14:creationId xmlns:p14="http://schemas.microsoft.com/office/powerpoint/2010/main" val="111567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get() yêu cầu một khóa làm đối số đầu tiên. Là đối số tùy chọn thứ hai, ta có thể chuyển giá trị được trả về nếu khóa không tồn tại: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khoá ‘points’ tồn tại trong từ điển, ta sẽ nhận được giá trị nhập tương ứng. Nếu không, ta sẽ nhận được giá trị mặc định. Trong trường hợp này, points không tồn tại và chúng ta nhận được một thông báo rõ ràng thay vì lỗi: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có khả năng khóa ta đang yêu cầu có thể không tồn tại, hãy xem xét sử dụng phương thức get() thay vì ký hiệu dấu ngoặc vuông.	</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13</a:t>
            </a:fld>
            <a:endParaRPr lang="en-US"/>
          </a:p>
        </p:txBody>
      </p:sp>
    </p:spTree>
    <p:extLst>
      <p:ext uri="{BB962C8B-B14F-4D97-AF65-F5344CB8AC3E}">
        <p14:creationId xmlns:p14="http://schemas.microsoft.com/office/powerpoint/2010/main" val="99899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để viết một vòng lặp for cho một từ điển, chúng ta tạo ra tên cho hai biến mà sẽ giữ giá trị của key và value của mỗi cặp khóa-giá trị. Ta có thể chọn cặp tên bất kỳ cho hai biến này.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Nửa sau của vòng lặp for tại </a:t>
            </a:r>
            <a:r>
              <a:rPr lang="zh-CN" altLang="en-US" sz="1200" kern="1200">
                <a:solidFill>
                  <a:schemeClr val="tx1"/>
                </a:solidFill>
                <a:effectLst/>
                <a:latin typeface="+mn-lt"/>
                <a:ea typeface="+mn-ea"/>
                <a:cs typeface="+mn-cs"/>
              </a:rPr>
              <a:t>① </a:t>
            </a:r>
            <a:r>
              <a:rPr lang="en-US" sz="1200" kern="1200">
                <a:solidFill>
                  <a:schemeClr val="tx1"/>
                </a:solidFill>
                <a:effectLst/>
                <a:latin typeface="+mn-lt"/>
                <a:ea typeface="+mn-ea"/>
                <a:cs typeface="+mn-cs"/>
              </a:rPr>
              <a:t>bao gồm tên của từ điển cung cấp bởi phương thức items(), trả về danh sách các cặp khóa-giá trị.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Vòng lặp for do đó gán những cặp này cho cho hai biến được khai báo ở trước đó. Ở ví dụ trên, chúng ta dùng biến để in ra mỗi khóa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sau đó là tới giá trị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“\n” tại dòng đầu in đầu tiên tạo ra dòng trống trước các cặp khóa-giá trị ở đầu ra.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15</a:t>
            </a:fld>
            <a:endParaRPr lang="en-US"/>
          </a:p>
        </p:txBody>
      </p:sp>
    </p:spTree>
    <p:extLst>
      <p:ext uri="{BB962C8B-B14F-4D97-AF65-F5344CB8AC3E}">
        <p14:creationId xmlns:p14="http://schemas.microsoft.com/office/powerpoint/2010/main" val="352122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Vòng lặp for yêu cầu Python lặp qua từng cặp khoá-giá trị trong từ điển. Khi nó lặp qua từng cặp, khóa được gán cho biến name và giá trị được gán cho biến language. Các tên mô tả này giúp ta dễ dàng xem lệnh print() đang làm gì.</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Loại vòng lặp này vẫn sẽ hoạt động tốt nếu từ điển lưu trữ kết quả từ việc thăm dò ý kiến của một nghìn hoặc thậm chí một triệu người.</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16</a:t>
            </a:fld>
            <a:endParaRPr lang="en-US"/>
          </a:p>
        </p:txBody>
      </p:sp>
    </p:spTree>
    <p:extLst>
      <p:ext uri="{BB962C8B-B14F-4D97-AF65-F5344CB8AC3E}">
        <p14:creationId xmlns:p14="http://schemas.microsoft.com/office/powerpoint/2010/main" val="10261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kiểm tra xem tên có nằm trong danh sách friends không. Nếu nó nằm trong danh sách, chúng ta xác định ngôn ngữ yêu thích của người đó bằng việc sử dụng khóa tên của từ điển và giá trị của khóa đó tại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Sau đó chúng ta in ra thông điệp chào mừng, bao gồm cả ngôn ngữ họ ưa thích.</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18</a:t>
            </a:fld>
            <a:endParaRPr lang="en-US"/>
          </a:p>
        </p:txBody>
      </p:sp>
    </p:spTree>
    <p:extLst>
      <p:ext uri="{BB962C8B-B14F-4D97-AF65-F5344CB8AC3E}">
        <p14:creationId xmlns:p14="http://schemas.microsoft.com/office/powerpoint/2010/main" val="28090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key() không chỉ để lặp lại: nó thực sự trả về một danh sách tất cả các khóa và dòng if 'erin' not in favorite_languages.keys(): chỉ đơn giản là kiểm tra xem 'erin' có trong danh sách này hay không. Bởi vì cô ấy không tham gia nên một thông báo được in ra mời cô ấy tham gia cuộc thăm dò:</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19</a:t>
            </a:fld>
            <a:endParaRPr lang="en-US"/>
          </a:p>
        </p:txBody>
      </p:sp>
    </p:spTree>
    <p:extLst>
      <p:ext uri="{BB962C8B-B14F-4D97-AF65-F5344CB8AC3E}">
        <p14:creationId xmlns:p14="http://schemas.microsoft.com/office/powerpoint/2010/main" val="802601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Việc lặp từ điển trả về các mục theo cùng thứ tự mà chúng đã được chèn vào. Tuy nhiên, đôi khi, chúng ta muốn xem lại từ điển theo một thứ tự khác.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for này giống như các câu lệnh for khác ngoại trừ việc chúng ta đã gói hàm sorted() xung quanh phương thức dictionary.keys().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Điều này yêu cầu Python liệt kê tất cả các khóa trong từ điển và sắp xếp danh sách đó trước khi lặp qua nó. Kết quả hiển thị tất cả những người đã tham gia cuộc thăm dò, với các tên được hiển thị theo thứ tự: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20</a:t>
            </a:fld>
            <a:endParaRPr lang="en-US"/>
          </a:p>
        </p:txBody>
      </p:sp>
    </p:spTree>
    <p:extLst>
      <p:ext uri="{BB962C8B-B14F-4D97-AF65-F5344CB8AC3E}">
        <p14:creationId xmlns:p14="http://schemas.microsoft.com/office/powerpoint/2010/main" val="128059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Câu lệnh for ở đây lấy từng giá trị từ từ điển và gán nó vào biến language. Khi các giá trị này được in, chúng ta nhận được danh sách tất cả các ngôn ngữ đã chọn</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Cách tiếp cận này lấy tất cả các giá trị từ từ điển mà không cần kiểm tra các lần lặp lại. Điều đó có thể hoạt động tốt với một số lượng nhỏ giá trị, nhưng trong một cuộc thăm dò với một số lượng lớn người trả lời, điều này sẽ dẫn đến một danh sách lặp lại nhiều lần. </a:t>
            </a: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21</a:t>
            </a:fld>
            <a:endParaRPr lang="en-US"/>
          </a:p>
        </p:txBody>
      </p:sp>
    </p:spTree>
    <p:extLst>
      <p:ext uri="{BB962C8B-B14F-4D97-AF65-F5344CB8AC3E}">
        <p14:creationId xmlns:p14="http://schemas.microsoft.com/office/powerpoint/2010/main" val="367821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bọc set() xung quanh danh sách có chứa các mục trùng lặp, Python sẽ xác định các mục duy nhất trong danh sách và xây dựng một tập hợp từ các mục đó. Tại vòng lặp for sử dụng set() để lấy ra các ngôn ngữ duy nhất trong favourite_languages.values().</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22</a:t>
            </a:fld>
            <a:endParaRPr lang="en-US"/>
          </a:p>
        </p:txBody>
      </p:sp>
    </p:spTree>
    <p:extLst>
      <p:ext uri="{BB962C8B-B14F-4D97-AF65-F5344CB8AC3E}">
        <p14:creationId xmlns:p14="http://schemas.microsoft.com/office/powerpoint/2010/main" val="12088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Đầu tiên, chúng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tạo ba từ điển, mỗi từ điển đại diện cho một alien khác nhau. </a:t>
            </a: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a:t>
            </a:r>
            <a:r>
              <a:rPr lang="vi-VN" sz="1200" kern="1200">
                <a:solidFill>
                  <a:schemeClr val="tx1"/>
                </a:solidFill>
                <a:effectLst/>
                <a:latin typeface="+mn-lt"/>
                <a:ea typeface="+mn-ea"/>
                <a:cs typeface="+mn-cs"/>
              </a:rPr>
              <a:t>âu lệnh aliens = [alien_0, alien_1, alien_2] lưu trữ mỗi từ điển này trong một danh sách gọi là aliens. Cuối cùng, chúng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lặp lại danh sách và in ra từng alien:</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24</a:t>
            </a:fld>
            <a:endParaRPr lang="en-US"/>
          </a:p>
        </p:txBody>
      </p:sp>
    </p:spTree>
    <p:extLst>
      <p:ext uri="{BB962C8B-B14F-4D97-AF65-F5344CB8AC3E}">
        <p14:creationId xmlns:p14="http://schemas.microsoft.com/office/powerpoint/2010/main" val="65386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Tất cả những alien này đều có những đặc điểm giống nhau, nhưng Python coi mỗi alien là một đối tượng riêng biệt, điều này cho phép chúng ta sửa đổi từng alien riêng lẻ.</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Làm thế nào ta có thể làm việc với một nhóm alien như thế này? Hãy tưởng tượng rằng một khía cạnh của trò chơi có một số alien thay đổi màu sắc và di chuyển nhanh hơn khi trò chơi bắt đầu. Khi đến lúc thay đổi màu sắc, chúng ta có thể sử dụng vòng lặp for và câu lệnh if để thay đổi màu sắc của alien. </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26</a:t>
            </a:fld>
            <a:endParaRPr lang="en-US"/>
          </a:p>
        </p:txBody>
      </p:sp>
    </p:spTree>
    <p:extLst>
      <p:ext uri="{BB962C8B-B14F-4D97-AF65-F5344CB8AC3E}">
        <p14:creationId xmlns:p14="http://schemas.microsoft.com/office/powerpoint/2010/main" val="280774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từ điển trong Python là một tập hợp các cặp khoá-giá trị (key-value). Mỗi khoá được kết nối với một giá trị và chúng ta có thể sử dụng một khoá để truy cập đến giá trị được liên kết với khóa. Giá trị của khoá có thể là một số, một chuỗi, một danh sách hoặc thậm chí một từ điển khác. Trên thực tế, chúng ta có thể sử dụng bất kỳ đối tượng nào có thể tạo bằng Python làm giá trị trong từ điển.</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5</a:t>
            </a:fld>
            <a:endParaRPr lang="en-US"/>
          </a:p>
        </p:txBody>
      </p:sp>
    </p:spTree>
    <p:extLst>
      <p:ext uri="{BB962C8B-B14F-4D97-AF65-F5344CB8AC3E}">
        <p14:creationId xmlns:p14="http://schemas.microsoft.com/office/powerpoint/2010/main" val="2566349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Bởi vì chúng ta muốn sửa đổi ba alien đầu tiên, chúng ta lặp lại một phần chỉ bao gồm ba alien đầu tiên. Tất cả alien hiện có màu xanh lá cây nhưng điều đó không phải lúc nào cũng đúng, vì vậy chúng ta viết câu lệnh if để đảm bảo rằng chúng ta chỉ sửa đổi alien màu xanh lục. Nếu alien có màu xanh lá cây, chúng ta thay đổi màu thành 'yellow', tốc độ thành 'medium' và giá trị point thành 10, kết quả hiển thị như sau:</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27</a:t>
            </a:fld>
            <a:endParaRPr lang="en-US"/>
          </a:p>
        </p:txBody>
      </p:sp>
    </p:spTree>
    <p:extLst>
      <p:ext uri="{BB962C8B-B14F-4D97-AF65-F5344CB8AC3E}">
        <p14:creationId xmlns:p14="http://schemas.microsoft.com/office/powerpoint/2010/main" val="3725790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bắt đầu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với một từ điển về pizza được đặt hàng. Một khóa trong pizza là ‘crust’ và giá trị tương ứng với khóa là ‘thick’. Khóa tiếp theo là ‘toppings’ có giá trị là một danh sách các lớp phủ được yêu cầu.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in ra pizza được đặt hàng.</a:t>
            </a: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29</a:t>
            </a:fld>
            <a:endParaRPr lang="en-US"/>
          </a:p>
        </p:txBody>
      </p:sp>
    </p:spTree>
    <p:extLst>
      <p:ext uri="{BB962C8B-B14F-4D97-AF65-F5344CB8AC3E}">
        <p14:creationId xmlns:p14="http://schemas.microsoft.com/office/powerpoint/2010/main" val="676440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các ngôn ngữ lập trình ưa thích bây giờ không phải là một giá trị mà là một danh sách. Cần lưu ý rằng một số người thì thích một ngôn ngữ, một số người thì thích nhiều ngôn ngữ.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chúng ta lặp qua từ điển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sử dụng tên biến languages để lưu giá trị từ từ điển và chúng ta biết rằng mỗi giá trị là một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sử dụng một vòng lặp nữa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để lặp qua các danh sách ngôn ngữ ưa thích của người dùng. Kết quả là chúng ta in ra được danh sách người dùng và các ngôn ngữ ưa thích của họ:</a:t>
            </a:r>
          </a:p>
          <a:p>
            <a:endParaRPr lang="en-US"/>
          </a:p>
          <a:p>
            <a:r>
              <a:rPr lang="en-US" sz="1200" kern="1200">
                <a:solidFill>
                  <a:schemeClr val="tx1"/>
                </a:solidFill>
                <a:effectLst/>
                <a:latin typeface="+mn-lt"/>
                <a:ea typeface="+mn-ea"/>
                <a:cs typeface="+mn-cs"/>
              </a:rPr>
              <a:t>Ta có thể thêm câu lệnh if vào đầu vòng lặp for của từ điển để xem liệu mỗi người có nhiều hơn một ngôn ngữ yêu thích hay không bằng cách kiểm tra giá trị của len(languages). Nếu một người có nhiều hơn một mục yêu thích, kết quả đầu ra sẽ không đổi. Nếu người đó chỉ có một ngôn ngữ yêu thích, ta có thể thay đổi từ ngữ để phản ánh điều đó. Ví dụ: ta có thể nói ngôn ngữ yêu thích của Sarah là C</a:t>
            </a: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30</a:t>
            </a:fld>
            <a:endParaRPr lang="en-US"/>
          </a:p>
        </p:txBody>
      </p:sp>
    </p:spTree>
    <p:extLst>
      <p:ext uri="{BB962C8B-B14F-4D97-AF65-F5344CB8AC3E}">
        <p14:creationId xmlns:p14="http://schemas.microsoft.com/office/powerpoint/2010/main" val="273770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Trong danh sách sau, chúng </a:t>
            </a:r>
            <a:r>
              <a:rPr lang="en-US"/>
              <a:t>ta</a:t>
            </a:r>
            <a:r>
              <a:rPr lang="vi-VN"/>
              <a:t> lưu trữ ba phần thông tin về mỗi người dùng: họ, tên và vị trí của họ</a:t>
            </a:r>
            <a:endParaRPr lang="en-US"/>
          </a:p>
          <a:p>
            <a:r>
              <a:rPr lang="en-US" sz="1200" kern="1200">
                <a:solidFill>
                  <a:schemeClr val="tx1"/>
                </a:solidFill>
                <a:effectLst/>
                <a:latin typeface="+mn-lt"/>
                <a:ea typeface="+mn-ea"/>
                <a:cs typeface="+mn-cs"/>
              </a:rPr>
              <a:t>Đầu tiên, chúng ta định nghĩa từ điển với hai khóa, mỗi khóa là một tên người dùng với giá trị là 'aeinstein' và 'mcurie'. Mỗi giá trị kết hợp với khóa là một từ điển bao gồm tên, họ, và vị trí. </a:t>
            </a: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31</a:t>
            </a:fld>
            <a:endParaRPr lang="en-US"/>
          </a:p>
        </p:txBody>
      </p:sp>
    </p:spTree>
    <p:extLst>
      <p:ext uri="{BB962C8B-B14F-4D97-AF65-F5344CB8AC3E}">
        <p14:creationId xmlns:p14="http://schemas.microsoft.com/office/powerpoint/2010/main" val="2086592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Lưu ý rằng cấu trúc của từ điển của mỗi người dùng là giống nhau. Mặc dù Python không yêu cầu nhưng cấu trúc này làm cho các từ điển lồng nhau dễ làm việc hơn.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từ điển của mỗi người dùng có các khóa khác nhau, thì code bên trong vòng lặp for sẽ phức tạp hơn.</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32</a:t>
            </a:fld>
            <a:endParaRPr lang="en-US"/>
          </a:p>
        </p:txBody>
      </p:sp>
    </p:spTree>
    <p:extLst>
      <p:ext uri="{BB962C8B-B14F-4D97-AF65-F5344CB8AC3E}">
        <p14:creationId xmlns:p14="http://schemas.microsoft.com/office/powerpoint/2010/main" val="136826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chúng ta chạy code này mỗi khi alien bị bắn hạ, giá trị điểm của alien sẽ được truy xuất.</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6</a:t>
            </a:fld>
            <a:endParaRPr lang="en-US"/>
          </a:p>
        </p:txBody>
      </p:sp>
    </p:spTree>
    <p:extLst>
      <p:ext uri="{BB962C8B-B14F-4D97-AF65-F5344CB8AC3E}">
        <p14:creationId xmlns:p14="http://schemas.microsoft.com/office/powerpoint/2010/main" val="349850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Từ điển là cấu trúc động và chúng ta có thể thêm các cặp giá trị khóa mới vào từ điển bất cứ lúc nào.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để thêm một cặp giá trị-khóa mới, ta sẽ cung cấp tên của từ điển, sau đó là khóa mới trong ô vuông dấu ngoặc cùng với giá trị mới. </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7</a:t>
            </a:fld>
            <a:endParaRPr lang="en-US"/>
          </a:p>
        </p:txBody>
      </p:sp>
    </p:spTree>
    <p:extLst>
      <p:ext uri="{BB962C8B-B14F-4D97-AF65-F5344CB8AC3E}">
        <p14:creationId xmlns:p14="http://schemas.microsoft.com/office/powerpoint/2010/main" val="360558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Thông thường, ta sẽ sử dụng từ điển trống khi lưu trữ dữ liệu do người dùng cung cấp trong từ điển hoặc khi viết mã tạo ra một số lượng lớn các cặp key-value tự động.</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8</a:t>
            </a:fld>
            <a:endParaRPr lang="en-US"/>
          </a:p>
        </p:txBody>
      </p:sp>
    </p:spTree>
    <p:extLst>
      <p:ext uri="{BB962C8B-B14F-4D97-AF65-F5344CB8AC3E}">
        <p14:creationId xmlns:p14="http://schemas.microsoft.com/office/powerpoint/2010/main" val="4033224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đầu tiên thiết lập quái vật alien_0 chỉ chứa thông tin về mầu sắc, sau đó ta thay đổi giá trị mầu của khóa ‘color’ sang ‘yellow’. Phần in ra màn hình cho thấy thực sự con quái vật đã chuyển từ mầu xanh sang vàng. </a:t>
            </a:r>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9</a:t>
            </a:fld>
            <a:endParaRPr lang="en-US"/>
          </a:p>
        </p:txBody>
      </p:sp>
    </p:spTree>
    <p:extLst>
      <p:ext uri="{BB962C8B-B14F-4D97-AF65-F5344CB8AC3E}">
        <p14:creationId xmlns:p14="http://schemas.microsoft.com/office/powerpoint/2010/main" val="119725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C</a:t>
            </a:r>
            <a:r>
              <a:rPr lang="en-US" sz="1200" kern="1200">
                <a:solidFill>
                  <a:schemeClr val="tx1"/>
                </a:solidFill>
                <a:effectLst/>
                <a:latin typeface="+mn-lt"/>
                <a:ea typeface="+mn-ea"/>
                <a:cs typeface="+mn-cs"/>
              </a:rPr>
              <a:t>húng ta định nghĩa con quái vật và thiết lập ban đầu với trục tọa độ x, tọa độ y và tốc độ của quái vật là trung bình. Chúng ta đã bỏ qua các giá trị màu và điểm vì mục đích đơn giản hóa, nhưng ví dụ này sẽ hoạt động theo cách tương tự nếu ta vẫn bao gồm các cặp giá trị đó. Ta cũng in giá trị ban đầu của x_position để xem alien di chuyển sang phải bao xa.</a:t>
            </a:r>
          </a:p>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một chuỗi if-elif-else xác định khoảng bao xa quái vật sẽ di chuyển sang phía phải và gán giá trị cho biến x_increment. Nếu tốc độ quái vật là slow-chậm, nó di chuyển 1 đơn vị sang bên phải, nếu tốc độ là trung bình-medium, nó di chuyển 2 đơn vị và nếu tốc độ là nhanh-fast, nó sẽ di chuyển 3 đơn vị sang phải. </a:t>
            </a:r>
          </a:p>
          <a:p>
            <a:r>
              <a:rPr lang="en-US" sz="1200" kern="1200">
                <a:solidFill>
                  <a:schemeClr val="tx1"/>
                </a:solidFill>
                <a:effectLst/>
                <a:latin typeface="+mn-lt"/>
                <a:ea typeface="+mn-ea"/>
                <a:cs typeface="+mn-cs"/>
              </a:rPr>
              <a:t>Mỗi khi độ dịch được tính, nó sẽ thêm giá trị của x_position tại câu lệnh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và giá trị được lưu tại x_position của từ điển. Bởi vì đây là một quái vật có tốc độ trung bình-medium, vị trí của nó dịch chuyển hai đơn vị sang bên phải:</a:t>
            </a:r>
          </a:p>
          <a:p>
            <a:r>
              <a:rPr lang="en-US" sz="1200" kern="1200">
                <a:solidFill>
                  <a:schemeClr val="tx1"/>
                </a:solidFill>
                <a:effectLst/>
                <a:latin typeface="+mn-lt"/>
                <a:ea typeface="+mn-ea"/>
                <a:cs typeface="+mn-cs"/>
              </a:rPr>
              <a:t>Điểm tốt của kỹ thuật này: bằng cách thay đổi một giá trị của từ điển thông tin quái vật, chúng ta có thể thay đổi toàn bộ hành vi của con thú. Ví dụ, để biến tốc độ của con quái vật từ trung bình thành nhanh, chúng ta chỉ cần thêm dòng code:</a:t>
            </a:r>
          </a:p>
          <a:p>
            <a:r>
              <a:rPr lang="en-US" sz="1200" kern="1200">
                <a:solidFill>
                  <a:schemeClr val="tx1"/>
                </a:solidFill>
                <a:effectLst/>
                <a:latin typeface="+mn-lt"/>
                <a:ea typeface="+mn-ea"/>
                <a:cs typeface="+mn-cs"/>
              </a:rPr>
              <a:t>alien_0['speed'] = 'fast'</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10</a:t>
            </a:fld>
            <a:endParaRPr lang="en-US"/>
          </a:p>
        </p:txBody>
      </p:sp>
    </p:spTree>
    <p:extLst>
      <p:ext uri="{BB962C8B-B14F-4D97-AF65-F5344CB8AC3E}">
        <p14:creationId xmlns:p14="http://schemas.microsoft.com/office/powerpoint/2010/main" val="334157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Dòng lệnh del yêu cầu Python xóa các khóa ‘points’ khỏi từ điển alien_0 và xóa cả giá trị được liên kết với khóa đó. Kết quả đầu ra cho thấy rằng các khoá ‘points’ và giá trị 5 của nó sẽ bị xóa khỏi từ điển, nhưng phần còn lại của từ điển không bị ảnh hưởng:</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11</a:t>
            </a:fld>
            <a:endParaRPr lang="en-US"/>
          </a:p>
        </p:txBody>
      </p:sp>
    </p:spTree>
    <p:extLst>
      <p:ext uri="{BB962C8B-B14F-4D97-AF65-F5344CB8AC3E}">
        <p14:creationId xmlns:p14="http://schemas.microsoft.com/office/powerpoint/2010/main" val="304212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Như chúng ta có thể thấy, ta đã chia một từ điển lớn hơn thành nhiều dòng. Mỗi khóa là tên của một người đã trả lời cuộc thăm dò và mỗi giá trị là sự lựa chọn ngôn ngữ của họ. Khi ta biết mình sẽ cần nhiều hơn một dòng để xác định từ điển, hãy nhấn enter sau dấu ngoặc nhọn mở. Sau đó, thụt lề dòng tiếp theo một mức (bốn dấu cách) và viết cặp giá trị khóa đầu tiên, theo sau là dấu phẩy. Từ thời điểm này trở đi khi ta nhấn enter, trình soạn thảo văn bản sẽ tự động thụt lề tất cả các cặp khoá-giá trị tiếp theo để khớp với cặp khoá-giá trị đầu tiên.</a:t>
            </a:r>
          </a:p>
          <a:p>
            <a:r>
              <a:rPr lang="en-US" sz="1200" kern="1200">
                <a:solidFill>
                  <a:schemeClr val="tx1"/>
                </a:solidFill>
                <a:effectLst/>
                <a:latin typeface="+mn-lt"/>
                <a:ea typeface="+mn-ea"/>
                <a:cs typeface="+mn-cs"/>
              </a:rPr>
              <a:t>Sau khi ta xác định xong từ điển, cần thêm dấu ngoặc nhọn trên một dòng mới sau cặp khoá-giá trị cuối cùng và thụt lề xuống một cấp để nó căn chỉnh với các phím trong từ điển. Chúng ta cũng nên thêm dấu phẩy sau cặp khoá-giá trị cuối cùng, vì như vậy là sẵn sàng thêm một cặp khoá-giá trị mới trên dòng tiếp theo.</a:t>
            </a:r>
          </a:p>
          <a:p>
            <a:endParaRPr lang="en-US"/>
          </a:p>
        </p:txBody>
      </p:sp>
      <p:sp>
        <p:nvSpPr>
          <p:cNvPr id="4" name="Slide Number Placeholder 3"/>
          <p:cNvSpPr>
            <a:spLocks noGrp="1"/>
          </p:cNvSpPr>
          <p:nvPr>
            <p:ph type="sldNum" sz="quarter" idx="10"/>
          </p:nvPr>
        </p:nvSpPr>
        <p:spPr/>
        <p:txBody>
          <a:bodyPr/>
          <a:lstStyle/>
          <a:p>
            <a:fld id="{60785713-35D3-4B80-AD77-8A64D5511B21}" type="slidenum">
              <a:rPr lang="en-US" smtClean="0"/>
              <a:t>12</a:t>
            </a:fld>
            <a:endParaRPr lang="en-US"/>
          </a:p>
        </p:txBody>
      </p:sp>
    </p:spTree>
    <p:extLst>
      <p:ext uri="{BB962C8B-B14F-4D97-AF65-F5344CB8AC3E}">
        <p14:creationId xmlns:p14="http://schemas.microsoft.com/office/powerpoint/2010/main" val="1333583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9/13/2022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280663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73013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398621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144509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112442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9/13/2022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3951350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5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25137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8514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15366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42859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16164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79105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411578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175119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047996678"/>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giá trị trong từ điển</a:t>
            </a:r>
          </a:p>
        </p:txBody>
      </p:sp>
      <p:sp>
        <p:nvSpPr>
          <p:cNvPr id="3" name="Content Placeholder 2"/>
          <p:cNvSpPr>
            <a:spLocks noGrp="1"/>
          </p:cNvSpPr>
          <p:nvPr>
            <p:ph idx="1"/>
          </p:nvPr>
        </p:nvSpPr>
        <p:spPr>
          <a:xfrm>
            <a:off x="1097281" y="1684611"/>
            <a:ext cx="10058400" cy="543297"/>
          </a:xfrm>
        </p:spPr>
        <p:txBody>
          <a:bodyPr/>
          <a:lstStyle/>
          <a:p>
            <a:r>
              <a:rPr lang="en-US" dirty="0" err="1"/>
              <a:t>ví</a:t>
            </a:r>
            <a:r>
              <a:rPr lang="en-US" dirty="0"/>
              <a:t> </a:t>
            </a:r>
            <a:r>
              <a:rPr lang="en-US" dirty="0" err="1"/>
              <a:t>dụ</a:t>
            </a:r>
            <a:r>
              <a:rPr lang="en-US" dirty="0"/>
              <a:t> </a:t>
            </a:r>
            <a:r>
              <a:rPr lang="en-US" dirty="0" err="1"/>
              <a:t>thú</a:t>
            </a:r>
            <a:r>
              <a:rPr lang="en-US" dirty="0"/>
              <a:t> </a:t>
            </a:r>
            <a:r>
              <a:rPr lang="en-US" dirty="0" err="1"/>
              <a:t>vị</a:t>
            </a:r>
            <a:r>
              <a:rPr lang="en-US" dirty="0"/>
              <a:t> </a:t>
            </a:r>
            <a:r>
              <a:rPr lang="en-US" dirty="0" err="1"/>
              <a:t>hơn</a:t>
            </a:r>
            <a:r>
              <a:rPr lang="en-US" dirty="0"/>
              <a:t>, </a:t>
            </a:r>
            <a:r>
              <a:rPr lang="en-US" dirty="0" err="1"/>
              <a:t>hãy</a:t>
            </a:r>
            <a:r>
              <a:rPr lang="en-US" dirty="0"/>
              <a:t> </a:t>
            </a:r>
            <a:r>
              <a:rPr lang="en-US" dirty="0" err="1"/>
              <a:t>theo</a:t>
            </a:r>
            <a:r>
              <a:rPr lang="en-US" dirty="0"/>
              <a:t> </a:t>
            </a:r>
            <a:r>
              <a:rPr lang="en-US" dirty="0" err="1"/>
              <a:t>dõi</a:t>
            </a:r>
            <a:r>
              <a:rPr lang="en-US" dirty="0"/>
              <a:t> </a:t>
            </a:r>
            <a:r>
              <a:rPr lang="en-US" dirty="0" err="1"/>
              <a:t>vị</a:t>
            </a:r>
            <a:r>
              <a:rPr lang="en-US" dirty="0"/>
              <a:t> </a:t>
            </a:r>
            <a:r>
              <a:rPr lang="en-US" dirty="0" err="1"/>
              <a:t>trí</a:t>
            </a:r>
            <a:r>
              <a:rPr lang="en-US" dirty="0"/>
              <a:t> </a:t>
            </a:r>
            <a:r>
              <a:rPr lang="en-US" dirty="0" err="1"/>
              <a:t>của</a:t>
            </a:r>
            <a:r>
              <a:rPr lang="en-US" dirty="0"/>
              <a:t> con </a:t>
            </a:r>
            <a:r>
              <a:rPr lang="en-US" dirty="0" err="1"/>
              <a:t>quái</a:t>
            </a:r>
            <a:r>
              <a:rPr lang="en-US" dirty="0"/>
              <a:t> </a:t>
            </a:r>
            <a:r>
              <a:rPr lang="en-US" dirty="0" err="1"/>
              <a:t>vật</a:t>
            </a:r>
            <a:r>
              <a:rPr lang="en-US" dirty="0"/>
              <a:t> </a:t>
            </a:r>
            <a:r>
              <a:rPr lang="en-US" dirty="0" err="1"/>
              <a:t>có</a:t>
            </a:r>
            <a:r>
              <a:rPr lang="en-US" dirty="0"/>
              <a:t> </a:t>
            </a:r>
            <a:r>
              <a:rPr lang="en-US" dirty="0" err="1"/>
              <a:t>thể</a:t>
            </a:r>
            <a:r>
              <a:rPr lang="en-US" dirty="0"/>
              <a:t> di </a:t>
            </a:r>
            <a:r>
              <a:rPr lang="en-US" dirty="0" err="1"/>
              <a:t>chuyển</a:t>
            </a:r>
            <a:r>
              <a:rPr lang="en-US" dirty="0"/>
              <a:t> </a:t>
            </a:r>
            <a:r>
              <a:rPr lang="en-US" dirty="0" err="1"/>
              <a:t>với</a:t>
            </a:r>
            <a:r>
              <a:rPr lang="en-US" dirty="0"/>
              <a:t> </a:t>
            </a:r>
            <a:r>
              <a:rPr lang="en-US" dirty="0" err="1"/>
              <a:t>các</a:t>
            </a:r>
            <a:r>
              <a:rPr lang="en-US" dirty="0"/>
              <a:t> </a:t>
            </a:r>
            <a:r>
              <a:rPr lang="en-US" dirty="0" err="1"/>
              <a:t>tốc</a:t>
            </a:r>
            <a:r>
              <a:rPr lang="en-US" dirty="0"/>
              <a:t> </a:t>
            </a:r>
            <a:r>
              <a:rPr lang="en-US" dirty="0" err="1"/>
              <a:t>độ</a:t>
            </a:r>
            <a:r>
              <a:rPr lang="en-US" dirty="0"/>
              <a:t> </a:t>
            </a:r>
            <a:r>
              <a:rPr lang="en-US" dirty="0" err="1"/>
              <a:t>khác</a:t>
            </a:r>
            <a:r>
              <a:rPr lang="en-US" dirty="0"/>
              <a:t> </a:t>
            </a:r>
            <a:r>
              <a:rPr lang="en-US" dirty="0" err="1"/>
              <a:t>nhau</a:t>
            </a:r>
            <a:r>
              <a:rPr lang="en-US" dirty="0"/>
              <a:t>. </a:t>
            </a:r>
          </a:p>
        </p:txBody>
      </p:sp>
      <p:sp>
        <p:nvSpPr>
          <p:cNvPr id="4" name="Rectangle 3"/>
          <p:cNvSpPr/>
          <p:nvPr/>
        </p:nvSpPr>
        <p:spPr>
          <a:xfrm>
            <a:off x="1269559" y="2674173"/>
            <a:ext cx="7447852" cy="39118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 0, '</a:t>
            </a:r>
            <a:r>
              <a:rPr lang="en-US" sz="1400" spc="-20" dirty="0" err="1">
                <a:latin typeface="Courier New" panose="02070309020205020404" pitchFamily="49" charset="0"/>
                <a:ea typeface="SimSun" panose="02010600030101010101" pitchFamily="2" charset="-122"/>
              </a:rPr>
              <a:t>y_position</a:t>
            </a:r>
            <a:r>
              <a:rPr lang="en-US" sz="1400" spc="-20" dirty="0">
                <a:latin typeface="Courier New" panose="02070309020205020404" pitchFamily="49" charset="0"/>
                <a:ea typeface="SimSun" panose="02010600030101010101" pitchFamily="2" charset="-122"/>
              </a:rPr>
              <a:t>': 25, 'speed': 'medium'}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f"Original</a:t>
            </a:r>
            <a:r>
              <a:rPr lang="en-US" sz="1400" spc="-20" dirty="0">
                <a:latin typeface="Courier New" panose="02070309020205020404" pitchFamily="49" charset="0"/>
                <a:ea typeface="SimSun" panose="02010600030101010101" pitchFamily="2" charset="-122"/>
              </a:rPr>
              <a:t> position: {alien_0['</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Move the alien to the right.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alien_0['speed'] == 'slow':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x_increment</a:t>
            </a:r>
            <a:r>
              <a:rPr lang="en-US" sz="1400" spc="-20" dirty="0">
                <a:latin typeface="Courier New" panose="02070309020205020404" pitchFamily="49" charset="0"/>
                <a:ea typeface="SimSun" panose="02010600030101010101" pitchFamily="2" charset="-122"/>
              </a:rPr>
              <a:t> = 1</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alien_0['speed'] == 'medium':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x_increment</a:t>
            </a:r>
            <a:r>
              <a:rPr lang="en-US" sz="1400" spc="-20" dirty="0">
                <a:latin typeface="Courier New" panose="02070309020205020404" pitchFamily="49" charset="0"/>
                <a:ea typeface="SimSun" panose="02010600030101010101" pitchFamily="2" charset="-122"/>
              </a:rPr>
              <a:t> = 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x_increment</a:t>
            </a:r>
            <a:r>
              <a:rPr lang="en-US" sz="1400" spc="-20" dirty="0">
                <a:latin typeface="Courier New" panose="02070309020205020404" pitchFamily="49" charset="0"/>
                <a:ea typeface="SimSun" panose="02010600030101010101" pitchFamily="2" charset="-122"/>
              </a:rPr>
              <a:t> = 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The new position is the old position plus the increment.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 = alien_0['</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x_increment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f"New</a:t>
            </a:r>
            <a:r>
              <a:rPr lang="en-US" sz="1400" spc="-20" dirty="0">
                <a:latin typeface="Courier New" panose="02070309020205020404" pitchFamily="49" charset="0"/>
                <a:ea typeface="SimSun" panose="02010600030101010101" pitchFamily="2" charset="-122"/>
              </a:rPr>
              <a:t> position: {alien_0['</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8463566" y="4297694"/>
            <a:ext cx="2692115"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Original x-position: 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New x-position: 2</a:t>
            </a:r>
          </a:p>
        </p:txBody>
      </p:sp>
    </p:spTree>
    <p:extLst>
      <p:ext uri="{BB962C8B-B14F-4D97-AF65-F5344CB8AC3E}">
        <p14:creationId xmlns:p14="http://schemas.microsoft.com/office/powerpoint/2010/main" val="3622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Xóa các cặp khóa-giá trị</a:t>
            </a:r>
          </a:p>
        </p:txBody>
      </p:sp>
      <p:sp>
        <p:nvSpPr>
          <p:cNvPr id="3" name="Content Placeholder 2"/>
          <p:cNvSpPr>
            <a:spLocks noGrp="1"/>
          </p:cNvSpPr>
          <p:nvPr>
            <p:ph idx="1"/>
          </p:nvPr>
        </p:nvSpPr>
        <p:spPr>
          <a:xfrm>
            <a:off x="1097280" y="1845734"/>
            <a:ext cx="10058400" cy="787996"/>
          </a:xfrm>
        </p:spPr>
        <p:txBody>
          <a:bodyPr/>
          <a:lstStyle/>
          <a:p>
            <a:r>
              <a:rPr lang="en-US"/>
              <a:t>Khi không còn cần một phần thông tin được lưu trữ trong một từ điển nữa, có thể sử dụng câu lệnh del để xóa hoàn toàn một cặp khóa-giá trị. </a:t>
            </a:r>
          </a:p>
        </p:txBody>
      </p:sp>
      <p:sp>
        <p:nvSpPr>
          <p:cNvPr id="4" name="Rectangle 3"/>
          <p:cNvSpPr/>
          <p:nvPr/>
        </p:nvSpPr>
        <p:spPr>
          <a:xfrm>
            <a:off x="1441836" y="3262225"/>
            <a:ext cx="6096000" cy="130612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 'points':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del alien_0['points']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a:t>
            </a:r>
          </a:p>
        </p:txBody>
      </p:sp>
      <p:sp>
        <p:nvSpPr>
          <p:cNvPr id="5" name="Rectangle 4"/>
          <p:cNvSpPr/>
          <p:nvPr/>
        </p:nvSpPr>
        <p:spPr>
          <a:xfrm>
            <a:off x="1441836" y="4750128"/>
            <a:ext cx="3249340"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a:t>
            </a:r>
          </a:p>
        </p:txBody>
      </p:sp>
    </p:spTree>
    <p:extLst>
      <p:ext uri="{BB962C8B-B14F-4D97-AF65-F5344CB8AC3E}">
        <p14:creationId xmlns:p14="http://schemas.microsoft.com/office/powerpoint/2010/main" val="59573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vi-VN"/>
              <a:t>Từ điển của các đối tượng tương tự</a:t>
            </a:r>
            <a:endParaRPr lang="en-US"/>
          </a:p>
        </p:txBody>
      </p:sp>
      <p:sp>
        <p:nvSpPr>
          <p:cNvPr id="3" name="Content Placeholder 2"/>
          <p:cNvSpPr>
            <a:spLocks noGrp="1"/>
          </p:cNvSpPr>
          <p:nvPr>
            <p:ph idx="1"/>
          </p:nvPr>
        </p:nvSpPr>
        <p:spPr>
          <a:xfrm>
            <a:off x="1097280" y="1845734"/>
            <a:ext cx="10058400" cy="1225877"/>
          </a:xfrm>
        </p:spPr>
        <p:txBody>
          <a:bodyPr/>
          <a:lstStyle/>
          <a:p>
            <a:r>
              <a:rPr lang="en-US"/>
              <a:t>Cũng có thể sử dụng từ điển để lưu trữ một loại thông tin về nhiều đối tượng. </a:t>
            </a:r>
          </a:p>
          <a:p>
            <a:r>
              <a:rPr lang="en-US"/>
              <a:t>Ví dụ, giả sử ta muốn thăm dò ý kiến một số người và hỏi họ ngôn ngữ lập trình yêu thích của họ là gì</a:t>
            </a:r>
          </a:p>
        </p:txBody>
      </p:sp>
      <p:sp>
        <p:nvSpPr>
          <p:cNvPr id="4" name="Rectangle 3"/>
          <p:cNvSpPr/>
          <p:nvPr/>
        </p:nvSpPr>
        <p:spPr>
          <a:xfrm>
            <a:off x="1388828" y="3628202"/>
            <a:ext cx="4137329" cy="1955535"/>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p:txBody>
      </p:sp>
      <p:sp>
        <p:nvSpPr>
          <p:cNvPr id="5" name="Rectangle 4"/>
          <p:cNvSpPr/>
          <p:nvPr/>
        </p:nvSpPr>
        <p:spPr>
          <a:xfrm>
            <a:off x="5954330" y="4025768"/>
            <a:ext cx="5503571"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language = </a:t>
            </a: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'].title()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f"Sarah's</a:t>
            </a:r>
            <a:r>
              <a:rPr lang="en-US" sz="1400" spc="-20" dirty="0">
                <a:latin typeface="Courier New" panose="02070309020205020404" pitchFamily="49" charset="0"/>
                <a:ea typeface="SimSun" panose="02010600030101010101" pitchFamily="2" charset="-122"/>
              </a:rPr>
              <a:t> favorite language is {language}.")</a:t>
            </a:r>
          </a:p>
        </p:txBody>
      </p:sp>
      <p:sp>
        <p:nvSpPr>
          <p:cNvPr id="6" name="Rectangle 5"/>
          <p:cNvSpPr/>
          <p:nvPr/>
        </p:nvSpPr>
        <p:spPr>
          <a:xfrm>
            <a:off x="5954330" y="4841375"/>
            <a:ext cx="3186129"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Sarah's favorite language is C.</a:t>
            </a:r>
          </a:p>
        </p:txBody>
      </p:sp>
    </p:spTree>
    <p:extLst>
      <p:ext uri="{BB962C8B-B14F-4D97-AF65-F5344CB8AC3E}">
        <p14:creationId xmlns:p14="http://schemas.microsoft.com/office/powerpoint/2010/main" val="73350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get() </a:t>
            </a:r>
            <a:r>
              <a:rPr lang="en-US" dirty="0" err="1"/>
              <a:t>để</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endParaRPr lang="en-US" dirty="0"/>
          </a:p>
        </p:txBody>
      </p:sp>
      <p:sp>
        <p:nvSpPr>
          <p:cNvPr id="3" name="Content Placeholder 2"/>
          <p:cNvSpPr>
            <a:spLocks noGrp="1"/>
          </p:cNvSpPr>
          <p:nvPr>
            <p:ph idx="1"/>
          </p:nvPr>
        </p:nvSpPr>
        <p:spPr>
          <a:xfrm>
            <a:off x="1055421" y="1526889"/>
            <a:ext cx="10255447" cy="1077770"/>
          </a:xfrm>
        </p:spPr>
        <p:txBody>
          <a:bodyPr/>
          <a:lstStyle/>
          <a:p>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khóa</a:t>
            </a:r>
            <a:r>
              <a:rPr lang="en-US" dirty="0"/>
              <a:t> </a:t>
            </a:r>
            <a:r>
              <a:rPr lang="en-US" dirty="0" err="1"/>
              <a:t>trong</a:t>
            </a:r>
            <a:r>
              <a:rPr lang="en-US" dirty="0"/>
              <a:t> </a:t>
            </a:r>
            <a:r>
              <a:rPr lang="en-US" dirty="0" err="1"/>
              <a:t>dấu</a:t>
            </a:r>
            <a:r>
              <a:rPr lang="en-US" dirty="0"/>
              <a:t> </a:t>
            </a:r>
            <a:r>
              <a:rPr lang="en-US" dirty="0" err="1"/>
              <a:t>ngoặc</a:t>
            </a:r>
            <a:r>
              <a:rPr lang="en-US" dirty="0"/>
              <a:t> </a:t>
            </a:r>
            <a:r>
              <a:rPr lang="en-US" dirty="0" err="1"/>
              <a:t>vuông</a:t>
            </a:r>
            <a:r>
              <a:rPr lang="en-US" dirty="0"/>
              <a:t> </a:t>
            </a:r>
            <a:r>
              <a:rPr lang="en-US" dirty="0" err="1"/>
              <a:t>để</a:t>
            </a:r>
            <a:r>
              <a:rPr lang="en-US" dirty="0"/>
              <a:t> </a:t>
            </a:r>
            <a:r>
              <a:rPr lang="en-US" dirty="0" err="1"/>
              <a:t>truy</a:t>
            </a:r>
            <a:r>
              <a:rPr lang="en-US" dirty="0"/>
              <a:t> </a:t>
            </a:r>
            <a:r>
              <a:rPr lang="en-US" dirty="0" err="1"/>
              <a:t>xuất</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ta </a:t>
            </a:r>
            <a:r>
              <a:rPr lang="en-US" dirty="0" err="1"/>
              <a:t>quan</a:t>
            </a:r>
            <a:r>
              <a:rPr lang="en-US" dirty="0"/>
              <a:t> </a:t>
            </a:r>
            <a:r>
              <a:rPr lang="en-US" dirty="0" err="1"/>
              <a:t>tâm</a:t>
            </a:r>
            <a:r>
              <a:rPr lang="en-US" dirty="0"/>
              <a:t> </a:t>
            </a:r>
            <a:r>
              <a:rPr lang="en-US" dirty="0" err="1"/>
              <a:t>từ</a:t>
            </a:r>
            <a:r>
              <a:rPr lang="en-US" dirty="0"/>
              <a:t> </a:t>
            </a:r>
            <a:r>
              <a:rPr lang="en-US" dirty="0" err="1"/>
              <a:t>từ</a:t>
            </a:r>
            <a:r>
              <a:rPr lang="en-US" dirty="0"/>
              <a:t> </a:t>
            </a:r>
            <a:r>
              <a:rPr lang="en-US" dirty="0" err="1"/>
              <a:t>điển</a:t>
            </a:r>
            <a:r>
              <a:rPr lang="en-US" dirty="0"/>
              <a:t> </a:t>
            </a:r>
            <a:r>
              <a:rPr lang="en-US" dirty="0" err="1"/>
              <a:t>có</a:t>
            </a:r>
            <a:r>
              <a:rPr lang="en-US" dirty="0"/>
              <a:t> </a:t>
            </a:r>
            <a:r>
              <a:rPr lang="en-US" dirty="0" err="1"/>
              <a:t>thể</a:t>
            </a:r>
            <a:r>
              <a:rPr lang="en-US" dirty="0"/>
              <a:t> </a:t>
            </a:r>
            <a:r>
              <a:rPr lang="en-US" dirty="0" err="1"/>
              <a:t>gây</a:t>
            </a:r>
            <a:r>
              <a:rPr lang="en-US" dirty="0"/>
              <a:t> ra </a:t>
            </a:r>
            <a:r>
              <a:rPr lang="en-US" dirty="0" err="1"/>
              <a:t>một</a:t>
            </a:r>
            <a:r>
              <a:rPr lang="en-US" dirty="0"/>
              <a:t> </a:t>
            </a:r>
            <a:r>
              <a:rPr lang="en-US" dirty="0" err="1"/>
              <a:t>vấn</a:t>
            </a:r>
            <a:r>
              <a:rPr lang="en-US" dirty="0"/>
              <a:t> </a:t>
            </a:r>
            <a:r>
              <a:rPr lang="en-US" dirty="0" err="1"/>
              <a:t>đề</a:t>
            </a:r>
            <a:r>
              <a:rPr lang="en-US" dirty="0"/>
              <a:t> </a:t>
            </a:r>
            <a:r>
              <a:rPr lang="en-US" dirty="0" err="1"/>
              <a:t>tiềm</a:t>
            </a:r>
            <a:r>
              <a:rPr lang="en-US" dirty="0"/>
              <a:t> </a:t>
            </a:r>
            <a:r>
              <a:rPr lang="en-US" dirty="0" err="1"/>
              <a:t>ẩn</a:t>
            </a:r>
            <a:r>
              <a:rPr lang="en-US" dirty="0"/>
              <a:t>: </a:t>
            </a:r>
            <a:r>
              <a:rPr lang="en-US" dirty="0" err="1"/>
              <a:t>nếu</a:t>
            </a:r>
            <a:r>
              <a:rPr lang="en-US" dirty="0"/>
              <a:t> </a:t>
            </a:r>
            <a:r>
              <a:rPr lang="en-US" dirty="0" err="1"/>
              <a:t>khóa</a:t>
            </a:r>
            <a:r>
              <a:rPr lang="en-US" dirty="0"/>
              <a:t> ta </a:t>
            </a:r>
            <a:r>
              <a:rPr lang="en-US" dirty="0" err="1"/>
              <a:t>yêu</a:t>
            </a:r>
            <a:r>
              <a:rPr lang="en-US" dirty="0"/>
              <a:t> </a:t>
            </a:r>
            <a:r>
              <a:rPr lang="en-US" dirty="0" err="1"/>
              <a:t>cầu</a:t>
            </a:r>
            <a:r>
              <a:rPr lang="en-US" dirty="0"/>
              <a:t> </a:t>
            </a:r>
            <a:r>
              <a:rPr lang="en-US" dirty="0" err="1"/>
              <a:t>không</a:t>
            </a:r>
            <a:r>
              <a:rPr lang="en-US" dirty="0"/>
              <a:t> </a:t>
            </a:r>
            <a:r>
              <a:rPr lang="en-US" dirty="0" err="1"/>
              <a:t>tồn</a:t>
            </a:r>
            <a:r>
              <a:rPr lang="en-US" dirty="0"/>
              <a:t> </a:t>
            </a:r>
            <a:r>
              <a:rPr lang="en-US" dirty="0" err="1"/>
              <a:t>tại</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gặp</a:t>
            </a:r>
            <a:r>
              <a:rPr lang="en-US" dirty="0"/>
              <a:t> </a:t>
            </a:r>
            <a:r>
              <a:rPr lang="en-US" dirty="0" err="1"/>
              <a:t>lỗi</a:t>
            </a:r>
            <a:r>
              <a:rPr lang="en-US" dirty="0"/>
              <a:t>.</a:t>
            </a:r>
          </a:p>
        </p:txBody>
      </p:sp>
      <p:sp>
        <p:nvSpPr>
          <p:cNvPr id="4" name="Rectangle 3"/>
          <p:cNvSpPr/>
          <p:nvPr/>
        </p:nvSpPr>
        <p:spPr>
          <a:xfrm>
            <a:off x="1375572" y="2746882"/>
            <a:ext cx="9006196"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 'speed': 'slow'}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print(alien_0['points'])</a:t>
            </a:r>
          </a:p>
        </p:txBody>
      </p:sp>
      <p:sp>
        <p:nvSpPr>
          <p:cNvPr id="5" name="Rectangle 4"/>
          <p:cNvSpPr/>
          <p:nvPr/>
        </p:nvSpPr>
        <p:spPr>
          <a:xfrm>
            <a:off x="1375572" y="3342281"/>
            <a:ext cx="8381571" cy="129843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alien_no_points.py</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line 2, in &lt;module&gt;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print(alien_0[‘points’])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KeyError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'points'</a:t>
            </a:r>
          </a:p>
        </p:txBody>
      </p:sp>
      <p:sp>
        <p:nvSpPr>
          <p:cNvPr id="6" name="Rectangle 5"/>
          <p:cNvSpPr/>
          <p:nvPr/>
        </p:nvSpPr>
        <p:spPr>
          <a:xfrm>
            <a:off x="1139133" y="4650883"/>
            <a:ext cx="10171735" cy="369332"/>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get()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đặt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nếu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yêu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cầu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tồn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tại</a:t>
            </a:r>
            <a:endParaRPr lang="en-US" dirty="0"/>
          </a:p>
        </p:txBody>
      </p:sp>
      <p:sp>
        <p:nvSpPr>
          <p:cNvPr id="7" name="Rectangle 6"/>
          <p:cNvSpPr/>
          <p:nvPr/>
        </p:nvSpPr>
        <p:spPr>
          <a:xfrm>
            <a:off x="1375572" y="5393245"/>
            <a:ext cx="7950558"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 'speed': 'slow’}</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point_value</a:t>
            </a:r>
            <a:r>
              <a:rPr lang="en-US" sz="1400" spc="-20" dirty="0">
                <a:latin typeface="Courier New" panose="02070309020205020404" pitchFamily="49" charset="0"/>
                <a:ea typeface="SimSun" panose="02010600030101010101" pitchFamily="2" charset="-122"/>
              </a:rPr>
              <a:t> = alien_0.get('points', 'No point value assigned.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point_value</a:t>
            </a:r>
            <a:r>
              <a:rPr lang="en-US" sz="1400" spc="-20" dirty="0">
                <a:latin typeface="Courier New" panose="02070309020205020404" pitchFamily="49" charset="0"/>
                <a:ea typeface="SimSun" panose="02010600030101010101" pitchFamily="2" charset="-122"/>
              </a:rPr>
              <a:t>)</a:t>
            </a:r>
          </a:p>
        </p:txBody>
      </p:sp>
      <p:sp>
        <p:nvSpPr>
          <p:cNvPr id="8" name="Rectangle 7"/>
          <p:cNvSpPr/>
          <p:nvPr/>
        </p:nvSpPr>
        <p:spPr>
          <a:xfrm>
            <a:off x="1375572" y="6407053"/>
            <a:ext cx="2411558"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No point value assigned</a:t>
            </a:r>
          </a:p>
        </p:txBody>
      </p:sp>
    </p:spTree>
    <p:extLst>
      <p:ext uri="{BB962C8B-B14F-4D97-AF65-F5344CB8AC3E}">
        <p14:creationId xmlns:p14="http://schemas.microsoft.com/office/powerpoint/2010/main" val="306615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5.3. Lặp qua toàn bộ từ điển</a:t>
            </a:r>
          </a:p>
        </p:txBody>
      </p:sp>
      <p:sp>
        <p:nvSpPr>
          <p:cNvPr id="3" name="Content Placeholder 2"/>
          <p:cNvSpPr>
            <a:spLocks noGrp="1"/>
          </p:cNvSpPr>
          <p:nvPr>
            <p:ph idx="1"/>
          </p:nvPr>
        </p:nvSpPr>
        <p:spPr/>
        <p:txBody>
          <a:bodyPr/>
          <a:lstStyle/>
          <a:p>
            <a:r>
              <a:rPr lang="en-US"/>
              <a:t>Một từ điển Python có thể chỉ chứa một vài cặp khoá-giá trị hoặc hàng triệu cặp. Vì từ điển có thể chứa một lượng lớn dữ liệu, Python cho phép chúng ta lặp qua từ điển. </a:t>
            </a:r>
          </a:p>
          <a:p>
            <a:r>
              <a:rPr lang="en-US"/>
              <a:t>Từ điển có thể được sử dụng để lưu trữ thông tin theo nhiều cách khác nhau; do đó, tồn tại một số cách khác nhau để lặp lại chúng. </a:t>
            </a:r>
          </a:p>
          <a:p>
            <a:r>
              <a:rPr lang="en-US"/>
              <a:t>Ta có thể lặp lại tất cả các cặp giá trị khóa của từ điển, thông qua các khóa của từ điển hoặc thông qua các giá trị của nó.</a:t>
            </a:r>
          </a:p>
          <a:p>
            <a:endParaRPr lang="en-US"/>
          </a:p>
        </p:txBody>
      </p:sp>
    </p:spTree>
    <p:extLst>
      <p:ext uri="{BB962C8B-B14F-4D97-AF65-F5344CB8AC3E}">
        <p14:creationId xmlns:p14="http://schemas.microsoft.com/office/powerpoint/2010/main" val="66330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Lặp</a:t>
            </a:r>
            <a:r>
              <a:rPr lang="en-US" dirty="0"/>
              <a:t> qua </a:t>
            </a:r>
            <a:r>
              <a:rPr lang="en-US" dirty="0" err="1"/>
              <a:t>tất</a:t>
            </a:r>
            <a:r>
              <a:rPr lang="en-US" dirty="0"/>
              <a:t> </a:t>
            </a:r>
            <a:r>
              <a:rPr lang="en-US" dirty="0" err="1"/>
              <a:t>cả</a:t>
            </a:r>
            <a:r>
              <a:rPr lang="en-US" dirty="0"/>
              <a:t> </a:t>
            </a:r>
            <a:r>
              <a:rPr lang="en-US" dirty="0" err="1"/>
              <a:t>các</a:t>
            </a:r>
            <a:r>
              <a:rPr lang="en-US" dirty="0"/>
              <a:t> </a:t>
            </a:r>
            <a:r>
              <a:rPr lang="en-US" dirty="0" err="1"/>
              <a:t>cặp</a:t>
            </a:r>
            <a:r>
              <a:rPr lang="en-US" dirty="0"/>
              <a:t> </a:t>
            </a:r>
            <a:r>
              <a:rPr lang="en-US" dirty="0" err="1"/>
              <a:t>khóa-giá</a:t>
            </a:r>
            <a:r>
              <a:rPr lang="en-US" dirty="0"/>
              <a:t> </a:t>
            </a:r>
            <a:r>
              <a:rPr lang="en-US" dirty="0" err="1"/>
              <a:t>trị</a:t>
            </a:r>
            <a:endParaRPr lang="en-US" dirty="0"/>
          </a:p>
        </p:txBody>
      </p:sp>
      <p:sp>
        <p:nvSpPr>
          <p:cNvPr id="3" name="Content Placeholder 2"/>
          <p:cNvSpPr>
            <a:spLocks noGrp="1"/>
          </p:cNvSpPr>
          <p:nvPr>
            <p:ph idx="1"/>
          </p:nvPr>
        </p:nvSpPr>
        <p:spPr>
          <a:xfrm>
            <a:off x="1097280" y="1845734"/>
            <a:ext cx="10058400" cy="968300"/>
          </a:xfrm>
        </p:spPr>
        <p:txBody>
          <a:bodyPr/>
          <a:lstStyle/>
          <a:p>
            <a:r>
              <a:rPr lang="en-US"/>
              <a:t>xem xét một từ điển mới được thiết kế để lưu trữ thông tin về người dùng trên một trang web. Từ điển sau sẽ lưu trữ username, first name, and last name</a:t>
            </a:r>
          </a:p>
        </p:txBody>
      </p:sp>
      <p:sp>
        <p:nvSpPr>
          <p:cNvPr id="4" name="Rectangle 3"/>
          <p:cNvSpPr/>
          <p:nvPr/>
        </p:nvSpPr>
        <p:spPr>
          <a:xfrm>
            <a:off x="1027305" y="3062308"/>
            <a:ext cx="6096000" cy="163083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user_0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a:t>
            </a:r>
            <a:r>
              <a:rPr lang="en-US" sz="1400" spc="-20" dirty="0" err="1">
                <a:latin typeface="Courier New" panose="02070309020205020404" pitchFamily="49" charset="0"/>
                <a:ea typeface="SimSun" panose="02010600030101010101" pitchFamily="2" charset="-122"/>
              </a:rPr>
              <a:t>efermi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'first': '</a:t>
            </a:r>
            <a:r>
              <a:rPr lang="en-US" sz="1400" spc="-20" dirty="0" err="1">
                <a:latin typeface="Courier New" panose="02070309020205020404" pitchFamily="49" charset="0"/>
                <a:ea typeface="SimSun" panose="02010600030101010101" pitchFamily="2" charset="-122"/>
              </a:rPr>
              <a:t>enrico</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'last': 'fermi',</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p:txBody>
      </p:sp>
      <p:sp>
        <p:nvSpPr>
          <p:cNvPr id="5" name="Rectangle 4"/>
          <p:cNvSpPr/>
          <p:nvPr/>
        </p:nvSpPr>
        <p:spPr>
          <a:xfrm>
            <a:off x="1097280" y="4920636"/>
            <a:ext cx="6096000" cy="981294"/>
          </a:xfrm>
          <a:prstGeom prst="rect">
            <a:avLst/>
          </a:prstGeom>
        </p:spPr>
        <p:txBody>
          <a:bodyPr>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 </a:t>
            </a:r>
            <a:r>
              <a:rPr lang="en-US" sz="1400" spc="-20" dirty="0">
                <a:latin typeface="Courier New" panose="02070309020205020404" pitchFamily="49" charset="0"/>
                <a:ea typeface="SimSun" panose="02010600030101010101" pitchFamily="2" charset="-122"/>
              </a:rPr>
              <a:t>for key, value in user_0.items():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zh-CN" altLang="en-US" sz="1400" spc="-20" dirty="0">
                <a:latin typeface="Courier New" panose="02070309020205020404" pitchFamily="49" charset="0"/>
                <a:ea typeface="Arial Unicode MS" panose="020B0604020202020204" pitchFamily="34" charset="-128"/>
              </a:rPr>
              <a:t>② </a:t>
            </a: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nKey</a:t>
            </a:r>
            <a:r>
              <a:rPr lang="en-US" sz="1400" spc="-20" dirty="0">
                <a:latin typeface="Courier New" panose="02070309020205020404" pitchFamily="49" charset="0"/>
                <a:ea typeface="SimSun" panose="02010600030101010101" pitchFamily="2" charset="-122"/>
              </a:rPr>
              <a:t>: {key}")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zh-CN" altLang="en-US" sz="1400" spc="-20" dirty="0">
                <a:latin typeface="Courier New" panose="02070309020205020404" pitchFamily="49" charset="0"/>
                <a:ea typeface="Arial Unicode MS" panose="020B0604020202020204" pitchFamily="34" charset="-128"/>
              </a:rPr>
              <a:t>③ </a:t>
            </a: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f"Value</a:t>
            </a:r>
            <a:r>
              <a:rPr lang="en-US" sz="1400" spc="-20" dirty="0">
                <a:latin typeface="Courier New" panose="02070309020205020404" pitchFamily="49" charset="0"/>
                <a:ea typeface="SimSun" panose="02010600030101010101" pitchFamily="2" charset="-122"/>
              </a:rPr>
              <a:t>: {value}")</a:t>
            </a:r>
          </a:p>
        </p:txBody>
      </p:sp>
      <p:sp>
        <p:nvSpPr>
          <p:cNvPr id="6" name="Rectangle 5"/>
          <p:cNvSpPr/>
          <p:nvPr/>
        </p:nvSpPr>
        <p:spPr>
          <a:xfrm>
            <a:off x="7123305" y="3062308"/>
            <a:ext cx="2000518" cy="2597249"/>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Key: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Value: fermi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Key: first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Value: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enrico</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Key: username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Value: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efermi</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226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tất cả các cặp khóa-giá trị(t)</a:t>
            </a:r>
          </a:p>
        </p:txBody>
      </p:sp>
      <p:sp>
        <p:nvSpPr>
          <p:cNvPr id="3" name="Content Placeholder 2"/>
          <p:cNvSpPr>
            <a:spLocks noGrp="1"/>
          </p:cNvSpPr>
          <p:nvPr>
            <p:ph idx="1"/>
          </p:nvPr>
        </p:nvSpPr>
        <p:spPr>
          <a:xfrm>
            <a:off x="1097280" y="1845734"/>
            <a:ext cx="10058400" cy="1000497"/>
          </a:xfrm>
        </p:spPr>
        <p:txBody>
          <a:bodyPr/>
          <a:lstStyle/>
          <a:p>
            <a:r>
              <a:rPr lang="en-US"/>
              <a:t>Nếu ta lặp qua từ điển favorite_languages, ta sẽ nhận được tên của từng người trong từ điển và ngôn ngữ lập trình yêu thích của họ. </a:t>
            </a:r>
          </a:p>
        </p:txBody>
      </p:sp>
      <p:sp>
        <p:nvSpPr>
          <p:cNvPr id="4" name="Rectangle 3"/>
          <p:cNvSpPr/>
          <p:nvPr/>
        </p:nvSpPr>
        <p:spPr>
          <a:xfrm>
            <a:off x="8689376" y="3729879"/>
            <a:ext cx="3011081" cy="1955535"/>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favorite_languages =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'jen': 'python',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'sarah': 'c',</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'edward': 'ruby',</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'phil': 'python',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t>
            </a:r>
          </a:p>
        </p:txBody>
      </p:sp>
      <p:sp>
        <p:nvSpPr>
          <p:cNvPr id="5" name="Rectangle 4"/>
          <p:cNvSpPr/>
          <p:nvPr/>
        </p:nvSpPr>
        <p:spPr>
          <a:xfrm>
            <a:off x="1097280" y="2729382"/>
            <a:ext cx="7653914" cy="664797"/>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 </a:t>
            </a:r>
            <a:r>
              <a:rPr lang="en-US" sz="1400" spc="-20" dirty="0">
                <a:latin typeface="Courier New" panose="02070309020205020404" pitchFamily="49" charset="0"/>
                <a:ea typeface="SimSun" panose="02010600030101010101" pitchFamily="2" charset="-122"/>
              </a:rPr>
              <a:t>for name, language in </a:t>
            </a:r>
            <a:r>
              <a:rPr lang="en-US" sz="1400" spc="-20" dirty="0" err="1">
                <a:latin typeface="Courier New" panose="02070309020205020404" pitchFamily="49" charset="0"/>
                <a:ea typeface="SimSun" panose="02010600030101010101" pitchFamily="2" charset="-122"/>
              </a:rPr>
              <a:t>favorite_languages.items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 </a:t>
            </a: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()}'s favorite language is {</a:t>
            </a:r>
            <a:r>
              <a:rPr lang="en-US" sz="1400" spc="-20" dirty="0" err="1">
                <a:latin typeface="Courier New" panose="02070309020205020404" pitchFamily="49" charset="0"/>
                <a:ea typeface="SimSun" panose="02010600030101010101" pitchFamily="2" charset="-122"/>
              </a:rPr>
              <a:t>language.title</a:t>
            </a:r>
            <a:r>
              <a:rPr lang="en-US" sz="1400" spc="-20" dirty="0">
                <a:latin typeface="Courier New" panose="02070309020205020404" pitchFamily="49" charset="0"/>
                <a:ea typeface="SimSun" panose="02010600030101010101" pitchFamily="2" charset="-122"/>
              </a:rPr>
              <a:t>()}.")</a:t>
            </a:r>
          </a:p>
        </p:txBody>
      </p:sp>
      <p:sp>
        <p:nvSpPr>
          <p:cNvPr id="6" name="Rectangle 5"/>
          <p:cNvSpPr/>
          <p:nvPr/>
        </p:nvSpPr>
        <p:spPr>
          <a:xfrm>
            <a:off x="1097280" y="3514123"/>
            <a:ext cx="6096000" cy="1298432"/>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Jen's favorite language is 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Sarah's favorite language is 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Edward's favorite language is Ruby.</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Phil's favorite language is Python.</a:t>
            </a:r>
          </a:p>
        </p:txBody>
      </p:sp>
    </p:spTree>
    <p:extLst>
      <p:ext uri="{BB962C8B-B14F-4D97-AF65-F5344CB8AC3E}">
        <p14:creationId xmlns:p14="http://schemas.microsoft.com/office/powerpoint/2010/main" val="100352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Lặp</a:t>
            </a:r>
            <a:r>
              <a:rPr lang="en-US" dirty="0"/>
              <a:t> qua </a:t>
            </a:r>
            <a:r>
              <a:rPr lang="en-US" dirty="0" err="1"/>
              <a:t>tất</a:t>
            </a:r>
            <a:r>
              <a:rPr lang="en-US" dirty="0"/>
              <a:t> </a:t>
            </a:r>
            <a:r>
              <a:rPr lang="en-US" dirty="0" err="1"/>
              <a:t>cả</a:t>
            </a:r>
            <a:r>
              <a:rPr lang="en-US" dirty="0"/>
              <a:t> </a:t>
            </a:r>
            <a:r>
              <a:rPr lang="en-US" dirty="0" err="1"/>
              <a:t>các</a:t>
            </a:r>
            <a:r>
              <a:rPr lang="en-US" dirty="0"/>
              <a:t> </a:t>
            </a:r>
            <a:r>
              <a:rPr lang="en-US" dirty="0" err="1"/>
              <a:t>khoá</a:t>
            </a:r>
            <a:r>
              <a:rPr lang="en-US" dirty="0"/>
              <a:t> </a:t>
            </a:r>
            <a:r>
              <a:rPr lang="en-US" dirty="0" err="1"/>
              <a:t>trong</a:t>
            </a:r>
            <a:r>
              <a:rPr lang="en-US" dirty="0"/>
              <a:t> </a:t>
            </a:r>
            <a:r>
              <a:rPr lang="en-US" dirty="0" err="1"/>
              <a:t>từ</a:t>
            </a:r>
            <a:r>
              <a:rPr lang="en-US" dirty="0"/>
              <a:t> </a:t>
            </a:r>
            <a:r>
              <a:rPr lang="en-US" dirty="0" err="1"/>
              <a:t>điển</a:t>
            </a:r>
            <a:endParaRPr lang="en-US" dirty="0"/>
          </a:p>
        </p:txBody>
      </p:sp>
      <p:sp>
        <p:nvSpPr>
          <p:cNvPr id="3" name="Content Placeholder 2"/>
          <p:cNvSpPr>
            <a:spLocks noGrp="1"/>
          </p:cNvSpPr>
          <p:nvPr>
            <p:ph idx="1"/>
          </p:nvPr>
        </p:nvSpPr>
        <p:spPr>
          <a:xfrm>
            <a:off x="1097280" y="1845734"/>
            <a:ext cx="10058400" cy="1174362"/>
          </a:xfrm>
        </p:spPr>
        <p:txBody>
          <a:bodyPr/>
          <a:lstStyle/>
          <a:p>
            <a:r>
              <a:rPr lang="en-US"/>
              <a:t>Phương thức key() hữu ích khi ta không cần phải làm việc với tất cả các giá trị trong từ điển. Hãy xem qua từ điển favourite_languages và in tên của những người đã tham gia cuộc thăm dò ý kiến</a:t>
            </a:r>
          </a:p>
        </p:txBody>
      </p:sp>
      <p:sp>
        <p:nvSpPr>
          <p:cNvPr id="4" name="Rectangle 3"/>
          <p:cNvSpPr/>
          <p:nvPr/>
        </p:nvSpPr>
        <p:spPr>
          <a:xfrm>
            <a:off x="6756400" y="3127537"/>
            <a:ext cx="4678974" cy="1955535"/>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771273" y="3227107"/>
            <a:ext cx="6096000" cy="65671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name in </a:t>
            </a:r>
            <a:r>
              <a:rPr lang="en-US" sz="1400" spc="-20" dirty="0" err="1">
                <a:latin typeface="Courier New" panose="02070309020205020404" pitchFamily="49" charset="0"/>
                <a:ea typeface="SimSun" panose="02010600030101010101" pitchFamily="2" charset="-122"/>
              </a:rPr>
              <a:t>favorite_languages.keys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a:t>
            </a:r>
          </a:p>
        </p:txBody>
      </p:sp>
      <p:sp>
        <p:nvSpPr>
          <p:cNvPr id="6" name="Rectangle 5"/>
          <p:cNvSpPr/>
          <p:nvPr/>
        </p:nvSpPr>
        <p:spPr>
          <a:xfrm>
            <a:off x="1089981" y="3768866"/>
            <a:ext cx="1362585"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Jen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Sarah</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Edward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Phil</a:t>
            </a:r>
          </a:p>
        </p:txBody>
      </p:sp>
      <p:sp>
        <p:nvSpPr>
          <p:cNvPr id="7" name="Rectangle 6"/>
          <p:cNvSpPr/>
          <p:nvPr/>
        </p:nvSpPr>
        <p:spPr>
          <a:xfrm>
            <a:off x="590983" y="5221180"/>
            <a:ext cx="11439435"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qua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thực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sự</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hành</a:t>
            </a:r>
            <a:r>
              <a:rPr lang="en-US" dirty="0">
                <a:latin typeface="Times New Roman" panose="02020603050405020304" pitchFamily="18" charset="0"/>
                <a:ea typeface="SimSun" panose="02010600030101010101" pitchFamily="2" charset="-122"/>
              </a:rPr>
              <a:t> vi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qua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điển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vì</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vậy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đoạn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cùng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đầu</a:t>
            </a:r>
            <a:r>
              <a:rPr lang="en-US" dirty="0">
                <a:latin typeface="Times New Roman" panose="02020603050405020304" pitchFamily="18" charset="0"/>
                <a:ea typeface="SimSun" panose="02010600030101010101" pitchFamily="2" charset="-122"/>
              </a:rPr>
              <a:t> ra </a:t>
            </a:r>
            <a:endParaRPr lang="en-US" dirty="0"/>
          </a:p>
        </p:txBody>
      </p:sp>
      <p:sp>
        <p:nvSpPr>
          <p:cNvPr id="8" name="Rectangle 7"/>
          <p:cNvSpPr/>
          <p:nvPr/>
        </p:nvSpPr>
        <p:spPr>
          <a:xfrm>
            <a:off x="1097279" y="5834690"/>
            <a:ext cx="3434595"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name in favorite_languages:</a:t>
            </a:r>
          </a:p>
        </p:txBody>
      </p:sp>
      <p:sp>
        <p:nvSpPr>
          <p:cNvPr id="9" name="Rectangle 8"/>
          <p:cNvSpPr/>
          <p:nvPr/>
        </p:nvSpPr>
        <p:spPr>
          <a:xfrm>
            <a:off x="1097279" y="6157608"/>
            <a:ext cx="4168449" cy="332014"/>
          </a:xfrm>
          <a:prstGeom prst="rect">
            <a:avLst/>
          </a:prstGeom>
        </p:spPr>
        <p:txBody>
          <a:bodyPr wrap="none">
            <a:spAutoFit/>
          </a:bodyPr>
          <a:lstStyle/>
          <a:p>
            <a:pPr algn="just">
              <a:lnSpc>
                <a:spcPct val="115000"/>
              </a:lnSpc>
              <a:spcBef>
                <a:spcPts val="300"/>
              </a:spcBef>
              <a:spcAft>
                <a:spcPts val="300"/>
              </a:spcAft>
            </a:pPr>
            <a:r>
              <a:rPr lang="vi-VN" sz="1400" spc="-20" dirty="0">
                <a:latin typeface="Courier New" panose="02070309020205020404" pitchFamily="49" charset="0"/>
                <a:ea typeface="SimSun" panose="02010600030101010101" pitchFamily="2" charset="-122"/>
              </a:rPr>
              <a:t>for name in favorite_languages.keys():</a:t>
            </a:r>
            <a:endParaRPr lang="en-US" sz="1400" spc="-2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40563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tất cả các khoá trong từ điển</a:t>
            </a:r>
          </a:p>
        </p:txBody>
      </p:sp>
      <p:sp>
        <p:nvSpPr>
          <p:cNvPr id="3" name="Content Placeholder 2"/>
          <p:cNvSpPr>
            <a:spLocks noGrp="1"/>
          </p:cNvSpPr>
          <p:nvPr>
            <p:ph idx="1"/>
          </p:nvPr>
        </p:nvSpPr>
        <p:spPr>
          <a:xfrm>
            <a:off x="1097280" y="1845734"/>
            <a:ext cx="10058400" cy="633449"/>
          </a:xfrm>
        </p:spPr>
        <p:txBody>
          <a:bodyPr>
            <a:normAutofit fontScale="92500" lnSpcReduction="20000"/>
          </a:bodyPr>
          <a:lstStyle/>
          <a:p>
            <a:r>
              <a:rPr lang="en-US"/>
              <a:t>Có thể truy cập giá trị được liên kết với bất kỳ khóa nào ta quan tâm bên trong vòng lặp bằng cách sử dụng khóa hiện tại. </a:t>
            </a:r>
          </a:p>
        </p:txBody>
      </p:sp>
      <p:sp>
        <p:nvSpPr>
          <p:cNvPr id="4" name="Rectangle 3"/>
          <p:cNvSpPr/>
          <p:nvPr/>
        </p:nvSpPr>
        <p:spPr>
          <a:xfrm>
            <a:off x="1097280" y="2587557"/>
            <a:ext cx="6958455"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friends =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name in </a:t>
            </a:r>
            <a:r>
              <a:rPr lang="en-US" sz="1400" spc="-20" dirty="0" err="1">
                <a:latin typeface="Courier New" panose="02070309020205020404" pitchFamily="49" charset="0"/>
                <a:ea typeface="SimSun" panose="02010600030101010101" pitchFamily="2" charset="-122"/>
              </a:rPr>
              <a:t>favorite_languages.keys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Courier New" panose="02070309020205020404" pitchFamily="49" charset="0"/>
                <a:ea typeface="SimSun" panose="02010600030101010101" pitchFamily="2" charset="-122"/>
              </a:rPr>
              <a:t>	if name in friends: </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③</a:t>
            </a:r>
            <a:r>
              <a:rPr lang="en-US" sz="1400" spc="-20" dirty="0">
                <a:latin typeface="Courier New" panose="02070309020205020404" pitchFamily="49" charset="0"/>
                <a:ea typeface="SimSun" panose="02010600030101010101" pitchFamily="2" charset="-122"/>
              </a:rPr>
              <a:t>		language = </a:t>
            </a: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[name].title()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print(f"\t{</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 I see you love {language}!")</a:t>
            </a:r>
          </a:p>
        </p:txBody>
      </p:sp>
      <p:sp>
        <p:nvSpPr>
          <p:cNvPr id="5" name="Rectangle 4"/>
          <p:cNvSpPr/>
          <p:nvPr/>
        </p:nvSpPr>
        <p:spPr>
          <a:xfrm>
            <a:off x="8055735" y="2757795"/>
            <a:ext cx="3488028" cy="1947841"/>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Hi Jen.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Hi Sarah.</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Sarah, I see you love 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Hi Edward.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Hi Phil.</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Phil, I see you love Python!</a:t>
            </a:r>
          </a:p>
        </p:txBody>
      </p:sp>
    </p:spTree>
    <p:extLst>
      <p:ext uri="{BB962C8B-B14F-4D97-AF65-F5344CB8AC3E}">
        <p14:creationId xmlns:p14="http://schemas.microsoft.com/office/powerpoint/2010/main" val="73984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tất cả các khoá trong từ điển</a:t>
            </a:r>
          </a:p>
        </p:txBody>
      </p:sp>
      <p:sp>
        <p:nvSpPr>
          <p:cNvPr id="3" name="Content Placeholder 2"/>
          <p:cNvSpPr>
            <a:spLocks noGrp="1"/>
          </p:cNvSpPr>
          <p:nvPr>
            <p:ph idx="1"/>
          </p:nvPr>
        </p:nvSpPr>
        <p:spPr>
          <a:xfrm>
            <a:off x="1097280" y="1845734"/>
            <a:ext cx="10058400" cy="775117"/>
          </a:xfrm>
        </p:spPr>
        <p:txBody>
          <a:bodyPr/>
          <a:lstStyle/>
          <a:p>
            <a:r>
              <a:rPr lang="en-US"/>
              <a:t>Có thể sử dụng phương thức key() để tìm hiểu xem một người cụ thể có được thăm dò ý kiến hay không</a:t>
            </a:r>
          </a:p>
        </p:txBody>
      </p:sp>
      <p:sp>
        <p:nvSpPr>
          <p:cNvPr id="4" name="Rectangle 3"/>
          <p:cNvSpPr/>
          <p:nvPr/>
        </p:nvSpPr>
        <p:spPr>
          <a:xfrm>
            <a:off x="1097280" y="2746829"/>
            <a:ext cx="6096000" cy="2604944"/>
          </a:xfrm>
          <a:prstGeom prst="rect">
            <a:avLst/>
          </a:prstGeom>
        </p:spPr>
        <p:txBody>
          <a:bodyPr>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a:t>
            </a:r>
            <a:r>
              <a:rPr lang="en-US" sz="1400" spc="-20" dirty="0" err="1">
                <a:latin typeface="Courier New" panose="02070309020205020404" pitchFamily="49" charset="0"/>
                <a:ea typeface="SimSun" panose="02010600030101010101" pitchFamily="2" charset="-122"/>
              </a:rPr>
              <a:t>erin</a:t>
            </a:r>
            <a:r>
              <a:rPr lang="en-US" sz="1400" spc="-20" dirty="0">
                <a:latin typeface="Courier New" panose="02070309020205020404" pitchFamily="49" charset="0"/>
                <a:ea typeface="SimSun" panose="02010600030101010101" pitchFamily="2" charset="-122"/>
              </a:rPr>
              <a:t>' not in </a:t>
            </a:r>
            <a:r>
              <a:rPr lang="en-US" sz="1400" spc="-20" dirty="0" err="1">
                <a:latin typeface="Courier New" panose="02070309020205020404" pitchFamily="49" charset="0"/>
                <a:ea typeface="SimSun" panose="02010600030101010101" pitchFamily="2" charset="-122"/>
              </a:rPr>
              <a:t>favorite_languages.keys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print("Erin, please take our poll!")</a:t>
            </a:r>
          </a:p>
        </p:txBody>
      </p:sp>
      <p:sp>
        <p:nvSpPr>
          <p:cNvPr id="5" name="Rectangle 4"/>
          <p:cNvSpPr/>
          <p:nvPr/>
        </p:nvSpPr>
        <p:spPr>
          <a:xfrm>
            <a:off x="1097280" y="5697194"/>
            <a:ext cx="2798843"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Erin, please take our poll!</a:t>
            </a:r>
          </a:p>
        </p:txBody>
      </p:sp>
    </p:spTree>
    <p:extLst>
      <p:ext uri="{BB962C8B-B14F-4D97-AF65-F5344CB8AC3E}">
        <p14:creationId xmlns:p14="http://schemas.microsoft.com/office/powerpoint/2010/main" val="37938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5. Từ điển (Dictionaries)</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108414" cy="487363"/>
          </a:xfrm>
          <a:noFill/>
        </p:spPr>
        <p:txBody>
          <a:bodyPr/>
          <a:lstStyle/>
          <a:p>
            <a:r>
              <a:rPr lang="en-US" dirty="0" err="1"/>
              <a:t>Lặp</a:t>
            </a:r>
            <a:r>
              <a:rPr lang="en-US" dirty="0"/>
              <a:t> </a:t>
            </a:r>
            <a:r>
              <a:rPr lang="en-US" dirty="0" err="1"/>
              <a:t>các</a:t>
            </a:r>
            <a:r>
              <a:rPr lang="en-US" dirty="0"/>
              <a:t> </a:t>
            </a:r>
            <a:r>
              <a:rPr lang="en-US" dirty="0" err="1"/>
              <a:t>khoá</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cụ</a:t>
            </a:r>
            <a:r>
              <a:rPr lang="en-US" dirty="0"/>
              <a:t> </a:t>
            </a:r>
            <a:r>
              <a:rPr lang="en-US" dirty="0" err="1"/>
              <a:t>thể</a:t>
            </a:r>
            <a:endParaRPr lang="en-US" dirty="0"/>
          </a:p>
        </p:txBody>
      </p:sp>
      <p:sp>
        <p:nvSpPr>
          <p:cNvPr id="3" name="Content Placeholder 2"/>
          <p:cNvSpPr>
            <a:spLocks noGrp="1"/>
          </p:cNvSpPr>
          <p:nvPr>
            <p:ph idx="1"/>
          </p:nvPr>
        </p:nvSpPr>
        <p:spPr>
          <a:xfrm>
            <a:off x="1097280" y="1845734"/>
            <a:ext cx="10058400" cy="678525"/>
          </a:xfrm>
        </p:spPr>
        <p:txBody>
          <a:bodyPr/>
          <a:lstStyle/>
          <a:p>
            <a:r>
              <a:rPr lang="en-US"/>
              <a:t>sắp xếp các khóa khi chúng được trả về trong vòng lặp for. Ta có thể sử dụng hàm sorted() để lấy bản sao của các khóa theo thứ tự</a:t>
            </a:r>
          </a:p>
        </p:txBody>
      </p:sp>
      <p:sp>
        <p:nvSpPr>
          <p:cNvPr id="4" name="Rectangle 3"/>
          <p:cNvSpPr/>
          <p:nvPr/>
        </p:nvSpPr>
        <p:spPr>
          <a:xfrm>
            <a:off x="1097280" y="2589272"/>
            <a:ext cx="8188388" cy="2613023"/>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name in sorted(</a:t>
            </a:r>
            <a:r>
              <a:rPr lang="en-US" sz="1400" spc="-20" dirty="0" err="1">
                <a:latin typeface="Courier New" panose="02070309020205020404" pitchFamily="49" charset="0"/>
                <a:ea typeface="SimSun" panose="02010600030101010101" pitchFamily="2" charset="-122"/>
              </a:rPr>
              <a:t>favorite_languages.keys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 thank you for taking the poll.")</a:t>
            </a:r>
          </a:p>
        </p:txBody>
      </p:sp>
      <p:sp>
        <p:nvSpPr>
          <p:cNvPr id="5" name="Rectangle 4"/>
          <p:cNvSpPr/>
          <p:nvPr/>
        </p:nvSpPr>
        <p:spPr>
          <a:xfrm>
            <a:off x="1097280" y="5267308"/>
            <a:ext cx="6070242"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Edward, thank you for taking the poll.</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Jen, thank you for taking the poll.</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Phil, thank you for taking the poll.</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Sarah, thank you for taking the poll.</a:t>
            </a:r>
          </a:p>
        </p:txBody>
      </p:sp>
    </p:spTree>
    <p:extLst>
      <p:ext uri="{BB962C8B-B14F-4D97-AF65-F5344CB8AC3E}">
        <p14:creationId xmlns:p14="http://schemas.microsoft.com/office/powerpoint/2010/main" val="232744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Lặp</a:t>
            </a:r>
            <a:r>
              <a:rPr lang="en-US" dirty="0"/>
              <a:t> qua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từ</a:t>
            </a:r>
            <a:r>
              <a:rPr lang="en-US" dirty="0"/>
              <a:t> </a:t>
            </a:r>
            <a:r>
              <a:rPr lang="en-US" dirty="0" err="1"/>
              <a:t>điển</a:t>
            </a:r>
            <a:endParaRPr lang="en-US" dirty="0"/>
          </a:p>
        </p:txBody>
      </p:sp>
      <p:sp>
        <p:nvSpPr>
          <p:cNvPr id="3" name="Content Placeholder 2"/>
          <p:cNvSpPr>
            <a:spLocks noGrp="1"/>
          </p:cNvSpPr>
          <p:nvPr>
            <p:ph idx="1"/>
          </p:nvPr>
        </p:nvSpPr>
        <p:spPr>
          <a:xfrm>
            <a:off x="1097280" y="1845734"/>
            <a:ext cx="10058400" cy="723601"/>
          </a:xfrm>
        </p:spPr>
        <p:txBody>
          <a:bodyPr/>
          <a:lstStyle/>
          <a:p>
            <a:r>
              <a:rPr lang="en-US"/>
              <a:t>Giả sử chúng ta chỉ muốn có một danh sách tất cả các ngôn ngữ được chọn trong cuộc thăm dò ngôn ngữ lập trình mà không có tên của người đã chọn từng ngôn ngữ</a:t>
            </a:r>
          </a:p>
        </p:txBody>
      </p:sp>
      <p:sp>
        <p:nvSpPr>
          <p:cNvPr id="4" name="Rectangle 3"/>
          <p:cNvSpPr/>
          <p:nvPr/>
        </p:nvSpPr>
        <p:spPr>
          <a:xfrm>
            <a:off x="1097280" y="3212441"/>
            <a:ext cx="5818675" cy="2929648"/>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print("The following languages have been mentioned:”)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language in </a:t>
            </a:r>
            <a:r>
              <a:rPr lang="en-US" sz="1400" spc="-20" dirty="0" err="1">
                <a:latin typeface="Courier New" panose="02070309020205020404" pitchFamily="49" charset="0"/>
                <a:ea typeface="SimSun" panose="02010600030101010101" pitchFamily="2" charset="-122"/>
              </a:rPr>
              <a:t>favorite_languages.values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language.title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7130603" y="4518952"/>
            <a:ext cx="4531217"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following languages have been mentioned: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Ruby</a:t>
            </a:r>
          </a:p>
        </p:txBody>
      </p:sp>
    </p:spTree>
    <p:extLst>
      <p:ext uri="{BB962C8B-B14F-4D97-AF65-F5344CB8AC3E}">
        <p14:creationId xmlns:p14="http://schemas.microsoft.com/office/powerpoint/2010/main" val="320990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tất cả các giá trị trong từ điển</a:t>
            </a:r>
          </a:p>
        </p:txBody>
      </p:sp>
      <p:sp>
        <p:nvSpPr>
          <p:cNvPr id="3" name="Content Placeholder 2"/>
          <p:cNvSpPr>
            <a:spLocks noGrp="1"/>
          </p:cNvSpPr>
          <p:nvPr>
            <p:ph idx="1"/>
          </p:nvPr>
        </p:nvSpPr>
        <p:spPr>
          <a:xfrm>
            <a:off x="1097280" y="1845734"/>
            <a:ext cx="10058400" cy="775117"/>
          </a:xfrm>
        </p:spPr>
        <p:txBody>
          <a:bodyPr/>
          <a:lstStyle/>
          <a:p>
            <a:r>
              <a:rPr lang="en-US"/>
              <a:t>Để xem từng ngôn ngữ được chọn mà không bị lặp lại, chúng ta có thể sử dụng một tập hợp. Set là một tập hợp trong đó mỗi mục phải là duy nhất</a:t>
            </a:r>
          </a:p>
        </p:txBody>
      </p:sp>
      <p:sp>
        <p:nvSpPr>
          <p:cNvPr id="4" name="Rectangle 3"/>
          <p:cNvSpPr/>
          <p:nvPr/>
        </p:nvSpPr>
        <p:spPr>
          <a:xfrm>
            <a:off x="898976" y="3138644"/>
            <a:ext cx="6096000" cy="2929648"/>
          </a:xfrm>
          <a:prstGeom prst="rect">
            <a:avLst/>
          </a:prstGeom>
        </p:spPr>
        <p:txBody>
          <a:bodyPr>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print("The following languages have been mentioned:”)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language in </a:t>
            </a:r>
            <a:r>
              <a:rPr lang="en-US" sz="1400" b="1" spc="-20" dirty="0">
                <a:latin typeface="Courier New" panose="02070309020205020404" pitchFamily="49" charset="0"/>
                <a:ea typeface="SimSun" panose="02010600030101010101" pitchFamily="2" charset="-122"/>
              </a:rPr>
              <a:t>set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favorite_languages.values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language.title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7193280" y="4519388"/>
            <a:ext cx="4556975"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following languages have been mentioned: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Ruby</a:t>
            </a:r>
          </a:p>
        </p:txBody>
      </p:sp>
    </p:spTree>
    <p:extLst>
      <p:ext uri="{BB962C8B-B14F-4D97-AF65-F5344CB8AC3E}">
        <p14:creationId xmlns:p14="http://schemas.microsoft.com/office/powerpoint/2010/main" val="551629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5.4. Nesting</a:t>
            </a:r>
          </a:p>
        </p:txBody>
      </p:sp>
      <p:sp>
        <p:nvSpPr>
          <p:cNvPr id="3" name="Content Placeholder 2"/>
          <p:cNvSpPr>
            <a:spLocks noGrp="1"/>
          </p:cNvSpPr>
          <p:nvPr>
            <p:ph idx="1"/>
          </p:nvPr>
        </p:nvSpPr>
        <p:spPr/>
        <p:txBody>
          <a:bodyPr/>
          <a:lstStyle/>
          <a:p>
            <a:r>
              <a:rPr lang="vi-VN"/>
              <a:t>Đôi khi </a:t>
            </a:r>
            <a:r>
              <a:rPr lang="en-US"/>
              <a:t>chúng ta</a:t>
            </a:r>
            <a:r>
              <a:rPr lang="vi-VN"/>
              <a:t> muốn lưu trữ nhiều từ điển trong một danh sách hoặc một danh sách các mục dưới dạng một giá trị trong từ điển. Điều này được gọi là nesting. </a:t>
            </a:r>
            <a:endParaRPr lang="en-US"/>
          </a:p>
          <a:p>
            <a:r>
              <a:rPr lang="en-US"/>
              <a:t>Chúng ta</a:t>
            </a:r>
            <a:r>
              <a:rPr lang="vi-VN"/>
              <a:t> có thể lồng các từ điển vào bên trong một danh sách, một danh sách các mục bên trong một từ điển hoặc thậm chí một từ điển bên trong một từ điển khác. Nesting là một tính năng mạnh mẽ, như các ví dụ sau đây sẽ </a:t>
            </a:r>
            <a:r>
              <a:rPr lang="en-US"/>
              <a:t>chứng</a:t>
            </a:r>
            <a:r>
              <a:rPr lang="vi-VN"/>
              <a:t> minh</a:t>
            </a:r>
            <a:r>
              <a:rPr lang="en-US"/>
              <a:t> điều đó.</a:t>
            </a:r>
          </a:p>
          <a:p>
            <a:endParaRPr lang="en-US"/>
          </a:p>
        </p:txBody>
      </p:sp>
    </p:spTree>
    <p:extLst>
      <p:ext uri="{BB962C8B-B14F-4D97-AF65-F5344CB8AC3E}">
        <p14:creationId xmlns:p14="http://schemas.microsoft.com/office/powerpoint/2010/main" val="217290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Danh sách các từ điển</a:t>
            </a:r>
          </a:p>
        </p:txBody>
      </p:sp>
      <p:sp>
        <p:nvSpPr>
          <p:cNvPr id="3" name="Content Placeholder 2"/>
          <p:cNvSpPr>
            <a:spLocks noGrp="1"/>
          </p:cNvSpPr>
          <p:nvPr>
            <p:ph idx="1"/>
          </p:nvPr>
        </p:nvSpPr>
        <p:spPr>
          <a:xfrm>
            <a:off x="1097280" y="1845734"/>
            <a:ext cx="10058400" cy="839511"/>
          </a:xfrm>
        </p:spPr>
        <p:txBody>
          <a:bodyPr/>
          <a:lstStyle/>
          <a:p>
            <a:r>
              <a:rPr lang="vi-VN"/>
              <a:t>Làm thế nào </a:t>
            </a:r>
            <a:r>
              <a:rPr lang="en-US"/>
              <a:t>ta</a:t>
            </a:r>
            <a:r>
              <a:rPr lang="vi-VN"/>
              <a:t> có thể quản lý một đội alien? Một cách là lập danh sách alien, trong đó mỗi alien là một từ điển thông tin về alien đó</a:t>
            </a:r>
            <a:endParaRPr lang="en-US"/>
          </a:p>
        </p:txBody>
      </p:sp>
      <p:sp>
        <p:nvSpPr>
          <p:cNvPr id="4" name="Rectangle 3"/>
          <p:cNvSpPr/>
          <p:nvPr/>
        </p:nvSpPr>
        <p:spPr>
          <a:xfrm>
            <a:off x="1218465" y="2811306"/>
            <a:ext cx="8787255"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 'points':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alien_1 = {'color': 'yellow', 'points': 10}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alien_2 = {'color': 'red', 'points': 15}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aliens = [alien_0, alien_1, alien_2]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alien in aliens: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print(alien)</a:t>
            </a:r>
          </a:p>
        </p:txBody>
      </p:sp>
      <p:sp>
        <p:nvSpPr>
          <p:cNvPr id="5" name="Rectangle 4"/>
          <p:cNvSpPr/>
          <p:nvPr/>
        </p:nvSpPr>
        <p:spPr>
          <a:xfrm>
            <a:off x="1218465" y="5274671"/>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 'points': 5}</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'yellow', 'points': 10}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'red', 'points': 15}</a:t>
            </a:r>
          </a:p>
        </p:txBody>
      </p:sp>
    </p:spTree>
    <p:extLst>
      <p:ext uri="{BB962C8B-B14F-4D97-AF65-F5344CB8AC3E}">
        <p14:creationId xmlns:p14="http://schemas.microsoft.com/office/powerpoint/2010/main" val="268963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các từ điển</a:t>
            </a:r>
          </a:p>
        </p:txBody>
      </p:sp>
      <p:sp>
        <p:nvSpPr>
          <p:cNvPr id="3" name="Content Placeholder 2"/>
          <p:cNvSpPr>
            <a:spLocks noGrp="1"/>
          </p:cNvSpPr>
          <p:nvPr>
            <p:ph idx="1"/>
          </p:nvPr>
        </p:nvSpPr>
        <p:spPr>
          <a:xfrm>
            <a:off x="1097280" y="1845734"/>
            <a:ext cx="10058400" cy="833072"/>
          </a:xfrm>
        </p:spPr>
        <p:txBody>
          <a:bodyPr/>
          <a:lstStyle/>
          <a:p>
            <a:r>
              <a:rPr lang="vi-VN"/>
              <a:t>Một ví dụ thực tế hơn sẽ liên quan đến hơn ba alien với code tự động tạo ra từng alien. Trong ví dụ sau, chúng </a:t>
            </a:r>
            <a:r>
              <a:rPr lang="en-US"/>
              <a:t>ta</a:t>
            </a:r>
            <a:r>
              <a:rPr lang="vi-VN"/>
              <a:t> sử dụng range() để tạo một hạm đội gồm 30 alien</a:t>
            </a:r>
            <a:endParaRPr lang="en-US"/>
          </a:p>
        </p:txBody>
      </p:sp>
      <p:sp>
        <p:nvSpPr>
          <p:cNvPr id="4" name="Rectangle 3"/>
          <p:cNvSpPr/>
          <p:nvPr/>
        </p:nvSpPr>
        <p:spPr>
          <a:xfrm>
            <a:off x="1394735" y="2991001"/>
            <a:ext cx="8794124" cy="358713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Make an empty list for storing aliens.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aliens =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for </a:t>
            </a:r>
            <a:r>
              <a:rPr lang="en-US" sz="1400" spc="-20" dirty="0" err="1">
                <a:latin typeface="Courier New" panose="02070309020205020404" pitchFamily="49" charset="0"/>
                <a:ea typeface="SimSun" panose="02010600030101010101" pitchFamily="2" charset="-122"/>
              </a:rPr>
              <a:t>alien_number</a:t>
            </a:r>
            <a:r>
              <a:rPr lang="en-US" sz="1400" spc="-20" dirty="0">
                <a:latin typeface="Courier New" panose="02070309020205020404" pitchFamily="49" charset="0"/>
                <a:ea typeface="SimSun" panose="02010600030101010101" pitchFamily="2" charset="-122"/>
              </a:rPr>
              <a:t> in range(30): # Make 30 green aliens.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new_alien</a:t>
            </a:r>
            <a:r>
              <a:rPr lang="en-US" sz="1400" spc="-20" dirty="0">
                <a:latin typeface="Courier New" panose="02070309020205020404" pitchFamily="49" charset="0"/>
                <a:ea typeface="SimSun" panose="02010600030101010101" pitchFamily="2" charset="-122"/>
              </a:rPr>
              <a:t> = {'color': 'green', 'points': 5, 'speed': 'slow'</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aliens.append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new_alien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Show the first 5 aliens.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for alien in aliens[:5]: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print(alien)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Show how many aliens have been created.</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⑤</a:t>
            </a: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f"Total</a:t>
            </a:r>
            <a:r>
              <a:rPr lang="en-US" sz="1400" spc="-20" dirty="0">
                <a:latin typeface="Courier New" panose="02070309020205020404" pitchFamily="49" charset="0"/>
                <a:ea typeface="SimSun" panose="02010600030101010101" pitchFamily="2" charset="-122"/>
              </a:rPr>
              <a:t> number of aliens: {</a:t>
            </a:r>
            <a:r>
              <a:rPr lang="en-US" sz="1400" spc="-20" dirty="0" err="1">
                <a:latin typeface="Courier New" panose="02070309020205020404" pitchFamily="49" charset="0"/>
                <a:ea typeface="SimSun" panose="02010600030101010101" pitchFamily="2" charset="-122"/>
              </a:rPr>
              <a:t>len</a:t>
            </a:r>
            <a:r>
              <a:rPr lang="en-US" sz="1400" spc="-20" dirty="0">
                <a:latin typeface="Courier New" panose="02070309020205020404" pitchFamily="49" charset="0"/>
                <a:ea typeface="SimSun" panose="02010600030101010101" pitchFamily="2" charset="-122"/>
              </a:rPr>
              <a:t>(aliens)}")</a:t>
            </a:r>
          </a:p>
        </p:txBody>
      </p:sp>
    </p:spTree>
    <p:extLst>
      <p:ext uri="{BB962C8B-B14F-4D97-AF65-F5344CB8AC3E}">
        <p14:creationId xmlns:p14="http://schemas.microsoft.com/office/powerpoint/2010/main" val="307486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các từ điển</a:t>
            </a:r>
          </a:p>
        </p:txBody>
      </p:sp>
      <p:sp>
        <p:nvSpPr>
          <p:cNvPr id="3" name="Content Placeholder 2"/>
          <p:cNvSpPr>
            <a:spLocks noGrp="1"/>
          </p:cNvSpPr>
          <p:nvPr>
            <p:ph idx="1"/>
          </p:nvPr>
        </p:nvSpPr>
        <p:spPr>
          <a:xfrm>
            <a:off x="1097280" y="1845734"/>
            <a:ext cx="10058400" cy="1753911"/>
          </a:xfrm>
        </p:spPr>
        <p:txBody>
          <a:bodyPr/>
          <a:lstStyle/>
          <a:p>
            <a:r>
              <a:rPr lang="en-US"/>
              <a:t>Ví dụ bắt đầu bằng việc tạo ra một danh sách chứa các aliens. Tại </a:t>
            </a:r>
            <a:r>
              <a:rPr lang="zh-CN" altLang="en-US"/>
              <a:t>①</a:t>
            </a:r>
            <a:r>
              <a:rPr lang="en-US"/>
              <a:t>, hàm range() trả về một chuỗi các số và nói cho Python biết số lượng các lần lặp của vòng lặp. Mỗi lần lặp, vòng lặp sẽ tạo ra một alien mới  </a:t>
            </a:r>
            <a:r>
              <a:rPr lang="zh-CN" altLang="en-US"/>
              <a:t>②</a:t>
            </a:r>
            <a:r>
              <a:rPr lang="en-US"/>
              <a:t> và đưa alien vào danh sách </a:t>
            </a:r>
            <a:r>
              <a:rPr lang="zh-CN" altLang="en-US"/>
              <a:t>③</a:t>
            </a:r>
            <a:r>
              <a:rPr lang="en-US"/>
              <a:t>. Tại </a:t>
            </a:r>
            <a:r>
              <a:rPr lang="zh-CN" altLang="en-US"/>
              <a:t>④</a:t>
            </a:r>
            <a:r>
              <a:rPr lang="en-US"/>
              <a:t>, chúng ta sử dụng danh sách trượt để in ra 5 alien đầu tiên và tại </a:t>
            </a:r>
            <a:r>
              <a:rPr lang="zh-CN" altLang="en-US"/>
              <a:t>⑤</a:t>
            </a:r>
            <a:r>
              <a:rPr lang="en-US"/>
              <a:t> chúng ta in ra độ dài của danh sách để chứng minh chúng ta đã tạo ra đầy đủ 30 aliens. </a:t>
            </a:r>
          </a:p>
          <a:p>
            <a:endParaRPr lang="en-US"/>
          </a:p>
        </p:txBody>
      </p:sp>
      <p:sp>
        <p:nvSpPr>
          <p:cNvPr id="4" name="Rectangle 3"/>
          <p:cNvSpPr/>
          <p:nvPr/>
        </p:nvSpPr>
        <p:spPr>
          <a:xfrm>
            <a:off x="1427786" y="4147598"/>
            <a:ext cx="6096000" cy="2272545"/>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Total number of aliens: 30  </a:t>
            </a:r>
          </a:p>
        </p:txBody>
      </p:sp>
    </p:spTree>
    <p:extLst>
      <p:ext uri="{BB962C8B-B14F-4D97-AF65-F5344CB8AC3E}">
        <p14:creationId xmlns:p14="http://schemas.microsoft.com/office/powerpoint/2010/main" val="2169401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các từ điển</a:t>
            </a:r>
          </a:p>
        </p:txBody>
      </p:sp>
      <p:sp>
        <p:nvSpPr>
          <p:cNvPr id="3" name="Content Placeholder 2"/>
          <p:cNvSpPr>
            <a:spLocks noGrp="1"/>
          </p:cNvSpPr>
          <p:nvPr>
            <p:ph idx="1"/>
          </p:nvPr>
        </p:nvSpPr>
        <p:spPr>
          <a:xfrm>
            <a:off x="491973" y="1716520"/>
            <a:ext cx="10579994" cy="749359"/>
          </a:xfrm>
        </p:spPr>
        <p:txBody>
          <a:bodyPr/>
          <a:lstStyle/>
          <a:p>
            <a:r>
              <a:rPr lang="en-US"/>
              <a:t>Ví dụ: để thay đổi ba alien đầu tiên thành màu vàng, alien có tốc độ trung bình, mỗi alien có giá trị 10 điểm, chúng ta có thể làm như sau:</a:t>
            </a:r>
          </a:p>
          <a:p>
            <a:endParaRPr lang="en-US"/>
          </a:p>
        </p:txBody>
      </p:sp>
      <p:sp>
        <p:nvSpPr>
          <p:cNvPr id="4" name="Rectangle 3"/>
          <p:cNvSpPr/>
          <p:nvPr/>
        </p:nvSpPr>
        <p:spPr>
          <a:xfrm>
            <a:off x="491973" y="2648702"/>
            <a:ext cx="6932697" cy="39118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aliens = [] # Make an empty list for storing aliens.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t>
            </a:r>
            <a:r>
              <a:rPr lang="en-US" sz="1400" spc="-20" dirty="0" err="1">
                <a:latin typeface="Courier New" panose="02070309020205020404" pitchFamily="49" charset="0"/>
                <a:ea typeface="SimSun" panose="02010600030101010101" pitchFamily="2" charset="-122"/>
              </a:rPr>
              <a:t>alien_number</a:t>
            </a:r>
            <a:r>
              <a:rPr lang="en-US" sz="1400" spc="-20" dirty="0">
                <a:latin typeface="Courier New" panose="02070309020205020404" pitchFamily="49" charset="0"/>
                <a:ea typeface="SimSun" panose="02010600030101010101" pitchFamily="2" charset="-122"/>
              </a:rPr>
              <a:t> in range(30): # Make 30 green aliens.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new_alien</a:t>
            </a:r>
            <a:r>
              <a:rPr lang="en-US" sz="1400" spc="-20" dirty="0">
                <a:latin typeface="Courier New" panose="02070309020205020404" pitchFamily="49" charset="0"/>
                <a:ea typeface="SimSun" panose="02010600030101010101" pitchFamily="2" charset="-122"/>
              </a:rPr>
              <a:t> = {'color': 'green', 'points': 5, 'speed': 'slow'}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aliens.append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new_alien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alien in aliens[:3]: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alien['color'] == 'green':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alien['color'] = 'yellow'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alien['speed'] = 'medium'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alien['points'] = 10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alien in aliens[:5]: # Show the first 5 aliens.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print(alien)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p>
        </p:txBody>
      </p:sp>
      <p:sp>
        <p:nvSpPr>
          <p:cNvPr id="5" name="Rectangle 4"/>
          <p:cNvSpPr/>
          <p:nvPr/>
        </p:nvSpPr>
        <p:spPr>
          <a:xfrm>
            <a:off x="6686282" y="4209298"/>
            <a:ext cx="5297510" cy="235910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{'speed': 'medium', 'color': 'yellow', 'points': 10}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{'speed': 'medium', 'color': 'yellow', 'points': 10}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{'speed': 'medium', 'color': 'yellow', 'points': 10}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{'speed': 'slow', 'color': 'green', 'points': 5}</a:t>
            </a:r>
          </a:p>
          <a:p>
            <a:pPr algn="just">
              <a:lnSpc>
                <a:spcPct val="115000"/>
              </a:lnSpc>
              <a:spcBef>
                <a:spcPts val="300"/>
              </a:spcBef>
              <a:spcAft>
                <a:spcPts val="300"/>
              </a:spcAft>
            </a:pPr>
            <a:r>
              <a:rPr lang="en-US"/>
              <a:t>...</a:t>
            </a: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60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các từ điển</a:t>
            </a:r>
          </a:p>
        </p:txBody>
      </p:sp>
      <p:sp>
        <p:nvSpPr>
          <p:cNvPr id="3" name="Content Placeholder 2"/>
          <p:cNvSpPr>
            <a:spLocks noGrp="1"/>
          </p:cNvSpPr>
          <p:nvPr>
            <p:ph idx="1"/>
          </p:nvPr>
        </p:nvSpPr>
        <p:spPr>
          <a:xfrm>
            <a:off x="0" y="1766766"/>
            <a:ext cx="11998882" cy="1000497"/>
          </a:xfrm>
        </p:spPr>
        <p:txBody>
          <a:bodyPr/>
          <a:lstStyle/>
          <a:p>
            <a:r>
              <a:rPr lang="en-US" dirty="0" err="1"/>
              <a:t>Mở</a:t>
            </a:r>
            <a:r>
              <a:rPr lang="en-US" dirty="0"/>
              <a:t> </a:t>
            </a:r>
            <a:r>
              <a:rPr lang="en-US" dirty="0" err="1"/>
              <a:t>rộng</a:t>
            </a:r>
            <a:r>
              <a:rPr lang="en-US" dirty="0"/>
              <a:t> </a:t>
            </a:r>
            <a:r>
              <a:rPr lang="en-US" dirty="0" err="1"/>
              <a:t>vòng</a:t>
            </a:r>
            <a:r>
              <a:rPr lang="en-US" dirty="0"/>
              <a:t> </a:t>
            </a:r>
            <a:r>
              <a:rPr lang="en-US" dirty="0" err="1"/>
              <a:t>lặp</a:t>
            </a:r>
            <a:r>
              <a:rPr lang="en-US" dirty="0"/>
              <a:t> </a:t>
            </a:r>
            <a:r>
              <a:rPr lang="en-US" dirty="0" err="1"/>
              <a:t>này</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một</a:t>
            </a:r>
            <a:r>
              <a:rPr lang="en-US" dirty="0"/>
              <a:t> </a:t>
            </a:r>
            <a:r>
              <a:rPr lang="en-US" dirty="0" err="1"/>
              <a:t>khối</a:t>
            </a:r>
            <a:r>
              <a:rPr lang="en-US" dirty="0"/>
              <a:t> </a:t>
            </a:r>
            <a:r>
              <a:rPr lang="en-US" dirty="0" err="1"/>
              <a:t>elif</a:t>
            </a:r>
            <a:r>
              <a:rPr lang="en-US" dirty="0"/>
              <a:t> </a:t>
            </a:r>
            <a:r>
              <a:rPr lang="en-US" dirty="0" err="1"/>
              <a:t>biến</a:t>
            </a:r>
            <a:r>
              <a:rPr lang="en-US" dirty="0"/>
              <a:t> </a:t>
            </a:r>
            <a:r>
              <a:rPr lang="en-US" dirty="0" err="1"/>
              <a:t>những</a:t>
            </a:r>
            <a:r>
              <a:rPr lang="en-US" dirty="0"/>
              <a:t> alien </a:t>
            </a:r>
            <a:r>
              <a:rPr lang="en-US" dirty="0" err="1"/>
              <a:t>màu</a:t>
            </a:r>
            <a:r>
              <a:rPr lang="en-US" dirty="0"/>
              <a:t> </a:t>
            </a:r>
            <a:r>
              <a:rPr lang="en-US" dirty="0" err="1"/>
              <a:t>vàng</a:t>
            </a:r>
            <a:r>
              <a:rPr lang="en-US" dirty="0"/>
              <a:t> </a:t>
            </a:r>
            <a:r>
              <a:rPr lang="en-US" dirty="0" err="1"/>
              <a:t>thành</a:t>
            </a:r>
            <a:r>
              <a:rPr lang="en-US" dirty="0"/>
              <a:t> </a:t>
            </a:r>
            <a:r>
              <a:rPr lang="en-US" dirty="0" err="1"/>
              <a:t>màu</a:t>
            </a:r>
            <a:r>
              <a:rPr lang="en-US" dirty="0"/>
              <a:t> </a:t>
            </a:r>
            <a:r>
              <a:rPr lang="en-US" dirty="0" err="1"/>
              <a:t>đỏ</a:t>
            </a:r>
            <a:r>
              <a:rPr lang="en-US" dirty="0"/>
              <a:t>, </a:t>
            </a:r>
            <a:r>
              <a:rPr lang="en-US" dirty="0" err="1"/>
              <a:t>những</a:t>
            </a:r>
            <a:r>
              <a:rPr lang="en-US" dirty="0"/>
              <a:t> alien di </a:t>
            </a:r>
            <a:r>
              <a:rPr lang="en-US" dirty="0" err="1"/>
              <a:t>chuyển</a:t>
            </a:r>
            <a:r>
              <a:rPr lang="en-US" dirty="0"/>
              <a:t> </a:t>
            </a:r>
            <a:r>
              <a:rPr lang="en-US" dirty="0" err="1"/>
              <a:t>nhanh</a:t>
            </a:r>
            <a:r>
              <a:rPr lang="en-US" dirty="0"/>
              <a:t> </a:t>
            </a:r>
            <a:r>
              <a:rPr lang="en-US" dirty="0" err="1"/>
              <a:t>trị</a:t>
            </a:r>
            <a:r>
              <a:rPr lang="en-US" dirty="0"/>
              <a:t> </a:t>
            </a:r>
            <a:r>
              <a:rPr lang="en-US" dirty="0" err="1"/>
              <a:t>giá</a:t>
            </a:r>
            <a:r>
              <a:rPr lang="en-US" dirty="0"/>
              <a:t> 15 </a:t>
            </a:r>
            <a:r>
              <a:rPr lang="en-US" dirty="0" err="1"/>
              <a:t>điểm</a:t>
            </a:r>
            <a:r>
              <a:rPr lang="en-US" dirty="0"/>
              <a:t> </a:t>
            </a:r>
            <a:r>
              <a:rPr lang="en-US" dirty="0" err="1"/>
              <a:t>mỗi</a:t>
            </a:r>
            <a:r>
              <a:rPr lang="en-US" dirty="0"/>
              <a:t> alien. </a:t>
            </a:r>
            <a:r>
              <a:rPr lang="en-US" dirty="0" err="1"/>
              <a:t>Nếu</a:t>
            </a:r>
            <a:r>
              <a:rPr lang="en-US" dirty="0"/>
              <a:t> </a:t>
            </a:r>
            <a:r>
              <a:rPr lang="en-US" dirty="0" err="1"/>
              <a:t>không</a:t>
            </a:r>
            <a:r>
              <a:rPr lang="en-US" dirty="0"/>
              <a:t> </a:t>
            </a:r>
            <a:r>
              <a:rPr lang="en-US" dirty="0" err="1"/>
              <a:t>hiển</a:t>
            </a:r>
            <a:r>
              <a:rPr lang="en-US" dirty="0"/>
              <a:t> </a:t>
            </a:r>
            <a:r>
              <a:rPr lang="en-US" dirty="0" err="1"/>
              <a:t>thị</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 </a:t>
            </a:r>
            <a:r>
              <a:rPr lang="en-US" dirty="0" err="1"/>
              <a:t>vòng</a:t>
            </a:r>
            <a:r>
              <a:rPr lang="en-US" dirty="0"/>
              <a:t> </a:t>
            </a:r>
            <a:r>
              <a:rPr lang="en-US" dirty="0" err="1"/>
              <a:t>lặp</a:t>
            </a:r>
            <a:r>
              <a:rPr lang="en-US" dirty="0"/>
              <a:t> </a:t>
            </a:r>
            <a:r>
              <a:rPr lang="en-US" dirty="0" err="1"/>
              <a:t>đó</a:t>
            </a:r>
            <a:r>
              <a:rPr lang="en-US" dirty="0"/>
              <a:t> </a:t>
            </a:r>
            <a:r>
              <a:rPr lang="en-US" dirty="0" err="1"/>
              <a:t>sẽ</a:t>
            </a:r>
            <a:r>
              <a:rPr lang="en-US" dirty="0"/>
              <a:t> </a:t>
            </a:r>
            <a:r>
              <a:rPr lang="en-US" dirty="0" err="1"/>
              <a:t>giống</a:t>
            </a:r>
            <a:r>
              <a:rPr lang="en-US" dirty="0"/>
              <a:t> </a:t>
            </a:r>
            <a:r>
              <a:rPr lang="en-US" dirty="0" err="1"/>
              <a:t>như</a:t>
            </a:r>
            <a:r>
              <a:rPr lang="en-US" dirty="0"/>
              <a:t> </a:t>
            </a:r>
            <a:r>
              <a:rPr lang="en-US" dirty="0" err="1"/>
              <a:t>sau</a:t>
            </a:r>
            <a:r>
              <a:rPr lang="en-US" dirty="0"/>
              <a:t>:</a:t>
            </a:r>
          </a:p>
        </p:txBody>
      </p:sp>
      <p:sp>
        <p:nvSpPr>
          <p:cNvPr id="4" name="Rectangle 3"/>
          <p:cNvSpPr/>
          <p:nvPr/>
        </p:nvSpPr>
        <p:spPr>
          <a:xfrm>
            <a:off x="660400" y="2912007"/>
            <a:ext cx="6096000" cy="390376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alien in aliens[0:2]: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alien['color'] == 'green':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alien['color'] = 'yellow'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alien['speed'] = 'medium'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alien['points'] = 10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alien['color'] == 'yellow':</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alien['color'] = 'red'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alien['speed'] = 'fast'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alien['points'] = 15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alien in aliens[:5]: # Show the first 5 aliens.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print(alien)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p>
        </p:txBody>
      </p:sp>
      <p:sp>
        <p:nvSpPr>
          <p:cNvPr id="5" name="Rectangle 4"/>
          <p:cNvSpPr/>
          <p:nvPr/>
        </p:nvSpPr>
        <p:spPr>
          <a:xfrm>
            <a:off x="7193280" y="4701724"/>
            <a:ext cx="4145280" cy="1384995"/>
          </a:xfrm>
          <a:prstGeom prst="rect">
            <a:avLst/>
          </a:prstGeom>
        </p:spPr>
        <p:txBody>
          <a:bodyPr wrap="square">
            <a:spAutoFit/>
          </a:bodyPr>
          <a:lstStyle/>
          <a:p>
            <a:r>
              <a:rPr lang="en-US" sz="1400"/>
              <a:t>{'color': 'red', 'points': 15, 'speed': 'fast'}</a:t>
            </a:r>
          </a:p>
          <a:p>
            <a:r>
              <a:rPr lang="en-US" sz="1400"/>
              <a:t>{'color': 'red', 'points': 15, 'speed': 'fast'}</a:t>
            </a:r>
          </a:p>
          <a:p>
            <a:r>
              <a:rPr lang="en-US" sz="1400"/>
              <a:t>{'color': 'yellow', 'points': 10, 'speed': 'medium'}</a:t>
            </a:r>
          </a:p>
          <a:p>
            <a:r>
              <a:rPr lang="en-US" sz="1400"/>
              <a:t>{'color': 'green', 'points': 5, 'speed': 'slow'}</a:t>
            </a:r>
          </a:p>
          <a:p>
            <a:r>
              <a:rPr lang="en-US" sz="1400"/>
              <a:t>{'color': 'green', 'points': 5, 'speed': 'slow'}</a:t>
            </a:r>
          </a:p>
          <a:p>
            <a:r>
              <a:rPr lang="en-US" sz="1400"/>
              <a:t>...</a:t>
            </a:r>
          </a:p>
        </p:txBody>
      </p:sp>
    </p:spTree>
    <p:extLst>
      <p:ext uri="{BB962C8B-B14F-4D97-AF65-F5344CB8AC3E}">
        <p14:creationId xmlns:p14="http://schemas.microsoft.com/office/powerpoint/2010/main" val="4028972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Danh</a:t>
            </a:r>
            <a:r>
              <a:rPr lang="en-US" dirty="0"/>
              <a:t> </a:t>
            </a:r>
            <a:r>
              <a:rPr lang="en-US" dirty="0" err="1"/>
              <a:t>sách</a:t>
            </a:r>
            <a:r>
              <a:rPr lang="en-US" dirty="0"/>
              <a:t> </a:t>
            </a:r>
            <a:r>
              <a:rPr lang="en-US" dirty="0" err="1"/>
              <a:t>trong</a:t>
            </a:r>
            <a:r>
              <a:rPr lang="en-US" dirty="0"/>
              <a:t> </a:t>
            </a:r>
            <a:r>
              <a:rPr lang="en-US" dirty="0" err="1"/>
              <a:t>từ</a:t>
            </a:r>
            <a:r>
              <a:rPr lang="en-US" dirty="0"/>
              <a:t> </a:t>
            </a:r>
            <a:r>
              <a:rPr lang="en-US" dirty="0" err="1"/>
              <a:t>điển</a:t>
            </a:r>
            <a:endParaRPr lang="en-US" dirty="0"/>
          </a:p>
        </p:txBody>
      </p:sp>
      <p:sp>
        <p:nvSpPr>
          <p:cNvPr id="3" name="Content Placeholder 2"/>
          <p:cNvSpPr>
            <a:spLocks noGrp="1"/>
          </p:cNvSpPr>
          <p:nvPr>
            <p:ph idx="1"/>
          </p:nvPr>
        </p:nvSpPr>
        <p:spPr>
          <a:xfrm>
            <a:off x="1097279" y="1845734"/>
            <a:ext cx="10671257" cy="1113851"/>
          </a:xfrm>
        </p:spPr>
        <p:txBody>
          <a:bodyPr/>
          <a:lstStyle/>
          <a:p>
            <a:r>
              <a:rPr lang="en-US"/>
              <a:t>Để sử dụng các mục trong danh sách, chúng ta đặt tên của từ điển và khóa 'toppings', giống như bất kỳ giá trị nào trong từ điển. Thay vì trả về một giá trị duy nhất, ta nhận được danh sách toppings</a:t>
            </a:r>
          </a:p>
        </p:txBody>
      </p:sp>
      <p:sp>
        <p:nvSpPr>
          <p:cNvPr id="4" name="Rectangle 3"/>
          <p:cNvSpPr/>
          <p:nvPr/>
        </p:nvSpPr>
        <p:spPr>
          <a:xfrm>
            <a:off x="622240" y="3085209"/>
            <a:ext cx="6134160" cy="325435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Store information about a pizza being ordered.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pizza =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'crust': 'thick',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'toppings': ['mushrooms',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Summarize the order.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f"You</a:t>
            </a:r>
            <a:r>
              <a:rPr lang="en-US" sz="1400" spc="-20" dirty="0">
                <a:latin typeface="Courier New" panose="02070309020205020404" pitchFamily="49" charset="0"/>
                <a:ea typeface="SimSun" panose="02010600030101010101" pitchFamily="2" charset="-122"/>
              </a:rPr>
              <a:t> ordered a {pizza['crust']}-crust pizza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the following toppings:")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for topping in pizza['toppings']: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print("\t" + topping)</a:t>
            </a:r>
          </a:p>
        </p:txBody>
      </p:sp>
      <p:sp>
        <p:nvSpPr>
          <p:cNvPr id="6" name="Rectangle 5"/>
          <p:cNvSpPr/>
          <p:nvPr/>
        </p:nvSpPr>
        <p:spPr>
          <a:xfrm>
            <a:off x="6332205" y="3898416"/>
            <a:ext cx="5588046" cy="1221488"/>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You ordered a thick-crust pizza with the following toppings: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extra cheese</a:t>
            </a:r>
          </a:p>
        </p:txBody>
      </p:sp>
    </p:spTree>
    <p:extLst>
      <p:ext uri="{BB962C8B-B14F-4D97-AF65-F5344CB8AC3E}">
        <p14:creationId xmlns:p14="http://schemas.microsoft.com/office/powerpoint/2010/main" val="112735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endParaRPr lang="en-US" b="1" dirty="0"/>
          </a:p>
        </p:txBody>
      </p:sp>
      <p:sp>
        <p:nvSpPr>
          <p:cNvPr id="3" name="Content Placeholder 2"/>
          <p:cNvSpPr>
            <a:spLocks noGrp="1"/>
          </p:cNvSpPr>
          <p:nvPr>
            <p:ph idx="1"/>
          </p:nvPr>
        </p:nvSpPr>
        <p:spPr/>
        <p:txBody>
          <a:bodyPr/>
          <a:lstStyle/>
          <a:p>
            <a:r>
              <a:rPr lang="en-US" sz="2800">
                <a:latin typeface="Calibri Light" panose="020F0302020204030204" pitchFamily="34" charset="0"/>
                <a:cs typeface="Calibri Light" panose="020F0302020204030204" pitchFamily="34" charset="0"/>
              </a:rPr>
              <a:t>Ví dụ</a:t>
            </a:r>
          </a:p>
          <a:p>
            <a:r>
              <a:rPr lang="en-US" sz="2800">
                <a:latin typeface="Calibri Light" panose="020F0302020204030204" pitchFamily="34" charset="0"/>
                <a:cs typeface="Calibri Light" panose="020F0302020204030204" pitchFamily="34" charset="0"/>
              </a:rPr>
              <a:t>Làm việc với từ điển</a:t>
            </a:r>
          </a:p>
          <a:p>
            <a:r>
              <a:rPr lang="en-US" sz="2800">
                <a:latin typeface="Calibri Light" panose="020F0302020204030204" pitchFamily="34" charset="0"/>
                <a:cs typeface="Calibri Light" panose="020F0302020204030204" pitchFamily="34" charset="0"/>
              </a:rPr>
              <a:t>Lặp qua toàn bộ từ điển</a:t>
            </a:r>
          </a:p>
          <a:p>
            <a:r>
              <a:rPr lang="en-US" sz="2800">
                <a:latin typeface="Calibri Light" panose="020F0302020204030204" pitchFamily="34" charset="0"/>
                <a:cs typeface="Calibri Light" panose="020F0302020204030204" pitchFamily="34" charset="0"/>
              </a:rPr>
              <a:t>Nesting</a:t>
            </a:r>
          </a:p>
          <a:p>
            <a:r>
              <a:rPr lang="en-US" sz="2800">
                <a:latin typeface="Calibri Light" panose="020F0302020204030204" pitchFamily="34" charset="0"/>
                <a:cs typeface="Calibri Light" panose="020F0302020204030204" pitchFamily="34" charset="0"/>
              </a:rPr>
              <a:t>Kết chương</a:t>
            </a:r>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trong từ điển</a:t>
            </a:r>
          </a:p>
        </p:txBody>
      </p:sp>
      <p:sp>
        <p:nvSpPr>
          <p:cNvPr id="3" name="Content Placeholder 2"/>
          <p:cNvSpPr>
            <a:spLocks noGrp="1"/>
          </p:cNvSpPr>
          <p:nvPr>
            <p:ph idx="1"/>
          </p:nvPr>
        </p:nvSpPr>
        <p:spPr>
          <a:xfrm>
            <a:off x="1097280" y="1845734"/>
            <a:ext cx="10058400" cy="785784"/>
          </a:xfrm>
        </p:spPr>
        <p:txBody>
          <a:bodyPr/>
          <a:lstStyle/>
          <a:p>
            <a:r>
              <a:rPr lang="en-US"/>
              <a:t>Có thể lồng một danh sách vào bên trong từ điển bất kỳ lúc nào ta muốn nhiều giá trị được liên kết với một khóa duy nhất trong từ điển</a:t>
            </a:r>
          </a:p>
        </p:txBody>
      </p:sp>
      <p:sp>
        <p:nvSpPr>
          <p:cNvPr id="4" name="Rectangle 3"/>
          <p:cNvSpPr/>
          <p:nvPr/>
        </p:nvSpPr>
        <p:spPr>
          <a:xfrm>
            <a:off x="468287" y="2948528"/>
            <a:ext cx="6096000" cy="3254352"/>
          </a:xfrm>
          <a:prstGeom prst="rect">
            <a:avLst/>
          </a:prstGeom>
        </p:spPr>
        <p:txBody>
          <a:bodyPr>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err="1">
                <a:latin typeface="Courier New" panose="02070309020205020404" pitchFamily="49" charset="0"/>
                <a:ea typeface="SimSun" panose="02010600030101010101" pitchFamily="2" charset="-122"/>
              </a:rPr>
              <a:t>favorite_languages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jen</a:t>
            </a:r>
            <a:r>
              <a:rPr lang="en-US" sz="1400" spc="-20" dirty="0">
                <a:latin typeface="Courier New" panose="02070309020205020404" pitchFamily="49" charset="0"/>
                <a:ea typeface="SimSun" panose="02010600030101010101" pitchFamily="2" charset="-122"/>
              </a:rPr>
              <a:t>': ['python', 'ruby'],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sarah</a:t>
            </a:r>
            <a:r>
              <a:rPr lang="en-US" sz="1400" spc="-20" dirty="0">
                <a:latin typeface="Courier New" panose="02070309020205020404" pitchFamily="49" charset="0"/>
                <a:ea typeface="SimSun" panose="02010600030101010101" pitchFamily="2" charset="-122"/>
              </a:rPr>
              <a:t>': ['c'],</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edward</a:t>
            </a:r>
            <a:r>
              <a:rPr lang="en-US" sz="1400" spc="-20" dirty="0">
                <a:latin typeface="Courier New" panose="02070309020205020404" pitchFamily="49" charset="0"/>
                <a:ea typeface="SimSun" panose="02010600030101010101" pitchFamily="2" charset="-122"/>
              </a:rPr>
              <a:t>': ['ruby', 'go'],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phil</a:t>
            </a:r>
            <a:r>
              <a:rPr lang="en-US" sz="1400" spc="-20" dirty="0">
                <a:latin typeface="Courier New" panose="02070309020205020404" pitchFamily="49" charset="0"/>
                <a:ea typeface="SimSun" panose="02010600030101010101" pitchFamily="2" charset="-122"/>
              </a:rPr>
              <a:t>': ['python', '</a:t>
            </a:r>
            <a:r>
              <a:rPr lang="en-US" sz="1400" spc="-20" dirty="0" err="1">
                <a:latin typeface="Courier New" panose="02070309020205020404" pitchFamily="49" charset="0"/>
                <a:ea typeface="SimSun" panose="02010600030101010101" pitchFamily="2" charset="-122"/>
              </a:rPr>
              <a:t>haskell</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Courier New" panose="02070309020205020404" pitchFamily="49" charset="0"/>
                <a:ea typeface="SimSun" panose="02010600030101010101" pitchFamily="2" charset="-122"/>
              </a:rPr>
              <a:t>for name, languages in </a:t>
            </a:r>
            <a:r>
              <a:rPr lang="en-US" sz="1400" spc="-20" dirty="0" err="1">
                <a:latin typeface="Courier New" panose="02070309020205020404" pitchFamily="49" charset="0"/>
                <a:ea typeface="SimSun" panose="02010600030101010101" pitchFamily="2" charset="-122"/>
              </a:rPr>
              <a:t>favorite_languages.items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print(f"\n{</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()}'s favorite languages are:")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zh-CN" altLang="en-US" sz="1400" spc="-20" dirty="0">
                <a:latin typeface="Courier New" panose="02070309020205020404" pitchFamily="49" charset="0"/>
                <a:ea typeface="Arial Unicode MS" panose="020B0604020202020204" pitchFamily="34" charset="-128"/>
              </a:rPr>
              <a:t>③</a:t>
            </a:r>
            <a:r>
              <a:rPr lang="en-US" sz="1400" spc="-20" dirty="0">
                <a:latin typeface="Courier New" panose="02070309020205020404" pitchFamily="49" charset="0"/>
                <a:ea typeface="SimSun" panose="02010600030101010101" pitchFamily="2" charset="-122"/>
              </a:rPr>
              <a:t>for language in languages: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print(f"\t{</a:t>
            </a:r>
            <a:r>
              <a:rPr lang="en-US" sz="1400" spc="-20" dirty="0" err="1">
                <a:latin typeface="Courier New" panose="02070309020205020404" pitchFamily="49" charset="0"/>
                <a:ea typeface="SimSun" panose="02010600030101010101" pitchFamily="2" charset="-122"/>
              </a:rPr>
              <a:t>language.title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7502733" y="2948528"/>
            <a:ext cx="3652947" cy="357136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Jen's favorite languages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Ruby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Sarah's favorite languages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Phil's favorite languages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Haskell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Edward's favorite languages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Ruby</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Go</a:t>
            </a:r>
          </a:p>
        </p:txBody>
      </p:sp>
    </p:spTree>
    <p:extLst>
      <p:ext uri="{BB962C8B-B14F-4D97-AF65-F5344CB8AC3E}">
        <p14:creationId xmlns:p14="http://schemas.microsoft.com/office/powerpoint/2010/main" val="2871826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Từ điển bên trong từ điển</a:t>
            </a:r>
          </a:p>
        </p:txBody>
      </p:sp>
      <p:sp>
        <p:nvSpPr>
          <p:cNvPr id="3" name="Content Placeholder 2"/>
          <p:cNvSpPr>
            <a:spLocks noGrp="1"/>
          </p:cNvSpPr>
          <p:nvPr>
            <p:ph idx="1"/>
          </p:nvPr>
        </p:nvSpPr>
        <p:spPr>
          <a:xfrm>
            <a:off x="1097280" y="1845734"/>
            <a:ext cx="10058400" cy="1218553"/>
          </a:xfrm>
        </p:spPr>
        <p:txBody>
          <a:bodyPr>
            <a:normAutofit/>
          </a:bodyPr>
          <a:lstStyle/>
          <a:p>
            <a:r>
              <a:rPr lang="en-US"/>
              <a:t>Chúng ta</a:t>
            </a:r>
            <a:r>
              <a:rPr lang="vi-VN"/>
              <a:t> có thể lồng một từ điển bên trong một từ điển khác, nhưng code có thể trở nên phức tạp nhanh chóng khi </a:t>
            </a:r>
            <a:r>
              <a:rPr lang="en-US"/>
              <a:t>ta</a:t>
            </a:r>
            <a:r>
              <a:rPr lang="vi-VN"/>
              <a:t> làm như vậy. </a:t>
            </a:r>
            <a:endParaRPr lang="en-US"/>
          </a:p>
        </p:txBody>
      </p:sp>
      <p:sp>
        <p:nvSpPr>
          <p:cNvPr id="4" name="Rectangle 3"/>
          <p:cNvSpPr/>
          <p:nvPr/>
        </p:nvSpPr>
        <p:spPr>
          <a:xfrm>
            <a:off x="1097280" y="2565179"/>
            <a:ext cx="4312002" cy="415152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users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aeinstein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'first': 'albert',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'last': '</a:t>
            </a:r>
            <a:r>
              <a:rPr lang="en-US" sz="1400" spc="-20" dirty="0" err="1">
                <a:latin typeface="Courier New" panose="02070309020205020404" pitchFamily="49" charset="0"/>
                <a:ea typeface="SimSun" panose="02010600030101010101" pitchFamily="2" charset="-122"/>
              </a:rPr>
              <a:t>einstein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'location': '</a:t>
            </a:r>
            <a:r>
              <a:rPr lang="en-US" sz="1400" spc="-20" dirty="0" err="1">
                <a:latin typeface="Courier New" panose="02070309020205020404" pitchFamily="49" charset="0"/>
                <a:ea typeface="SimSun" panose="02010600030101010101" pitchFamily="2" charset="-122"/>
              </a:rPr>
              <a:t>princeton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mcurie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'first': '</a:t>
            </a:r>
            <a:r>
              <a:rPr lang="en-US" sz="1400" spc="-20" dirty="0" err="1">
                <a:latin typeface="Courier New" panose="02070309020205020404" pitchFamily="49" charset="0"/>
                <a:ea typeface="SimSun" panose="02010600030101010101" pitchFamily="2" charset="-122"/>
              </a:rPr>
              <a:t>marie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'last': 'curie',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'location': '</a:t>
            </a:r>
            <a:r>
              <a:rPr lang="en-US" sz="1400" spc="-20" dirty="0" err="1">
                <a:latin typeface="Courier New" panose="02070309020205020404" pitchFamily="49" charset="0"/>
                <a:ea typeface="SimSun" panose="02010600030101010101" pitchFamily="2" charset="-122"/>
              </a:rPr>
              <a:t>paris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5509668" y="3347262"/>
            <a:ext cx="6682332" cy="2288319"/>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Courier New" panose="02070309020205020404" pitchFamily="49" charset="0"/>
                <a:ea typeface="SimSun" panose="02010600030101010101" pitchFamily="2" charset="-122"/>
              </a:rPr>
              <a:t>for username, </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users.items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nUsername</a:t>
            </a:r>
            <a:r>
              <a:rPr lang="en-US" sz="1400" spc="-20" dirty="0">
                <a:latin typeface="Courier New" panose="02070309020205020404" pitchFamily="49" charset="0"/>
                <a:ea typeface="SimSun" panose="02010600030101010101" pitchFamily="2" charset="-122"/>
              </a:rPr>
              <a:t>: {username}")</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③</a:t>
            </a:r>
            <a:r>
              <a:rPr lang="en-US" sz="1400" spc="-20" dirty="0">
                <a:latin typeface="Arial Unicode MS" panose="020B0604020202020204" pitchFamily="34" charset="-128"/>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['first']} {</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['last']}"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location = </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['location']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④</a:t>
            </a: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tFull</a:t>
            </a:r>
            <a:r>
              <a:rPr lang="en-US" sz="1400" spc="-20" dirty="0">
                <a:latin typeface="Courier New" panose="02070309020205020404" pitchFamily="49" charset="0"/>
                <a:ea typeface="SimSun" panose="02010600030101010101" pitchFamily="2" charset="-122"/>
              </a:rPr>
              <a:t> name: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tLocation</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location.title</a:t>
            </a:r>
            <a:r>
              <a:rPr lang="en-US" sz="1400" spc="-20" dirty="0">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12859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điển bên trong từ điển</a:t>
            </a:r>
          </a:p>
        </p:txBody>
      </p:sp>
      <p:sp>
        <p:nvSpPr>
          <p:cNvPr id="3" name="Content Placeholder 2"/>
          <p:cNvSpPr>
            <a:spLocks noGrp="1"/>
          </p:cNvSpPr>
          <p:nvPr>
            <p:ph idx="1"/>
          </p:nvPr>
        </p:nvSpPr>
        <p:spPr>
          <a:xfrm>
            <a:off x="1097279" y="1845734"/>
            <a:ext cx="10723819" cy="2021271"/>
          </a:xfrm>
        </p:spPr>
        <p:txBody>
          <a:bodyPr/>
          <a:lstStyle/>
          <a:p>
            <a:r>
              <a:rPr lang="en-US" dirty="0" err="1"/>
              <a:t>Tại</a:t>
            </a:r>
            <a:r>
              <a:rPr lang="en-US" dirty="0"/>
              <a:t> </a:t>
            </a:r>
            <a:r>
              <a:rPr lang="zh-CN" altLang="en-US" dirty="0"/>
              <a:t>①</a:t>
            </a:r>
            <a:r>
              <a:rPr lang="en-US" dirty="0"/>
              <a:t>, </a:t>
            </a:r>
            <a:r>
              <a:rPr lang="en-US" dirty="0" err="1"/>
              <a:t>chúng</a:t>
            </a:r>
            <a:r>
              <a:rPr lang="en-US" dirty="0"/>
              <a:t> ta </a:t>
            </a:r>
            <a:r>
              <a:rPr lang="en-US" dirty="0" err="1"/>
              <a:t>lặp</a:t>
            </a:r>
            <a:r>
              <a:rPr lang="en-US" dirty="0"/>
              <a:t> qua </a:t>
            </a:r>
            <a:r>
              <a:rPr lang="en-US" dirty="0" err="1"/>
              <a:t>từ</a:t>
            </a:r>
            <a:r>
              <a:rPr lang="en-US" dirty="0"/>
              <a:t> </a:t>
            </a:r>
            <a:r>
              <a:rPr lang="en-US" dirty="0" err="1"/>
              <a:t>điển</a:t>
            </a:r>
            <a:r>
              <a:rPr lang="en-US" dirty="0"/>
              <a:t> users. Python </a:t>
            </a:r>
            <a:r>
              <a:rPr lang="en-US" dirty="0" err="1"/>
              <a:t>sẽ</a:t>
            </a:r>
            <a:r>
              <a:rPr lang="en-US" dirty="0"/>
              <a:t> </a:t>
            </a:r>
            <a:r>
              <a:rPr lang="en-US" dirty="0" err="1"/>
              <a:t>gán</a:t>
            </a:r>
            <a:r>
              <a:rPr lang="en-US" dirty="0"/>
              <a:t> </a:t>
            </a:r>
            <a:r>
              <a:rPr lang="en-US" dirty="0" err="1"/>
              <a:t>mỗi</a:t>
            </a:r>
            <a:r>
              <a:rPr lang="en-US" dirty="0"/>
              <a:t> </a:t>
            </a:r>
            <a:r>
              <a:rPr lang="en-US" dirty="0" err="1"/>
              <a:t>khóa</a:t>
            </a:r>
            <a:r>
              <a:rPr lang="en-US" dirty="0"/>
              <a:t> </a:t>
            </a:r>
            <a:r>
              <a:rPr lang="en-US" dirty="0" err="1"/>
              <a:t>vào</a:t>
            </a:r>
            <a:r>
              <a:rPr lang="en-US" dirty="0"/>
              <a:t> </a:t>
            </a:r>
            <a:r>
              <a:rPr lang="en-US" dirty="0" err="1"/>
              <a:t>biến</a:t>
            </a:r>
            <a:r>
              <a:rPr lang="en-US" dirty="0"/>
              <a:t> username </a:t>
            </a:r>
            <a:r>
              <a:rPr lang="en-US" dirty="0" err="1"/>
              <a:t>và</a:t>
            </a:r>
            <a:r>
              <a:rPr lang="en-US" dirty="0"/>
              <a:t> </a:t>
            </a:r>
            <a:r>
              <a:rPr lang="en-US" dirty="0" err="1"/>
              <a:t>từ</a:t>
            </a:r>
            <a:r>
              <a:rPr lang="en-US" dirty="0"/>
              <a:t> </a:t>
            </a:r>
            <a:r>
              <a:rPr lang="en-US" dirty="0" err="1"/>
              <a:t>điển</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username </a:t>
            </a:r>
            <a:r>
              <a:rPr lang="en-US" dirty="0" err="1"/>
              <a:t>được</a:t>
            </a:r>
            <a:r>
              <a:rPr lang="en-US" dirty="0"/>
              <a:t> </a:t>
            </a:r>
            <a:r>
              <a:rPr lang="en-US" dirty="0" err="1"/>
              <a:t>gán</a:t>
            </a:r>
            <a:r>
              <a:rPr lang="en-US" dirty="0"/>
              <a:t> </a:t>
            </a:r>
            <a:r>
              <a:rPr lang="en-US" dirty="0" err="1"/>
              <a:t>vào</a:t>
            </a:r>
            <a:r>
              <a:rPr lang="en-US" dirty="0"/>
              <a:t> </a:t>
            </a:r>
            <a:r>
              <a:rPr lang="en-US" dirty="0" err="1"/>
              <a:t>biến</a:t>
            </a:r>
            <a:r>
              <a:rPr lang="en-US" dirty="0"/>
              <a:t> </a:t>
            </a:r>
            <a:r>
              <a:rPr lang="en-US" dirty="0" err="1"/>
              <a:t>user_info</a:t>
            </a:r>
            <a:r>
              <a:rPr lang="en-US" dirty="0"/>
              <a:t>. </a:t>
            </a:r>
            <a:r>
              <a:rPr lang="en-US" dirty="0" err="1"/>
              <a:t>Trong</a:t>
            </a:r>
            <a:r>
              <a:rPr lang="en-US" dirty="0"/>
              <a:t> </a:t>
            </a:r>
            <a:r>
              <a:rPr lang="en-US" dirty="0" err="1"/>
              <a:t>vòng</a:t>
            </a:r>
            <a:r>
              <a:rPr lang="en-US" dirty="0"/>
              <a:t> </a:t>
            </a:r>
            <a:r>
              <a:rPr lang="en-US" dirty="0" err="1"/>
              <a:t>lặp</a:t>
            </a:r>
            <a:r>
              <a:rPr lang="en-US" dirty="0"/>
              <a:t> </a:t>
            </a:r>
            <a:r>
              <a:rPr lang="en-US" dirty="0" err="1"/>
              <a:t>chính</a:t>
            </a:r>
            <a:r>
              <a:rPr lang="en-US" dirty="0"/>
              <a:t>, </a:t>
            </a:r>
            <a:r>
              <a:rPr lang="en-US" dirty="0" err="1"/>
              <a:t>chúng</a:t>
            </a:r>
            <a:r>
              <a:rPr lang="en-US" dirty="0"/>
              <a:t> ta in ra </a:t>
            </a:r>
            <a:r>
              <a:rPr lang="en-US" dirty="0" err="1"/>
              <a:t>tên</a:t>
            </a:r>
            <a:r>
              <a:rPr lang="en-US" dirty="0"/>
              <a:t> </a:t>
            </a:r>
            <a:r>
              <a:rPr lang="en-US" dirty="0" err="1"/>
              <a:t>người</a:t>
            </a:r>
            <a:r>
              <a:rPr lang="en-US" dirty="0"/>
              <a:t> </a:t>
            </a:r>
            <a:r>
              <a:rPr lang="en-US" dirty="0" err="1"/>
              <a:t>dùng</a:t>
            </a:r>
            <a:r>
              <a:rPr lang="en-US" dirty="0"/>
              <a:t> </a:t>
            </a:r>
            <a:r>
              <a:rPr lang="en-US" dirty="0" err="1"/>
              <a:t>tại</a:t>
            </a:r>
            <a:r>
              <a:rPr lang="en-US" dirty="0"/>
              <a:t> </a:t>
            </a:r>
            <a:r>
              <a:rPr lang="zh-CN" altLang="en-US" dirty="0"/>
              <a:t>②</a:t>
            </a:r>
            <a:r>
              <a:rPr lang="en-US" dirty="0"/>
              <a:t>. </a:t>
            </a:r>
          </a:p>
          <a:p>
            <a:r>
              <a:rPr lang="en-US" dirty="0" err="1"/>
              <a:t>Tại</a:t>
            </a:r>
            <a:r>
              <a:rPr lang="en-US" dirty="0"/>
              <a:t> </a:t>
            </a:r>
            <a:r>
              <a:rPr lang="zh-CN" altLang="en-US" dirty="0"/>
              <a:t>③</a:t>
            </a:r>
            <a:r>
              <a:rPr lang="en-US" dirty="0"/>
              <a:t>, </a:t>
            </a:r>
            <a:r>
              <a:rPr lang="en-US" dirty="0" err="1"/>
              <a:t>chúng</a:t>
            </a:r>
            <a:r>
              <a:rPr lang="en-US" dirty="0"/>
              <a:t> ta </a:t>
            </a:r>
            <a:r>
              <a:rPr lang="en-US" dirty="0" err="1"/>
              <a:t>bắt</a:t>
            </a:r>
            <a:r>
              <a:rPr lang="en-US" dirty="0"/>
              <a:t> </a:t>
            </a:r>
            <a:r>
              <a:rPr lang="en-US" dirty="0" err="1"/>
              <a:t>đầu</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từ</a:t>
            </a:r>
            <a:r>
              <a:rPr lang="en-US" dirty="0"/>
              <a:t> </a:t>
            </a:r>
            <a:r>
              <a:rPr lang="en-US" dirty="0" err="1"/>
              <a:t>điển</a:t>
            </a:r>
            <a:r>
              <a:rPr lang="en-US" dirty="0"/>
              <a:t> </a:t>
            </a:r>
            <a:r>
              <a:rPr lang="en-US" dirty="0" err="1"/>
              <a:t>bên</a:t>
            </a:r>
            <a:r>
              <a:rPr lang="en-US" dirty="0"/>
              <a:t> </a:t>
            </a:r>
            <a:r>
              <a:rPr lang="en-US" dirty="0" err="1"/>
              <a:t>trong</a:t>
            </a:r>
            <a:r>
              <a:rPr lang="en-US" dirty="0"/>
              <a:t>. </a:t>
            </a:r>
            <a:r>
              <a:rPr lang="en-US" dirty="0" err="1"/>
              <a:t>Biến</a:t>
            </a:r>
            <a:r>
              <a:rPr lang="en-US" dirty="0"/>
              <a:t> </a:t>
            </a:r>
            <a:r>
              <a:rPr lang="en-US" dirty="0" err="1"/>
              <a:t>user_info</a:t>
            </a:r>
            <a:r>
              <a:rPr lang="en-US" dirty="0"/>
              <a:t> </a:t>
            </a:r>
            <a:r>
              <a:rPr lang="en-US" dirty="0" err="1"/>
              <a:t>chứa</a:t>
            </a:r>
            <a:r>
              <a:rPr lang="en-US" dirty="0"/>
              <a:t> </a:t>
            </a:r>
            <a:r>
              <a:rPr lang="en-US" dirty="0" err="1"/>
              <a:t>từ</a:t>
            </a:r>
            <a:r>
              <a:rPr lang="en-US" dirty="0"/>
              <a:t> </a:t>
            </a:r>
            <a:r>
              <a:rPr lang="en-US" dirty="0" err="1"/>
              <a:t>điển</a:t>
            </a:r>
            <a:r>
              <a:rPr lang="en-US" dirty="0"/>
              <a:t> </a:t>
            </a:r>
            <a:r>
              <a:rPr lang="en-US" dirty="0" err="1"/>
              <a:t>thông</a:t>
            </a:r>
            <a:r>
              <a:rPr lang="en-US" dirty="0"/>
              <a:t> tin </a:t>
            </a:r>
            <a:r>
              <a:rPr lang="en-US" dirty="0" err="1"/>
              <a:t>của</a:t>
            </a:r>
            <a:r>
              <a:rPr lang="en-US" dirty="0"/>
              <a:t> </a:t>
            </a:r>
            <a:r>
              <a:rPr lang="en-US" dirty="0" err="1"/>
              <a:t>người</a:t>
            </a:r>
            <a:r>
              <a:rPr lang="en-US" dirty="0"/>
              <a:t> </a:t>
            </a:r>
            <a:r>
              <a:rPr lang="en-US" dirty="0" err="1"/>
              <a:t>dùng</a:t>
            </a:r>
            <a:r>
              <a:rPr lang="en-US" dirty="0"/>
              <a:t>, bao </a:t>
            </a:r>
            <a:r>
              <a:rPr lang="en-US" dirty="0" err="1"/>
              <a:t>gồm</a:t>
            </a:r>
            <a:r>
              <a:rPr lang="en-US" dirty="0"/>
              <a:t> </a:t>
            </a:r>
            <a:r>
              <a:rPr lang="en-US" dirty="0" err="1"/>
              <a:t>ba</a:t>
            </a:r>
            <a:r>
              <a:rPr lang="en-US" dirty="0"/>
              <a:t> </a:t>
            </a:r>
            <a:r>
              <a:rPr lang="en-US" dirty="0" err="1"/>
              <a:t>khóa</a:t>
            </a:r>
            <a:r>
              <a:rPr lang="en-US" dirty="0"/>
              <a:t> </a:t>
            </a:r>
            <a:r>
              <a:rPr lang="en-US" dirty="0" err="1"/>
              <a:t>là</a:t>
            </a:r>
            <a:r>
              <a:rPr lang="en-US" dirty="0"/>
              <a:t> </a:t>
            </a:r>
            <a:r>
              <a:rPr lang="en-US" dirty="0" err="1"/>
              <a:t>fisrt</a:t>
            </a:r>
            <a:r>
              <a:rPr lang="en-US" dirty="0"/>
              <a:t>, last, </a:t>
            </a:r>
            <a:r>
              <a:rPr lang="en-US" dirty="0" err="1"/>
              <a:t>và</a:t>
            </a:r>
            <a:r>
              <a:rPr lang="en-US" dirty="0"/>
              <a:t> location. </a:t>
            </a:r>
            <a:r>
              <a:rPr lang="en-US" dirty="0" err="1"/>
              <a:t>Chúng</a:t>
            </a:r>
            <a:r>
              <a:rPr lang="en-US" dirty="0"/>
              <a:t> ta </a:t>
            </a:r>
            <a:r>
              <a:rPr lang="en-US" dirty="0" err="1"/>
              <a:t>sử</a:t>
            </a:r>
            <a:r>
              <a:rPr lang="en-US" dirty="0"/>
              <a:t> </a:t>
            </a:r>
            <a:r>
              <a:rPr lang="en-US" dirty="0" err="1"/>
              <a:t>dụng</a:t>
            </a:r>
            <a:r>
              <a:rPr lang="en-US" dirty="0"/>
              <a:t> </a:t>
            </a:r>
            <a:r>
              <a:rPr lang="en-US" dirty="0" err="1"/>
              <a:t>các</a:t>
            </a:r>
            <a:r>
              <a:rPr lang="en-US" dirty="0"/>
              <a:t> </a:t>
            </a:r>
            <a:r>
              <a:rPr lang="en-US" dirty="0" err="1"/>
              <a:t>khóa</a:t>
            </a:r>
            <a:r>
              <a:rPr lang="en-US" dirty="0"/>
              <a:t> </a:t>
            </a:r>
            <a:r>
              <a:rPr lang="en-US" dirty="0" err="1"/>
              <a:t>này</a:t>
            </a:r>
            <a:r>
              <a:rPr lang="en-US" dirty="0"/>
              <a:t> </a:t>
            </a:r>
            <a:r>
              <a:rPr lang="en-US" dirty="0" err="1"/>
              <a:t>để</a:t>
            </a:r>
            <a:r>
              <a:rPr lang="en-US" dirty="0"/>
              <a:t> </a:t>
            </a:r>
            <a:r>
              <a:rPr lang="en-US" dirty="0" err="1"/>
              <a:t>định</a:t>
            </a:r>
            <a:r>
              <a:rPr lang="en-US" dirty="0"/>
              <a:t> </a:t>
            </a:r>
            <a:r>
              <a:rPr lang="en-US" dirty="0" err="1"/>
              <a:t>dạng</a:t>
            </a:r>
            <a:r>
              <a:rPr lang="en-US" dirty="0"/>
              <a:t> </a:t>
            </a:r>
            <a:r>
              <a:rPr lang="en-US" dirty="0" err="1"/>
              <a:t>tên</a:t>
            </a:r>
            <a:r>
              <a:rPr lang="en-US" dirty="0"/>
              <a:t> </a:t>
            </a:r>
            <a:r>
              <a:rPr lang="en-US" dirty="0" err="1"/>
              <a:t>người</a:t>
            </a:r>
            <a:r>
              <a:rPr lang="en-US" dirty="0"/>
              <a:t> </a:t>
            </a:r>
            <a:r>
              <a:rPr lang="en-US" dirty="0" err="1"/>
              <a:t>dùng</a:t>
            </a:r>
            <a:r>
              <a:rPr lang="en-US" dirty="0"/>
              <a:t> </a:t>
            </a:r>
            <a:r>
              <a:rPr lang="en-US" dirty="0" err="1"/>
              <a:t>cùng</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mỗi</a:t>
            </a:r>
            <a:r>
              <a:rPr lang="en-US" dirty="0"/>
              <a:t> </a:t>
            </a:r>
            <a:r>
              <a:rPr lang="en-US" dirty="0" err="1"/>
              <a:t>người</a:t>
            </a:r>
            <a:r>
              <a:rPr lang="en-US" dirty="0"/>
              <a:t> </a:t>
            </a:r>
            <a:r>
              <a:rPr lang="en-US" dirty="0" err="1"/>
              <a:t>dùng</a:t>
            </a:r>
            <a:r>
              <a:rPr lang="en-US" dirty="0"/>
              <a:t>, </a:t>
            </a:r>
            <a:r>
              <a:rPr lang="en-US" dirty="0" err="1"/>
              <a:t>sau</a:t>
            </a:r>
            <a:r>
              <a:rPr lang="en-US" dirty="0"/>
              <a:t> </a:t>
            </a:r>
            <a:r>
              <a:rPr lang="en-US" dirty="0" err="1"/>
              <a:t>đó</a:t>
            </a:r>
            <a:r>
              <a:rPr lang="en-US" dirty="0"/>
              <a:t> in ra </a:t>
            </a:r>
            <a:r>
              <a:rPr lang="en-US" dirty="0" err="1"/>
              <a:t>kết</a:t>
            </a:r>
            <a:r>
              <a:rPr lang="en-US" dirty="0"/>
              <a:t> </a:t>
            </a:r>
            <a:r>
              <a:rPr lang="en-US" dirty="0" err="1"/>
              <a:t>quả</a:t>
            </a:r>
            <a:r>
              <a:rPr lang="en-US" dirty="0"/>
              <a:t> </a:t>
            </a:r>
            <a:r>
              <a:rPr lang="en-US" dirty="0" err="1"/>
              <a:t>tại</a:t>
            </a:r>
            <a:r>
              <a:rPr lang="en-US" dirty="0"/>
              <a:t> </a:t>
            </a:r>
            <a:r>
              <a:rPr lang="en-US" dirty="0" err="1"/>
              <a:t>bước</a:t>
            </a:r>
            <a:r>
              <a:rPr lang="en-US" dirty="0"/>
              <a:t> </a:t>
            </a:r>
            <a:r>
              <a:rPr lang="zh-CN" altLang="en-US" dirty="0"/>
              <a:t>④</a:t>
            </a:r>
            <a:r>
              <a:rPr lang="en-US" dirty="0"/>
              <a:t>.</a:t>
            </a:r>
          </a:p>
          <a:p>
            <a:endParaRPr lang="en-US" dirty="0"/>
          </a:p>
        </p:txBody>
      </p:sp>
      <p:sp>
        <p:nvSpPr>
          <p:cNvPr id="4" name="Rectangle 3"/>
          <p:cNvSpPr/>
          <p:nvPr/>
        </p:nvSpPr>
        <p:spPr>
          <a:xfrm>
            <a:off x="1097279" y="4665112"/>
            <a:ext cx="6096000" cy="1947841"/>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Username: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aeinstein</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Full name: Albert Einstein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Location: Princeton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Username: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mcurie</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Full name: Marie Curie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Location: Paris</a:t>
            </a:r>
          </a:p>
        </p:txBody>
      </p:sp>
    </p:spTree>
    <p:extLst>
      <p:ext uri="{BB962C8B-B14F-4D97-AF65-F5344CB8AC3E}">
        <p14:creationId xmlns:p14="http://schemas.microsoft.com/office/powerpoint/2010/main" val="1642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lstStyle/>
          <a:p>
            <a:r>
              <a:rPr lang="vi-VN"/>
              <a:t>Trong chương này, </a:t>
            </a:r>
            <a:r>
              <a:rPr lang="en-US"/>
              <a:t>chúng ta</a:t>
            </a:r>
            <a:r>
              <a:rPr lang="vi-VN"/>
              <a:t> đã học cách định nghĩa từ điển và cách làm việc với thông tin được lưu trữ trong từ điển. </a:t>
            </a:r>
            <a:r>
              <a:rPr lang="en-US"/>
              <a:t>Ta</a:t>
            </a:r>
            <a:r>
              <a:rPr lang="vi-VN"/>
              <a:t> đã học cách truy cập và sửa đổi các phần tử riêng lẻ trong từ điển và cách lặp lại tất cả thông tin trong từ điển. </a:t>
            </a:r>
            <a:r>
              <a:rPr lang="en-US"/>
              <a:t>Ta</a:t>
            </a:r>
            <a:r>
              <a:rPr lang="vi-VN"/>
              <a:t> đã học cách lặp lại từ điển các cặp key</a:t>
            </a:r>
            <a:r>
              <a:rPr lang="en-US"/>
              <a:t>-</a:t>
            </a:r>
            <a:r>
              <a:rPr lang="vi-VN"/>
              <a:t>value, các khóa và các giá trị của nó. </a:t>
            </a:r>
            <a:r>
              <a:rPr lang="en-US"/>
              <a:t>Chúng ta</a:t>
            </a:r>
            <a:r>
              <a:rPr lang="vi-VN"/>
              <a:t> cũng đã học cách lồng nhiều từ điển trong danh sách, lồng danh sách trong từ điển và lồng từ điển vào bên trong một từ điển.</a:t>
            </a:r>
            <a:endParaRPr lang="en-US"/>
          </a:p>
          <a:p>
            <a:r>
              <a:rPr lang="vi-VN"/>
              <a:t>Trong chương tiếp theo, </a:t>
            </a:r>
            <a:r>
              <a:rPr lang="en-US"/>
              <a:t>Chúng ta</a:t>
            </a:r>
            <a:r>
              <a:rPr lang="vi-VN"/>
              <a:t> sẽ tìm hiểu về vòng lặp while và cách nhận đầu vào từ những người đang sử dụng chương trình. Đây sẽ là một điều thú vị vì </a:t>
            </a:r>
            <a:r>
              <a:rPr lang="en-US"/>
              <a:t>ta</a:t>
            </a:r>
            <a:r>
              <a:rPr lang="vi-VN"/>
              <a:t> sẽ học cách làm cho tất cả các chương trình có tính tương tác:</a:t>
            </a:r>
            <a:r>
              <a:rPr lang="en-US"/>
              <a:t> chúng</a:t>
            </a:r>
            <a:r>
              <a:rPr lang="vi-VN"/>
              <a:t> sẽ có thể phản hồi thông tin đầu vào của người dùng</a:t>
            </a:r>
            <a:r>
              <a:rPr lang="en-US"/>
              <a:t>. </a:t>
            </a:r>
          </a:p>
        </p:txBody>
      </p:sp>
    </p:spTree>
    <p:extLst>
      <p:ext uri="{BB962C8B-B14F-4D97-AF65-F5344CB8AC3E}">
        <p14:creationId xmlns:p14="http://schemas.microsoft.com/office/powerpoint/2010/main" val="401945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5.1. Ví dụ đơn giản về từ điển </a:t>
            </a:r>
          </a:p>
        </p:txBody>
      </p:sp>
      <p:sp>
        <p:nvSpPr>
          <p:cNvPr id="3" name="Content Placeholder 2"/>
          <p:cNvSpPr>
            <a:spLocks noGrp="1"/>
          </p:cNvSpPr>
          <p:nvPr>
            <p:ph idx="1"/>
          </p:nvPr>
        </p:nvSpPr>
        <p:spPr>
          <a:xfrm>
            <a:off x="1097280" y="1845734"/>
            <a:ext cx="10058400" cy="1014697"/>
          </a:xfrm>
        </p:spPr>
        <p:txBody>
          <a:bodyPr/>
          <a:lstStyle/>
          <a:p>
            <a:r>
              <a:rPr lang="vi-VN"/>
              <a:t>Giả sử một trò chơi có các quái vật (aliens) có mầu sắc và có các điểm số khác nhau. Một từ điển đơn giản lưu thông tin về một quái vật cụ thể</a:t>
            </a:r>
            <a:endParaRPr lang="en-US"/>
          </a:p>
        </p:txBody>
      </p:sp>
      <p:sp>
        <p:nvSpPr>
          <p:cNvPr id="4" name="Rectangle 3"/>
          <p:cNvSpPr/>
          <p:nvPr/>
        </p:nvSpPr>
        <p:spPr>
          <a:xfrm>
            <a:off x="1428584" y="3143062"/>
            <a:ext cx="6096000" cy="98142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alien_0={'color':'green','point':5}</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print(alien_0['color'])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print(alien_0['point'])</a:t>
            </a:r>
          </a:p>
        </p:txBody>
      </p:sp>
      <p:sp>
        <p:nvSpPr>
          <p:cNvPr id="5" name="Rectangle 4"/>
          <p:cNvSpPr/>
          <p:nvPr/>
        </p:nvSpPr>
        <p:spPr>
          <a:xfrm>
            <a:off x="1428584" y="4894114"/>
            <a:ext cx="1036320"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green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p:txBody>
      </p:sp>
      <p:sp>
        <p:nvSpPr>
          <p:cNvPr id="6" name="Rectangle 5"/>
          <p:cNvSpPr/>
          <p:nvPr/>
        </p:nvSpPr>
        <p:spPr>
          <a:xfrm>
            <a:off x="1428584" y="4324633"/>
            <a:ext cx="4232249" cy="307777"/>
          </a:xfrm>
          <a:prstGeom prst="rect">
            <a:avLst/>
          </a:prstGeom>
        </p:spPr>
        <p:txBody>
          <a:bodyPr wrap="none">
            <a:spAutoFit/>
          </a:bodyPr>
          <a:lstStyle/>
          <a:p>
            <a:r>
              <a:rPr lang="en-US" sz="1400">
                <a:latin typeface="Times New Roman" panose="02020603050405020304" pitchFamily="18" charset="0"/>
                <a:ea typeface="SimSun" panose="02010600030101010101" pitchFamily="2" charset="-122"/>
              </a:rPr>
              <a:t>Từ điển alien_0 lưu giá trị mầu sắc và điểm của quái vật</a:t>
            </a:r>
            <a:endParaRPr lang="en-US" sz="1400"/>
          </a:p>
        </p:txBody>
      </p:sp>
    </p:spTree>
    <p:extLst>
      <p:ext uri="{BB962C8B-B14F-4D97-AF65-F5344CB8AC3E}">
        <p14:creationId xmlns:p14="http://schemas.microsoft.com/office/powerpoint/2010/main" val="91350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5.2. Làm việc với từ điển</a:t>
            </a:r>
          </a:p>
        </p:txBody>
      </p:sp>
      <p:sp>
        <p:nvSpPr>
          <p:cNvPr id="3" name="Content Placeholder 2"/>
          <p:cNvSpPr>
            <a:spLocks noGrp="1"/>
          </p:cNvSpPr>
          <p:nvPr>
            <p:ph idx="1"/>
          </p:nvPr>
        </p:nvSpPr>
        <p:spPr>
          <a:xfrm>
            <a:off x="1062934" y="1568805"/>
            <a:ext cx="10058400" cy="691404"/>
          </a:xfrm>
        </p:spPr>
        <p:txBody>
          <a:bodyPr/>
          <a:lstStyle/>
          <a:p>
            <a:r>
              <a:rPr lang="en-US" dirty="0" err="1"/>
              <a:t>một</a:t>
            </a:r>
            <a:r>
              <a:rPr lang="en-US" dirty="0"/>
              <a:t> </a:t>
            </a:r>
            <a:r>
              <a:rPr lang="en-US" dirty="0" err="1"/>
              <a:t>từ</a:t>
            </a:r>
            <a:r>
              <a:rPr lang="en-US" dirty="0"/>
              <a:t> </a:t>
            </a:r>
            <a:r>
              <a:rPr lang="en-US" dirty="0" err="1"/>
              <a:t>điển</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dấu</a:t>
            </a:r>
            <a:r>
              <a:rPr lang="en-US" dirty="0"/>
              <a:t> </a:t>
            </a:r>
            <a:r>
              <a:rPr lang="en-US" dirty="0" err="1"/>
              <a:t>ngoặc</a:t>
            </a:r>
            <a:r>
              <a:rPr lang="en-US" dirty="0"/>
              <a:t> </a:t>
            </a:r>
            <a:r>
              <a:rPr lang="en-US" dirty="0" err="1"/>
              <a:t>nhọn</a:t>
            </a:r>
            <a:r>
              <a:rPr lang="en-US" dirty="0"/>
              <a:t>, {} , </a:t>
            </a:r>
            <a:r>
              <a:rPr lang="en-US" dirty="0" err="1"/>
              <a:t>với</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cặp</a:t>
            </a:r>
            <a:r>
              <a:rPr lang="en-US" dirty="0"/>
              <a:t> </a:t>
            </a:r>
            <a:r>
              <a:rPr lang="en-US" dirty="0" err="1"/>
              <a:t>khóa-giá</a:t>
            </a:r>
            <a:r>
              <a:rPr lang="en-US" dirty="0"/>
              <a:t> </a:t>
            </a:r>
            <a:r>
              <a:rPr lang="en-US" dirty="0" err="1"/>
              <a:t>trị</a:t>
            </a:r>
            <a:r>
              <a:rPr lang="en-US" dirty="0"/>
              <a:t> </a:t>
            </a:r>
            <a:r>
              <a:rPr lang="en-US" dirty="0" err="1"/>
              <a:t>bên</a:t>
            </a:r>
            <a:r>
              <a:rPr lang="en-US" dirty="0"/>
              <a:t> </a:t>
            </a:r>
            <a:r>
              <a:rPr lang="en-US" dirty="0" err="1"/>
              <a:t>trong</a:t>
            </a:r>
            <a:r>
              <a:rPr lang="en-US" dirty="0"/>
              <a:t> </a:t>
            </a:r>
            <a:r>
              <a:rPr lang="en-US" dirty="0" err="1"/>
              <a:t>dấu</a:t>
            </a:r>
            <a:r>
              <a:rPr lang="en-US" dirty="0"/>
              <a:t> </a:t>
            </a:r>
            <a:r>
              <a:rPr lang="en-US" dirty="0" err="1"/>
              <a:t>ngoặc</a:t>
            </a:r>
            <a:r>
              <a:rPr lang="en-US" dirty="0"/>
              <a:t> </a:t>
            </a:r>
            <a:r>
              <a:rPr lang="en-US" dirty="0" err="1"/>
              <a:t>nhọn</a:t>
            </a:r>
            <a:r>
              <a:rPr lang="en-US" dirty="0"/>
              <a:t>:</a:t>
            </a:r>
          </a:p>
          <a:p>
            <a:endParaRPr lang="en-US" dirty="0"/>
          </a:p>
        </p:txBody>
      </p:sp>
      <p:sp>
        <p:nvSpPr>
          <p:cNvPr id="4" name="Rectangle 3"/>
          <p:cNvSpPr/>
          <p:nvPr/>
        </p:nvSpPr>
        <p:spPr>
          <a:xfrm>
            <a:off x="1097280" y="2537138"/>
            <a:ext cx="4482958"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alien_0 = {'color': 'green', 'points': 5}</a:t>
            </a:r>
          </a:p>
        </p:txBody>
      </p:sp>
      <p:sp>
        <p:nvSpPr>
          <p:cNvPr id="5" name="Rectangle 4"/>
          <p:cNvSpPr/>
          <p:nvPr/>
        </p:nvSpPr>
        <p:spPr>
          <a:xfrm>
            <a:off x="1097280" y="2973775"/>
            <a:ext cx="861983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Cặp khóa-giá trị là một tập hợp các giá trị được liên kết với nhau. Khi chúng ta cung cấp một khóa, Python sẽ trả về giá trị được liên kết với khóa đó.</a:t>
            </a:r>
            <a:endParaRPr lang="en-US"/>
          </a:p>
        </p:txBody>
      </p:sp>
      <p:sp>
        <p:nvSpPr>
          <p:cNvPr id="6" name="Rectangle 5"/>
          <p:cNvSpPr/>
          <p:nvPr/>
        </p:nvSpPr>
        <p:spPr>
          <a:xfrm>
            <a:off x="1097280" y="3733577"/>
            <a:ext cx="10171734"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Mọi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chấm</a:t>
            </a:r>
            <a:r>
              <a:rPr lang="en-US" dirty="0">
                <a:latin typeface="Times New Roman" panose="02020603050405020304" pitchFamily="18" charset="0"/>
                <a:ea typeface="SimSun" panose="02010600030101010101" pitchFamily="2" charset="-122"/>
              </a:rPr>
              <a:t> (:)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cặp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khóa-giá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riêng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lẻ</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riêng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phẩy</a:t>
            </a:r>
            <a:r>
              <a:rPr lang="en-US" dirty="0">
                <a:latin typeface="Times New Roman" panose="02020603050405020304" pitchFamily="18" charset="0"/>
                <a:ea typeface="SimSun" panose="02010600030101010101" pitchFamily="2" charset="-122"/>
              </a:rPr>
              <a:t>.</a:t>
            </a:r>
            <a:endParaRPr lang="en-US" dirty="0"/>
          </a:p>
        </p:txBody>
      </p:sp>
      <p:sp>
        <p:nvSpPr>
          <p:cNvPr id="7" name="Rectangle 6"/>
          <p:cNvSpPr/>
          <p:nvPr/>
        </p:nvSpPr>
        <p:spPr>
          <a:xfrm>
            <a:off x="1097279" y="4493379"/>
            <a:ext cx="9128545"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Chúng ta có thể lưu trữ nhiều cặp khóa-giá trị tùy thích trong từ điển.</a:t>
            </a:r>
          </a:p>
        </p:txBody>
      </p:sp>
      <p:sp>
        <p:nvSpPr>
          <p:cNvPr id="8" name="Rectangle 7"/>
          <p:cNvSpPr/>
          <p:nvPr/>
        </p:nvSpPr>
        <p:spPr>
          <a:xfrm>
            <a:off x="1097279" y="5335822"/>
            <a:ext cx="3120085" cy="332014"/>
          </a:xfrm>
          <a:prstGeom prst="rect">
            <a:avLst/>
          </a:prstGeom>
        </p:spPr>
        <p:txBody>
          <a:bodyPr wrap="none">
            <a:spAutoFit/>
          </a:bodyPr>
          <a:lstStyle/>
          <a:p>
            <a:pPr algn="just">
              <a:lnSpc>
                <a:spcPct val="115000"/>
              </a:lnSpc>
              <a:spcBef>
                <a:spcPts val="300"/>
              </a:spcBef>
              <a:spcAft>
                <a:spcPts val="300"/>
              </a:spcAft>
            </a:pPr>
            <a:r>
              <a:rPr lang="vi-VN" sz="1400" spc="-20">
                <a:latin typeface="Courier New" panose="02070309020205020404" pitchFamily="49" charset="0"/>
                <a:ea typeface="SimSun" panose="02010600030101010101" pitchFamily="2" charset="-122"/>
              </a:rPr>
              <a:t>alien_0 = {'color': 'green'}</a:t>
            </a:r>
            <a:endParaRPr lang="en-US" sz="1400" spc="-20">
              <a:latin typeface="Courier New" panose="02070309020205020404" pitchFamily="49" charset="0"/>
              <a:ea typeface="SimSun" panose="02010600030101010101" pitchFamily="2" charset="-122"/>
            </a:endParaRPr>
          </a:p>
        </p:txBody>
      </p:sp>
      <p:sp>
        <p:nvSpPr>
          <p:cNvPr id="9" name="Rectangle 8"/>
          <p:cNvSpPr/>
          <p:nvPr/>
        </p:nvSpPr>
        <p:spPr>
          <a:xfrm>
            <a:off x="1097279" y="5017732"/>
            <a:ext cx="5295680" cy="410882"/>
          </a:xfrm>
          <a:prstGeom prst="rect">
            <a:avLst/>
          </a:prstGeom>
        </p:spPr>
        <p:txBody>
          <a:bodyPr wrap="non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Từ điển đơn giản nhất có chính xác một cặp khoá-giá trị:</a:t>
            </a:r>
          </a:p>
        </p:txBody>
      </p:sp>
      <p:sp>
        <p:nvSpPr>
          <p:cNvPr id="10" name="Rectangle 9"/>
          <p:cNvSpPr/>
          <p:nvPr/>
        </p:nvSpPr>
        <p:spPr>
          <a:xfrm>
            <a:off x="1097279" y="5625171"/>
            <a:ext cx="10487267"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Từ điển này lưu trữ một phần thông tin về alien_0, cụ thể là màu của alien. Chuỗi 'color' là một khóa và các liên kết với giá trị là ‘green'</a:t>
            </a:r>
            <a:endParaRPr lang="en-US"/>
          </a:p>
        </p:txBody>
      </p:sp>
    </p:spTree>
    <p:extLst>
      <p:ext uri="{BB962C8B-B14F-4D97-AF65-F5344CB8AC3E}">
        <p14:creationId xmlns:p14="http://schemas.microsoft.com/office/powerpoint/2010/main" val="48249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Truy cập các giá trị trong từ điển</a:t>
            </a:r>
          </a:p>
        </p:txBody>
      </p:sp>
      <p:sp>
        <p:nvSpPr>
          <p:cNvPr id="3" name="Content Placeholder 2"/>
          <p:cNvSpPr>
            <a:spLocks noGrp="1"/>
          </p:cNvSpPr>
          <p:nvPr>
            <p:ph idx="1"/>
          </p:nvPr>
        </p:nvSpPr>
        <p:spPr>
          <a:xfrm>
            <a:off x="845489" y="1636534"/>
            <a:ext cx="10058400" cy="691404"/>
          </a:xfrm>
        </p:spPr>
        <p:txBody>
          <a:bodyPr/>
          <a:lstStyle/>
          <a:p>
            <a:r>
              <a:rPr lang="en-US" dirty="0" err="1"/>
              <a:t>Để</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một</a:t>
            </a:r>
            <a:r>
              <a:rPr lang="en-US" dirty="0"/>
              <a:t> </a:t>
            </a:r>
            <a:r>
              <a:rPr lang="en-US" dirty="0" err="1"/>
              <a:t>khóa</a:t>
            </a:r>
            <a:r>
              <a:rPr lang="en-US" dirty="0"/>
              <a:t>, </a:t>
            </a:r>
            <a:r>
              <a:rPr lang="en-US" dirty="0" err="1"/>
              <a:t>cần</a:t>
            </a:r>
            <a:r>
              <a:rPr lang="en-US" dirty="0"/>
              <a:t> </a:t>
            </a:r>
            <a:r>
              <a:rPr lang="en-US" dirty="0" err="1"/>
              <a:t>đặt</a:t>
            </a:r>
            <a:r>
              <a:rPr lang="en-US" dirty="0"/>
              <a:t> </a:t>
            </a:r>
            <a:r>
              <a:rPr lang="en-US" dirty="0" err="1"/>
              <a:t>tên</a:t>
            </a:r>
            <a:r>
              <a:rPr lang="en-US" dirty="0"/>
              <a:t> </a:t>
            </a:r>
            <a:r>
              <a:rPr lang="en-US" dirty="0" err="1"/>
              <a:t>từ</a:t>
            </a:r>
            <a:r>
              <a:rPr lang="en-US" dirty="0"/>
              <a:t> </a:t>
            </a:r>
            <a:r>
              <a:rPr lang="en-US" dirty="0" err="1"/>
              <a:t>điển</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đặt</a:t>
            </a:r>
            <a:r>
              <a:rPr lang="en-US" dirty="0"/>
              <a:t> </a:t>
            </a:r>
            <a:r>
              <a:rPr lang="en-US" dirty="0" err="1"/>
              <a:t>khóa</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dấu</a:t>
            </a:r>
            <a:r>
              <a:rPr lang="en-US" dirty="0"/>
              <a:t> </a:t>
            </a:r>
            <a:r>
              <a:rPr lang="en-US" dirty="0" err="1"/>
              <a:t>ngoặc</a:t>
            </a:r>
            <a:r>
              <a:rPr lang="en-US" dirty="0"/>
              <a:t> </a:t>
            </a:r>
            <a:r>
              <a:rPr lang="en-US" dirty="0" err="1"/>
              <a:t>vuông</a:t>
            </a:r>
            <a:endParaRPr lang="en-US" dirty="0"/>
          </a:p>
        </p:txBody>
      </p:sp>
      <p:sp>
        <p:nvSpPr>
          <p:cNvPr id="4" name="Rectangle 3"/>
          <p:cNvSpPr/>
          <p:nvPr/>
        </p:nvSpPr>
        <p:spPr>
          <a:xfrm>
            <a:off x="1165408" y="2468086"/>
            <a:ext cx="6096000" cy="65671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print(alien_0['color'])</a:t>
            </a:r>
          </a:p>
        </p:txBody>
      </p:sp>
      <p:sp>
        <p:nvSpPr>
          <p:cNvPr id="5" name="Rectangle 4"/>
          <p:cNvSpPr/>
          <p:nvPr/>
        </p:nvSpPr>
        <p:spPr>
          <a:xfrm>
            <a:off x="1165408" y="3211366"/>
            <a:ext cx="66877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Green</a:t>
            </a:r>
          </a:p>
        </p:txBody>
      </p:sp>
      <p:sp>
        <p:nvSpPr>
          <p:cNvPr id="6" name="Rectangle 5"/>
          <p:cNvSpPr/>
          <p:nvPr/>
        </p:nvSpPr>
        <p:spPr>
          <a:xfrm>
            <a:off x="1097280" y="3589577"/>
            <a:ext cx="9292237"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có thể có số lượng cặp khóa-giá trị không giới hạn trong một từ điển. Ví dụ:</a:t>
            </a:r>
          </a:p>
        </p:txBody>
      </p:sp>
      <p:sp>
        <p:nvSpPr>
          <p:cNvPr id="7" name="Rectangle 6"/>
          <p:cNvSpPr/>
          <p:nvPr/>
        </p:nvSpPr>
        <p:spPr>
          <a:xfrm>
            <a:off x="1097279" y="4111127"/>
            <a:ext cx="4482958" cy="332014"/>
          </a:xfrm>
          <a:prstGeom prst="rect">
            <a:avLst/>
          </a:prstGeom>
        </p:spPr>
        <p:txBody>
          <a:bodyPr wrap="non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{'color': 'green', 'points': 5}</a:t>
            </a:r>
          </a:p>
        </p:txBody>
      </p:sp>
      <p:sp>
        <p:nvSpPr>
          <p:cNvPr id="8" name="Rectangle 7"/>
          <p:cNvSpPr/>
          <p:nvPr/>
        </p:nvSpPr>
        <p:spPr>
          <a:xfrm>
            <a:off x="1097279" y="4605301"/>
            <a:ext cx="9244455"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alien_0 = {'color': 'green', 'points': 5}</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new_points = alien_0['points']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print(f"You just earned {new_points} points!") </a:t>
            </a:r>
          </a:p>
        </p:txBody>
      </p:sp>
      <p:sp>
        <p:nvSpPr>
          <p:cNvPr id="9" name="Rectangle 8"/>
          <p:cNvSpPr/>
          <p:nvPr/>
        </p:nvSpPr>
        <p:spPr>
          <a:xfrm>
            <a:off x="1165408" y="5697392"/>
            <a:ext cx="2605200"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You just earned 5 points!</a:t>
            </a:r>
          </a:p>
        </p:txBody>
      </p:sp>
    </p:spTree>
    <p:extLst>
      <p:ext uri="{BB962C8B-B14F-4D97-AF65-F5344CB8AC3E}">
        <p14:creationId xmlns:p14="http://schemas.microsoft.com/office/powerpoint/2010/main" val="135724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Thêm các cặp khoá-giá trị mới</a:t>
            </a:r>
          </a:p>
        </p:txBody>
      </p:sp>
      <p:sp>
        <p:nvSpPr>
          <p:cNvPr id="3" name="Content Placeholder 2"/>
          <p:cNvSpPr>
            <a:spLocks noGrp="1"/>
          </p:cNvSpPr>
          <p:nvPr>
            <p:ph idx="1"/>
          </p:nvPr>
        </p:nvSpPr>
        <p:spPr>
          <a:xfrm>
            <a:off x="1097280" y="1845734"/>
            <a:ext cx="10058400" cy="1109967"/>
          </a:xfrm>
        </p:spPr>
        <p:txBody>
          <a:bodyPr>
            <a:normAutofit fontScale="77500" lnSpcReduction="20000"/>
          </a:bodyPr>
          <a:lstStyle/>
          <a:p>
            <a:r>
              <a:rPr lang="en-US">
                <a:solidFill>
                  <a:schemeClr val="tx1"/>
                </a:solidFill>
              </a:rPr>
              <a:t>Để thêm một cặp giá trị-khóa mới, ta sẽ cung cấp tên của từ điển, sau đó là khóa mới trong ô vuông dấu ngoặc cùng với giá trị mới.</a:t>
            </a:r>
            <a:endParaRPr lang="en-US"/>
          </a:p>
          <a:p>
            <a:r>
              <a:rPr lang="en-US"/>
              <a:t>Thêm hai thông tin vào từ điển của alien_0: hai tọa độ x và y của quái vật, giúp hiển thị quái vật tại một vị trí nhất định trên màn hình</a:t>
            </a:r>
          </a:p>
        </p:txBody>
      </p:sp>
      <p:sp>
        <p:nvSpPr>
          <p:cNvPr id="4" name="Rectangle 3"/>
          <p:cNvSpPr/>
          <p:nvPr/>
        </p:nvSpPr>
        <p:spPr>
          <a:xfrm>
            <a:off x="1097280" y="3070515"/>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a:t>
            </a:r>
            <a:r>
              <a:rPr lang="en-US" sz="1400" spc="-20" dirty="0" err="1">
                <a:latin typeface="Courier New" panose="02070309020205020404" pitchFamily="49" charset="0"/>
                <a:ea typeface="SimSun" panose="02010600030101010101" pitchFamily="2" charset="-122"/>
              </a:rPr>
              <a:t>x_position</a:t>
            </a:r>
            <a:r>
              <a:rPr lang="en-US" sz="1400" spc="-20" dirty="0">
                <a:latin typeface="Courier New" panose="02070309020205020404" pitchFamily="49" charset="0"/>
                <a:ea typeface="SimSun" panose="02010600030101010101" pitchFamily="2" charset="-122"/>
              </a:rPr>
              <a:t>']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a:t>
            </a:r>
            <a:r>
              <a:rPr lang="en-US" sz="1400" spc="-20" dirty="0" err="1">
                <a:latin typeface="Courier New" panose="02070309020205020404" pitchFamily="49" charset="0"/>
                <a:ea typeface="SimSun" panose="02010600030101010101" pitchFamily="2" charset="-122"/>
              </a:rPr>
              <a:t>y_position</a:t>
            </a:r>
            <a:r>
              <a:rPr lang="en-US" sz="1400" spc="-20" dirty="0">
                <a:latin typeface="Courier New" panose="02070309020205020404" pitchFamily="49" charset="0"/>
                <a:ea typeface="SimSun" panose="02010600030101010101" pitchFamily="2" charset="-122"/>
              </a:rPr>
              <a:t>'] =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a:t>
            </a:r>
          </a:p>
        </p:txBody>
      </p:sp>
      <p:sp>
        <p:nvSpPr>
          <p:cNvPr id="5" name="Rectangle 4"/>
          <p:cNvSpPr/>
          <p:nvPr/>
        </p:nvSpPr>
        <p:spPr>
          <a:xfrm>
            <a:off x="1097280" y="4206921"/>
            <a:ext cx="8136872"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 'points': 5}</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 'points': 5, 'y_position': 25, 'x_position': 0}</a:t>
            </a:r>
          </a:p>
        </p:txBody>
      </p:sp>
      <p:sp>
        <p:nvSpPr>
          <p:cNvPr id="6" name="Rectangle 5"/>
          <p:cNvSpPr/>
          <p:nvPr/>
        </p:nvSpPr>
        <p:spPr>
          <a:xfrm>
            <a:off x="1097279" y="5118107"/>
            <a:ext cx="9270213" cy="646331"/>
          </a:xfrm>
          <a:prstGeom prst="rect">
            <a:avLst/>
          </a:prstGeom>
        </p:spPr>
        <p:txBody>
          <a:bodyPr wrap="square">
            <a:spAutoFit/>
          </a:bodyPr>
          <a:lstStyle/>
          <a:p>
            <a:r>
              <a:rPr lang="vi-VN">
                <a:latin typeface="Times New Roman" panose="02020603050405020304" pitchFamily="18" charset="0"/>
                <a:ea typeface="SimSun" panose="02010600030101010101" pitchFamily="2" charset="-122"/>
              </a:rPr>
              <a:t>Phi</a:t>
            </a:r>
            <a:r>
              <a:rPr lang="en-US">
                <a:latin typeface="Times New Roman" panose="02020603050405020304" pitchFamily="18" charset="0"/>
                <a:ea typeface="SimSun" panose="02010600030101010101" pitchFamily="2" charset="-122"/>
              </a:rPr>
              <a:t>ên bản sau của từ điển có bốn cặp khóa-giá trị. Hai cặp đầu chỉ mầu sắc và điểm của quái vật, hai cặp sau chỉ vị trí của con quái vật</a:t>
            </a:r>
            <a:endParaRPr lang="en-US"/>
          </a:p>
        </p:txBody>
      </p:sp>
    </p:spTree>
    <p:extLst>
      <p:ext uri="{BB962C8B-B14F-4D97-AF65-F5344CB8AC3E}">
        <p14:creationId xmlns:p14="http://schemas.microsoft.com/office/powerpoint/2010/main" val="354561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Bắt đầu với từ điển rỗng</a:t>
            </a:r>
          </a:p>
        </p:txBody>
      </p:sp>
      <p:sp>
        <p:nvSpPr>
          <p:cNvPr id="3" name="Content Placeholder 2"/>
          <p:cNvSpPr>
            <a:spLocks noGrp="1"/>
          </p:cNvSpPr>
          <p:nvPr>
            <p:ph idx="1"/>
          </p:nvPr>
        </p:nvSpPr>
        <p:spPr>
          <a:xfrm>
            <a:off x="1097280" y="1845734"/>
            <a:ext cx="10058400" cy="878148"/>
          </a:xfrm>
        </p:spPr>
        <p:txBody>
          <a:bodyPr/>
          <a:lstStyle/>
          <a:p>
            <a:r>
              <a:rPr lang="en-US"/>
              <a:t>Để tạo từ điển rỗng, bắt đầu một từ điển với cặp ngoặc nhọn ({}) rỗng và sau đó thêm cặp giá trị-khóa vào từ điển trong một dòng mã riêng</a:t>
            </a:r>
          </a:p>
        </p:txBody>
      </p:sp>
      <p:sp>
        <p:nvSpPr>
          <p:cNvPr id="4" name="Rectangle 3"/>
          <p:cNvSpPr/>
          <p:nvPr/>
        </p:nvSpPr>
        <p:spPr>
          <a:xfrm>
            <a:off x="1415333" y="2723882"/>
            <a:ext cx="6096000" cy="130612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alien_0['color'] = 'green'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alien_0['points'] =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print(alien_0)</a:t>
            </a:r>
          </a:p>
        </p:txBody>
      </p:sp>
      <p:sp>
        <p:nvSpPr>
          <p:cNvPr id="5" name="Rectangle 4"/>
          <p:cNvSpPr/>
          <p:nvPr/>
        </p:nvSpPr>
        <p:spPr>
          <a:xfrm>
            <a:off x="1415333" y="4283044"/>
            <a:ext cx="3186129"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{'color': 'green', 'points': 5}</a:t>
            </a:r>
          </a:p>
        </p:txBody>
      </p:sp>
    </p:spTree>
    <p:extLst>
      <p:ext uri="{BB962C8B-B14F-4D97-AF65-F5344CB8AC3E}">
        <p14:creationId xmlns:p14="http://schemas.microsoft.com/office/powerpoint/2010/main" val="33428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Sửa giá trị trong từ điển</a:t>
            </a:r>
          </a:p>
        </p:txBody>
      </p:sp>
      <p:sp>
        <p:nvSpPr>
          <p:cNvPr id="3" name="Content Placeholder 2"/>
          <p:cNvSpPr>
            <a:spLocks noGrp="1"/>
          </p:cNvSpPr>
          <p:nvPr>
            <p:ph idx="1"/>
          </p:nvPr>
        </p:nvSpPr>
        <p:spPr>
          <a:xfrm>
            <a:off x="1097280" y="1845734"/>
            <a:ext cx="10058400" cy="775117"/>
          </a:xfrm>
        </p:spPr>
        <p:txBody>
          <a:bodyPr/>
          <a:lstStyle/>
          <a:p>
            <a:r>
              <a:rPr lang="en-US"/>
              <a:t>Để sửa giá trị trong từ điển, thiết lập tên từ điển với giá trị của khóa trong ngoặc vuông, sau đó tới giá trị của khóa mà ta muốn gán cho khóa đó. </a:t>
            </a:r>
          </a:p>
        </p:txBody>
      </p:sp>
      <p:sp>
        <p:nvSpPr>
          <p:cNvPr id="4" name="Rectangle 3"/>
          <p:cNvSpPr/>
          <p:nvPr/>
        </p:nvSpPr>
        <p:spPr>
          <a:xfrm>
            <a:off x="1402081" y="3649619"/>
            <a:ext cx="8619830" cy="130612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alien_0 = {'color': 'green'}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print(f"The alien is {alien_0['color']}.")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alien_0['color'] = 'yellow'</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print(f"The alien is now {alien_0['color']}.")</a:t>
            </a:r>
          </a:p>
        </p:txBody>
      </p:sp>
      <p:sp>
        <p:nvSpPr>
          <p:cNvPr id="5" name="Rectangle 4"/>
          <p:cNvSpPr/>
          <p:nvPr/>
        </p:nvSpPr>
        <p:spPr>
          <a:xfrm>
            <a:off x="1402081" y="5239767"/>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alien is green.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alien is now yellow.</a:t>
            </a:r>
          </a:p>
        </p:txBody>
      </p:sp>
    </p:spTree>
    <p:extLst>
      <p:ext uri="{BB962C8B-B14F-4D97-AF65-F5344CB8AC3E}">
        <p14:creationId xmlns:p14="http://schemas.microsoft.com/office/powerpoint/2010/main" val="680621958"/>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6841</TotalTime>
  <Words>5311</Words>
  <Application>Microsoft Office PowerPoint</Application>
  <PresentationFormat>Widescreen</PresentationFormat>
  <Paragraphs>457</Paragraphs>
  <Slides>33</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 Unicode MS</vt:lpstr>
      <vt:lpstr>ＭＳ Ｐゴシック</vt:lpstr>
      <vt:lpstr>SimSun</vt:lpstr>
      <vt:lpstr>Arial</vt:lpstr>
      <vt:lpstr>Calibri</vt:lpstr>
      <vt:lpstr>Calibri Light</vt:lpstr>
      <vt:lpstr>Consolas</vt:lpstr>
      <vt:lpstr>Courier New</vt:lpstr>
      <vt:lpstr>Tahoma</vt:lpstr>
      <vt:lpstr>Times New Roman</vt:lpstr>
      <vt:lpstr>Wingdings</vt:lpstr>
      <vt:lpstr>等线</vt:lpstr>
      <vt:lpstr>PTIT</vt:lpstr>
      <vt:lpstr>PowerPoint Presentation</vt:lpstr>
      <vt:lpstr>Chương 5. Từ điển (Dictionaries)</vt:lpstr>
      <vt:lpstr>Nội dung</vt:lpstr>
      <vt:lpstr>5.1. Ví dụ đơn giản về từ điển </vt:lpstr>
      <vt:lpstr>5.2. Làm việc với từ điển</vt:lpstr>
      <vt:lpstr>Truy cập các giá trị trong từ điển</vt:lpstr>
      <vt:lpstr>Thêm các cặp khoá-giá trị mới</vt:lpstr>
      <vt:lpstr>Bắt đầu với từ điển rỗng</vt:lpstr>
      <vt:lpstr>Sửa giá trị trong từ điển</vt:lpstr>
      <vt:lpstr>Sửa giá trị trong từ điển</vt:lpstr>
      <vt:lpstr>Xóa các cặp khóa-giá trị</vt:lpstr>
      <vt:lpstr>Từ điển của các đối tượng tương tự</vt:lpstr>
      <vt:lpstr>Sử dụng get() để truy cập các giá trị</vt:lpstr>
      <vt:lpstr>5.3. Lặp qua toàn bộ từ điển</vt:lpstr>
      <vt:lpstr>Lặp qua tất cả các cặp khóa-giá trị</vt:lpstr>
      <vt:lpstr>Lặp qua tất cả các cặp khóa-giá trị(t)</vt:lpstr>
      <vt:lpstr>Lặp qua tất cả các khoá trong từ điển</vt:lpstr>
      <vt:lpstr>Lặp qua tất cả các khoá trong từ điển</vt:lpstr>
      <vt:lpstr>Lặp qua tất cả các khoá trong từ điển</vt:lpstr>
      <vt:lpstr>Lặp các khoá theo thứ tự cụ thể</vt:lpstr>
      <vt:lpstr>Lặp qua tất cả các giá trị trong từ điển</vt:lpstr>
      <vt:lpstr>Lặp qua tất cả các giá trị trong từ điển</vt:lpstr>
      <vt:lpstr>5.4. Nesting</vt:lpstr>
      <vt:lpstr>Danh sách các từ điển</vt:lpstr>
      <vt:lpstr>Danh sách các từ điển</vt:lpstr>
      <vt:lpstr>Danh sách các từ điển</vt:lpstr>
      <vt:lpstr>Danh sách các từ điển</vt:lpstr>
      <vt:lpstr>Danh sách các từ điển</vt:lpstr>
      <vt:lpstr>Danh sách trong từ điển</vt:lpstr>
      <vt:lpstr>Danh sách trong từ điển</vt:lpstr>
      <vt:lpstr>Từ điển bên trong từ điển</vt:lpstr>
      <vt:lpstr>Từ điển bên trong từ điển</vt:lpstr>
      <vt:lpstr>Kết chương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225</cp:revision>
  <dcterms:created xsi:type="dcterms:W3CDTF">2021-07-18T06:44:26Z</dcterms:created>
  <dcterms:modified xsi:type="dcterms:W3CDTF">2022-09-13T13:50:28Z</dcterms:modified>
</cp:coreProperties>
</file>