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31"/>
  </p:notesMasterIdLst>
  <p:sldIdLst>
    <p:sldId id="1802" r:id="rId2"/>
    <p:sldId id="256" r:id="rId3"/>
    <p:sldId id="257" r:id="rId4"/>
    <p:sldId id="258" r:id="rId5"/>
    <p:sldId id="263" r:id="rId6"/>
    <p:sldId id="275" r:id="rId7"/>
    <p:sldId id="264" r:id="rId8"/>
    <p:sldId id="276" r:id="rId9"/>
    <p:sldId id="280" r:id="rId10"/>
    <p:sldId id="277" r:id="rId11"/>
    <p:sldId id="278" r:id="rId12"/>
    <p:sldId id="279" r:id="rId13"/>
    <p:sldId id="265" r:id="rId14"/>
    <p:sldId id="259" r:id="rId15"/>
    <p:sldId id="266" r:id="rId16"/>
    <p:sldId id="267" r:id="rId17"/>
    <p:sldId id="281" r:id="rId18"/>
    <p:sldId id="282" r:id="rId19"/>
    <p:sldId id="268" r:id="rId20"/>
    <p:sldId id="269" r:id="rId21"/>
    <p:sldId id="270" r:id="rId22"/>
    <p:sldId id="271" r:id="rId23"/>
    <p:sldId id="260" r:id="rId24"/>
    <p:sldId id="272" r:id="rId25"/>
    <p:sldId id="273" r:id="rId26"/>
    <p:sldId id="274" r:id="rId27"/>
    <p:sldId id="261" r:id="rId28"/>
    <p:sldId id="262" r:id="rId29"/>
    <p:sldId id="283" r:id="rId30"/>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2456" autoAdjust="0"/>
  </p:normalViewPr>
  <p:slideViewPr>
    <p:cSldViewPr snapToGrid="0">
      <p:cViewPr varScale="1">
        <p:scale>
          <a:sx n="59" d="100"/>
          <a:sy n="59" d="100"/>
        </p:scale>
        <p:origin x="1032" y="4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A2359-5444-469A-AA44-AB3D1889C141}"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E45E3-663A-4A97-BE4D-7B85BBE57770}" type="slidenum">
              <a:rPr lang="en-US" smtClean="0"/>
              <a:t>‹#›</a:t>
            </a:fld>
            <a:endParaRPr lang="en-US"/>
          </a:p>
        </p:txBody>
      </p:sp>
    </p:spTree>
    <p:extLst>
      <p:ext uri="{BB962C8B-B14F-4D97-AF65-F5344CB8AC3E}">
        <p14:creationId xmlns:p14="http://schemas.microsoft.com/office/powerpoint/2010/main" val="151479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a:solidFill>
                  <a:schemeClr val="tx1"/>
                </a:solidFill>
                <a:effectLst/>
                <a:latin typeface="+mn-lt"/>
                <a:ea typeface="+mn-ea"/>
                <a:cs typeface="+mn-cs"/>
              </a:rPr>
              <a:t>Hầu hết các chương trình được viết ra để giải quyết vấn đề người dùng cuối. Để làm được điều đó, chương trình nhận các thông tin đầu vào từ người dùng. </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Ví dụ người dùng cần biết xem họ có đủ độ tuổi đi bầu cử chưa. Nếu viết một chương trình để trả lời câu hỏi này,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cần biết tuổi của người dùng trước khi cung cấp một câu trả lời.</a:t>
            </a:r>
            <a:endParaRPr lang="en-US" sz="1200" kern="1200">
              <a:solidFill>
                <a:schemeClr val="tx1"/>
              </a:solidFill>
              <a:effectLst/>
              <a:latin typeface="+mn-lt"/>
              <a:ea typeface="+mn-ea"/>
              <a:cs typeface="+mn-cs"/>
            </a:endParaRPr>
          </a:p>
          <a:p>
            <a:r>
              <a:rPr lang="vi-VN" sz="1200" kern="1200">
                <a:solidFill>
                  <a:schemeClr val="tx1"/>
                </a:solidFill>
                <a:effectLst/>
                <a:latin typeface="+mn-lt"/>
                <a:ea typeface="+mn-ea"/>
                <a:cs typeface="+mn-cs"/>
              </a:rPr>
              <a:t>Chương trình sẽ cần yêu cầu người dùng nhập ở đầu vào tuổi của họ; khi chương trình có đầu vào này, nó có thể so sánh nó với tuổi bình chọn để xác định xem người dùng đã đủ tuổi hay chưa và sau đó báo cáo kết quả.</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Trong phần này,</a:t>
            </a:r>
            <a:r>
              <a:rPr lang="en-US" sz="1200" kern="1200">
                <a:solidFill>
                  <a:schemeClr val="tx1"/>
                </a:solidFill>
                <a:effectLst/>
                <a:latin typeface="+mn-lt"/>
                <a:ea typeface="+mn-ea"/>
                <a:cs typeface="+mn-cs"/>
              </a:rPr>
              <a:t> chúng</a:t>
            </a:r>
            <a:r>
              <a:rPr lang="vi-VN" sz="1200" kern="1200">
                <a:solidFill>
                  <a:schemeClr val="tx1"/>
                </a:solidFill>
                <a:effectLst/>
                <a:latin typeface="+mn-lt"/>
                <a:ea typeface="+mn-ea"/>
                <a:cs typeface="+mn-cs"/>
              </a:rPr>
              <a:t> ta sẽ học cách chương trình nhận đầu vào từ người dùng để có thể làm việc với đầu vào đó. Khi chương trình cần một cái tên, nó sẽ hiển thị thông báo để người dùng gõ vào. Khi chương trình cần một danh sách các tên, chương trình cần phải đưa ra yêu cầu nhập một chuỗi các tên. Để làm điều đó, ta dùng hàm input().</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2</a:t>
            </a:fld>
            <a:endParaRPr lang="en-US"/>
          </a:p>
        </p:txBody>
      </p:sp>
    </p:spTree>
    <p:extLst>
      <p:ext uri="{BB962C8B-B14F-4D97-AF65-F5344CB8AC3E}">
        <p14:creationId xmlns:p14="http://schemas.microsoft.com/office/powerpoint/2010/main" val="3622320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Bây giờ chương trình sẽ kiểm tra trước khi hiển thị thông báo và chỉ in thông báo nếu nó không khớp với giá trị ‘quit’</a:t>
            </a:r>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18</a:t>
            </a:fld>
            <a:endParaRPr lang="en-US"/>
          </a:p>
        </p:txBody>
      </p:sp>
    </p:spTree>
    <p:extLst>
      <p:ext uri="{BB962C8B-B14F-4D97-AF65-F5344CB8AC3E}">
        <p14:creationId xmlns:p14="http://schemas.microsoft.com/office/powerpoint/2010/main" val="868357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Trong ví dụ trước, chúng ta đã yêu cầu chương trình thực hiện các tác vụ nhất định trong khi một điều kiện đã cho là đúng. Nhưng còn những chương trình phức tạp hơn trong nhiều sự kiện khác nhau có thể khiến chương trình ngừng chạy?</a:t>
            </a:r>
          </a:p>
          <a:p>
            <a:r>
              <a:rPr lang="en-US" sz="1200" kern="1200">
                <a:solidFill>
                  <a:schemeClr val="tx1"/>
                </a:solidFill>
                <a:effectLst/>
                <a:latin typeface="+mn-lt"/>
                <a:ea typeface="+mn-ea"/>
                <a:cs typeface="+mn-cs"/>
              </a:rPr>
              <a:t>Ví dụ, trong một trò chơi, một số sự kiện khác nhau có thể kết thúc trò chơi. Khi người chơi hết tàu, thời gian của họ hết hoặc các thành phố mà họ đáng lẽ phải bảo vệ đều bị phá hủy, trò chơi sẽ kết thúc. Nó cần kết thúc nếu bất kỳ một trong những sự kiện này xảy ra. Nếu nhiều sự kiện có thể xảy ra để dừng chương trình, cần kiểm tra tất cả các điều kiện này trong một câu lệnh và nó sẽ phức tạp.</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19</a:t>
            </a:fld>
            <a:endParaRPr lang="en-US"/>
          </a:p>
        </p:txBody>
      </p:sp>
    </p:spTree>
    <p:extLst>
      <p:ext uri="{BB962C8B-B14F-4D97-AF65-F5344CB8AC3E}">
        <p14:creationId xmlns:p14="http://schemas.microsoft.com/office/powerpoint/2010/main" val="76458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Câu lệnh break định hướng chương trình được viết; ta có thể sử dụng nó để kiểm soát dòng mã nào được thực thi và dòng nào không, vì vậy chương trình chỉ thực thi mã mà ta muốn, và khi muốn mã đó chạy.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Một vòng lặp bắt đầu bằng while True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sẽ chạy mãi mãi trừ khi nó đạt đến câu lệnh break. Vòng lặp trong chương trình này tiếp tục yêu cầu người dùng nhập tên của các thành phố họ đã đến cho đến khi họ nhập ‘quit’. Khi họ nhập ‘quit’, câu lệnh break chạy, khiến Python thoát khỏi vòng lặp:</a:t>
            </a:r>
          </a:p>
          <a:p>
            <a:r>
              <a:rPr lang="en-US" sz="1200" i="1" kern="1200">
                <a:solidFill>
                  <a:schemeClr val="tx1"/>
                </a:solidFill>
                <a:effectLst/>
                <a:latin typeface="+mn-lt"/>
                <a:ea typeface="+mn-ea"/>
                <a:cs typeface="+mn-cs"/>
              </a:rPr>
              <a:t>Ghi chú: Ta có thể sử dụng câu lệnh break trong bất kỳ vòng lặp nào của Python. Ví dụ, có thể sử dụng break để thoát khỏi vòng lặp for đang hoạt động qua danh sách hoặc từ điển.</a:t>
            </a:r>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20</a:t>
            </a:fld>
            <a:endParaRPr lang="en-US"/>
          </a:p>
        </p:txBody>
      </p:sp>
    </p:spTree>
    <p:extLst>
      <p:ext uri="{BB962C8B-B14F-4D97-AF65-F5344CB8AC3E}">
        <p14:creationId xmlns:p14="http://schemas.microsoft.com/office/powerpoint/2010/main" val="2011797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20">
                <a:latin typeface="Times New Roman" panose="02020603050405020304" pitchFamily="18" charset="0"/>
                <a:ea typeface="SimSun" panose="02010600030101010101" pitchFamily="2" charset="-122"/>
              </a:rPr>
              <a:t>Câu lệnh if sau đó kiểm tra phần dư của current_number chia cho 2. Nếu số dư là 0 (có nghĩa là current_number là chia hết cho 2), câu lệnh continue yêu cầu Python bỏ qua phần còn lại của vòng lặp và quay lại phần đầu. Nếu số hiện tại không chia hết cho 2, phần còn lại của vòng lặp được thực thi và Python in dòng hiện tại số hiện tại:</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21</a:t>
            </a:fld>
            <a:endParaRPr lang="en-US"/>
          </a:p>
        </p:txBody>
      </p:sp>
    </p:spTree>
    <p:extLst>
      <p:ext uri="{BB962C8B-B14F-4D97-AF65-F5344CB8AC3E}">
        <p14:creationId xmlns:p14="http://schemas.microsoft.com/office/powerpoint/2010/main" val="2314337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Xem xét danh sách những người dùng mới đăng ký nhưng chưa được xác minh của một trang web. Sau khi chúng ta xác minh những người dùng này, làm cách nào ta có thể chuyển họ sang một danh sách riêng biệt gồm những người dùng đã xác minh? </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Lưu</a:t>
            </a:r>
            <a:r>
              <a:rPr lang="en-US" sz="1200" kern="1200" baseline="0">
                <a:solidFill>
                  <a:schemeClr val="tx1"/>
                </a:solidFill>
                <a:effectLst/>
                <a:latin typeface="+mn-lt"/>
                <a:ea typeface="+mn-ea"/>
                <a:cs typeface="+mn-cs"/>
              </a:rPr>
              <a:t> ý đến thứ tự in ra ngược với thứ thự ban đầu. </a:t>
            </a:r>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24</a:t>
            </a:fld>
            <a:endParaRPr lang="en-US"/>
          </a:p>
        </p:txBody>
      </p:sp>
    </p:spTree>
    <p:extLst>
      <p:ext uri="{BB962C8B-B14F-4D97-AF65-F5344CB8AC3E}">
        <p14:creationId xmlns:p14="http://schemas.microsoft.com/office/powerpoint/2010/main" val="1123280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chương 3 (mục</a:t>
            </a:r>
            <a:r>
              <a:rPr lang="en-US" sz="1200" kern="1200" baseline="0">
                <a:solidFill>
                  <a:schemeClr val="tx1"/>
                </a:solidFill>
                <a:effectLst/>
                <a:latin typeface="+mn-lt"/>
                <a:ea typeface="+mn-ea"/>
                <a:cs typeface="+mn-cs"/>
              </a:rPr>
              <a:t> 3.2.3)</a:t>
            </a:r>
            <a:r>
              <a:rPr lang="en-US" sz="1200" kern="1200">
                <a:solidFill>
                  <a:schemeClr val="tx1"/>
                </a:solidFill>
                <a:effectLst/>
                <a:latin typeface="+mn-lt"/>
                <a:ea typeface="+mn-ea"/>
                <a:cs typeface="+mn-cs"/>
              </a:rPr>
              <a:t>, chúng ta đã sử dụng phương thức remove() để xóa một giá trị đặc biệt khỏi danh sách. Hàm remove() hoạt động đúng vì giá trị chúng ta quan tâm chỉ xuất hiện một lần trong danh sách. Nhưng điều gì sẽ xẩy ra khi ta muốn xóa toàn bộ các thể hiện của giá trị đó trong danh sách?</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bắt đầu với một danh sách chứa nhiều thể hiện của 'cat'. Sau khi in danh sách, Python nhập vào vòng lặp while vì nó tìm thấy giá trị 'cat' trong danh sách ít nhất một lần.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ở trong vòng lặp, Python sẽ loại bỏ thể hiện đầu tiên của 'cat', trở lại dòng while, sau đó nhập lại vòng lặp khi thấy rằng 'cat' vẫn còn trong danh sách.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Nó loại bỏ từng thể hiện của 'cat' cho đến khi giá trị không còn trong danh sách, lúc này Python thoát khỏi vòng lặp và in lại danh sách:</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25</a:t>
            </a:fld>
            <a:endParaRPr lang="en-US"/>
          </a:p>
        </p:txBody>
      </p:sp>
    </p:spTree>
    <p:extLst>
      <p:ext uri="{BB962C8B-B14F-4D97-AF65-F5344CB8AC3E}">
        <p14:creationId xmlns:p14="http://schemas.microsoft.com/office/powerpoint/2010/main" val="2862495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ea typeface="SimSun" panose="02010600030101010101" pitchFamily="2" charset="-122"/>
              </a:rPr>
              <a:t>Chúng ta tạo một chương trình thăm dò ý kiến, trong đó mỗi người đều được đưa ra lời nhắc về tên và phản hồi của người tham gia. Chúng ta sẽ lưu trữ dữ liệu mà chúng ta tập hợp trong một từ điển, bởi vì ta muốn kết nối mỗi câu trả lời với một người dùng cụ thể:</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vòng lặp, người dùng được nhắc nhập tên của họ và một ngọn núi mà họ muốn leo lên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Thông tin đó được lưu trữ trong từ điển responses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và người dùng được hỏi có nên tiếp tục cuộc thăm dò ý kiến </a:t>
            </a:r>
            <a:r>
              <a:rPr lang="zh-CN" altLang="en-US" sz="1200" kern="1200">
                <a:solidFill>
                  <a:schemeClr val="tx1"/>
                </a:solidFill>
                <a:effectLst/>
                <a:latin typeface="+mn-lt"/>
                <a:ea typeface="+mn-ea"/>
                <a:cs typeface="+mn-cs"/>
              </a:rPr>
              <a:t>③</a:t>
            </a:r>
            <a:r>
              <a:rPr lang="en-US" sz="1200" kern="1200">
                <a:solidFill>
                  <a:schemeClr val="tx1"/>
                </a:solidFill>
                <a:effectLst/>
                <a:latin typeface="+mn-lt"/>
                <a:ea typeface="+mn-ea"/>
                <a:cs typeface="+mn-cs"/>
              </a:rPr>
              <a:t>​​ hay không.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họ nhập yes, chương trình sẽ nhập lại vòng lặp while. Nếu họ nhập no, polling_active ﬂag được đặt thành False, vòng lặp while ngừng chạy và khối mã cuối cùng tại </a:t>
            </a:r>
            <a:r>
              <a:rPr lang="zh-CN" altLang="en-US" sz="1200" kern="1200">
                <a:solidFill>
                  <a:schemeClr val="tx1"/>
                </a:solidFill>
                <a:effectLst/>
                <a:latin typeface="+mn-lt"/>
                <a:ea typeface="+mn-ea"/>
                <a:cs typeface="+mn-cs"/>
              </a:rPr>
              <a:t>④</a:t>
            </a:r>
            <a:r>
              <a:rPr lang="en-US" sz="1200" kern="1200">
                <a:solidFill>
                  <a:schemeClr val="tx1"/>
                </a:solidFill>
                <a:effectLst/>
                <a:latin typeface="+mn-lt"/>
                <a:ea typeface="+mn-ea"/>
                <a:cs typeface="+mn-cs"/>
              </a:rPr>
              <a:t> hiển thị kết quả của cuộc thăm dò.</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26</a:t>
            </a:fld>
            <a:endParaRPr lang="en-US"/>
          </a:p>
        </p:txBody>
      </p:sp>
    </p:spTree>
    <p:extLst>
      <p:ext uri="{BB962C8B-B14F-4D97-AF65-F5344CB8AC3E}">
        <p14:creationId xmlns:p14="http://schemas.microsoft.com/office/powerpoint/2010/main" val="331071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3</a:t>
            </a:fld>
            <a:endParaRPr lang="en-US"/>
          </a:p>
        </p:txBody>
      </p:sp>
    </p:spTree>
    <p:extLst>
      <p:ext uri="{BB962C8B-B14F-4D97-AF65-F5344CB8AC3E}">
        <p14:creationId xmlns:p14="http://schemas.microsoft.com/office/powerpoint/2010/main" val="98651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Thêm khoảng trắng vào cuối lời nhắc (sau dấu hai chấm trong ví dụ trước) để tách lời nhắc khỏi phản hồi của người dùng và để nó rõ ràng cho người dùng nơi để nhập văn bản của họ. </a:t>
            </a:r>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5</a:t>
            </a:fld>
            <a:endParaRPr lang="en-US"/>
          </a:p>
        </p:txBody>
      </p:sp>
    </p:spTree>
    <p:extLst>
      <p:ext uri="{BB962C8B-B14F-4D97-AF65-F5344CB8AC3E}">
        <p14:creationId xmlns:p14="http://schemas.microsoft.com/office/powerpoint/2010/main" val="291613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Ví dụ này cho thấy một cách để xây dựng một chuỗi nhiều dòng. Dòng đầu tiên gán phần đầu tiên của thông báo cho dấu nhắc biến.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lần thứ hai dòng, toán tử + = lấy chuỗi được gán để nhắc và thêm chuỗi mới vào cuối. Lời nhắc bây giờ kéo dài hai dòng, lại có khoảng trắng và dấu hỏi nên rõ ràng hơn. </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6</a:t>
            </a:fld>
            <a:endParaRPr lang="en-US"/>
          </a:p>
        </p:txBody>
      </p:sp>
    </p:spTree>
    <p:extLst>
      <p:ext uri="{BB962C8B-B14F-4D97-AF65-F5344CB8AC3E}">
        <p14:creationId xmlns:p14="http://schemas.microsoft.com/office/powerpoint/2010/main" val="347595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Người dùng nhập số 21, nhưng khi chúng ta hỏi Python về giá trị của age, nó trả về '21', biểu diễn chuỗi của giá trị số đã nhập.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biết Python đã diễn giải đầu vào là một chuỗi vì số bây giờ là được đặt trong dấu ngoặc kép.</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ta cố gắng sử dụng đầu vào để thực hiện so sánh số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Python tạo ra lỗi vì nó không thể so sánh một chuỗi với một số nguyên: không thể so sánh chuỗi '21' được gán cho tuổi với giá trị số 18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7</a:t>
            </a:fld>
            <a:endParaRPr lang="en-US"/>
          </a:p>
        </p:txBody>
      </p:sp>
    </p:spTree>
    <p:extLst>
      <p:ext uri="{BB962C8B-B14F-4D97-AF65-F5344CB8AC3E}">
        <p14:creationId xmlns:p14="http://schemas.microsoft.com/office/powerpoint/2010/main" val="446363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ví dụ này, khi chúng ta nhập 21 tại dấu nhắc, Python sẽ diễn giải số dưới dạng một chuỗi, nhưng giá trị sau đó được chuyển đổi thành biểu diễn số bởi int()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Bây giờ Python có thể chạy kiểm tra có điều kiện: nó so sánh tuổi (hiện đại diện cho giá trị số 21) và 18 để xem liệu tuổi có lớn hơn hoặc bằng 18. Bài kiểm tra này đánh giá là True.</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8</a:t>
            </a:fld>
            <a:endParaRPr lang="en-US"/>
          </a:p>
        </p:txBody>
      </p:sp>
    </p:spTree>
    <p:extLst>
      <p:ext uri="{BB962C8B-B14F-4D97-AF65-F5344CB8AC3E}">
        <p14:creationId xmlns:p14="http://schemas.microsoft.com/office/powerpoint/2010/main" val="2318710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Chương trình có thể so sánh chiều cao với 48 vì chiều cao = int(chiều cao) chuyển đổi giá trị đầu vào thành biểu diễn số trước khi so sánh được thực hiện.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số được nhập lớn hơn hoặc bằng 48, chúng ta cho biết người dùng đủ chiều cao:</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9</a:t>
            </a:fld>
            <a:endParaRPr lang="en-US"/>
          </a:p>
        </p:txBody>
      </p:sp>
    </p:spTree>
    <p:extLst>
      <p:ext uri="{BB962C8B-B14F-4D97-AF65-F5344CB8AC3E}">
        <p14:creationId xmlns:p14="http://schemas.microsoft.com/office/powerpoint/2010/main" val="299612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dòng đầu tiên, chúng ta bắt đầu đếm từ 1 bằng cách gán current_number giá trị 1. Sau đó, vòng lặp while được đặt để tiếp tục chạy khi giá trị của current_number nhỏ hơn hoặc bằng 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Mã bên trong vòng lặp in ra giá trị của current_number và sau đó thêm 1 vào giá trị đó với current_number + = 1. (Toán tử + = là viết tắt của current_number = current_number + 1)</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15</a:t>
            </a:fld>
            <a:endParaRPr lang="en-US"/>
          </a:p>
        </p:txBody>
      </p:sp>
    </p:spTree>
    <p:extLst>
      <p:ext uri="{BB962C8B-B14F-4D97-AF65-F5344CB8AC3E}">
        <p14:creationId xmlns:p14="http://schemas.microsoft.com/office/powerpoint/2010/main" val="1999092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chúng ta định nghĩa một lời nhắc gồm 2 lựa chọn: nhập vào một thông điệp hoặc là nhập vào giá trị để thoát chương trình (ở đây là ‘quit’). </a:t>
            </a:r>
          </a:p>
          <a:p>
            <a:r>
              <a:rPr lang="en-US" sz="1200" kern="1200">
                <a:solidFill>
                  <a:schemeClr val="tx1"/>
                </a:solidFill>
                <a:effectLst/>
                <a:latin typeface="+mn-lt"/>
                <a:ea typeface="+mn-ea"/>
                <a:cs typeface="+mn-cs"/>
              </a:rPr>
              <a:t>Tiếp đó, chúng ta định nghĩa một biến message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là rỗng để kiểm tra trong lần đầu tiên chạy vòng lặp. Lần đầu tiên chương trình chạy và Python đến câu lệnh while, nó cần phải so sánh biến message với ‘quit’, nhưng chưa có đầu vào của người dùng nào được nhập.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Python có không có gì để so sánh, nó sẽ không thể tiếp tục chạy chương trình. Để giải quyết vấn đề này, chúng ta đảm bảo cung cấp cho thông báo một giá trị ban đầu.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Mặc dù nó chỉ là một chuỗi rỗng, nó sẽ có ý nghĩa với Python và cho phép nó hoạt động so sánh làm cho vòng lặp while hoạt động. Vòng lặp while tại </a:t>
            </a:r>
            <a:r>
              <a:rPr lang="zh-CN" altLang="en-US" sz="1200" kern="1200">
                <a:solidFill>
                  <a:schemeClr val="tx1"/>
                </a:solidFill>
                <a:effectLst/>
                <a:latin typeface="+mn-lt"/>
                <a:ea typeface="+mn-ea"/>
                <a:cs typeface="+mn-cs"/>
              </a:rPr>
              <a:t>③ </a:t>
            </a:r>
            <a:r>
              <a:rPr lang="en-US" sz="1200" kern="1200">
                <a:solidFill>
                  <a:schemeClr val="tx1"/>
                </a:solidFill>
                <a:effectLst/>
                <a:latin typeface="+mn-lt"/>
                <a:ea typeface="+mn-ea"/>
                <a:cs typeface="+mn-cs"/>
              </a:rPr>
              <a:t>luôn chạy miễn là giá trị của biến message không thành ‘quit’.</a:t>
            </a:r>
          </a:p>
          <a:p>
            <a:endParaRPr lang="en-US"/>
          </a:p>
        </p:txBody>
      </p:sp>
      <p:sp>
        <p:nvSpPr>
          <p:cNvPr id="4" name="Slide Number Placeholder 3"/>
          <p:cNvSpPr>
            <a:spLocks noGrp="1"/>
          </p:cNvSpPr>
          <p:nvPr>
            <p:ph type="sldNum" sz="quarter" idx="10"/>
          </p:nvPr>
        </p:nvSpPr>
        <p:spPr/>
        <p:txBody>
          <a:bodyPr/>
          <a:lstStyle/>
          <a:p>
            <a:fld id="{D49E45E3-663A-4A97-BE4D-7B85BBE57770}" type="slidenum">
              <a:rPr lang="en-US" smtClean="0"/>
              <a:t>16</a:t>
            </a:fld>
            <a:endParaRPr lang="en-US"/>
          </a:p>
        </p:txBody>
      </p:sp>
    </p:spTree>
    <p:extLst>
      <p:ext uri="{BB962C8B-B14F-4D97-AF65-F5344CB8AC3E}">
        <p14:creationId xmlns:p14="http://schemas.microsoft.com/office/powerpoint/2010/main" val="2873624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xmlns=""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xmlns=""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xmlns=""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xmlns=""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xmlns=""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xmlns=""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xmlns=""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xmlns=""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9/19/2022</a:t>
            </a:fld>
            <a:endParaRPr lang="en-US"/>
          </a:p>
        </p:txBody>
      </p:sp>
      <p:sp>
        <p:nvSpPr>
          <p:cNvPr id="12" name="Rectangle 5">
            <a:extLst>
              <a:ext uri="{FF2B5EF4-FFF2-40B4-BE49-F238E27FC236}">
                <a16:creationId xmlns:a16="http://schemas.microsoft.com/office/drawing/2014/main" xmlns=""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xmlns=""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322825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214310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981797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xmlns=""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642530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xmlns=""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335948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xmlns=""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xmlns=""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xmlns=""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xmlns=""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xmlns=""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xmlns=""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9/19/2022</a:t>
            </a:fld>
            <a:endParaRPr lang="en-US"/>
          </a:p>
        </p:txBody>
      </p:sp>
      <p:sp>
        <p:nvSpPr>
          <p:cNvPr id="9" name="Footer Placeholder 3">
            <a:extLst>
              <a:ext uri="{FF2B5EF4-FFF2-40B4-BE49-F238E27FC236}">
                <a16:creationId xmlns:a16="http://schemas.microsoft.com/office/drawing/2014/main" xmlns=""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xmlns=""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2780034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03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407251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118262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288842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xmlns=""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250420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412405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xmlns=""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335853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38204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50743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xmlns=""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xmlns=""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xmlns=""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xmlns=""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xmlns=""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xmlns=""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xmlns=""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xmlns=""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xmlns=""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9/19/2022</a:t>
            </a:fld>
            <a:endParaRPr lang="en-US"/>
          </a:p>
        </p:txBody>
      </p:sp>
    </p:spTree>
    <p:extLst>
      <p:ext uri="{BB962C8B-B14F-4D97-AF65-F5344CB8AC3E}">
        <p14:creationId xmlns:p14="http://schemas.microsoft.com/office/powerpoint/2010/main" val="2148357574"/>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xmlns=""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xmlns=""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xmlns=""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xmlns=""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xmlns=""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xmlns=""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xmlns=""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xmlns=""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xmlns=""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xmlns=""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xmlns=""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xmlns=""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xmlns=""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xmlns=""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xmlns=""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xmlns=""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xmlns=""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Khắc</a:t>
            </a:r>
            <a:r>
              <a:rPr lang="en-US" dirty="0"/>
              <a:t> </a:t>
            </a:r>
            <a:r>
              <a:rPr lang="en-US" dirty="0" err="1"/>
              <a:t>phục</a:t>
            </a:r>
            <a:r>
              <a:rPr lang="en-US" dirty="0"/>
              <a:t> </a:t>
            </a:r>
            <a:r>
              <a:rPr lang="en-US" dirty="0" err="1"/>
              <a:t>lỗi</a:t>
            </a:r>
            <a:r>
              <a:rPr lang="en-US" dirty="0"/>
              <a:t> </a:t>
            </a:r>
            <a:r>
              <a:rPr lang="en-US" dirty="0" err="1"/>
              <a:t>không</a:t>
            </a:r>
            <a:r>
              <a:rPr lang="en-US" dirty="0"/>
              <a:t> </a:t>
            </a:r>
            <a:r>
              <a:rPr lang="en-US" dirty="0" err="1"/>
              <a:t>nhận</a:t>
            </a:r>
            <a:r>
              <a:rPr lang="en-US" dirty="0"/>
              <a:t> input()</a:t>
            </a:r>
          </a:p>
        </p:txBody>
      </p:sp>
      <p:sp>
        <p:nvSpPr>
          <p:cNvPr id="3" name="Content Placeholder 2"/>
          <p:cNvSpPr>
            <a:spLocks noGrp="1"/>
          </p:cNvSpPr>
          <p:nvPr>
            <p:ph idx="1"/>
          </p:nvPr>
        </p:nvSpPr>
        <p:spPr>
          <a:xfrm>
            <a:off x="1097280" y="1845734"/>
            <a:ext cx="5209391" cy="2732990"/>
          </a:xfrm>
        </p:spPr>
        <p:txBody>
          <a:bodyPr/>
          <a:lstStyle/>
          <a:p>
            <a:pPr marL="457200" indent="-457200" fontAlgn="base">
              <a:buFont typeface="+mj-lt"/>
              <a:buAutoNum type="arabicPeriod"/>
            </a:pPr>
            <a:r>
              <a:rPr lang="en-US"/>
              <a:t>open Sublime Text &gt;&gt; CTRL + P</a:t>
            </a:r>
          </a:p>
          <a:p>
            <a:pPr marL="457200" indent="-457200" fontAlgn="base">
              <a:buFont typeface="+mj-lt"/>
              <a:buAutoNum type="arabicPeriod"/>
            </a:pPr>
            <a:r>
              <a:rPr lang="en-US"/>
              <a:t>CTRL + P will open the Package control</a:t>
            </a:r>
          </a:p>
          <a:p>
            <a:pPr marL="457200" indent="-457200" fontAlgn="base">
              <a:buFont typeface="+mj-lt"/>
              <a:buAutoNum type="arabicPeriod"/>
            </a:pPr>
            <a:r>
              <a:rPr lang="en-US"/>
              <a:t>Click on Package Control: Install package</a:t>
            </a:r>
          </a:p>
          <a:p>
            <a:pPr marL="457200" indent="-457200" fontAlgn="base">
              <a:buFont typeface="+mj-lt"/>
              <a:buAutoNum type="arabicPeriod"/>
            </a:pPr>
            <a:r>
              <a:rPr lang="en-US"/>
              <a:t>Wait for a sec to pop up a search bar.</a:t>
            </a:r>
          </a:p>
          <a:p>
            <a:pPr marL="457200" indent="-457200" fontAlgn="base">
              <a:buFont typeface="+mj-lt"/>
              <a:buAutoNum type="arabicPeriod"/>
            </a:pPr>
            <a:r>
              <a:rPr lang="en-US"/>
              <a:t>Type SublimeREPL and Click it. It'll get installed in a few secs.</a:t>
            </a:r>
          </a:p>
          <a:p>
            <a:endParaRPr lang="en-US"/>
          </a:p>
        </p:txBody>
      </p:sp>
      <p:pic>
        <p:nvPicPr>
          <p:cNvPr id="5" name="Picture 4"/>
          <p:cNvPicPr>
            <a:picLocks noChangeAspect="1"/>
          </p:cNvPicPr>
          <p:nvPr/>
        </p:nvPicPr>
        <p:blipFill>
          <a:blip r:embed="rId2"/>
          <a:stretch>
            <a:fillRect/>
          </a:stretch>
        </p:blipFill>
        <p:spPr>
          <a:xfrm>
            <a:off x="7496735" y="1671962"/>
            <a:ext cx="3995737" cy="1689522"/>
          </a:xfrm>
          <a:prstGeom prst="rect">
            <a:avLst/>
          </a:prstGeom>
        </p:spPr>
      </p:pic>
      <p:pic>
        <p:nvPicPr>
          <p:cNvPr id="6" name="Picture 5"/>
          <p:cNvPicPr>
            <a:picLocks noChangeAspect="1"/>
          </p:cNvPicPr>
          <p:nvPr/>
        </p:nvPicPr>
        <p:blipFill>
          <a:blip r:embed="rId3"/>
          <a:stretch>
            <a:fillRect/>
          </a:stretch>
        </p:blipFill>
        <p:spPr>
          <a:xfrm>
            <a:off x="7496735" y="3583640"/>
            <a:ext cx="3995737" cy="2133120"/>
          </a:xfrm>
          <a:prstGeom prst="rect">
            <a:avLst/>
          </a:prstGeom>
        </p:spPr>
      </p:pic>
      <p:sp>
        <p:nvSpPr>
          <p:cNvPr id="7" name="Rectangle 6"/>
          <p:cNvSpPr/>
          <p:nvPr/>
        </p:nvSpPr>
        <p:spPr>
          <a:xfrm>
            <a:off x="1097280" y="5716760"/>
            <a:ext cx="6096000" cy="923330"/>
          </a:xfrm>
          <a:prstGeom prst="rect">
            <a:avLst/>
          </a:prstGeom>
        </p:spPr>
        <p:txBody>
          <a:bodyPr>
            <a:spAutoFit/>
          </a:bodyPr>
          <a:lstStyle/>
          <a:p>
            <a:pPr fontAlgn="base"/>
            <a:r>
              <a:rPr lang="en-US" dirty="0">
                <a:solidFill>
                  <a:srgbClr val="242729"/>
                </a:solidFill>
                <a:latin typeface="-apple-system"/>
              </a:rPr>
              <a:t>Then follow the following steps to run your program;</a:t>
            </a:r>
          </a:p>
          <a:p>
            <a:pPr fontAlgn="base">
              <a:buFont typeface="+mj-lt"/>
              <a:buAutoNum type="arabicPeriod" startAt="6"/>
            </a:pPr>
            <a:r>
              <a:rPr lang="en-US" dirty="0">
                <a:solidFill>
                  <a:srgbClr val="242729"/>
                </a:solidFill>
                <a:latin typeface="inherit"/>
              </a:rPr>
              <a:t>Tools &gt;&gt; </a:t>
            </a:r>
            <a:r>
              <a:rPr lang="en-US" dirty="0" err="1">
                <a:solidFill>
                  <a:srgbClr val="242729"/>
                </a:solidFill>
                <a:latin typeface="inherit"/>
              </a:rPr>
              <a:t>SublimeREPL</a:t>
            </a:r>
            <a:r>
              <a:rPr lang="en-US" dirty="0">
                <a:solidFill>
                  <a:srgbClr val="242729"/>
                </a:solidFill>
                <a:latin typeface="inherit"/>
              </a:rPr>
              <a:t> &gt;&gt; Python &gt;&gt; Python run Current File</a:t>
            </a:r>
            <a:endParaRPr lang="en-US" b="0" i="0" dirty="0">
              <a:solidFill>
                <a:srgbClr val="242729"/>
              </a:solidFill>
              <a:effectLst/>
              <a:latin typeface="inherit"/>
            </a:endParaRPr>
          </a:p>
        </p:txBody>
      </p:sp>
    </p:spTree>
    <p:extLst>
      <p:ext uri="{BB962C8B-B14F-4D97-AF65-F5344CB8AC3E}">
        <p14:creationId xmlns:p14="http://schemas.microsoft.com/office/powerpoint/2010/main" val="37930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shortKey: ctrl+alt+b</a:t>
            </a:r>
          </a:p>
        </p:txBody>
      </p:sp>
      <p:sp>
        <p:nvSpPr>
          <p:cNvPr id="3" name="Content Placeholder 2"/>
          <p:cNvSpPr>
            <a:spLocks noGrp="1"/>
          </p:cNvSpPr>
          <p:nvPr>
            <p:ph idx="1"/>
          </p:nvPr>
        </p:nvSpPr>
        <p:spPr>
          <a:xfrm>
            <a:off x="1097280" y="1646102"/>
            <a:ext cx="3978985" cy="568013"/>
          </a:xfrm>
        </p:spPr>
        <p:txBody>
          <a:bodyPr/>
          <a:lstStyle/>
          <a:p>
            <a:r>
              <a:rPr lang="en-US" dirty="0"/>
              <a:t>Go to Preferences-&gt;Keys Bindings</a:t>
            </a:r>
          </a:p>
        </p:txBody>
      </p:sp>
      <p:pic>
        <p:nvPicPr>
          <p:cNvPr id="4" name="Picture 3"/>
          <p:cNvPicPr>
            <a:picLocks noChangeAspect="1"/>
          </p:cNvPicPr>
          <p:nvPr/>
        </p:nvPicPr>
        <p:blipFill>
          <a:blip r:embed="rId2"/>
          <a:stretch>
            <a:fillRect/>
          </a:stretch>
        </p:blipFill>
        <p:spPr>
          <a:xfrm>
            <a:off x="1097280" y="2214115"/>
            <a:ext cx="10081141" cy="1887238"/>
          </a:xfrm>
          <a:prstGeom prst="rect">
            <a:avLst/>
          </a:prstGeom>
        </p:spPr>
      </p:pic>
      <p:sp>
        <p:nvSpPr>
          <p:cNvPr id="5" name="Rectangle 4"/>
          <p:cNvSpPr/>
          <p:nvPr/>
        </p:nvSpPr>
        <p:spPr>
          <a:xfrm>
            <a:off x="1097280" y="4325515"/>
            <a:ext cx="10752342" cy="2246769"/>
          </a:xfrm>
          <a:prstGeom prst="rect">
            <a:avLst/>
          </a:prstGeom>
        </p:spPr>
        <p:txBody>
          <a:bodyPr wrap="square">
            <a:spAutoFit/>
          </a:bodyPr>
          <a:lstStyle/>
          <a:p>
            <a:r>
              <a:rPr lang="en-US" dirty="0"/>
              <a:t>[{ </a:t>
            </a:r>
          </a:p>
          <a:p>
            <a:r>
              <a:rPr lang="en-US" dirty="0"/>
              <a:t>	"keys": ["</a:t>
            </a:r>
            <a:r>
              <a:rPr lang="en-US" dirty="0" err="1"/>
              <a:t>ctrl+alt+b</a:t>
            </a:r>
            <a:r>
              <a:rPr lang="en-US" dirty="0"/>
              <a:t>"], "command": "</a:t>
            </a:r>
            <a:r>
              <a:rPr lang="en-US" dirty="0" err="1"/>
              <a:t>run_existing_window_command</a:t>
            </a:r>
            <a:r>
              <a:rPr lang="en-US" dirty="0"/>
              <a:t>", "</a:t>
            </a:r>
            <a:r>
              <a:rPr lang="en-US" dirty="0" err="1"/>
              <a:t>args</a:t>
            </a:r>
            <a:r>
              <a:rPr lang="en-US" dirty="0"/>
              <a:t>":</a:t>
            </a:r>
          </a:p>
          <a:p>
            <a:r>
              <a:rPr lang="en-US" dirty="0"/>
              <a:t>{</a:t>
            </a:r>
          </a:p>
          <a:p>
            <a:r>
              <a:rPr lang="en-US" dirty="0"/>
              <a:t>    "id": "</a:t>
            </a:r>
            <a:r>
              <a:rPr lang="en-US" dirty="0" err="1"/>
              <a:t>repl_python_run</a:t>
            </a:r>
            <a:r>
              <a:rPr lang="en-US" dirty="0"/>
              <a:t>",</a:t>
            </a:r>
          </a:p>
          <a:p>
            <a:r>
              <a:rPr lang="en-US" dirty="0"/>
              <a:t>    "file": "config/Python/</a:t>
            </a:r>
            <a:r>
              <a:rPr lang="en-US" dirty="0" err="1"/>
              <a:t>Main.sublime</a:t>
            </a:r>
            <a:r>
              <a:rPr lang="en-US" dirty="0"/>
              <a:t>-menu"</a:t>
            </a:r>
          </a:p>
          <a:p>
            <a:r>
              <a:rPr lang="en-US" dirty="0"/>
              <a:t>}}</a:t>
            </a:r>
          </a:p>
          <a:p>
            <a:r>
              <a:rPr lang="en-US" dirty="0"/>
              <a:t>]</a:t>
            </a:r>
          </a:p>
        </p:txBody>
      </p:sp>
    </p:spTree>
    <p:extLst>
      <p:ext uri="{BB962C8B-B14F-4D97-AF65-F5344CB8AC3E}">
        <p14:creationId xmlns:p14="http://schemas.microsoft.com/office/powerpoint/2010/main" val="141740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a:t>
            </a:r>
          </a:p>
        </p:txBody>
      </p:sp>
      <p:pic>
        <p:nvPicPr>
          <p:cNvPr id="4" name="Picture 3"/>
          <p:cNvPicPr>
            <a:picLocks noChangeAspect="1"/>
          </p:cNvPicPr>
          <p:nvPr/>
        </p:nvPicPr>
        <p:blipFill>
          <a:blip r:embed="rId2"/>
          <a:stretch>
            <a:fillRect/>
          </a:stretch>
        </p:blipFill>
        <p:spPr>
          <a:xfrm>
            <a:off x="1097280" y="2001863"/>
            <a:ext cx="6433016" cy="3965269"/>
          </a:xfrm>
          <a:prstGeom prst="rect">
            <a:avLst/>
          </a:prstGeom>
        </p:spPr>
      </p:pic>
    </p:spTree>
    <p:extLst>
      <p:ext uri="{BB962C8B-B14F-4D97-AF65-F5344CB8AC3E}">
        <p14:creationId xmlns:p14="http://schemas.microsoft.com/office/powerpoint/2010/main" val="218989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Toán tử modulo</a:t>
            </a:r>
          </a:p>
        </p:txBody>
      </p:sp>
      <p:sp>
        <p:nvSpPr>
          <p:cNvPr id="7" name="Rectangle 6"/>
          <p:cNvSpPr/>
          <p:nvPr/>
        </p:nvSpPr>
        <p:spPr>
          <a:xfrm>
            <a:off x="1066800" y="1719681"/>
            <a:ext cx="10058400"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cụ</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hữu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ích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việc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thông</a:t>
            </a:r>
            <a:r>
              <a:rPr lang="en-US" dirty="0">
                <a:latin typeface="Times New Roman" panose="02020603050405020304" pitchFamily="18" charset="0"/>
                <a:ea typeface="SimSun" panose="02010600030101010101" pitchFamily="2" charset="-122"/>
              </a:rPr>
              <a:t> tin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toán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tử</a:t>
            </a:r>
            <a:r>
              <a:rPr lang="en-US" dirty="0">
                <a:latin typeface="Times New Roman" panose="02020603050405020304" pitchFamily="18" charset="0"/>
                <a:ea typeface="SimSun" panose="02010600030101010101" pitchFamily="2" charset="-122"/>
              </a:rPr>
              <a:t> modulo(%), chia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về</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còn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lại</a:t>
            </a:r>
            <a:r>
              <a:rPr lang="en-US" dirty="0">
                <a:latin typeface="Times New Roman" panose="02020603050405020304" pitchFamily="18" charset="0"/>
                <a:ea typeface="SimSun" panose="02010600030101010101" pitchFamily="2" charset="-122"/>
              </a:rPr>
              <a:t>.</a:t>
            </a:r>
            <a:endParaRPr lang="en-US" dirty="0"/>
          </a:p>
        </p:txBody>
      </p:sp>
      <p:sp>
        <p:nvSpPr>
          <p:cNvPr id="9" name="Rectangle 8"/>
          <p:cNvSpPr/>
          <p:nvPr/>
        </p:nvSpPr>
        <p:spPr>
          <a:xfrm>
            <a:off x="9091556" y="2326778"/>
            <a:ext cx="1558514" cy="259724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4 % 3</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5 % 3</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6 % 3</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7 % 3</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p:txBody>
      </p:sp>
      <p:sp>
        <p:nvSpPr>
          <p:cNvPr id="11" name="Rectangle 10"/>
          <p:cNvSpPr/>
          <p:nvPr/>
        </p:nvSpPr>
        <p:spPr>
          <a:xfrm>
            <a:off x="1066800" y="2457951"/>
            <a:ext cx="6722185"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Toán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mô-đun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gấp</a:t>
            </a:r>
            <a:r>
              <a:rPr lang="en-US" dirty="0">
                <a:latin typeface="Times New Roman" panose="02020603050405020304" pitchFamily="18" charset="0"/>
                <a:ea typeface="SimSun" panose="02010600030101010101" pitchFamily="2" charset="-122"/>
              </a:rPr>
              <a:t> bao </a:t>
            </a:r>
            <a:r>
              <a:rPr lang="en-US" dirty="0" err="1">
                <a:latin typeface="Times New Roman" panose="02020603050405020304" pitchFamily="18" charset="0"/>
                <a:ea typeface="SimSun" panose="02010600030101010101" pitchFamily="2" charset="-122"/>
              </a:rPr>
              <a:t>nhiêu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chỉ</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biết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còn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lại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bao </a:t>
            </a:r>
            <a:r>
              <a:rPr lang="en-US" dirty="0" err="1">
                <a:latin typeface="Times New Roman" panose="02020603050405020304" pitchFamily="18" charset="0"/>
                <a:ea typeface="SimSun" panose="02010600030101010101" pitchFamily="2" charset="-122"/>
              </a:rPr>
              <a:t>nhiêu</a:t>
            </a:r>
            <a:endParaRPr lang="en-US" dirty="0"/>
          </a:p>
        </p:txBody>
      </p:sp>
      <p:sp>
        <p:nvSpPr>
          <p:cNvPr id="13" name="Rectangle 12"/>
          <p:cNvSpPr/>
          <p:nvPr/>
        </p:nvSpPr>
        <p:spPr>
          <a:xfrm>
            <a:off x="1097279" y="3163737"/>
            <a:ext cx="6527203" cy="923330"/>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Khi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chia </a:t>
            </a:r>
            <a:r>
              <a:rPr lang="en-US" dirty="0" err="1">
                <a:latin typeface="Times New Roman" panose="02020603050405020304" pitchFamily="18" charset="0"/>
                <a:ea typeface="SimSun" panose="02010600030101010101" pitchFamily="2" charset="-122"/>
              </a:rPr>
              <a:t>hết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thì</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dư</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0, </a:t>
            </a:r>
            <a:r>
              <a:rPr lang="en-US" dirty="0" err="1">
                <a:latin typeface="Times New Roman" panose="02020603050405020304" pitchFamily="18" charset="0"/>
                <a:ea typeface="SimSun" panose="02010600030101010101" pitchFamily="2" charset="-122"/>
              </a:rPr>
              <a:t>vì</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vậy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toán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tử</a:t>
            </a:r>
            <a:r>
              <a:rPr lang="en-US" dirty="0">
                <a:latin typeface="Times New Roman" panose="02020603050405020304" pitchFamily="18" charset="0"/>
                <a:ea typeface="SimSun" panose="02010600030101010101" pitchFamily="2" charset="-122"/>
              </a:rPr>
              <a:t> modulo </a:t>
            </a:r>
            <a:r>
              <a:rPr lang="en-US" dirty="0" err="1">
                <a:latin typeface="Times New Roman" panose="02020603050405020304" pitchFamily="18" charset="0"/>
                <a:ea typeface="SimSun" panose="02010600030101010101" pitchFamily="2" charset="-122"/>
              </a:rPr>
              <a:t>luôn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về</a:t>
            </a:r>
            <a:r>
              <a:rPr lang="en-US" dirty="0">
                <a:latin typeface="Times New Roman" panose="02020603050405020304" pitchFamily="18" charset="0"/>
                <a:ea typeface="SimSun" panose="02010600030101010101" pitchFamily="2" charset="-122"/>
              </a:rPr>
              <a:t> 0. Ta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dữ</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kiện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nếu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chẵn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hoặc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lẻ</a:t>
            </a:r>
            <a:endParaRPr lang="en-US" dirty="0"/>
          </a:p>
        </p:txBody>
      </p:sp>
      <p:sp>
        <p:nvSpPr>
          <p:cNvPr id="15" name="Rectangle 14"/>
          <p:cNvSpPr/>
          <p:nvPr/>
        </p:nvSpPr>
        <p:spPr>
          <a:xfrm>
            <a:off x="1066799" y="4325399"/>
            <a:ext cx="6527203" cy="2203295"/>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number = input("Enter a number, and I'll tell you if it's even or odd: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number = int(number)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if number % 2 ==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nThe</a:t>
            </a:r>
            <a:r>
              <a:rPr lang="en-US" sz="1400" spc="-20" dirty="0">
                <a:latin typeface="Courier New" panose="02070309020205020404" pitchFamily="49" charset="0"/>
                <a:ea typeface="SimSun" panose="02010600030101010101" pitchFamily="2" charset="-122"/>
              </a:rPr>
              <a:t> number {number} is even.")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nThe</a:t>
            </a:r>
            <a:r>
              <a:rPr lang="en-US" sz="1400" spc="-20" dirty="0">
                <a:latin typeface="Courier New" panose="02070309020205020404" pitchFamily="49" charset="0"/>
                <a:ea typeface="SimSun" panose="02010600030101010101" pitchFamily="2" charset="-122"/>
              </a:rPr>
              <a:t> number {number} is odd.")</a:t>
            </a:r>
          </a:p>
        </p:txBody>
      </p:sp>
      <p:sp>
        <p:nvSpPr>
          <p:cNvPr id="17" name="Rectangle 16"/>
          <p:cNvSpPr/>
          <p:nvPr/>
        </p:nvSpPr>
        <p:spPr>
          <a:xfrm>
            <a:off x="6368032" y="5583602"/>
            <a:ext cx="5722620" cy="66479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Enter a number, and I'll tell you if it's even or odd: 42</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number 42 is even.</a:t>
            </a:r>
          </a:p>
        </p:txBody>
      </p:sp>
    </p:spTree>
    <p:extLst>
      <p:ext uri="{BB962C8B-B14F-4D97-AF65-F5344CB8AC3E}">
        <p14:creationId xmlns:p14="http://schemas.microsoft.com/office/powerpoint/2010/main" val="343725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6.2. Vòng lặp while</a:t>
            </a:r>
          </a:p>
        </p:txBody>
      </p:sp>
      <p:sp>
        <p:nvSpPr>
          <p:cNvPr id="5" name="Rectangle 4"/>
          <p:cNvSpPr/>
          <p:nvPr/>
        </p:nvSpPr>
        <p:spPr>
          <a:xfrm>
            <a:off x="1097280" y="2125081"/>
            <a:ext cx="10058400" cy="1332481"/>
          </a:xfrm>
          <a:prstGeom prst="rect">
            <a:avLst/>
          </a:prstGeom>
        </p:spPr>
        <p:txBody>
          <a:bodyPr wrap="square">
            <a:spAutoFit/>
          </a:bodyPr>
          <a:lstStyle/>
          <a:p>
            <a:pPr algn="just">
              <a:lnSpc>
                <a:spcPct val="115000"/>
              </a:lnSpc>
              <a:spcBef>
                <a:spcPts val="300"/>
              </a:spcBef>
              <a:spcAft>
                <a:spcPts val="300"/>
              </a:spcAft>
            </a:pPr>
            <a:r>
              <a:rPr lang="en-US" sz="2400" spc="-20">
                <a:latin typeface="Times New Roman" panose="02020603050405020304" pitchFamily="18" charset="0"/>
                <a:ea typeface="SimSun" panose="02010600030101010101" pitchFamily="2" charset="-122"/>
              </a:rPr>
              <a:t>Vòng lặp for lấy một tập hợp các mục và thực thi một khối mã một lần cho mỗi mục trong tập hợp. Ngược lại, vòng lặp while chạy </a:t>
            </a:r>
            <a:r>
              <a:rPr lang="en-US" sz="2400" i="1" spc="-20">
                <a:latin typeface="Times New Roman" panose="02020603050405020304" pitchFamily="18" charset="0"/>
                <a:ea typeface="SimSun" panose="02010600030101010101" pitchFamily="2" charset="-122"/>
              </a:rPr>
              <a:t>miễn là</a:t>
            </a:r>
            <a:r>
              <a:rPr lang="en-US" sz="2400" spc="-20">
                <a:latin typeface="Times New Roman" panose="02020603050405020304" pitchFamily="18" charset="0"/>
                <a:ea typeface="SimSun" panose="02010600030101010101" pitchFamily="2" charset="-122"/>
              </a:rPr>
              <a:t>, hoặc </a:t>
            </a:r>
            <a:r>
              <a:rPr lang="en-US" sz="2400" i="1" spc="-20">
                <a:latin typeface="Times New Roman" panose="02020603050405020304" pitchFamily="18" charset="0"/>
                <a:ea typeface="SimSun" panose="02010600030101010101" pitchFamily="2" charset="-122"/>
              </a:rPr>
              <a:t>trong khi</a:t>
            </a:r>
            <a:r>
              <a:rPr lang="en-US" sz="2400" spc="-20">
                <a:latin typeface="Times New Roman" panose="02020603050405020304" pitchFamily="18" charset="0"/>
                <a:ea typeface="SimSun" panose="02010600030101010101" pitchFamily="2" charset="-122"/>
              </a:rPr>
              <a:t>, một điều kiện nhất định là đúng.</a:t>
            </a:r>
          </a:p>
        </p:txBody>
      </p:sp>
    </p:spTree>
    <p:extLst>
      <p:ext uri="{BB962C8B-B14F-4D97-AF65-F5344CB8AC3E}">
        <p14:creationId xmlns:p14="http://schemas.microsoft.com/office/powerpoint/2010/main" val="46068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Vòng lặp với hành động</a:t>
            </a:r>
          </a:p>
        </p:txBody>
      </p:sp>
      <p:sp>
        <p:nvSpPr>
          <p:cNvPr id="5" name="Rectangle 4"/>
          <p:cNvSpPr/>
          <p:nvPr/>
        </p:nvSpPr>
        <p:spPr>
          <a:xfrm>
            <a:off x="1097279" y="1976282"/>
            <a:ext cx="10451717" cy="40011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lặp</a:t>
            </a:r>
            <a:r>
              <a:rPr lang="en-US" dirty="0">
                <a:latin typeface="Times New Roman" panose="02020603050405020304" pitchFamily="18" charset="0"/>
                <a:ea typeface="SimSun" panose="02010600030101010101" pitchFamily="2" charset="-122"/>
              </a:rPr>
              <a:t> while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đếm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chuỗi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lặp</a:t>
            </a:r>
            <a:r>
              <a:rPr lang="en-US" dirty="0">
                <a:latin typeface="Times New Roman" panose="02020603050405020304" pitchFamily="18" charset="0"/>
                <a:ea typeface="SimSun" panose="02010600030101010101" pitchFamily="2" charset="-122"/>
              </a:rPr>
              <a:t> while </a:t>
            </a:r>
            <a:r>
              <a:rPr lang="en-US" dirty="0" err="1">
                <a:latin typeface="Times New Roman" panose="02020603050405020304" pitchFamily="18" charset="0"/>
                <a:ea typeface="SimSun" panose="02010600030101010101" pitchFamily="2" charset="-122"/>
              </a:rPr>
              <a:t>sau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đếm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từ</a:t>
            </a:r>
            <a:r>
              <a:rPr lang="en-US" dirty="0">
                <a:latin typeface="Times New Roman" panose="02020603050405020304" pitchFamily="18" charset="0"/>
                <a:ea typeface="SimSun" panose="02010600030101010101" pitchFamily="2" charset="-122"/>
              </a:rPr>
              <a:t> 1 </a:t>
            </a:r>
            <a:r>
              <a:rPr lang="en-US" dirty="0" err="1">
                <a:latin typeface="Times New Roman" panose="02020603050405020304" pitchFamily="18" charset="0"/>
                <a:ea typeface="SimSun" panose="02010600030101010101" pitchFamily="2" charset="-122"/>
              </a:rPr>
              <a:t>đến</a:t>
            </a:r>
            <a:r>
              <a:rPr lang="en-US" dirty="0">
                <a:latin typeface="Times New Roman" panose="02020603050405020304" pitchFamily="18" charset="0"/>
                <a:ea typeface="SimSun" panose="02010600030101010101" pitchFamily="2" charset="-122"/>
              </a:rPr>
              <a:t> 5</a:t>
            </a:r>
            <a:endParaRPr lang="en-US" dirty="0"/>
          </a:p>
        </p:txBody>
      </p:sp>
      <p:sp>
        <p:nvSpPr>
          <p:cNvPr id="7" name="Rectangle 6"/>
          <p:cNvSpPr/>
          <p:nvPr/>
        </p:nvSpPr>
        <p:spPr>
          <a:xfrm>
            <a:off x="1097280" y="2790159"/>
            <a:ext cx="6096000" cy="1306127"/>
          </a:xfrm>
          <a:prstGeom prst="rect">
            <a:avLst/>
          </a:prstGeom>
        </p:spPr>
        <p:txBody>
          <a:bodyPr>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current_number</a:t>
            </a:r>
            <a:r>
              <a:rPr lang="en-US" sz="1400" spc="-20" dirty="0">
                <a:latin typeface="Courier New" panose="02070309020205020404" pitchFamily="49" charset="0"/>
                <a:ea typeface="SimSun" panose="02010600030101010101" pitchFamily="2" charset="-122"/>
              </a:rPr>
              <a:t> = 1</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a:t>
            </a:r>
            <a:r>
              <a:rPr lang="en-US" sz="1400" spc="-20" dirty="0" err="1">
                <a:latin typeface="Courier New" panose="02070309020205020404" pitchFamily="49" charset="0"/>
                <a:ea typeface="SimSun" panose="02010600030101010101" pitchFamily="2" charset="-122"/>
              </a:rPr>
              <a:t>current_number</a:t>
            </a:r>
            <a:r>
              <a:rPr lang="en-US" sz="1400" spc="-20" dirty="0">
                <a:latin typeface="Courier New" panose="02070309020205020404" pitchFamily="49" charset="0"/>
                <a:ea typeface="SimSun" panose="02010600030101010101" pitchFamily="2" charset="-122"/>
              </a:rPr>
              <a:t> &lt;= 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current_number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current_number</a:t>
            </a:r>
            <a:r>
              <a:rPr lang="en-US" sz="1400" spc="-20" dirty="0">
                <a:latin typeface="Courier New" panose="02070309020205020404" pitchFamily="49" charset="0"/>
                <a:ea typeface="SimSun" panose="02010600030101010101" pitchFamily="2" charset="-122"/>
              </a:rPr>
              <a:t> += 1</a:t>
            </a:r>
          </a:p>
        </p:txBody>
      </p:sp>
      <p:sp>
        <p:nvSpPr>
          <p:cNvPr id="9" name="Rectangle 8"/>
          <p:cNvSpPr/>
          <p:nvPr/>
        </p:nvSpPr>
        <p:spPr>
          <a:xfrm>
            <a:off x="1097280" y="4356416"/>
            <a:ext cx="8739244" cy="369332"/>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Python lặp lại vòng lặp miễn là điều kiện current_number &lt;= 5 là đúng</a:t>
            </a:r>
            <a:endParaRPr lang="en-US"/>
          </a:p>
        </p:txBody>
      </p:sp>
      <p:sp>
        <p:nvSpPr>
          <p:cNvPr id="11" name="Rectangle 10"/>
          <p:cNvSpPr/>
          <p:nvPr/>
        </p:nvSpPr>
        <p:spPr>
          <a:xfrm>
            <a:off x="9585064" y="2658066"/>
            <a:ext cx="502920" cy="162313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4</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5</a:t>
            </a:r>
          </a:p>
        </p:txBody>
      </p:sp>
      <p:sp>
        <p:nvSpPr>
          <p:cNvPr id="13" name="Rectangle 12"/>
          <p:cNvSpPr/>
          <p:nvPr/>
        </p:nvSpPr>
        <p:spPr>
          <a:xfrm>
            <a:off x="1066800" y="5170293"/>
            <a:ext cx="10058400" cy="729430"/>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Các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chương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trình</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sử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dụng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hàng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ngày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rất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thể</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chứa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vòng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lặp</a:t>
            </a:r>
            <a:r>
              <a:rPr lang="en-US" spc="-20" dirty="0">
                <a:latin typeface="Times New Roman" panose="02020603050405020304" pitchFamily="18" charset="0"/>
                <a:ea typeface="SimSun" panose="02010600030101010101" pitchFamily="2" charset="-122"/>
              </a:rPr>
              <a:t> while. </a:t>
            </a:r>
            <a:r>
              <a:rPr lang="en-US" spc="-20" dirty="0" err="1">
                <a:latin typeface="Times New Roman" panose="02020603050405020304" pitchFamily="18" charset="0"/>
                <a:ea typeface="SimSun" panose="02010600030101010101" pitchFamily="2" charset="-122"/>
              </a:rPr>
              <a:t>Ví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dụ</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trò</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chơi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cần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vòng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lặp</a:t>
            </a:r>
            <a:r>
              <a:rPr lang="en-US" spc="-20" dirty="0">
                <a:latin typeface="Times New Roman" panose="02020603050405020304" pitchFamily="18" charset="0"/>
                <a:ea typeface="SimSun" panose="02010600030101010101" pitchFamily="2" charset="-122"/>
              </a:rPr>
              <a:t> while </a:t>
            </a:r>
            <a:r>
              <a:rPr lang="en-US" spc="-20" dirty="0" err="1">
                <a:latin typeface="Times New Roman" panose="02020603050405020304" pitchFamily="18" charset="0"/>
                <a:ea typeface="SimSun" panose="02010600030101010101" pitchFamily="2" charset="-122"/>
              </a:rPr>
              <a:t>khi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tiếp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tục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chạy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khi</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muốn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thể</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ngừng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chạy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ngay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sau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khi</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yêu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thoát</a:t>
            </a:r>
            <a:r>
              <a:rPr lang="en-US" spc="-20" dirty="0">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405775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a:latin typeface="Calibri Light" panose="020F0302020204030204" pitchFamily="34" charset="0"/>
                <a:cs typeface="Calibri Light" panose="020F0302020204030204" pitchFamily="34" charset="0"/>
              </a:rPr>
              <a:t>Để người dùng lựa chọn khi nào thoát</a:t>
            </a:r>
            <a:endParaRPr lang="en-US">
              <a:latin typeface="Calibri Light" panose="020F0302020204030204" pitchFamily="34" charset="0"/>
              <a:cs typeface="Calibri Light" panose="020F0302020204030204" pitchFamily="34" charset="0"/>
            </a:endParaRPr>
          </a:p>
        </p:txBody>
      </p:sp>
      <p:sp>
        <p:nvSpPr>
          <p:cNvPr id="5" name="Rectangle 4"/>
          <p:cNvSpPr/>
          <p:nvPr/>
        </p:nvSpPr>
        <p:spPr>
          <a:xfrm>
            <a:off x="1097280" y="1949388"/>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Xây dựng chương trình parrot.py để người dùng muốn luôn chạy bằng cách đặt hầu hết chương trình bên trong vòng lặp while</a:t>
            </a:r>
            <a:endParaRPr lang="en-US"/>
          </a:p>
        </p:txBody>
      </p:sp>
      <p:sp>
        <p:nvSpPr>
          <p:cNvPr id="7" name="Rectangle 6"/>
          <p:cNvSpPr/>
          <p:nvPr/>
        </p:nvSpPr>
        <p:spPr>
          <a:xfrm>
            <a:off x="1097280" y="2668806"/>
            <a:ext cx="10058400" cy="369332"/>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Xác định một giá trị thoát và sau đó giữ chương trình chạy miễn là người dùng chưa nhập giá trị thoát</a:t>
            </a:r>
            <a:endParaRPr lang="en-US"/>
          </a:p>
        </p:txBody>
      </p:sp>
      <p:sp>
        <p:nvSpPr>
          <p:cNvPr id="9" name="Rectangle 8"/>
          <p:cNvSpPr/>
          <p:nvPr/>
        </p:nvSpPr>
        <p:spPr>
          <a:xfrm>
            <a:off x="1197487" y="3819863"/>
            <a:ext cx="10520979" cy="1955535"/>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prompt = "\</a:t>
            </a:r>
            <a:r>
              <a:rPr lang="en-US" sz="1400" spc="-20" dirty="0" err="1">
                <a:latin typeface="Courier New" panose="02070309020205020404" pitchFamily="49" charset="0"/>
                <a:ea typeface="SimSun" panose="02010600030101010101" pitchFamily="2" charset="-122"/>
              </a:rPr>
              <a:t>nTell</a:t>
            </a:r>
            <a:r>
              <a:rPr lang="en-US" sz="1400" spc="-20" dirty="0">
                <a:latin typeface="Courier New" panose="02070309020205020404" pitchFamily="49" charset="0"/>
                <a:ea typeface="SimSun" panose="02010600030101010101" pitchFamily="2" charset="-122"/>
              </a:rPr>
              <a:t> me something, and I will repeat it back to you:"</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prompt += "\</a:t>
            </a:r>
            <a:r>
              <a:rPr lang="en-US" sz="1400" spc="-20" dirty="0" err="1">
                <a:latin typeface="Courier New" panose="02070309020205020404" pitchFamily="49" charset="0"/>
                <a:ea typeface="SimSun" panose="02010600030101010101" pitchFamily="2" charset="-122"/>
              </a:rPr>
              <a:t>nEnter</a:t>
            </a:r>
            <a:r>
              <a:rPr lang="en-US" sz="1400" spc="-20" dirty="0">
                <a:latin typeface="Courier New" panose="02070309020205020404" pitchFamily="49" charset="0"/>
                <a:ea typeface="SimSun" panose="02010600030101010101" pitchFamily="2" charset="-122"/>
              </a:rPr>
              <a:t> 'quit' to end the program. ”</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message = ""</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while message != 'quit':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message = input(prompt)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print(message)</a:t>
            </a:r>
          </a:p>
        </p:txBody>
      </p:sp>
    </p:spTree>
    <p:extLst>
      <p:ext uri="{BB962C8B-B14F-4D97-AF65-F5344CB8AC3E}">
        <p14:creationId xmlns:p14="http://schemas.microsoft.com/office/powerpoint/2010/main" val="285487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Để người dùng lựa chọn khi nào thoát</a:t>
            </a:r>
            <a:endParaRPr lang="en-US"/>
          </a:p>
        </p:txBody>
      </p:sp>
      <p:sp>
        <p:nvSpPr>
          <p:cNvPr id="5" name="Rectangle 4"/>
          <p:cNvSpPr/>
          <p:nvPr/>
        </p:nvSpPr>
        <p:spPr>
          <a:xfrm>
            <a:off x="1097280" y="1941330"/>
            <a:ext cx="5162326" cy="1477328"/>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Tại message = input(prompt), Python hiển thị lời nhắc và đợi người dùng nhập thông tin đầu vào của họ. Bất cứ thứ gì người dùng nhập đều được gán vào biến message và in ra; sau đó, Python đánh giá lại điều kiện của vòng lặp while.</a:t>
            </a:r>
            <a:endParaRPr lang="en-US"/>
          </a:p>
        </p:txBody>
      </p:sp>
      <p:sp>
        <p:nvSpPr>
          <p:cNvPr id="7" name="Rectangle 6"/>
          <p:cNvSpPr/>
          <p:nvPr/>
        </p:nvSpPr>
        <p:spPr>
          <a:xfrm>
            <a:off x="1097280" y="3738719"/>
            <a:ext cx="5162326" cy="1200329"/>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Miễn là người dùng chưa nhập từ ‘quit’, lời nhắc được hiển thị lại và Python chờ thêm đầu vào. Khi người dùng cuối cùng nhập ‘quit’, Python dừng thực hiện vòng lặp while và chương trình kết thúc:</a:t>
            </a:r>
            <a:endParaRPr lang="en-US"/>
          </a:p>
        </p:txBody>
      </p:sp>
      <p:sp>
        <p:nvSpPr>
          <p:cNvPr id="9" name="Rectangle 8"/>
          <p:cNvSpPr/>
          <p:nvPr/>
        </p:nvSpPr>
        <p:spPr>
          <a:xfrm>
            <a:off x="6611470" y="1941330"/>
            <a:ext cx="5302624" cy="357136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Tell me something, and I will repeat it back to you: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Enter 'quit' to end the program. </a:t>
            </a:r>
            <a:r>
              <a:rPr lang="en-US" sz="1400" b="1"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everyone!</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everyone!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Tell me something, and I will repeat it back to you: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Enter 'quit' to end the program. </a:t>
            </a:r>
            <a:r>
              <a:rPr lang="en-US" sz="1400" b="1"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again.</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again.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Tell me something, and I will repeat it back to you: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Enter 'quit' to end the program. </a:t>
            </a:r>
            <a:r>
              <a:rPr lang="en-US" sz="1400" b="1" spc="-20">
                <a:solidFill>
                  <a:srgbClr val="A6A6A6"/>
                </a:solidFill>
                <a:latin typeface="Consolas" panose="020B0609020204030204" pitchFamily="49" charset="0"/>
                <a:ea typeface="SimSun" panose="02010600030101010101" pitchFamily="2" charset="-122"/>
                <a:cs typeface="Times New Roman" panose="02020603050405020304" pitchFamily="18" charset="0"/>
              </a:rPr>
              <a:t>quit</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quit</a:t>
            </a:r>
          </a:p>
        </p:txBody>
      </p:sp>
    </p:spTree>
    <p:extLst>
      <p:ext uri="{BB962C8B-B14F-4D97-AF65-F5344CB8AC3E}">
        <p14:creationId xmlns:p14="http://schemas.microsoft.com/office/powerpoint/2010/main" val="3080610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Để người dùng lựa chọn khi nào thoát</a:t>
            </a:r>
            <a:endParaRPr lang="en-US"/>
          </a:p>
        </p:txBody>
      </p:sp>
      <p:sp>
        <p:nvSpPr>
          <p:cNvPr id="5" name="Rectangle 4"/>
          <p:cNvSpPr/>
          <p:nvPr/>
        </p:nvSpPr>
        <p:spPr>
          <a:xfrm>
            <a:off x="1097280" y="1824335"/>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Chương trình này hoạt động tốt, ngoại trừ việc nó in từ ‘quit’ như thể nó là một thông điệp thực tế. Một kiểm tra có điều kiện đơn giản nếu giải quyết được điều này</a:t>
            </a:r>
            <a:endParaRPr lang="en-US"/>
          </a:p>
        </p:txBody>
      </p:sp>
      <p:sp>
        <p:nvSpPr>
          <p:cNvPr id="7" name="Rectangle 6"/>
          <p:cNvSpPr/>
          <p:nvPr/>
        </p:nvSpPr>
        <p:spPr>
          <a:xfrm>
            <a:off x="1097280" y="2916970"/>
            <a:ext cx="5283349" cy="252800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prompt = "\</a:t>
            </a:r>
            <a:r>
              <a:rPr lang="en-US" sz="1400" spc="-20" dirty="0" err="1">
                <a:latin typeface="Courier New" panose="02070309020205020404" pitchFamily="49" charset="0"/>
                <a:ea typeface="SimSun" panose="02010600030101010101" pitchFamily="2" charset="-122"/>
              </a:rPr>
              <a:t>nTell</a:t>
            </a:r>
            <a:r>
              <a:rPr lang="en-US" sz="1400" spc="-20" dirty="0">
                <a:latin typeface="Courier New" panose="02070309020205020404" pitchFamily="49" charset="0"/>
                <a:ea typeface="SimSun" panose="02010600030101010101" pitchFamily="2" charset="-122"/>
              </a:rPr>
              <a:t> me something, and I will repeat it back to you:"</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prompt += "\</a:t>
            </a:r>
            <a:r>
              <a:rPr lang="en-US" sz="1400" spc="-20" dirty="0" err="1">
                <a:latin typeface="Courier New" panose="02070309020205020404" pitchFamily="49" charset="0"/>
                <a:ea typeface="SimSun" panose="02010600030101010101" pitchFamily="2" charset="-122"/>
              </a:rPr>
              <a:t>nEnter</a:t>
            </a:r>
            <a:r>
              <a:rPr lang="en-US" sz="1400" spc="-20" dirty="0">
                <a:latin typeface="Courier New" panose="02070309020205020404" pitchFamily="49" charset="0"/>
                <a:ea typeface="SimSun" panose="02010600030101010101" pitchFamily="2" charset="-122"/>
              </a:rPr>
              <a:t> 'quit' to end the program.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message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message != 'quit':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message = input(prompt)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message != 'quit':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print(message)</a:t>
            </a:r>
          </a:p>
        </p:txBody>
      </p:sp>
      <p:sp>
        <p:nvSpPr>
          <p:cNvPr id="9" name="Rectangle 8"/>
          <p:cNvSpPr/>
          <p:nvPr/>
        </p:nvSpPr>
        <p:spPr>
          <a:xfrm>
            <a:off x="6651812" y="2557641"/>
            <a:ext cx="5302624" cy="3246658"/>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Tell me something, and I will repeat it back to you: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Enter 'quit' to end the program. Hello everyone!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everyone!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Tell me something, and I will repeat it back to you: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Enter 'quit' to end the program. Hello again.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again.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Tell me something, and I will repeat it back to you:</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Enter 'quit' to end the program. Quit</a:t>
            </a:r>
          </a:p>
        </p:txBody>
      </p:sp>
    </p:spTree>
    <p:extLst>
      <p:ext uri="{BB962C8B-B14F-4D97-AF65-F5344CB8AC3E}">
        <p14:creationId xmlns:p14="http://schemas.microsoft.com/office/powerpoint/2010/main" val="83628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Flag (cờ)</a:t>
            </a:r>
          </a:p>
        </p:txBody>
      </p:sp>
      <p:sp>
        <p:nvSpPr>
          <p:cNvPr id="5" name="Rectangle 4"/>
          <p:cNvSpPr/>
          <p:nvPr/>
        </p:nvSpPr>
        <p:spPr>
          <a:xfrm>
            <a:off x="1097280" y="1525578"/>
            <a:ext cx="10058400" cy="92333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trình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chạy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miễn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nhiều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điều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kiện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xem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toàn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trình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đang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hoạt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động</a:t>
            </a:r>
            <a:r>
              <a:rPr lang="en-US" dirty="0">
                <a:latin typeface="Times New Roman" panose="02020603050405020304" pitchFamily="18" charset="0"/>
                <a:ea typeface="SimSun" panose="02010600030101010101" pitchFamily="2" charset="-122"/>
              </a:rPr>
              <a:t> hay </a:t>
            </a:r>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gọi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ﬂag, </a:t>
            </a:r>
            <a:r>
              <a:rPr lang="en-US" dirty="0" err="1">
                <a:latin typeface="Times New Roman" panose="02020603050405020304" pitchFamily="18" charset="0"/>
                <a:ea typeface="SimSun" panose="02010600030101010101" pitchFamily="2" charset="-122"/>
              </a:rPr>
              <a:t>hoạt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như</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tín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hiệu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trình</a:t>
            </a:r>
            <a:endParaRPr lang="en-US" dirty="0"/>
          </a:p>
        </p:txBody>
      </p:sp>
      <p:sp>
        <p:nvSpPr>
          <p:cNvPr id="7" name="Rectangle 6"/>
          <p:cNvSpPr/>
          <p:nvPr/>
        </p:nvSpPr>
        <p:spPr>
          <a:xfrm>
            <a:off x="1097280" y="2877522"/>
            <a:ext cx="7044638" cy="2280240"/>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active = True</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while active: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message = input(prompt)</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if message == 'quit':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active = False</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④</a:t>
            </a: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print(message)</a:t>
            </a:r>
          </a:p>
        </p:txBody>
      </p:sp>
      <p:sp>
        <p:nvSpPr>
          <p:cNvPr id="9" name="Rectangle 8"/>
          <p:cNvSpPr/>
          <p:nvPr/>
        </p:nvSpPr>
        <p:spPr>
          <a:xfrm>
            <a:off x="1097280" y="5339298"/>
            <a:ext cx="10379785" cy="92333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Chương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trình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đầu</a:t>
            </a:r>
            <a:r>
              <a:rPr lang="en-US" dirty="0">
                <a:latin typeface="Times New Roman" panose="02020603050405020304" pitchFamily="18" charset="0"/>
                <a:ea typeface="SimSun" panose="02010600030101010101" pitchFamily="2" charset="-122"/>
              </a:rPr>
              <a:t> ra </a:t>
            </a:r>
            <a:r>
              <a:rPr lang="en-US" dirty="0" err="1">
                <a:latin typeface="Times New Roman" panose="02020603050405020304" pitchFamily="18" charset="0"/>
                <a:ea typeface="SimSun" panose="02010600030101010101" pitchFamily="2" charset="-122"/>
              </a:rPr>
              <a:t>giống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như</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trước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nơi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đã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đặt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kiểm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điều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kiện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trực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tiếp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câu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lệnh</a:t>
            </a:r>
            <a:r>
              <a:rPr lang="en-US" dirty="0">
                <a:latin typeface="Times New Roman" panose="02020603050405020304" pitchFamily="18" charset="0"/>
                <a:ea typeface="SimSun" panose="02010600030101010101" pitchFamily="2" charset="-122"/>
              </a:rPr>
              <a:t> while </a:t>
            </a:r>
            <a:r>
              <a:rPr lang="en-US" dirty="0" err="1">
                <a:latin typeface="Times New Roman" panose="02020603050405020304" pitchFamily="18" charset="0"/>
                <a:ea typeface="SimSun" panose="02010600030101010101" pitchFamily="2" charset="-122"/>
              </a:rPr>
              <a:t>Nhưng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bây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giờ</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ﬂag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liệu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trình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tổng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ở</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thái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hoạt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động</a:t>
            </a:r>
            <a:r>
              <a:rPr lang="en-US" dirty="0">
                <a:latin typeface="Times New Roman" panose="02020603050405020304" pitchFamily="18" charset="0"/>
                <a:ea typeface="SimSun" panose="02010600030101010101" pitchFamily="2" charset="-122"/>
              </a:rPr>
              <a:t> hay </a:t>
            </a:r>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dễ</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dàng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thêm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nhiều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kiểm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sự</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i="1" dirty="0">
                <a:latin typeface="Times New Roman" panose="02020603050405020304" pitchFamily="18" charset="0"/>
                <a:ea typeface="SimSun" panose="02010600030101010101" pitchFamily="2" charset="-122"/>
              </a:rPr>
              <a:t>active</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trở</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thành</a:t>
            </a:r>
            <a:r>
              <a:rPr lang="en-US" dirty="0">
                <a:latin typeface="Times New Roman" panose="02020603050405020304" pitchFamily="18" charset="0"/>
                <a:ea typeface="SimSun" panose="02010600030101010101" pitchFamily="2" charset="-122"/>
              </a:rPr>
              <a:t> False</a:t>
            </a:r>
            <a:endParaRPr lang="en-US" dirty="0"/>
          </a:p>
        </p:txBody>
      </p:sp>
    </p:spTree>
    <p:extLst>
      <p:ext uri="{BB962C8B-B14F-4D97-AF65-F5344CB8AC3E}">
        <p14:creationId xmlns:p14="http://schemas.microsoft.com/office/powerpoint/2010/main" val="353129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Chương 6. Đầu vào người dùng và vòng lặp</a:t>
            </a:r>
            <a:endParaRPr lang="en-US"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a:t>
            </a:r>
            <a:r>
              <a:rPr lang="en-US" b="1"/>
              <a:t>break</a:t>
            </a:r>
            <a:r>
              <a:rPr lang="en-US"/>
              <a:t> để thoát khỏi vòng lặp</a:t>
            </a:r>
          </a:p>
        </p:txBody>
      </p:sp>
      <p:sp>
        <p:nvSpPr>
          <p:cNvPr id="5" name="Rectangle 4"/>
          <p:cNvSpPr/>
          <p:nvPr/>
        </p:nvSpPr>
        <p:spPr>
          <a:xfrm>
            <a:off x="968188" y="1692996"/>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Để thoát khỏi vòng lặp while ngay lập tức mà không cần chạy bất kỳ mã nào còn lại trong vòng lặp, bất kể kết quả của bất kỳ kiểm tra điều kiện nào, hãy sử dụng câu lệnh break</a:t>
            </a:r>
            <a:endParaRPr lang="en-US"/>
          </a:p>
        </p:txBody>
      </p:sp>
      <p:sp>
        <p:nvSpPr>
          <p:cNvPr id="7" name="Rectangle 6"/>
          <p:cNvSpPr/>
          <p:nvPr/>
        </p:nvSpPr>
        <p:spPr>
          <a:xfrm>
            <a:off x="290457" y="2745899"/>
            <a:ext cx="6092415" cy="310046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prompt = "\</a:t>
            </a:r>
            <a:r>
              <a:rPr lang="en-US" sz="1400" spc="-20" dirty="0" err="1">
                <a:latin typeface="Courier New" panose="02070309020205020404" pitchFamily="49" charset="0"/>
                <a:ea typeface="SimSun" panose="02010600030101010101" pitchFamily="2" charset="-122"/>
              </a:rPr>
              <a:t>nPlease</a:t>
            </a:r>
            <a:r>
              <a:rPr lang="en-US" sz="1400" spc="-20" dirty="0">
                <a:latin typeface="Courier New" panose="02070309020205020404" pitchFamily="49" charset="0"/>
                <a:ea typeface="SimSun" panose="02010600030101010101" pitchFamily="2" charset="-122"/>
              </a:rPr>
              <a:t> enter the name of a city you have visited:"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prompt += "\n(Enter 'quit' when you are finished.)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True: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city = input(prompt)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city == 'quit':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b="1" spc="-20" dirty="0">
                <a:latin typeface="Courier New" panose="02070309020205020404" pitchFamily="49" charset="0"/>
                <a:ea typeface="SimSun" panose="02010600030101010101" pitchFamily="2" charset="-122"/>
              </a:rPr>
              <a:t>break</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f"I'd</a:t>
            </a:r>
            <a:r>
              <a:rPr lang="en-US" sz="1400" spc="-20" dirty="0">
                <a:latin typeface="Courier New" panose="02070309020205020404" pitchFamily="49" charset="0"/>
                <a:ea typeface="SimSun" panose="02010600030101010101" pitchFamily="2" charset="-122"/>
              </a:rPr>
              <a:t> love to go to {</a:t>
            </a:r>
            <a:r>
              <a:rPr lang="en-US" sz="1400" spc="-20" dirty="0" err="1">
                <a:latin typeface="Courier New" panose="02070309020205020404" pitchFamily="49" charset="0"/>
                <a:ea typeface="SimSun" panose="02010600030101010101" pitchFamily="2" charset="-122"/>
              </a:rPr>
              <a:t>city.title</a:t>
            </a:r>
            <a:r>
              <a:rPr lang="en-US" sz="1400" spc="-20" dirty="0">
                <a:latin typeface="Courier New" panose="02070309020205020404" pitchFamily="49" charset="0"/>
                <a:ea typeface="SimSun" panose="02010600030101010101" pitchFamily="2" charset="-122"/>
              </a:rPr>
              <a:t>()}!")</a:t>
            </a:r>
          </a:p>
        </p:txBody>
      </p:sp>
      <p:sp>
        <p:nvSpPr>
          <p:cNvPr id="9" name="Rectangle 8"/>
          <p:cNvSpPr/>
          <p:nvPr/>
        </p:nvSpPr>
        <p:spPr>
          <a:xfrm>
            <a:off x="6619091" y="2745899"/>
            <a:ext cx="5282452" cy="326243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Please enter the name of a city you have visited: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(Enter 'quit' when you are finished.) Hanoi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I'd love to go to Hanoi !</a:t>
            </a:r>
          </a:p>
          <a:p>
            <a:pPr algn="just">
              <a:lnSpc>
                <a:spcPct val="115000"/>
              </a:lnSpc>
              <a:spcBef>
                <a:spcPts val="300"/>
              </a:spcBef>
              <a:spcAft>
                <a:spcPts val="300"/>
              </a:spcAft>
            </a:pP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Please enter the name of a city you have visited: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(Enter 'quit' when you are finished.) Saigon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I'd love to go to Saigon!</a:t>
            </a:r>
          </a:p>
          <a:p>
            <a:pPr algn="just">
              <a:lnSpc>
                <a:spcPct val="115000"/>
              </a:lnSpc>
              <a:spcBef>
                <a:spcPts val="300"/>
              </a:spcBef>
              <a:spcAft>
                <a:spcPts val="300"/>
              </a:spcAft>
            </a:pP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Please enter the name of a city you have visited: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(Enter 'quit' when you are finished.) quit</a:t>
            </a:r>
          </a:p>
        </p:txBody>
      </p:sp>
    </p:spTree>
    <p:extLst>
      <p:ext uri="{BB962C8B-B14F-4D97-AF65-F5344CB8AC3E}">
        <p14:creationId xmlns:p14="http://schemas.microsoft.com/office/powerpoint/2010/main" val="252719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a:t>
            </a:r>
            <a:r>
              <a:rPr lang="en-US" b="1"/>
              <a:t>continue</a:t>
            </a:r>
            <a:r>
              <a:rPr lang="en-US"/>
              <a:t> trong vòng lặp</a:t>
            </a:r>
          </a:p>
        </p:txBody>
      </p:sp>
      <p:sp>
        <p:nvSpPr>
          <p:cNvPr id="5" name="Rectangle 4"/>
          <p:cNvSpPr/>
          <p:nvPr/>
        </p:nvSpPr>
        <p:spPr>
          <a:xfrm>
            <a:off x="1097280" y="1853924"/>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Thay vì thoát ra khỏi vòng lặp hoàn toàn mà không thực hiện phần còn lại của nó , ta có thể sử dụng câu lệnh continue để quay lại phần đầu của vòng lặp dựa trên kết quả của một bài kiểm tra có điều kiện</a:t>
            </a:r>
            <a:endParaRPr lang="en-US"/>
          </a:p>
        </p:txBody>
      </p:sp>
      <p:sp>
        <p:nvSpPr>
          <p:cNvPr id="7" name="Rectangle 6"/>
          <p:cNvSpPr/>
          <p:nvPr/>
        </p:nvSpPr>
        <p:spPr>
          <a:xfrm>
            <a:off x="1097280" y="3257215"/>
            <a:ext cx="6096000" cy="1955535"/>
          </a:xfrm>
          <a:prstGeom prst="rect">
            <a:avLst/>
          </a:prstGeom>
        </p:spPr>
        <p:txBody>
          <a:bodyPr>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current_number</a:t>
            </a:r>
            <a:r>
              <a:rPr lang="en-US" sz="1400" spc="-20" dirty="0">
                <a:latin typeface="Courier New" panose="02070309020205020404" pitchFamily="49" charset="0"/>
                <a:ea typeface="SimSun" panose="02010600030101010101" pitchFamily="2" charset="-122"/>
              </a:rPr>
              <a:t> =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a:t>
            </a:r>
            <a:r>
              <a:rPr lang="en-US" sz="1400" spc="-20" dirty="0" err="1">
                <a:latin typeface="Courier New" panose="02070309020205020404" pitchFamily="49" charset="0"/>
                <a:ea typeface="SimSun" panose="02010600030101010101" pitchFamily="2" charset="-122"/>
              </a:rPr>
              <a:t>current_number</a:t>
            </a:r>
            <a:r>
              <a:rPr lang="en-US" sz="1400" spc="-20" dirty="0">
                <a:latin typeface="Courier New" panose="02070309020205020404" pitchFamily="49" charset="0"/>
                <a:ea typeface="SimSun" panose="02010600030101010101" pitchFamily="2" charset="-122"/>
              </a:rPr>
              <a:t> &lt; 10: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current_number</a:t>
            </a:r>
            <a:r>
              <a:rPr lang="en-US" sz="1400" spc="-20" dirty="0">
                <a:latin typeface="Courier New" panose="02070309020205020404" pitchFamily="49" charset="0"/>
                <a:ea typeface="SimSun" panose="02010600030101010101" pitchFamily="2" charset="-122"/>
              </a:rPr>
              <a:t> += 1</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current_number</a:t>
            </a:r>
            <a:r>
              <a:rPr lang="en-US" sz="1400" spc="-20" dirty="0">
                <a:latin typeface="Courier New" panose="02070309020205020404" pitchFamily="49" charset="0"/>
                <a:ea typeface="SimSun" panose="02010600030101010101" pitchFamily="2" charset="-122"/>
              </a:rPr>
              <a:t> % 2 ==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b="1" spc="-20" dirty="0">
                <a:latin typeface="Courier New" panose="02070309020205020404" pitchFamily="49" charset="0"/>
                <a:ea typeface="SimSun" panose="02010600030101010101" pitchFamily="2" charset="-122"/>
              </a:rPr>
              <a:t>continue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current_number</a:t>
            </a:r>
            <a:r>
              <a:rPr lang="en-US" sz="1400" spc="-20" dirty="0">
                <a:latin typeface="Courier New" panose="02070309020205020404" pitchFamily="49" charset="0"/>
                <a:ea typeface="SimSun" panose="02010600030101010101" pitchFamily="2" charset="-122"/>
              </a:rPr>
              <a:t>)</a:t>
            </a:r>
          </a:p>
        </p:txBody>
      </p:sp>
      <p:sp>
        <p:nvSpPr>
          <p:cNvPr id="11" name="Rectangle 10"/>
          <p:cNvSpPr/>
          <p:nvPr/>
        </p:nvSpPr>
        <p:spPr>
          <a:xfrm>
            <a:off x="6096000" y="3423413"/>
            <a:ext cx="999564" cy="162313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3</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7</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9</a:t>
            </a:r>
          </a:p>
        </p:txBody>
      </p:sp>
    </p:spTree>
    <p:extLst>
      <p:ext uri="{BB962C8B-B14F-4D97-AF65-F5344CB8AC3E}">
        <p14:creationId xmlns:p14="http://schemas.microsoft.com/office/powerpoint/2010/main" val="92101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Tránh lặp vô hạn</a:t>
            </a:r>
          </a:p>
        </p:txBody>
      </p:sp>
      <p:sp>
        <p:nvSpPr>
          <p:cNvPr id="5" name="Rectangle 4"/>
          <p:cNvSpPr/>
          <p:nvPr/>
        </p:nvSpPr>
        <p:spPr>
          <a:xfrm>
            <a:off x="1097280" y="1660614"/>
            <a:ext cx="9270402" cy="369332"/>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Mỗi vòng lặp while cần một cách để dừng chạy để nó sẽ không tiếp tục chạy mãi mãi. </a:t>
            </a:r>
            <a:endParaRPr lang="en-US"/>
          </a:p>
        </p:txBody>
      </p:sp>
      <p:sp>
        <p:nvSpPr>
          <p:cNvPr id="7" name="Rectangle 6"/>
          <p:cNvSpPr/>
          <p:nvPr/>
        </p:nvSpPr>
        <p:spPr>
          <a:xfrm>
            <a:off x="1097279" y="2204415"/>
            <a:ext cx="2272221" cy="163891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#normal</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x = 1</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x &lt;= 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print(x)</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x += 1</a:t>
            </a:r>
          </a:p>
        </p:txBody>
      </p:sp>
      <p:sp>
        <p:nvSpPr>
          <p:cNvPr id="9" name="Rectangle 8"/>
          <p:cNvSpPr/>
          <p:nvPr/>
        </p:nvSpPr>
        <p:spPr>
          <a:xfrm>
            <a:off x="3928782" y="2324889"/>
            <a:ext cx="3003177" cy="13061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This loop runs forever!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x = 1</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x &lt;= 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print(x)</a:t>
            </a:r>
          </a:p>
        </p:txBody>
      </p:sp>
      <p:sp>
        <p:nvSpPr>
          <p:cNvPr id="11" name="Rectangle 10"/>
          <p:cNvSpPr/>
          <p:nvPr/>
        </p:nvSpPr>
        <p:spPr>
          <a:xfrm>
            <a:off x="8352957" y="2314085"/>
            <a:ext cx="1281953" cy="162313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 </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--snip—</a:t>
            </a:r>
          </a:p>
        </p:txBody>
      </p:sp>
      <p:sp>
        <p:nvSpPr>
          <p:cNvPr id="13" name="Rectangle 12"/>
          <p:cNvSpPr/>
          <p:nvPr/>
        </p:nvSpPr>
        <p:spPr>
          <a:xfrm>
            <a:off x="1097280" y="4243428"/>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Nếu chương trình bị mắc kẹt trong một vòng lặp vô hạn, hãy nhấn cTrL-C hoặc chỉ cần đóng cửa sổ đầu cuối hiển thị đầu ra chương trình</a:t>
            </a:r>
            <a:endParaRPr lang="en-US"/>
          </a:p>
        </p:txBody>
      </p:sp>
      <p:sp>
        <p:nvSpPr>
          <p:cNvPr id="15" name="Rectangle 14"/>
          <p:cNvSpPr/>
          <p:nvPr/>
        </p:nvSpPr>
        <p:spPr>
          <a:xfrm>
            <a:off x="1097280" y="5038769"/>
            <a:ext cx="10058400"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Đảm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bảo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ít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nhất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trình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điều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kiện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lặp</a:t>
            </a:r>
            <a:r>
              <a:rPr lang="en-US" dirty="0">
                <a:latin typeface="Times New Roman" panose="02020603050405020304" pitchFamily="18" charset="0"/>
                <a:ea typeface="SimSun" panose="02010600030101010101" pitchFamily="2" charset="-122"/>
              </a:rPr>
              <a:t> True </a:t>
            </a:r>
            <a:r>
              <a:rPr lang="en-US" dirty="0" err="1">
                <a:latin typeface="Times New Roman" panose="02020603050405020304" pitchFamily="18" charset="0"/>
                <a:ea typeface="SimSun" panose="02010600030101010101" pitchFamily="2" charset="-122"/>
              </a:rPr>
              <a:t>hoặc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trình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câu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lệnh</a:t>
            </a:r>
            <a:r>
              <a:rPr lang="en-US" dirty="0">
                <a:latin typeface="Times New Roman" panose="02020603050405020304" pitchFamily="18" charset="0"/>
                <a:ea typeface="SimSun" panose="02010600030101010101" pitchFamily="2" charset="-122"/>
              </a:rPr>
              <a:t> break.</a:t>
            </a:r>
            <a:endParaRPr lang="en-US" dirty="0"/>
          </a:p>
        </p:txBody>
      </p:sp>
    </p:spTree>
    <p:extLst>
      <p:ext uri="{BB962C8B-B14F-4D97-AF65-F5344CB8AC3E}">
        <p14:creationId xmlns:p14="http://schemas.microsoft.com/office/powerpoint/2010/main" val="3519136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Vòng</a:t>
            </a:r>
            <a:r>
              <a:rPr lang="en-US" dirty="0"/>
              <a:t> </a:t>
            </a:r>
            <a:r>
              <a:rPr lang="en-US" dirty="0" err="1"/>
              <a:t>lặp</a:t>
            </a:r>
            <a:r>
              <a:rPr lang="en-US" dirty="0"/>
              <a:t> while </a:t>
            </a:r>
            <a:r>
              <a:rPr lang="en-US" dirty="0" err="1"/>
              <a:t>với</a:t>
            </a:r>
            <a:r>
              <a:rPr lang="en-US" dirty="0"/>
              <a:t> </a:t>
            </a:r>
            <a:r>
              <a:rPr lang="en-US" dirty="0" err="1"/>
              <a:t>danh</a:t>
            </a:r>
            <a:r>
              <a:rPr lang="en-US" dirty="0"/>
              <a:t> </a:t>
            </a:r>
            <a:r>
              <a:rPr lang="en-US" dirty="0" err="1"/>
              <a:t>sách</a:t>
            </a:r>
            <a:r>
              <a:rPr lang="en-US" dirty="0"/>
              <a:t> </a:t>
            </a:r>
            <a:r>
              <a:rPr lang="en-US" dirty="0" err="1"/>
              <a:t>và</a:t>
            </a:r>
            <a:r>
              <a:rPr lang="en-US" dirty="0"/>
              <a:t> </a:t>
            </a:r>
            <a:r>
              <a:rPr lang="en-US" dirty="0" err="1"/>
              <a:t>từ</a:t>
            </a:r>
            <a:r>
              <a:rPr lang="en-US" dirty="0"/>
              <a:t> </a:t>
            </a:r>
            <a:r>
              <a:rPr lang="en-US" dirty="0" err="1"/>
              <a:t>điển</a:t>
            </a:r>
            <a:endParaRPr lang="en-US" dirty="0"/>
          </a:p>
        </p:txBody>
      </p:sp>
      <p:sp>
        <p:nvSpPr>
          <p:cNvPr id="5" name="Rectangle 4"/>
          <p:cNvSpPr/>
          <p:nvPr/>
        </p:nvSpPr>
        <p:spPr>
          <a:xfrm>
            <a:off x="1097280" y="3511766"/>
            <a:ext cx="10058400" cy="2181944"/>
          </a:xfrm>
          <a:prstGeom prst="rect">
            <a:avLst/>
          </a:prstGeom>
        </p:spPr>
        <p:txBody>
          <a:bodyPr wrap="square">
            <a:spAutoFit/>
          </a:bodyPr>
          <a:lstStyle/>
          <a:p>
            <a:pPr algn="just">
              <a:lnSpc>
                <a:spcPct val="115000"/>
              </a:lnSpc>
              <a:spcBef>
                <a:spcPts val="300"/>
              </a:spcBef>
              <a:spcAft>
                <a:spcPts val="300"/>
              </a:spcAft>
            </a:pPr>
            <a:r>
              <a:rPr lang="vi-VN" sz="2400" spc="-20">
                <a:latin typeface="Times New Roman" panose="02020603050405020304" pitchFamily="18" charset="0"/>
                <a:ea typeface="SimSun" panose="02010600030101010101" pitchFamily="2" charset="-122"/>
              </a:rPr>
              <a:t>Vòng lặp for có hiệu quả để lặp qua một danh sách, nhưng </a:t>
            </a:r>
            <a:r>
              <a:rPr lang="en-US" sz="2400" spc="-20">
                <a:latin typeface="Times New Roman" panose="02020603050405020304" pitchFamily="18" charset="0"/>
                <a:ea typeface="SimSun" panose="02010600030101010101" pitchFamily="2" charset="-122"/>
              </a:rPr>
              <a:t>chúng ta</a:t>
            </a:r>
            <a:r>
              <a:rPr lang="vi-VN" sz="2400" spc="-20">
                <a:latin typeface="Times New Roman" panose="02020603050405020304" pitchFamily="18" charset="0"/>
                <a:ea typeface="SimSun" panose="02010600030101010101" pitchFamily="2" charset="-122"/>
              </a:rPr>
              <a:t> không nên sửa đổi danh sách bên trong vòng lặp for vì Python sẽ gặp khó khăn trong việc theo dõi các </a:t>
            </a:r>
            <a:r>
              <a:rPr lang="en-US" sz="2400" spc="-20">
                <a:latin typeface="Times New Roman" panose="02020603050405020304" pitchFamily="18" charset="0"/>
                <a:ea typeface="SimSun" panose="02010600030101010101" pitchFamily="2" charset="-122"/>
              </a:rPr>
              <a:t>phần tử</a:t>
            </a:r>
            <a:r>
              <a:rPr lang="vi-VN" sz="2400" spc="-20">
                <a:latin typeface="Times New Roman" panose="02020603050405020304" pitchFamily="18" charset="0"/>
                <a:ea typeface="SimSun" panose="02010600030101010101" pitchFamily="2" charset="-122"/>
              </a:rPr>
              <a:t> trong danh sách. Để sửa đổi danh sách khi </a:t>
            </a:r>
            <a:r>
              <a:rPr lang="en-US" sz="2400" spc="-20">
                <a:latin typeface="Times New Roman" panose="02020603050405020304" pitchFamily="18" charset="0"/>
                <a:ea typeface="SimSun" panose="02010600030101010101" pitchFamily="2" charset="-122"/>
              </a:rPr>
              <a:t>ta</a:t>
            </a:r>
            <a:r>
              <a:rPr lang="vi-VN" sz="2400" spc="-20">
                <a:latin typeface="Times New Roman" panose="02020603050405020304" pitchFamily="18" charset="0"/>
                <a:ea typeface="SimSun" panose="02010600030101010101" pitchFamily="2" charset="-122"/>
              </a:rPr>
              <a:t> làm việc với nó, hãy sử dụng vòng lặp while. Sử dụng vòng lặp while với danh sách và từ điển cho phép </a:t>
            </a:r>
            <a:r>
              <a:rPr lang="en-US" sz="2400" spc="-20">
                <a:latin typeface="Times New Roman" panose="02020603050405020304" pitchFamily="18" charset="0"/>
                <a:ea typeface="SimSun" panose="02010600030101010101" pitchFamily="2" charset="-122"/>
              </a:rPr>
              <a:t>ta</a:t>
            </a:r>
            <a:r>
              <a:rPr lang="vi-VN" sz="2400" spc="-20">
                <a:latin typeface="Times New Roman" panose="02020603050405020304" pitchFamily="18" charset="0"/>
                <a:ea typeface="SimSun" panose="02010600030101010101" pitchFamily="2" charset="-122"/>
              </a:rPr>
              <a:t> thu thập, lưu trữ và tổ chức nhiều đầu vào để kiểm tra và báo cáo về sau.</a:t>
            </a:r>
            <a:endParaRPr lang="en-US" sz="2400" spc="-20">
              <a:latin typeface="Times New Roman" panose="02020603050405020304" pitchFamily="18" charset="0"/>
              <a:ea typeface="SimSun" panose="02010600030101010101" pitchFamily="2" charset="-122"/>
            </a:endParaRPr>
          </a:p>
        </p:txBody>
      </p:sp>
      <p:sp>
        <p:nvSpPr>
          <p:cNvPr id="7" name="Rectangle 6"/>
          <p:cNvSpPr/>
          <p:nvPr/>
        </p:nvSpPr>
        <p:spPr>
          <a:xfrm>
            <a:off x="1097280" y="2372971"/>
            <a:ext cx="10058400" cy="830997"/>
          </a:xfrm>
          <a:prstGeom prst="rect">
            <a:avLst/>
          </a:prstGeom>
        </p:spPr>
        <p:txBody>
          <a:bodyPr wrap="square">
            <a:spAutoFit/>
          </a:bodyPr>
          <a:lstStyle/>
          <a:p>
            <a:r>
              <a:rPr lang="en-US" sz="2400">
                <a:latin typeface="Times New Roman" panose="02020603050405020304" pitchFamily="18" charset="0"/>
                <a:ea typeface="SimSun" panose="02010600030101010101" pitchFamily="2" charset="-122"/>
              </a:rPr>
              <a:t>Đ</a:t>
            </a:r>
            <a:r>
              <a:rPr lang="vi-VN" sz="2400">
                <a:latin typeface="Times New Roman" panose="02020603050405020304" pitchFamily="18" charset="0"/>
                <a:ea typeface="SimSun" panose="02010600030101010101" pitchFamily="2" charset="-122"/>
              </a:rPr>
              <a:t>ể theo dõi nhiều người dùng và các thông tin, chúng </a:t>
            </a:r>
            <a:r>
              <a:rPr lang="en-US" sz="2400">
                <a:latin typeface="Times New Roman" panose="02020603050405020304" pitchFamily="18" charset="0"/>
                <a:ea typeface="SimSun" panose="02010600030101010101" pitchFamily="2" charset="-122"/>
              </a:rPr>
              <a:t>ta</a:t>
            </a:r>
            <a:r>
              <a:rPr lang="vi-VN" sz="2400">
                <a:latin typeface="Times New Roman" panose="02020603050405020304" pitchFamily="18" charset="0"/>
                <a:ea typeface="SimSun" panose="02010600030101010101" pitchFamily="2" charset="-122"/>
              </a:rPr>
              <a:t> sẽ cần sử dụng danh sách và từ điển với vòng lặp while.</a:t>
            </a:r>
            <a:endParaRPr lang="en-US" sz="2400"/>
          </a:p>
        </p:txBody>
      </p:sp>
    </p:spTree>
    <p:extLst>
      <p:ext uri="{BB962C8B-B14F-4D97-AF65-F5344CB8AC3E}">
        <p14:creationId xmlns:p14="http://schemas.microsoft.com/office/powerpoint/2010/main" val="3131818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Chuyển</a:t>
            </a:r>
            <a:r>
              <a:rPr lang="en-US" dirty="0"/>
              <a:t> </a:t>
            </a:r>
            <a:r>
              <a:rPr lang="en-US" dirty="0" err="1"/>
              <a:t>phần</a:t>
            </a:r>
            <a:r>
              <a:rPr lang="en-US" dirty="0"/>
              <a:t> </a:t>
            </a:r>
            <a:r>
              <a:rPr lang="en-US" dirty="0" err="1"/>
              <a:t>tử</a:t>
            </a:r>
            <a:r>
              <a:rPr lang="en-US" dirty="0"/>
              <a:t> </a:t>
            </a:r>
            <a:r>
              <a:rPr lang="en-US" dirty="0" err="1"/>
              <a:t>từ</a:t>
            </a:r>
            <a:r>
              <a:rPr lang="en-US" dirty="0"/>
              <a:t> </a:t>
            </a:r>
            <a:r>
              <a:rPr lang="en-US" dirty="0" err="1"/>
              <a:t>danh</a:t>
            </a:r>
            <a:r>
              <a:rPr lang="en-US" dirty="0"/>
              <a:t> </a:t>
            </a:r>
            <a:r>
              <a:rPr lang="en-US" dirty="0" err="1"/>
              <a:t>sách</a:t>
            </a:r>
            <a:endParaRPr lang="en-US" dirty="0"/>
          </a:p>
        </p:txBody>
      </p:sp>
      <p:sp>
        <p:nvSpPr>
          <p:cNvPr id="5" name="Rectangle 4"/>
          <p:cNvSpPr/>
          <p:nvPr/>
        </p:nvSpPr>
        <p:spPr>
          <a:xfrm>
            <a:off x="989704" y="1811533"/>
            <a:ext cx="10058400"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Sử</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dụng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vòng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lặp</a:t>
            </a:r>
            <a:r>
              <a:rPr lang="en-US" dirty="0">
                <a:latin typeface="Times New Roman" panose="02020603050405020304" pitchFamily="18" charset="0"/>
                <a:ea typeface="SimSun" panose="02010600030101010101" pitchFamily="2" charset="-122"/>
              </a:rPr>
              <a:t> while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kéo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người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dùng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khỏi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danh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người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dùng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chưa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minh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sau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thêm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họ</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danh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riêng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người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dùng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minh</a:t>
            </a:r>
            <a:endParaRPr lang="en-US" dirty="0"/>
          </a:p>
        </p:txBody>
      </p:sp>
      <p:sp>
        <p:nvSpPr>
          <p:cNvPr id="7" name="Rectangle 6"/>
          <p:cNvSpPr/>
          <p:nvPr/>
        </p:nvSpPr>
        <p:spPr>
          <a:xfrm>
            <a:off x="989704" y="2873637"/>
            <a:ext cx="6110343" cy="3262432"/>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unconfirmed_users</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alice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brian</a:t>
            </a:r>
            <a:r>
              <a:rPr lang="en-US" sz="1400" spc="-20" dirty="0">
                <a:latin typeface="Courier New" panose="02070309020205020404" pitchFamily="49" charset="0"/>
                <a:ea typeface="SimSun" panose="02010600030101010101" pitchFamily="2" charset="-122"/>
              </a:rPr>
              <a:t>', 'candace']</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confirmed_users</a:t>
            </a:r>
            <a:r>
              <a:rPr lang="en-US" sz="1400" spc="-20" dirty="0">
                <a:latin typeface="Courier New" panose="02070309020205020404" pitchFamily="49" charset="0"/>
                <a:ea typeface="SimSun" panose="02010600030101010101" pitchFamily="2" charset="-122"/>
              </a:rPr>
              <a:t> =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while </a:t>
            </a:r>
            <a:r>
              <a:rPr lang="en-US" sz="1400" spc="-20" dirty="0" err="1">
                <a:latin typeface="Courier New" panose="02070309020205020404" pitchFamily="49" charset="0"/>
                <a:ea typeface="SimSun" panose="02010600030101010101" pitchFamily="2" charset="-122"/>
              </a:rPr>
              <a:t>unconfirmed_users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current_user</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unconfirmed_users.pop</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f"Verifying</a:t>
            </a:r>
            <a:r>
              <a:rPr lang="en-US" sz="1400" spc="-20" dirty="0">
                <a:latin typeface="Courier New" panose="02070309020205020404" pitchFamily="49" charset="0"/>
                <a:ea typeface="SimSun" panose="02010600030101010101" pitchFamily="2" charset="-122"/>
              </a:rPr>
              <a:t> user: {</a:t>
            </a:r>
            <a:r>
              <a:rPr lang="en-US" sz="1400" spc="-20" dirty="0" err="1">
                <a:latin typeface="Courier New" panose="02070309020205020404" pitchFamily="49" charset="0"/>
                <a:ea typeface="SimSun" panose="02010600030101010101" pitchFamily="2" charset="-122"/>
              </a:rPr>
              <a:t>current_user.title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confirmed_users.append</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current_user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Display all confirmed users.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nThe</a:t>
            </a:r>
            <a:r>
              <a:rPr lang="en-US" sz="1400" spc="-20" dirty="0">
                <a:latin typeface="Courier New" panose="02070309020205020404" pitchFamily="49" charset="0"/>
                <a:ea typeface="SimSun" panose="02010600030101010101" pitchFamily="2" charset="-122"/>
              </a:rPr>
              <a:t> following users have been confirmed:")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for </a:t>
            </a:r>
            <a:r>
              <a:rPr lang="en-US" sz="1400" spc="-20" dirty="0" err="1">
                <a:latin typeface="Courier New" panose="02070309020205020404" pitchFamily="49" charset="0"/>
                <a:ea typeface="SimSun" panose="02010600030101010101" pitchFamily="2" charset="-122"/>
              </a:rPr>
              <a:t>confirmed_user</a:t>
            </a:r>
            <a:r>
              <a:rPr lang="en-US" sz="1400" spc="-20" dirty="0">
                <a:latin typeface="Courier New" panose="02070309020205020404" pitchFamily="49" charset="0"/>
                <a:ea typeface="SimSun" panose="02010600030101010101" pitchFamily="2" charset="-122"/>
              </a:rPr>
              <a:t> in </a:t>
            </a:r>
            <a:r>
              <a:rPr lang="en-US" sz="1400" spc="-20" dirty="0" err="1">
                <a:latin typeface="Courier New" panose="02070309020205020404" pitchFamily="49" charset="0"/>
                <a:ea typeface="SimSun" panose="02010600030101010101" pitchFamily="2" charset="-122"/>
              </a:rPr>
              <a:t>confirmed_users</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confirmed_user.title</a:t>
            </a:r>
            <a:r>
              <a:rPr lang="en-US" sz="1400" spc="-20" dirty="0">
                <a:latin typeface="Courier New" panose="02070309020205020404" pitchFamily="49" charset="0"/>
                <a:ea typeface="SimSun" panose="02010600030101010101" pitchFamily="2" charset="-122"/>
              </a:rPr>
              <a:t>())</a:t>
            </a:r>
          </a:p>
        </p:txBody>
      </p:sp>
      <p:sp>
        <p:nvSpPr>
          <p:cNvPr id="8" name="Rectangle 7"/>
          <p:cNvSpPr/>
          <p:nvPr/>
        </p:nvSpPr>
        <p:spPr>
          <a:xfrm>
            <a:off x="7362265" y="2873637"/>
            <a:ext cx="4518211" cy="2597249"/>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Verifying user: Candace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Verifying user: Brian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Verifying user: Alice</a:t>
            </a:r>
          </a:p>
          <a:p>
            <a:pPr algn="just">
              <a:lnSpc>
                <a:spcPct val="115000"/>
              </a:lnSpc>
              <a:spcBef>
                <a:spcPts val="300"/>
              </a:spcBef>
              <a:spcAft>
                <a:spcPts val="300"/>
              </a:spcAft>
            </a:pP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The following users have been confirmed:</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Candace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Brian</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Alice</a:t>
            </a:r>
          </a:p>
        </p:txBody>
      </p:sp>
    </p:spTree>
    <p:extLst>
      <p:ext uri="{BB962C8B-B14F-4D97-AF65-F5344CB8AC3E}">
        <p14:creationId xmlns:p14="http://schemas.microsoft.com/office/powerpoint/2010/main" val="384071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Xóa</a:t>
            </a:r>
            <a:r>
              <a:rPr lang="en-US" dirty="0"/>
              <a:t> </a:t>
            </a:r>
            <a:r>
              <a:rPr lang="en-US" dirty="0" err="1"/>
              <a:t>thể</a:t>
            </a:r>
            <a:r>
              <a:rPr lang="en-US" dirty="0"/>
              <a:t> </a:t>
            </a:r>
            <a:r>
              <a:rPr lang="en-US" dirty="0" err="1"/>
              <a:t>hiện</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danh</a:t>
            </a:r>
            <a:r>
              <a:rPr lang="en-US" dirty="0"/>
              <a:t> </a:t>
            </a:r>
            <a:r>
              <a:rPr lang="en-US" dirty="0" err="1"/>
              <a:t>sách</a:t>
            </a:r>
            <a:endParaRPr lang="en-US" dirty="0"/>
          </a:p>
        </p:txBody>
      </p:sp>
      <p:sp>
        <p:nvSpPr>
          <p:cNvPr id="5" name="Rectangle 4"/>
          <p:cNvSpPr/>
          <p:nvPr/>
        </p:nvSpPr>
        <p:spPr>
          <a:xfrm>
            <a:off x="1097280" y="1968224"/>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Giả sử ta có một danh sách các vật nuôi có giá trị 'cat' được lặp lại nhiều lần. Để loại bỏ tất cả các trường hợp của giá trị đó, ta có thể chạy một vòng lặp while cho đến khi 'cat' không còn còn trong danh sách</a:t>
            </a:r>
            <a:endParaRPr lang="en-US"/>
          </a:p>
        </p:txBody>
      </p:sp>
      <p:sp>
        <p:nvSpPr>
          <p:cNvPr id="7" name="Rectangle 6"/>
          <p:cNvSpPr/>
          <p:nvPr/>
        </p:nvSpPr>
        <p:spPr>
          <a:xfrm>
            <a:off x="1097279" y="2845419"/>
            <a:ext cx="7602967" cy="1638910"/>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pets = ['dog', 'cat', 'dog', 'goldfish', 'cat', 'rabbit', 'cat']</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print(pets)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while 'cat' in pets:</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pets.remove('cat')</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print(pets)</a:t>
            </a:r>
          </a:p>
        </p:txBody>
      </p:sp>
      <p:sp>
        <p:nvSpPr>
          <p:cNvPr id="9" name="Rectangle 8"/>
          <p:cNvSpPr/>
          <p:nvPr/>
        </p:nvSpPr>
        <p:spPr>
          <a:xfrm>
            <a:off x="1097280" y="4954874"/>
            <a:ext cx="9707432" cy="649024"/>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['dog', 'cat', 'dog', 'goldfish', 'cat', 'rabbit', 'cat']</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['dog', 'dog', 'goldfish', 'rabbit']</a:t>
            </a:r>
          </a:p>
        </p:txBody>
      </p:sp>
    </p:spTree>
    <p:extLst>
      <p:ext uri="{BB962C8B-B14F-4D97-AF65-F5344CB8AC3E}">
        <p14:creationId xmlns:p14="http://schemas.microsoft.com/office/powerpoint/2010/main" val="540587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a:latin typeface="Calibri Light" panose="020F0302020204030204" pitchFamily="34" charset="0"/>
                <a:cs typeface="Calibri Light" panose="020F0302020204030204" pitchFamily="34" charset="0"/>
              </a:rPr>
              <a:t>Điền từ điển với đầu vào người dùng</a:t>
            </a:r>
            <a:endParaRPr lang="en-US">
              <a:latin typeface="Calibri Light" panose="020F0302020204030204" pitchFamily="34" charset="0"/>
              <a:cs typeface="Calibri Light" panose="020F0302020204030204" pitchFamily="34" charset="0"/>
            </a:endParaRPr>
          </a:p>
        </p:txBody>
      </p:sp>
      <p:sp>
        <p:nvSpPr>
          <p:cNvPr id="6" name="Rectangle 5"/>
          <p:cNvSpPr/>
          <p:nvPr/>
        </p:nvSpPr>
        <p:spPr>
          <a:xfrm>
            <a:off x="155986" y="1921238"/>
            <a:ext cx="6096000" cy="4185761"/>
          </a:xfrm>
          <a:prstGeom prst="rect">
            <a:avLst/>
          </a:prstGeom>
        </p:spPr>
        <p:txBody>
          <a:bodyPr>
            <a:spAutoFit/>
          </a:bodyPr>
          <a:lstStyle/>
          <a:p>
            <a:r>
              <a:rPr lang="en-US" sz="1400" spc="-20" dirty="0">
                <a:latin typeface="Courier New" panose="02070309020205020404" pitchFamily="49" charset="0"/>
                <a:ea typeface="SimSun" panose="02010600030101010101" pitchFamily="2" charset="-122"/>
              </a:rPr>
              <a:t>responses = {}</a:t>
            </a:r>
          </a:p>
          <a:p>
            <a:r>
              <a:rPr lang="en-US" sz="1400" spc="-20" dirty="0">
                <a:latin typeface="Courier New" panose="02070309020205020404" pitchFamily="49" charset="0"/>
                <a:ea typeface="SimSun" panose="02010600030101010101" pitchFamily="2" charset="-122"/>
              </a:rPr>
              <a:t># Set a flag to indicate that polling is active.</a:t>
            </a:r>
          </a:p>
          <a:p>
            <a:r>
              <a:rPr lang="en-US" sz="1400" spc="-20" dirty="0" err="1">
                <a:latin typeface="Courier New" panose="02070309020205020404" pitchFamily="49" charset="0"/>
                <a:ea typeface="SimSun" panose="02010600030101010101" pitchFamily="2" charset="-122"/>
              </a:rPr>
              <a:t>polling_active</a:t>
            </a:r>
            <a:r>
              <a:rPr lang="en-US" sz="1400" spc="-20" dirty="0">
                <a:latin typeface="Courier New" panose="02070309020205020404" pitchFamily="49" charset="0"/>
                <a:ea typeface="SimSun" panose="02010600030101010101" pitchFamily="2" charset="-122"/>
              </a:rPr>
              <a:t> = True</a:t>
            </a:r>
          </a:p>
          <a:p>
            <a:r>
              <a:rPr lang="en-US" sz="1400" spc="-20" dirty="0">
                <a:latin typeface="Courier New" panose="02070309020205020404" pitchFamily="49" charset="0"/>
                <a:ea typeface="SimSun" panose="02010600030101010101" pitchFamily="2" charset="-122"/>
              </a:rPr>
              <a:t>while </a:t>
            </a:r>
            <a:r>
              <a:rPr lang="en-US" sz="1400" spc="-20" dirty="0" err="1">
                <a:latin typeface="Courier New" panose="02070309020205020404" pitchFamily="49" charset="0"/>
                <a:ea typeface="SimSun" panose="02010600030101010101" pitchFamily="2" charset="-122"/>
              </a:rPr>
              <a:t>polling_active</a:t>
            </a:r>
            <a:r>
              <a:rPr lang="en-US" sz="1400" spc="-20" dirty="0">
                <a:latin typeface="Courier New" panose="02070309020205020404" pitchFamily="49" charset="0"/>
                <a:ea typeface="SimSun" panose="02010600030101010101" pitchFamily="2" charset="-122"/>
              </a:rPr>
              <a:t>:</a:t>
            </a:r>
          </a:p>
          <a:p>
            <a:r>
              <a:rPr lang="en-US" sz="1400" spc="-20" dirty="0">
                <a:latin typeface="Courier New" panose="02070309020205020404" pitchFamily="49" charset="0"/>
                <a:ea typeface="SimSun" panose="02010600030101010101" pitchFamily="2" charset="-122"/>
              </a:rPr>
              <a:t># Prompt for the person's name and response.</a:t>
            </a:r>
          </a:p>
          <a:p>
            <a:r>
              <a:rPr lang="en-US" sz="1400" spc="-20" dirty="0">
                <a:latin typeface="Courier New" panose="02070309020205020404" pitchFamily="49" charset="0"/>
                <a:ea typeface="SimSun" panose="02010600030101010101" pitchFamily="2" charset="-122"/>
              </a:rPr>
              <a:t>	name = input("\</a:t>
            </a:r>
            <a:r>
              <a:rPr lang="en-US" sz="1400" spc="-20" dirty="0" err="1">
                <a:latin typeface="Courier New" panose="02070309020205020404" pitchFamily="49" charset="0"/>
                <a:ea typeface="SimSun" panose="02010600030101010101" pitchFamily="2" charset="-122"/>
              </a:rPr>
              <a:t>nWhat</a:t>
            </a:r>
            <a:r>
              <a:rPr lang="en-US" sz="1400" spc="-20" dirty="0">
                <a:latin typeface="Courier New" panose="02070309020205020404" pitchFamily="49" charset="0"/>
                <a:ea typeface="SimSun" panose="02010600030101010101" pitchFamily="2" charset="-122"/>
              </a:rPr>
              <a:t> is your name? ")</a:t>
            </a:r>
          </a:p>
          <a:p>
            <a:r>
              <a:rPr lang="en-US" sz="1400" spc="-20" dirty="0">
                <a:latin typeface="Courier New" panose="02070309020205020404" pitchFamily="49" charset="0"/>
                <a:ea typeface="SimSun" panose="02010600030101010101" pitchFamily="2" charset="-122"/>
              </a:rPr>
              <a:t>	response = input("Which mountain would you like to climb someday? ")</a:t>
            </a:r>
          </a:p>
          <a:p>
            <a:r>
              <a:rPr lang="en-US" sz="1400" spc="-20" dirty="0">
                <a:latin typeface="Courier New" panose="02070309020205020404" pitchFamily="49" charset="0"/>
                <a:ea typeface="SimSun" panose="02010600030101010101" pitchFamily="2" charset="-122"/>
              </a:rPr>
              <a:t># Store the response in the dictionary.</a:t>
            </a:r>
          </a:p>
          <a:p>
            <a:r>
              <a:rPr lang="en-US" sz="1400" spc="-20" dirty="0">
                <a:latin typeface="Courier New" panose="02070309020205020404" pitchFamily="49" charset="0"/>
                <a:ea typeface="SimSun" panose="02010600030101010101" pitchFamily="2" charset="-122"/>
              </a:rPr>
              <a:t>	responses[name] = response</a:t>
            </a:r>
          </a:p>
          <a:p>
            <a:r>
              <a:rPr lang="en-US" sz="1400" spc="-20" dirty="0">
                <a:latin typeface="Courier New" panose="02070309020205020404" pitchFamily="49" charset="0"/>
                <a:ea typeface="SimSun" panose="02010600030101010101" pitchFamily="2" charset="-122"/>
              </a:rPr>
              <a:t># Find out if anyone else is going to take the poll.</a:t>
            </a:r>
          </a:p>
          <a:p>
            <a:r>
              <a:rPr lang="en-US" sz="1400" spc="-20" dirty="0">
                <a:latin typeface="Courier New" panose="02070309020205020404" pitchFamily="49" charset="0"/>
                <a:ea typeface="SimSun" panose="02010600030101010101" pitchFamily="2" charset="-122"/>
              </a:rPr>
              <a:t>	repeat = input("Would you like to let another person respond? (yes/ no) ")</a:t>
            </a:r>
          </a:p>
          <a:p>
            <a:r>
              <a:rPr lang="en-US" sz="1400" spc="-20" dirty="0">
                <a:latin typeface="Courier New" panose="02070309020205020404" pitchFamily="49" charset="0"/>
                <a:ea typeface="SimSun" panose="02010600030101010101" pitchFamily="2" charset="-122"/>
              </a:rPr>
              <a:t>	if repeat == 'no':</a:t>
            </a:r>
          </a:p>
          <a:p>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polling_active</a:t>
            </a:r>
            <a:r>
              <a:rPr lang="en-US" sz="1400" spc="-20" dirty="0">
                <a:latin typeface="Courier New" panose="02070309020205020404" pitchFamily="49" charset="0"/>
                <a:ea typeface="SimSun" panose="02010600030101010101" pitchFamily="2" charset="-122"/>
              </a:rPr>
              <a:t> = False</a:t>
            </a:r>
          </a:p>
          <a:p>
            <a:r>
              <a:rPr lang="en-US" sz="1400" spc="-20" dirty="0">
                <a:latin typeface="Courier New" panose="02070309020205020404" pitchFamily="49" charset="0"/>
                <a:ea typeface="SimSun" panose="02010600030101010101" pitchFamily="2" charset="-122"/>
              </a:rPr>
              <a:t># Polling is complete. Show the results.</a:t>
            </a:r>
          </a:p>
          <a:p>
            <a:r>
              <a:rPr lang="en-US" sz="1400" spc="-20" dirty="0">
                <a:latin typeface="Courier New" panose="02070309020205020404" pitchFamily="49" charset="0"/>
                <a:ea typeface="SimSun" panose="02010600030101010101" pitchFamily="2" charset="-122"/>
              </a:rPr>
              <a:t>print("\n--- Poll Results ---")</a:t>
            </a:r>
          </a:p>
          <a:p>
            <a:r>
              <a:rPr lang="en-US" sz="1400" spc="-20" dirty="0">
                <a:latin typeface="Courier New" panose="02070309020205020404" pitchFamily="49" charset="0"/>
                <a:ea typeface="SimSun" panose="02010600030101010101" pitchFamily="2" charset="-122"/>
              </a:rPr>
              <a:t>for name, response in </a:t>
            </a:r>
            <a:r>
              <a:rPr lang="en-US" sz="1400" spc="-20" dirty="0" err="1">
                <a:latin typeface="Courier New" panose="02070309020205020404" pitchFamily="49" charset="0"/>
                <a:ea typeface="SimSun" panose="02010600030101010101" pitchFamily="2" charset="-122"/>
              </a:rPr>
              <a:t>responses.items</a:t>
            </a:r>
            <a:r>
              <a:rPr lang="en-US" sz="1400" spc="-20" dirty="0">
                <a:latin typeface="Courier New" panose="02070309020205020404" pitchFamily="49" charset="0"/>
                <a:ea typeface="SimSun" panose="02010600030101010101" pitchFamily="2" charset="-122"/>
              </a:rPr>
              <a:t>():</a:t>
            </a:r>
          </a:p>
          <a:p>
            <a:r>
              <a:rPr lang="en-US" sz="1400" spc="-20" dirty="0">
                <a:latin typeface="Courier New" panose="02070309020205020404" pitchFamily="49" charset="0"/>
                <a:ea typeface="SimSun" panose="02010600030101010101" pitchFamily="2" charset="-122"/>
              </a:rPr>
              <a:t>	print(f"{name} would like to climb {response}.")</a:t>
            </a:r>
          </a:p>
        </p:txBody>
      </p:sp>
      <p:sp>
        <p:nvSpPr>
          <p:cNvPr id="7" name="Rectangle 6"/>
          <p:cNvSpPr/>
          <p:nvPr/>
        </p:nvSpPr>
        <p:spPr>
          <a:xfrm>
            <a:off x="6251986" y="1921238"/>
            <a:ext cx="5940014" cy="3970318"/>
          </a:xfrm>
          <a:prstGeom prst="rect">
            <a:avLst/>
          </a:prstGeom>
        </p:spPr>
        <p:txBody>
          <a:bodyPr wrap="square">
            <a:spAutoFit/>
          </a:bodyPr>
          <a:lstStyle/>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What is your name? </a:t>
            </a:r>
            <a:r>
              <a:rPr lang="en-US" sz="1400" b="1"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HoangAnh</a:t>
            </a:r>
            <a:endParaRPr lang="en-US" sz="1400" b="1"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Which mountain would you like to climb someday? </a:t>
            </a:r>
            <a:r>
              <a:rPr lang="en-US" sz="1400" b="1"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Ba Vi</a:t>
            </a: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Would you like to let another person respond? (yes/ no) </a:t>
            </a:r>
            <a:r>
              <a:rPr lang="en-US" sz="1400" b="1"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yes</a:t>
            </a:r>
          </a:p>
          <a:p>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What is your name? Quang Minh </a:t>
            </a: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Which mountain would you like to climb someday? </a:t>
            </a:r>
            <a:r>
              <a:rPr lang="en-US" sz="1400" b="1"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Tam Dao </a:t>
            </a: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Would you like to let another person respond? (yes/ no) </a:t>
            </a:r>
            <a:r>
              <a:rPr lang="en-US" sz="1400" b="1"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yes</a:t>
            </a:r>
          </a:p>
          <a:p>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What is your name? Quynh Anh</a:t>
            </a: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Which mountain would you like to climb someday? </a:t>
            </a:r>
            <a:r>
              <a:rPr lang="en-US" sz="1400" b="1"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Bana</a:t>
            </a: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Would you like to let another person respond? (yes/ no) </a:t>
            </a:r>
            <a:r>
              <a:rPr lang="en-US" sz="1400" b="1"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no</a:t>
            </a:r>
          </a:p>
          <a:p>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Poll Results ---</a:t>
            </a:r>
          </a:p>
          <a:p>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HoangAnh</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would like to climb Ba Vi.</a:t>
            </a: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Quang Minh  would like to climb Tam Dao .</a:t>
            </a: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Quynh Anh would like to climb Bana.</a:t>
            </a:r>
          </a:p>
          <a:p>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Repl</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Closed***</a:t>
            </a:r>
          </a:p>
        </p:txBody>
      </p:sp>
    </p:spTree>
    <p:extLst>
      <p:ext uri="{BB962C8B-B14F-4D97-AF65-F5344CB8AC3E}">
        <p14:creationId xmlns:p14="http://schemas.microsoft.com/office/powerpoint/2010/main" val="3634183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Kết chương</a:t>
            </a:r>
          </a:p>
        </p:txBody>
      </p:sp>
      <p:sp>
        <p:nvSpPr>
          <p:cNvPr id="3" name="Content Placeholder 2"/>
          <p:cNvSpPr>
            <a:spLocks noGrp="1"/>
          </p:cNvSpPr>
          <p:nvPr>
            <p:ph idx="1"/>
          </p:nvPr>
        </p:nvSpPr>
        <p:spPr>
          <a:xfrm>
            <a:off x="1097280" y="1845733"/>
            <a:ext cx="10058400" cy="4400425"/>
          </a:xfrm>
        </p:spPr>
        <p:txBody>
          <a:bodyPr>
            <a:normAutofit fontScale="85000" lnSpcReduction="10000"/>
          </a:bodyPr>
          <a:lstStyle/>
          <a:p>
            <a:r>
              <a:rPr lang="en-US"/>
              <a:t>Trong chương này, chúng ta đã học cách sử dụng input() để cho phép người dùng cung cấp thông tin riêng của họ trong các chương trình của mình. Ta đã học cách làm việc với cả hai đầu vào văn bản và số và cách sử dụng vòng lặp while để khiến chương trình chạy cho tới khi người dùng muốn thoát. Chúng  đã thấy một số cách để kiểm soát luồng thực hiện một vòng lặp while bằng cách đặt một giá trị active flag, sử dụng câu lệnh break, và bằng cách sử dụng câu lệnh continue.</a:t>
            </a:r>
          </a:p>
          <a:p>
            <a:r>
              <a:rPr lang="en-US"/>
              <a:t>Chúng ta đã học cách sử dụng vòng lặp while để di chuyển các phần tử từ danh sách này sang danh sách khác và cách xóa tất cả các thể hiện của một giá trị từ một danh sách. Ta cũng đã biết cách sử dụng vòng lặp while với từ điển.</a:t>
            </a:r>
          </a:p>
          <a:p>
            <a:r>
              <a:rPr lang="en-US"/>
              <a:t>Trong Chương 7, chúng ta sẽ tìm hiểu về các hàm. Các hàm cho phép ta chia các chương trình thành các phần nhỏ, mỗi phần thực hiện một công việc cụ thể. Ta có thể gọi một hàm bao nhiêu lần tùy thích và ta có thể lưu trữ các hàm trong các tệp riêng biệt. Bằng cách sử dụng các hàm, ta sẽ có thể viết nhiều hơn mã hiệu quả giúp khắc phục sự cố và duy trì dễ dàng hơn và điều đó có thể được sử dụng lại trong nhiều chương trình khác nhau</a:t>
            </a:r>
          </a:p>
          <a:p>
            <a:endParaRPr lang="en-US"/>
          </a:p>
        </p:txBody>
      </p:sp>
    </p:spTree>
    <p:extLst>
      <p:ext uri="{BB962C8B-B14F-4D97-AF65-F5344CB8AC3E}">
        <p14:creationId xmlns:p14="http://schemas.microsoft.com/office/powerpoint/2010/main" val="408881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Bài tập</a:t>
            </a:r>
          </a:p>
        </p:txBody>
      </p:sp>
      <p:sp>
        <p:nvSpPr>
          <p:cNvPr id="3" name="Content Placeholder 2"/>
          <p:cNvSpPr>
            <a:spLocks noGrp="1"/>
          </p:cNvSpPr>
          <p:nvPr>
            <p:ph idx="1"/>
          </p:nvPr>
        </p:nvSpPr>
        <p:spPr>
          <a:xfrm>
            <a:off x="1097280" y="1845734"/>
            <a:ext cx="10058400" cy="4407148"/>
          </a:xfrm>
        </p:spPr>
        <p:txBody>
          <a:bodyPr>
            <a:normAutofit fontScale="85000" lnSpcReduction="20000"/>
          </a:bodyPr>
          <a:lstStyle/>
          <a:p>
            <a:r>
              <a:rPr lang="vi-VN"/>
              <a:t>6-1. Rental Car: Viết một chương trình hỏi người dùng loại xe nào họ muốn thuê, sau đó viết ra một thông điệp về loại xe đó. Ví dụ: “Let me see if I can fnd you a Subaru.”</a:t>
            </a:r>
          </a:p>
          <a:p>
            <a:r>
              <a:rPr lang="vi-VN"/>
              <a:t>6-2. Restaurant Seating: viết một chương trình hỏi người dùng muốn đặt bàn có bao nhiêu chỗ. Nếu câu trả lời lớn hơn 8, in ra thông điệp là họ cần chờ để sắp xếp bàn. Nếu không, in ra thông điệp là bàn họ đặt đã sẵn sàng.</a:t>
            </a:r>
          </a:p>
          <a:p>
            <a:r>
              <a:rPr lang="vi-VN"/>
              <a:t>6-3. Multiples of Ten: viết chương trình yêu cầu nhập vào một số, sau đó in ra câu trả lời là số đó có phải là bội của 10 hay không.</a:t>
            </a:r>
          </a:p>
          <a:p>
            <a:r>
              <a:rPr lang="vi-VN"/>
              <a:t>6-4. Pizza Toppings: viết một chương trình có vòng lặp yêu cầu người dùng nhập vào tên các lớp phủ bánh pizza (toppings) cho tới khi người dùng gõ vào giá trị ‘quit’. Với mỗi giá trị lớp phủ bánh người dùng đã thêm, in ra một thông điệp rằng ta đã thêm lớp phủ đó vào bánh cho họ. </a:t>
            </a:r>
          </a:p>
          <a:p>
            <a:r>
              <a:rPr lang="vi-VN"/>
              <a:t>6-5. Movie Tickets: một rạp chiếu phim bán vé có giá thay đổi dựa trên tuổi của khách hàng. Nếu khách hàng dưới 3 tuổi – miễn phí vé; Nếu khách hàng từ 3 tới 12 tuổi – giá vé là 10$; Nếu khách hàng lớn hơn 12 tuổi – giá vé là 15$. Viết chương trình yêu cầu khách hàng nhập vào tuổi, sau đó in ra giá vé cho người dùng. </a:t>
            </a:r>
          </a:p>
          <a:p>
            <a:endParaRPr lang="en-US"/>
          </a:p>
        </p:txBody>
      </p:sp>
    </p:spTree>
    <p:extLst>
      <p:ext uri="{BB962C8B-B14F-4D97-AF65-F5344CB8AC3E}">
        <p14:creationId xmlns:p14="http://schemas.microsoft.com/office/powerpoint/2010/main" val="2561681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a:t>
            </a:r>
          </a:p>
        </p:txBody>
      </p:sp>
      <p:sp>
        <p:nvSpPr>
          <p:cNvPr id="3" name="Content Placeholder 2"/>
          <p:cNvSpPr>
            <a:spLocks noGrp="1"/>
          </p:cNvSpPr>
          <p:nvPr>
            <p:ph idx="1"/>
          </p:nvPr>
        </p:nvSpPr>
        <p:spPr>
          <a:xfrm>
            <a:off x="1097280" y="1845734"/>
            <a:ext cx="10058400" cy="4353360"/>
          </a:xfrm>
        </p:spPr>
        <p:txBody>
          <a:bodyPr>
            <a:normAutofit fontScale="62500" lnSpcReduction="20000"/>
          </a:bodyPr>
          <a:lstStyle/>
          <a:p>
            <a:r>
              <a:rPr lang="vi-VN"/>
              <a:t>6-6. Three Exits: làm các ví dụ 6-4, 6-5 với các cách sau, mỗi cái ít nhất 1 lần:</a:t>
            </a:r>
          </a:p>
          <a:p>
            <a:r>
              <a:rPr lang="vi-VN"/>
              <a:t>- sử dụng kiểm tra có điều kiện trong câu lệnh while để dừng vòng lặp</a:t>
            </a:r>
          </a:p>
          <a:p>
            <a:r>
              <a:rPr lang="vi-VN"/>
              <a:t>- sử dụng một biến active để điều khiển số lượt chạy của vòng lặp</a:t>
            </a:r>
          </a:p>
          <a:p>
            <a:r>
              <a:rPr lang="vi-VN"/>
              <a:t>- sử dụng break để thoát vòng lặp khi người dùng gõ giá trị ‘quit’</a:t>
            </a:r>
          </a:p>
          <a:p>
            <a:r>
              <a:rPr lang="vi-VN"/>
              <a:t>6-7. Infinity: viết một vòng lặp không kết thúc và chạy nó. (Để kết thúc vòng lặp nhấn tổ hợp ctrl-C hoặc đóng cửa sổ đang hiển thị đầu ra). </a:t>
            </a:r>
          </a:p>
          <a:p>
            <a:r>
              <a:rPr lang="vi-VN"/>
              <a:t>6-8. Deli: Tạo một danh sách có tên là sandwich_orders và điền vào đó tên của các loại bánh sandwich khác nhau. Sau đó, tạo một danh sách trống được gọi là finish_sandwiches. Lặp lại danh sách các đơn đặt hàng bánh sandwich và in thông báo cho mỗi đơn đặt hàng, chẳng hạn như tôi đã làm bánh mì cá ngừ cho bạn. Khi mỗi chiếc bánh sandwich được làm xong, hãy chuyển nó vào danh sách finish_sandwiches. Sau khi tất cả các loại bánh mì đã được làm xong, hãy in một thông báo liệt kê từng loại bánh sandwich đã được làm.</a:t>
            </a:r>
          </a:p>
          <a:p>
            <a:r>
              <a:rPr lang="vi-VN"/>
              <a:t>6-9. No Pastrami: Giả sử trong danh sách bài 6-8 có 3 cái thuộc loại pastrami. Tại phần đầu của mã, in ra là cửa hàng hết pastrami và sử dụng vòng lặp while để loại bỏ tất cả các bánh sandwich loại pastrami trong sandwich_orders. In ra danh sách sandwich_orders để đảm bảo đã loại bỏ hết các sandwich loại pastrami. </a:t>
            </a:r>
          </a:p>
          <a:p>
            <a:r>
              <a:rPr lang="vi-VN"/>
              <a:t>6-10 Dream Vacation: Viết một chương trình thăm dò ý kiến người dùng về kỳ nghỉ mơ ước của họ. Viết lời nhắc tương tự như Nếu bạn có thể đến thăm một nơi trên thế giới, bạn sẽ đi đâu? Bao gồm một khối mã in kết quả của cuộc thăm dò ý kiến.</a:t>
            </a:r>
          </a:p>
          <a:p>
            <a:endParaRPr lang="en-US"/>
          </a:p>
        </p:txBody>
      </p:sp>
    </p:spTree>
    <p:extLst>
      <p:ext uri="{BB962C8B-B14F-4D97-AF65-F5344CB8AC3E}">
        <p14:creationId xmlns:p14="http://schemas.microsoft.com/office/powerpoint/2010/main" val="282595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a:t>
            </a:r>
            <a:endParaRPr lang="en-US" b="1" dirty="0"/>
          </a:p>
        </p:txBody>
      </p:sp>
      <p:sp>
        <p:nvSpPr>
          <p:cNvPr id="3" name="Content Placeholder 2"/>
          <p:cNvSpPr>
            <a:spLocks noGrp="1"/>
          </p:cNvSpPr>
          <p:nvPr>
            <p:ph idx="1"/>
          </p:nvPr>
        </p:nvSpPr>
        <p:spPr/>
        <p:txBody>
          <a:bodyPr/>
          <a:lstStyle/>
          <a:p>
            <a:r>
              <a:rPr lang="en-US" sz="2800">
                <a:latin typeface="Calibri Light" panose="020F0302020204030204" pitchFamily="34" charset="0"/>
                <a:cs typeface="Calibri Light" panose="020F0302020204030204" pitchFamily="34" charset="0"/>
              </a:rPr>
              <a:t>Cách hàm Input() hoạt động</a:t>
            </a:r>
          </a:p>
          <a:p>
            <a:r>
              <a:rPr lang="en-US" sz="2800">
                <a:latin typeface="Calibri Light" panose="020F0302020204030204" pitchFamily="34" charset="0"/>
                <a:cs typeface="Calibri Light" panose="020F0302020204030204" pitchFamily="34" charset="0"/>
              </a:rPr>
              <a:t>Giới thiệu vòng lặp while</a:t>
            </a:r>
          </a:p>
          <a:p>
            <a:r>
              <a:rPr lang="en-US" sz="2800">
                <a:latin typeface="Calibri Light" panose="020F0302020204030204" pitchFamily="34" charset="0"/>
                <a:cs typeface="Calibri Light" panose="020F0302020204030204" pitchFamily="34" charset="0"/>
              </a:rPr>
              <a:t>Sử dụng vòng lặp while với danh sách và từ điển</a:t>
            </a:r>
            <a:endParaRPr lang="vi-VN" sz="28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319722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6.1. Cách hàm Input() hoạt động</a:t>
            </a:r>
          </a:p>
        </p:txBody>
      </p:sp>
      <p:sp>
        <p:nvSpPr>
          <p:cNvPr id="3" name="Content Placeholder 2"/>
          <p:cNvSpPr>
            <a:spLocks noGrp="1"/>
          </p:cNvSpPr>
          <p:nvPr>
            <p:ph idx="1"/>
          </p:nvPr>
        </p:nvSpPr>
        <p:spPr>
          <a:xfrm>
            <a:off x="1097280" y="1845734"/>
            <a:ext cx="10058400" cy="946845"/>
          </a:xfrm>
        </p:spPr>
        <p:txBody>
          <a:bodyPr>
            <a:normAutofit fontScale="92500" lnSpcReduction="20000"/>
          </a:bodyPr>
          <a:lstStyle/>
          <a:p>
            <a:r>
              <a:rPr lang="en-US" dirty="0" err="1"/>
              <a:t>Hàm</a:t>
            </a:r>
            <a:r>
              <a:rPr lang="en-US" dirty="0"/>
              <a:t> input() </a:t>
            </a:r>
            <a:r>
              <a:rPr lang="en-US" dirty="0" err="1"/>
              <a:t>tạm</a:t>
            </a:r>
            <a:r>
              <a:rPr lang="en-US" dirty="0"/>
              <a:t> </a:t>
            </a:r>
            <a:r>
              <a:rPr lang="en-US" dirty="0" err="1"/>
              <a:t>dừng</a:t>
            </a:r>
            <a:r>
              <a:rPr lang="en-US" dirty="0"/>
              <a:t> </a:t>
            </a:r>
            <a:r>
              <a:rPr lang="en-US" dirty="0" err="1"/>
              <a:t>chương</a:t>
            </a:r>
            <a:r>
              <a:rPr lang="en-US" dirty="0"/>
              <a:t> </a:t>
            </a:r>
            <a:r>
              <a:rPr lang="en-US" dirty="0" err="1"/>
              <a:t>trình</a:t>
            </a:r>
            <a:r>
              <a:rPr lang="en-US" dirty="0"/>
              <a:t> </a:t>
            </a:r>
            <a:r>
              <a:rPr lang="en-US" dirty="0" err="1"/>
              <a:t>của</a:t>
            </a:r>
            <a:r>
              <a:rPr lang="en-US" dirty="0"/>
              <a:t> </a:t>
            </a:r>
            <a:r>
              <a:rPr lang="en-US" dirty="0" err="1"/>
              <a:t>chúng</a:t>
            </a:r>
            <a:r>
              <a:rPr lang="en-US" dirty="0"/>
              <a:t> ta </a:t>
            </a:r>
            <a:r>
              <a:rPr lang="en-US" dirty="0" err="1"/>
              <a:t>và</a:t>
            </a:r>
            <a:r>
              <a:rPr lang="en-US" dirty="0"/>
              <a:t> </a:t>
            </a:r>
            <a:r>
              <a:rPr lang="en-US" dirty="0" err="1"/>
              <a:t>đợi</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một</a:t>
            </a:r>
            <a:r>
              <a:rPr lang="en-US" dirty="0"/>
              <a:t> </a:t>
            </a:r>
            <a:r>
              <a:rPr lang="en-US" dirty="0" err="1"/>
              <a:t>số</a:t>
            </a:r>
            <a:r>
              <a:rPr lang="en-US" dirty="0"/>
              <a:t> </a:t>
            </a:r>
            <a:r>
              <a:rPr lang="en-US" dirty="0" err="1"/>
              <a:t>tiếp</a:t>
            </a:r>
            <a:r>
              <a:rPr lang="en-US" dirty="0"/>
              <a:t> </a:t>
            </a:r>
            <a:r>
              <a:rPr lang="en-US" dirty="0" err="1"/>
              <a:t>theo.</a:t>
            </a:r>
            <a:r>
              <a:rPr lang="en-US" dirty="0"/>
              <a:t> Khi Python </a:t>
            </a:r>
            <a:r>
              <a:rPr lang="en-US" dirty="0" err="1"/>
              <a:t>nhận</a:t>
            </a:r>
            <a:r>
              <a:rPr lang="en-US" dirty="0"/>
              <a:t> </a:t>
            </a:r>
            <a:r>
              <a:rPr lang="en-US" dirty="0" err="1"/>
              <a:t>được</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nó</a:t>
            </a:r>
            <a:r>
              <a:rPr lang="en-US" dirty="0"/>
              <a:t> </a:t>
            </a:r>
            <a:r>
              <a:rPr lang="en-US" dirty="0" err="1"/>
              <a:t>sẽ</a:t>
            </a:r>
            <a:r>
              <a:rPr lang="en-US" dirty="0"/>
              <a:t> </a:t>
            </a:r>
            <a:r>
              <a:rPr lang="en-US" dirty="0" err="1"/>
              <a:t>gán</a:t>
            </a:r>
            <a:r>
              <a:rPr lang="en-US" dirty="0"/>
              <a:t> </a:t>
            </a:r>
            <a:r>
              <a:rPr lang="en-US" dirty="0" err="1"/>
              <a:t>đầu</a:t>
            </a:r>
            <a:r>
              <a:rPr lang="en-US" dirty="0"/>
              <a:t> </a:t>
            </a:r>
            <a:r>
              <a:rPr lang="en-US" dirty="0" err="1"/>
              <a:t>vào</a:t>
            </a:r>
            <a:r>
              <a:rPr lang="en-US" dirty="0"/>
              <a:t> </a:t>
            </a:r>
            <a:r>
              <a:rPr lang="en-US" dirty="0" err="1"/>
              <a:t>đó</a:t>
            </a:r>
            <a:r>
              <a:rPr lang="en-US" dirty="0"/>
              <a:t> </a:t>
            </a:r>
            <a:r>
              <a:rPr lang="en-US" dirty="0" err="1"/>
              <a:t>cho</a:t>
            </a:r>
            <a:r>
              <a:rPr lang="en-US" dirty="0"/>
              <a:t> </a:t>
            </a:r>
            <a:r>
              <a:rPr lang="en-US" dirty="0" err="1"/>
              <a:t>biến</a:t>
            </a:r>
            <a:r>
              <a:rPr lang="en-US" dirty="0"/>
              <a:t> </a:t>
            </a:r>
            <a:r>
              <a:rPr lang="en-US" dirty="0" err="1"/>
              <a:t>để</a:t>
            </a:r>
            <a:r>
              <a:rPr lang="en-US" dirty="0"/>
              <a:t> </a:t>
            </a:r>
            <a:r>
              <a:rPr lang="en-US" dirty="0" err="1"/>
              <a:t>giúp</a:t>
            </a:r>
            <a:r>
              <a:rPr lang="en-US" dirty="0"/>
              <a:t> </a:t>
            </a:r>
            <a:r>
              <a:rPr lang="en-US" dirty="0" err="1"/>
              <a:t>thuận</a:t>
            </a:r>
            <a:r>
              <a:rPr lang="en-US" dirty="0"/>
              <a:t> </a:t>
            </a:r>
            <a:r>
              <a:rPr lang="en-US" dirty="0" err="1"/>
              <a:t>tiện</a:t>
            </a:r>
            <a:r>
              <a:rPr lang="en-US" dirty="0"/>
              <a:t> </a:t>
            </a:r>
            <a:r>
              <a:rPr lang="en-US" dirty="0" err="1"/>
              <a:t>khi</a:t>
            </a:r>
            <a:r>
              <a:rPr lang="en-US" dirty="0"/>
              <a:t> </a:t>
            </a:r>
            <a:r>
              <a:rPr lang="en-US" dirty="0" err="1"/>
              <a:t>làm</a:t>
            </a:r>
            <a:r>
              <a:rPr lang="en-US" dirty="0"/>
              <a:t> </a:t>
            </a:r>
            <a:r>
              <a:rPr lang="en-US" dirty="0" err="1"/>
              <a:t>việc</a:t>
            </a:r>
            <a:r>
              <a:rPr lang="en-US" dirty="0"/>
              <a:t>. </a:t>
            </a:r>
          </a:p>
        </p:txBody>
      </p:sp>
      <p:sp>
        <p:nvSpPr>
          <p:cNvPr id="4" name="Rectangle 3"/>
          <p:cNvSpPr/>
          <p:nvPr/>
        </p:nvSpPr>
        <p:spPr>
          <a:xfrm>
            <a:off x="1097279" y="2792580"/>
            <a:ext cx="9283849" cy="66479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message = input("Tell me something, and I will repeat it back to you: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print(message)</a:t>
            </a:r>
          </a:p>
        </p:txBody>
      </p:sp>
      <p:sp>
        <p:nvSpPr>
          <p:cNvPr id="5" name="Rectangle 4"/>
          <p:cNvSpPr/>
          <p:nvPr/>
        </p:nvSpPr>
        <p:spPr>
          <a:xfrm>
            <a:off x="1097278" y="3561684"/>
            <a:ext cx="10058401" cy="1047979"/>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Hàm</a:t>
            </a:r>
            <a:r>
              <a:rPr lang="en-US" spc="-20" dirty="0">
                <a:latin typeface="Times New Roman" panose="02020603050405020304" pitchFamily="18" charset="0"/>
                <a:ea typeface="SimSun" panose="02010600030101010101" pitchFamily="2" charset="-122"/>
              </a:rPr>
              <a:t> input() </a:t>
            </a:r>
            <a:r>
              <a:rPr lang="en-US" spc="-20" dirty="0" err="1">
                <a:latin typeface="Times New Roman" panose="02020603050405020304" pitchFamily="18" charset="0"/>
                <a:ea typeface="SimSun" panose="02010600030101010101" pitchFamily="2" charset="-122"/>
              </a:rPr>
              <a:t>nhận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đối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số</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dấu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nhắc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hoặc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hướng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dẫn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chúng</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muốn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hiển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người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dùng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để</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họ</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biết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phải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gì</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dụ</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này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khi</a:t>
            </a:r>
            <a:r>
              <a:rPr lang="en-US" spc="-20" dirty="0">
                <a:latin typeface="Times New Roman" panose="02020603050405020304" pitchFamily="18" charset="0"/>
                <a:ea typeface="SimSun" panose="02010600030101010101" pitchFamily="2" charset="-122"/>
              </a:rPr>
              <a:t> Python </a:t>
            </a:r>
            <a:r>
              <a:rPr lang="en-US" spc="-20" dirty="0" err="1">
                <a:latin typeface="Times New Roman" panose="02020603050405020304" pitchFamily="18" charset="0"/>
                <a:ea typeface="SimSun" panose="02010600030101010101" pitchFamily="2" charset="-122"/>
              </a:rPr>
              <a:t>chạy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dòng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tiên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người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dùng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thấy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nhắc</a:t>
            </a:r>
            <a:r>
              <a:rPr lang="en-US" spc="-20" dirty="0">
                <a:latin typeface="Times New Roman" panose="02020603050405020304" pitchFamily="18" charset="0"/>
                <a:ea typeface="SimSun" panose="02010600030101010101" pitchFamily="2" charset="-122"/>
              </a:rPr>
              <a:t> “Tell me something, and I will repeat it back to you: ".</a:t>
            </a:r>
          </a:p>
        </p:txBody>
      </p:sp>
      <p:sp>
        <p:nvSpPr>
          <p:cNvPr id="6" name="Rectangle 5"/>
          <p:cNvSpPr/>
          <p:nvPr/>
        </p:nvSpPr>
        <p:spPr>
          <a:xfrm>
            <a:off x="1097277" y="4713970"/>
            <a:ext cx="10058401" cy="729430"/>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Chương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trình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đợi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người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dùng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nhập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phản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hồi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của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họ</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tiếp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tục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sau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khi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người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dùng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nhấn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enTer</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Câu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trả</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được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gán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biến</a:t>
            </a:r>
            <a:r>
              <a:rPr lang="en-US" spc="-20" dirty="0">
                <a:latin typeface="Times New Roman" panose="02020603050405020304" pitchFamily="18" charset="0"/>
                <a:ea typeface="SimSun" panose="02010600030101010101" pitchFamily="2" charset="-122"/>
              </a:rPr>
              <a:t> message, </a:t>
            </a:r>
            <a:r>
              <a:rPr lang="en-US" spc="-20" dirty="0" err="1">
                <a:latin typeface="Times New Roman" panose="02020603050405020304" pitchFamily="18" charset="0"/>
                <a:ea typeface="SimSun" panose="02010600030101010101" pitchFamily="2" charset="-122"/>
              </a:rPr>
              <a:t>sau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hàm</a:t>
            </a:r>
            <a:r>
              <a:rPr lang="en-US" spc="-20" dirty="0">
                <a:latin typeface="Times New Roman" panose="02020603050405020304" pitchFamily="18" charset="0"/>
                <a:ea typeface="SimSun" panose="02010600030101010101" pitchFamily="2" charset="-122"/>
              </a:rPr>
              <a:t> print (message) </a:t>
            </a:r>
            <a:r>
              <a:rPr lang="en-US" spc="-20" dirty="0" err="1">
                <a:latin typeface="Times New Roman" panose="02020603050405020304" pitchFamily="18" charset="0"/>
                <a:ea typeface="SimSun" panose="02010600030101010101" pitchFamily="2" charset="-122"/>
              </a:rPr>
              <a:t>hiển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thị</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tại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người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dùng</a:t>
            </a:r>
            <a:r>
              <a:rPr lang="en-US" spc="-20" dirty="0">
                <a:latin typeface="Times New Roman" panose="02020603050405020304" pitchFamily="18" charset="0"/>
                <a:ea typeface="SimSun" panose="02010600030101010101" pitchFamily="2" charset="-122"/>
              </a:rPr>
              <a:t>:</a:t>
            </a:r>
          </a:p>
        </p:txBody>
      </p:sp>
      <p:sp>
        <p:nvSpPr>
          <p:cNvPr id="7" name="Rectangle 6"/>
          <p:cNvSpPr/>
          <p:nvPr/>
        </p:nvSpPr>
        <p:spPr>
          <a:xfrm>
            <a:off x="1140979" y="5916000"/>
            <a:ext cx="9196447" cy="664797"/>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Tell me something, and I will repeat it back to you: Hello everyone!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 everyone!</a:t>
            </a:r>
          </a:p>
        </p:txBody>
      </p:sp>
    </p:spTree>
    <p:extLst>
      <p:ext uri="{BB962C8B-B14F-4D97-AF65-F5344CB8AC3E}">
        <p14:creationId xmlns:p14="http://schemas.microsoft.com/office/powerpoint/2010/main" val="91350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Viết lời  nhắc rõ ràng</a:t>
            </a:r>
          </a:p>
        </p:txBody>
      </p:sp>
      <p:sp>
        <p:nvSpPr>
          <p:cNvPr id="5" name="Rectangle 4"/>
          <p:cNvSpPr/>
          <p:nvPr/>
        </p:nvSpPr>
        <p:spPr>
          <a:xfrm>
            <a:off x="1097280" y="1811166"/>
            <a:ext cx="10058400" cy="729430"/>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Mỗi khi sử dụng hàm input(), ta nên bao gồm một lời nhắc rõ ràng, dễ theo dõi cho người dùng biết chính xác loại thông tin chương trình đang tìm kiếm. Bất kỳ câu lệnh nào cho người dùng biết những gì cần nhập. Ví dụ:</a:t>
            </a:r>
          </a:p>
        </p:txBody>
      </p:sp>
      <p:sp>
        <p:nvSpPr>
          <p:cNvPr id="7" name="Rectangle 6"/>
          <p:cNvSpPr/>
          <p:nvPr/>
        </p:nvSpPr>
        <p:spPr>
          <a:xfrm>
            <a:off x="1097280" y="2956948"/>
            <a:ext cx="6096000" cy="656718"/>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name = input("Please enter your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print(f"\</a:t>
            </a:r>
            <a:r>
              <a:rPr lang="en-US" sz="1400" spc="-20" dirty="0" err="1">
                <a:latin typeface="Courier New" panose="02070309020205020404" pitchFamily="49" charset="0"/>
                <a:ea typeface="SimSun" panose="02010600030101010101" pitchFamily="2" charset="-122"/>
              </a:rPr>
              <a:t>nHello</a:t>
            </a:r>
            <a:r>
              <a:rPr lang="en-US" sz="1400" spc="-20" dirty="0">
                <a:latin typeface="Courier New" panose="02070309020205020404" pitchFamily="49" charset="0"/>
                <a:ea typeface="SimSun" panose="02010600030101010101" pitchFamily="2" charset="-122"/>
              </a:rPr>
              <a:t>, {name}!")</a:t>
            </a:r>
          </a:p>
        </p:txBody>
      </p:sp>
      <p:sp>
        <p:nvSpPr>
          <p:cNvPr id="9" name="Rectangle 8"/>
          <p:cNvSpPr/>
          <p:nvPr/>
        </p:nvSpPr>
        <p:spPr>
          <a:xfrm>
            <a:off x="1097280" y="4843473"/>
            <a:ext cx="6096000" cy="649024"/>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Please enter your name: Eric</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 Eric!</a:t>
            </a:r>
          </a:p>
        </p:txBody>
      </p:sp>
      <p:sp>
        <p:nvSpPr>
          <p:cNvPr id="11" name="Rectangle 10"/>
          <p:cNvSpPr/>
          <p:nvPr/>
        </p:nvSpPr>
        <p:spPr>
          <a:xfrm>
            <a:off x="1126505" y="4062599"/>
            <a:ext cx="3018775" cy="369332"/>
          </a:xfrm>
          <a:prstGeom prst="rect">
            <a:avLst/>
          </a:prstGeom>
        </p:spPr>
        <p:txBody>
          <a:bodyPr wrap="none">
            <a:spAutoFit/>
          </a:bodyPr>
          <a:lstStyle/>
          <a:p>
            <a:r>
              <a:rPr lang="en-US" dirty="0" err="1">
                <a:latin typeface="Times New Roman" panose="02020603050405020304" pitchFamily="18" charset="0"/>
                <a:ea typeface="SimSun" panose="02010600030101010101" pitchFamily="2" charset="-122"/>
              </a:rPr>
              <a:t>viết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lời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nhắc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dài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dòng</a:t>
            </a:r>
            <a:endParaRPr lang="en-US" dirty="0"/>
          </a:p>
        </p:txBody>
      </p:sp>
    </p:spTree>
    <p:extLst>
      <p:ext uri="{BB962C8B-B14F-4D97-AF65-F5344CB8AC3E}">
        <p14:creationId xmlns:p14="http://schemas.microsoft.com/office/powerpoint/2010/main" val="232948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Viết lời  nhắc rõ ràng</a:t>
            </a:r>
          </a:p>
        </p:txBody>
      </p:sp>
      <p:sp>
        <p:nvSpPr>
          <p:cNvPr id="5" name="Rectangle 4"/>
          <p:cNvSpPr/>
          <p:nvPr/>
        </p:nvSpPr>
        <p:spPr>
          <a:xfrm>
            <a:off x="1097280" y="1899628"/>
            <a:ext cx="3178049" cy="369332"/>
          </a:xfrm>
          <a:prstGeom prst="rect">
            <a:avLst/>
          </a:prstGeom>
        </p:spPr>
        <p:txBody>
          <a:bodyPr wrap="none">
            <a:spAutoFit/>
          </a:bodyPr>
          <a:lstStyle/>
          <a:p>
            <a:r>
              <a:rPr lang="en-US">
                <a:latin typeface="Times New Roman" panose="02020603050405020304" pitchFamily="18" charset="0"/>
                <a:ea typeface="SimSun" panose="02010600030101010101" pitchFamily="2" charset="-122"/>
              </a:rPr>
              <a:t>Viết lời nhắc dài hơn một dòng: </a:t>
            </a:r>
            <a:endParaRPr lang="en-US"/>
          </a:p>
        </p:txBody>
      </p:sp>
      <p:sp>
        <p:nvSpPr>
          <p:cNvPr id="7" name="Rectangle 6"/>
          <p:cNvSpPr/>
          <p:nvPr/>
        </p:nvSpPr>
        <p:spPr>
          <a:xfrm>
            <a:off x="2161139" y="2429271"/>
            <a:ext cx="8710809" cy="40011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Gán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lời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nhắc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mình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chuyển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biến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input()</a:t>
            </a:r>
            <a:endParaRPr lang="en-US" dirty="0"/>
          </a:p>
        </p:txBody>
      </p:sp>
      <p:sp>
        <p:nvSpPr>
          <p:cNvPr id="9" name="Rectangle 8"/>
          <p:cNvSpPr/>
          <p:nvPr/>
        </p:nvSpPr>
        <p:spPr>
          <a:xfrm>
            <a:off x="1097280" y="3294494"/>
            <a:ext cx="9774668" cy="1314206"/>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prompt = "If you tell us who you are, we can personalize the messages you see."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prompt += "\</a:t>
            </a:r>
            <a:r>
              <a:rPr lang="en-US" sz="1400" spc="-20" dirty="0" err="1">
                <a:latin typeface="Courier New" panose="02070309020205020404" pitchFamily="49" charset="0"/>
                <a:ea typeface="SimSun" panose="02010600030101010101" pitchFamily="2" charset="-122"/>
              </a:rPr>
              <a:t>nWhat</a:t>
            </a:r>
            <a:r>
              <a:rPr lang="en-US" sz="1400" spc="-20" dirty="0">
                <a:latin typeface="Courier New" panose="02070309020205020404" pitchFamily="49" charset="0"/>
                <a:ea typeface="SimSun" panose="02010600030101010101" pitchFamily="2" charset="-122"/>
              </a:rPr>
              <a:t> is your first name?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name = input(prompt)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print(f"\</a:t>
            </a:r>
            <a:r>
              <a:rPr lang="en-US" sz="1400" spc="-20" dirty="0" err="1">
                <a:latin typeface="Courier New" panose="02070309020205020404" pitchFamily="49" charset="0"/>
                <a:ea typeface="SimSun" panose="02010600030101010101" pitchFamily="2" charset="-122"/>
              </a:rPr>
              <a:t>nHello</a:t>
            </a:r>
            <a:r>
              <a:rPr lang="en-US" sz="1400" spc="-20" dirty="0">
                <a:latin typeface="Courier New" panose="02070309020205020404" pitchFamily="49" charset="0"/>
                <a:ea typeface="SimSun" panose="02010600030101010101" pitchFamily="2" charset="-122"/>
              </a:rPr>
              <a:t>, {name}!")</a:t>
            </a:r>
          </a:p>
        </p:txBody>
      </p:sp>
      <p:sp>
        <p:nvSpPr>
          <p:cNvPr id="11" name="Rectangle 10"/>
          <p:cNvSpPr/>
          <p:nvPr/>
        </p:nvSpPr>
        <p:spPr>
          <a:xfrm>
            <a:off x="1097280" y="5026911"/>
            <a:ext cx="6096000" cy="1221488"/>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If you tell us who you are, we can personalize the messages you see.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What is your first name? </a:t>
            </a:r>
            <a:r>
              <a:rPr lang="en-US" sz="1400" b="1"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Eric</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 Eric!</a:t>
            </a:r>
          </a:p>
        </p:txBody>
      </p:sp>
    </p:spTree>
    <p:extLst>
      <p:ext uri="{BB962C8B-B14F-4D97-AF65-F5344CB8AC3E}">
        <p14:creationId xmlns:p14="http://schemas.microsoft.com/office/powerpoint/2010/main" val="241904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Sử</a:t>
            </a:r>
            <a:r>
              <a:rPr lang="en-US" dirty="0"/>
              <a:t> </a:t>
            </a:r>
            <a:r>
              <a:rPr lang="en-US" dirty="0" err="1"/>
              <a:t>dụng</a:t>
            </a:r>
            <a:r>
              <a:rPr lang="en-US" dirty="0"/>
              <a:t> int() </a:t>
            </a:r>
            <a:r>
              <a:rPr lang="en-US" dirty="0" err="1"/>
              <a:t>nhận</a:t>
            </a:r>
            <a:r>
              <a:rPr lang="en-US" dirty="0"/>
              <a:t> </a:t>
            </a:r>
            <a:r>
              <a:rPr lang="en-US" dirty="0" err="1"/>
              <a:t>đầu</a:t>
            </a:r>
            <a:r>
              <a:rPr lang="en-US" dirty="0"/>
              <a:t> </a:t>
            </a:r>
            <a:r>
              <a:rPr lang="en-US" dirty="0" err="1"/>
              <a:t>vào</a:t>
            </a:r>
            <a:r>
              <a:rPr lang="en-US" dirty="0"/>
              <a:t> </a:t>
            </a:r>
            <a:r>
              <a:rPr lang="en-US" dirty="0" err="1"/>
              <a:t>số</a:t>
            </a:r>
            <a:r>
              <a:rPr lang="en-US" dirty="0"/>
              <a:t> </a:t>
            </a:r>
            <a:r>
              <a:rPr lang="en-US" dirty="0" err="1"/>
              <a:t>nguyên</a:t>
            </a:r>
            <a:endParaRPr lang="en-US" dirty="0"/>
          </a:p>
        </p:txBody>
      </p:sp>
      <p:sp>
        <p:nvSpPr>
          <p:cNvPr id="5" name="Rectangle 4"/>
          <p:cNvSpPr/>
          <p:nvPr/>
        </p:nvSpPr>
        <p:spPr>
          <a:xfrm>
            <a:off x="1097280" y="1483276"/>
            <a:ext cx="9505726" cy="729430"/>
          </a:xfrm>
          <a:prstGeom prst="rect">
            <a:avLst/>
          </a:prstGeom>
        </p:spPr>
        <p:txBody>
          <a:bodyPr wrap="square">
            <a:spAutoFit/>
          </a:bodyPr>
          <a:lstStyle/>
          <a:p>
            <a:pPr algn="just">
              <a:lnSpc>
                <a:spcPct val="115000"/>
              </a:lnSpc>
              <a:spcBef>
                <a:spcPts val="300"/>
              </a:spcBef>
              <a:spcAft>
                <a:spcPts val="300"/>
              </a:spcAft>
            </a:pPr>
            <a:r>
              <a:rPr lang="en-US" spc="-20" dirty="0">
                <a:latin typeface="Times New Roman" panose="02020603050405020304" pitchFamily="18" charset="0"/>
                <a:ea typeface="SimSun" panose="02010600030101010101" pitchFamily="2" charset="-122"/>
              </a:rPr>
              <a:t>Khi ta </a:t>
            </a:r>
            <a:r>
              <a:rPr lang="en-US" spc="-20" dirty="0" err="1">
                <a:latin typeface="Times New Roman" panose="02020603050405020304" pitchFamily="18" charset="0"/>
                <a:ea typeface="SimSun" panose="02010600030101010101" pitchFamily="2" charset="-122"/>
              </a:rPr>
              <a:t>sử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dụng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hàm</a:t>
            </a:r>
            <a:r>
              <a:rPr lang="en-US" spc="-20" dirty="0">
                <a:latin typeface="Times New Roman" panose="02020603050405020304" pitchFamily="18" charset="0"/>
                <a:ea typeface="SimSun" panose="02010600030101010101" pitchFamily="2" charset="-122"/>
              </a:rPr>
              <a:t> input(), Python </a:t>
            </a:r>
            <a:r>
              <a:rPr lang="en-US" spc="-20" dirty="0" err="1">
                <a:latin typeface="Times New Roman" panose="02020603050405020304" pitchFamily="18" charset="0"/>
                <a:ea typeface="SimSun" panose="02010600030101010101" pitchFamily="2" charset="-122"/>
              </a:rPr>
              <a:t>sẽ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thông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dịch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mọi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thứ</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người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dùng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nhập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dưới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dạng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chuỗi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Cùng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xem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xét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phiên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thông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dịch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viên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sau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đây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phiên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này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yêu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tuổi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của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người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dùng</a:t>
            </a:r>
            <a:r>
              <a:rPr lang="en-US" spc="-20" dirty="0">
                <a:latin typeface="Times New Roman" panose="02020603050405020304" pitchFamily="18" charset="0"/>
                <a:ea typeface="SimSun" panose="02010600030101010101" pitchFamily="2" charset="-122"/>
              </a:rPr>
              <a:t>:</a:t>
            </a:r>
          </a:p>
        </p:txBody>
      </p:sp>
      <p:sp>
        <p:nvSpPr>
          <p:cNvPr id="7" name="Rectangle 6"/>
          <p:cNvSpPr/>
          <p:nvPr/>
        </p:nvSpPr>
        <p:spPr>
          <a:xfrm>
            <a:off x="1097280" y="2779784"/>
            <a:ext cx="6096000" cy="1298432"/>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 input("How old are you?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How old are you? 21</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'21'</a:t>
            </a:r>
          </a:p>
        </p:txBody>
      </p:sp>
      <p:sp>
        <p:nvSpPr>
          <p:cNvPr id="9" name="Rectangle 8"/>
          <p:cNvSpPr/>
          <p:nvPr/>
        </p:nvSpPr>
        <p:spPr>
          <a:xfrm>
            <a:off x="1097280" y="4283762"/>
            <a:ext cx="2338444" cy="2003625"/>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Nếu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chỉ</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yêu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in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thì</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cách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này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hoạt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động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tốt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Nhưng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nếu</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cố</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gắng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sử</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dụng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số</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sẽ</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gặp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lỗi</a:t>
            </a:r>
            <a:r>
              <a:rPr lang="en-US" spc="-20" dirty="0">
                <a:latin typeface="Times New Roman" panose="02020603050405020304" pitchFamily="18" charset="0"/>
                <a:ea typeface="SimSun" panose="02010600030101010101" pitchFamily="2" charset="-122"/>
              </a:rPr>
              <a:t>:</a:t>
            </a:r>
          </a:p>
        </p:txBody>
      </p:sp>
      <p:sp>
        <p:nvSpPr>
          <p:cNvPr id="11" name="Rectangle 10"/>
          <p:cNvSpPr/>
          <p:nvPr/>
        </p:nvSpPr>
        <p:spPr>
          <a:xfrm>
            <a:off x="4507005" y="4283762"/>
            <a:ext cx="7117147" cy="196361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 input("How old are you?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How old are you? 21</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①</a:t>
            </a:r>
            <a:r>
              <a:rPr lang="en-US" sz="1400" spc="-20" dirty="0">
                <a:latin typeface="Courier New" panose="02070309020205020404" pitchFamily="49" charset="0"/>
                <a:ea typeface="SimSun" panose="02010600030101010101" pitchFamily="2" charset="-122"/>
              </a:rPr>
              <a:t>	&gt;&gt;&gt; age &gt;= 18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Traceback (most recent call last):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File "&lt;stdin&gt;", line 1, in &lt;module&gt;</a:t>
            </a:r>
          </a:p>
          <a:p>
            <a:pPr algn="just">
              <a:lnSpc>
                <a:spcPct val="115000"/>
              </a:lnSpc>
              <a:spcBef>
                <a:spcPts val="300"/>
              </a:spcBef>
              <a:spcAft>
                <a:spcPts val="300"/>
              </a:spcAft>
            </a:pPr>
            <a:r>
              <a:rPr lang="zh-CN" altLang="en-US" sz="1400" spc="-20" dirty="0">
                <a:latin typeface="Courier New" panose="02070309020205020404" pitchFamily="49" charset="0"/>
                <a:ea typeface="Arial Unicode MS" panose="020B0604020202020204" pitchFamily="34" charset="-128"/>
              </a:rPr>
              <a:t>②</a:t>
            </a:r>
            <a:r>
              <a:rPr lang="en-US" sz="1400" spc="-20" dirty="0">
                <a:latin typeface="Arial Unicode MS" panose="020B0604020202020204" pitchFamily="34" charset="-128"/>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TypeError</a:t>
            </a:r>
            <a:r>
              <a:rPr lang="en-US" sz="1400" spc="-20" dirty="0">
                <a:latin typeface="Courier New" panose="02070309020205020404" pitchFamily="49" charset="0"/>
                <a:ea typeface="SimSun" panose="02010600030101010101" pitchFamily="2" charset="-122"/>
              </a:rPr>
              <a:t>: unorderable types: str() &gt;= int()</a:t>
            </a:r>
          </a:p>
        </p:txBody>
      </p:sp>
    </p:spTree>
    <p:extLst>
      <p:ext uri="{BB962C8B-B14F-4D97-AF65-F5344CB8AC3E}">
        <p14:creationId xmlns:p14="http://schemas.microsoft.com/office/powerpoint/2010/main" val="364962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int() </a:t>
            </a:r>
            <a:r>
              <a:rPr lang="en-US" dirty="0" err="1"/>
              <a:t>nhận</a:t>
            </a:r>
            <a:r>
              <a:rPr lang="en-US" dirty="0"/>
              <a:t> </a:t>
            </a:r>
            <a:r>
              <a:rPr lang="en-US" dirty="0" err="1"/>
              <a:t>đầu</a:t>
            </a:r>
            <a:r>
              <a:rPr lang="en-US" dirty="0"/>
              <a:t> </a:t>
            </a:r>
            <a:r>
              <a:rPr lang="en-US" dirty="0" err="1"/>
              <a:t>vào</a:t>
            </a:r>
            <a:r>
              <a:rPr lang="en-US" dirty="0"/>
              <a:t> </a:t>
            </a:r>
            <a:r>
              <a:rPr lang="en-US" dirty="0" err="1"/>
              <a:t>số</a:t>
            </a:r>
            <a:r>
              <a:rPr lang="en-US" dirty="0"/>
              <a:t> </a:t>
            </a:r>
            <a:r>
              <a:rPr lang="en-US" dirty="0" err="1"/>
              <a:t>nguyên</a:t>
            </a:r>
            <a:endParaRPr lang="en-US" dirty="0"/>
          </a:p>
        </p:txBody>
      </p:sp>
      <p:sp>
        <p:nvSpPr>
          <p:cNvPr id="5" name="Rectangle 4"/>
          <p:cNvSpPr/>
          <p:nvPr/>
        </p:nvSpPr>
        <p:spPr>
          <a:xfrm>
            <a:off x="1097280" y="1891570"/>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Chúng ta có thể giải quyết vấn đề này bằng cách sử dụng hàm int(), cho biết Python để coi đầu vào là một giá trị số. Hàm int() chuyển đổi biểu diễn chuỗi của một số thành biểu diễn số</a:t>
            </a:r>
            <a:endParaRPr lang="en-US"/>
          </a:p>
        </p:txBody>
      </p:sp>
      <p:sp>
        <p:nvSpPr>
          <p:cNvPr id="7" name="Rectangle 6"/>
          <p:cNvSpPr/>
          <p:nvPr/>
        </p:nvSpPr>
        <p:spPr>
          <a:xfrm>
            <a:off x="1097279" y="2641003"/>
            <a:ext cx="6455915" cy="162313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 input("How old are you?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How old are you? 21</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&gt;&gt;&gt; age = int(age)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age &gt;= 18</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True</a:t>
            </a:r>
          </a:p>
        </p:txBody>
      </p:sp>
    </p:spTree>
    <p:extLst>
      <p:ext uri="{BB962C8B-B14F-4D97-AF65-F5344CB8AC3E}">
        <p14:creationId xmlns:p14="http://schemas.microsoft.com/office/powerpoint/2010/main" val="371504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int() </a:t>
            </a:r>
            <a:r>
              <a:rPr lang="en-US" dirty="0" err="1"/>
              <a:t>nhận</a:t>
            </a:r>
            <a:r>
              <a:rPr lang="en-US" dirty="0"/>
              <a:t> </a:t>
            </a:r>
            <a:r>
              <a:rPr lang="en-US" dirty="0" err="1"/>
              <a:t>đầu</a:t>
            </a:r>
            <a:r>
              <a:rPr lang="en-US" dirty="0"/>
              <a:t> </a:t>
            </a:r>
            <a:r>
              <a:rPr lang="en-US" dirty="0" err="1"/>
              <a:t>vào</a:t>
            </a:r>
            <a:r>
              <a:rPr lang="en-US" dirty="0"/>
              <a:t> </a:t>
            </a:r>
            <a:r>
              <a:rPr lang="en-US" dirty="0" err="1"/>
              <a:t>số</a:t>
            </a:r>
            <a:r>
              <a:rPr lang="en-US" dirty="0"/>
              <a:t> </a:t>
            </a:r>
            <a:r>
              <a:rPr lang="en-US" dirty="0" err="1"/>
              <a:t>nguyên</a:t>
            </a:r>
            <a:endParaRPr lang="en-US" dirty="0"/>
          </a:p>
        </p:txBody>
      </p:sp>
      <p:sp>
        <p:nvSpPr>
          <p:cNvPr id="5" name="Rectangle 4"/>
          <p:cNvSpPr/>
          <p:nvPr/>
        </p:nvSpPr>
        <p:spPr>
          <a:xfrm>
            <a:off x="1097280" y="1859287"/>
            <a:ext cx="4727576" cy="369332"/>
          </a:xfrm>
          <a:prstGeom prst="rect">
            <a:avLst/>
          </a:prstGeom>
        </p:spPr>
        <p:txBody>
          <a:bodyPr wrap="none">
            <a:spAutoFit/>
          </a:bodyPr>
          <a:lstStyle/>
          <a:p>
            <a:r>
              <a:rPr lang="en-US">
                <a:latin typeface="Times New Roman" panose="02020603050405020304" pitchFamily="18" charset="0"/>
                <a:ea typeface="SimSun" panose="02010600030101010101" pitchFamily="2" charset="-122"/>
              </a:rPr>
              <a:t>Sử dụng hàm int() trong một chương trình thực tế</a:t>
            </a:r>
            <a:endParaRPr lang="en-US"/>
          </a:p>
        </p:txBody>
      </p:sp>
      <p:sp>
        <p:nvSpPr>
          <p:cNvPr id="7" name="Rectangle 6"/>
          <p:cNvSpPr/>
          <p:nvPr/>
        </p:nvSpPr>
        <p:spPr>
          <a:xfrm>
            <a:off x="1097279" y="2469934"/>
            <a:ext cx="9061973" cy="1955535"/>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height = input("How tall are you, in inches?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height = int(height)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if height &gt;= 48:</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nYou're</a:t>
            </a:r>
            <a:r>
              <a:rPr lang="en-US" sz="1400" spc="-20" dirty="0">
                <a:latin typeface="Courier New" panose="02070309020205020404" pitchFamily="49" charset="0"/>
                <a:ea typeface="SimSun" panose="02010600030101010101" pitchFamily="2" charset="-122"/>
              </a:rPr>
              <a:t> tall enough to ride!")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else: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nYou'll</a:t>
            </a:r>
            <a:r>
              <a:rPr lang="en-US" sz="1400" spc="-20" dirty="0">
                <a:latin typeface="Courier New" panose="02070309020205020404" pitchFamily="49" charset="0"/>
                <a:ea typeface="SimSun" panose="02010600030101010101" pitchFamily="2" charset="-122"/>
              </a:rPr>
              <a:t> be able to ride when you're a little older.")</a:t>
            </a:r>
          </a:p>
        </p:txBody>
      </p:sp>
      <p:sp>
        <p:nvSpPr>
          <p:cNvPr id="9" name="Rectangle 8"/>
          <p:cNvSpPr/>
          <p:nvPr/>
        </p:nvSpPr>
        <p:spPr>
          <a:xfrm>
            <a:off x="1097279" y="4666785"/>
            <a:ext cx="6096000" cy="649024"/>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How tall are you, in inches? </a:t>
            </a:r>
            <a:r>
              <a:rPr lang="en-US" sz="1400" b="1"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71</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You're tall enough to ride!</a:t>
            </a:r>
          </a:p>
        </p:txBody>
      </p:sp>
    </p:spTree>
    <p:extLst>
      <p:ext uri="{BB962C8B-B14F-4D97-AF65-F5344CB8AC3E}">
        <p14:creationId xmlns:p14="http://schemas.microsoft.com/office/powerpoint/2010/main" val="3498141836"/>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1434</TotalTime>
  <Words>4987</Words>
  <Application>Microsoft Office PowerPoint</Application>
  <PresentationFormat>Widescreen</PresentationFormat>
  <Paragraphs>363</Paragraphs>
  <Slides>29</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Arial Unicode MS</vt:lpstr>
      <vt:lpstr>ＭＳ Ｐゴシック</vt:lpstr>
      <vt:lpstr>SimSun</vt:lpstr>
      <vt:lpstr>-apple-system</vt:lpstr>
      <vt:lpstr>Arial</vt:lpstr>
      <vt:lpstr>Calibri</vt:lpstr>
      <vt:lpstr>Calibri Light</vt:lpstr>
      <vt:lpstr>Consolas</vt:lpstr>
      <vt:lpstr>Courier New</vt:lpstr>
      <vt:lpstr>inherit</vt:lpstr>
      <vt:lpstr>Tahoma</vt:lpstr>
      <vt:lpstr>Times New Roman</vt:lpstr>
      <vt:lpstr>Wingdings</vt:lpstr>
      <vt:lpstr>等线</vt:lpstr>
      <vt:lpstr>PTIT</vt:lpstr>
      <vt:lpstr>PowerPoint Presentation</vt:lpstr>
      <vt:lpstr>Chương 6. Đầu vào người dùng và vòng lặp</vt:lpstr>
      <vt:lpstr>Nội dung</vt:lpstr>
      <vt:lpstr>6.1. Cách hàm Input() hoạt động</vt:lpstr>
      <vt:lpstr>Viết lời  nhắc rõ ràng</vt:lpstr>
      <vt:lpstr>Viết lời  nhắc rõ ràng</vt:lpstr>
      <vt:lpstr>Sử dụng int() nhận đầu vào số nguyên</vt:lpstr>
      <vt:lpstr>Sử dụng int() nhận đầu vào số nguyên</vt:lpstr>
      <vt:lpstr>Sử dụng int() nhận đầu vào số nguyên</vt:lpstr>
      <vt:lpstr>Khắc phục lỗi không nhận input()</vt:lpstr>
      <vt:lpstr>shortKey: ctrl+alt+b</vt:lpstr>
      <vt:lpstr>Kết quả:</vt:lpstr>
      <vt:lpstr>Toán tử modulo</vt:lpstr>
      <vt:lpstr>6.2. Vòng lặp while</vt:lpstr>
      <vt:lpstr>Vòng lặp với hành động</vt:lpstr>
      <vt:lpstr>Để người dùng lựa chọn khi nào thoát</vt:lpstr>
      <vt:lpstr>Để người dùng lựa chọn khi nào thoát</vt:lpstr>
      <vt:lpstr>Để người dùng lựa chọn khi nào thoát</vt:lpstr>
      <vt:lpstr>Sử dụng Flag (cờ)</vt:lpstr>
      <vt:lpstr>Sử dụng break để thoát khỏi vòng lặp</vt:lpstr>
      <vt:lpstr>Sử dụng continue trong vòng lặp</vt:lpstr>
      <vt:lpstr>Tránh lặp vô hạn</vt:lpstr>
      <vt:lpstr>Vòng lặp while với danh sách và từ điển</vt:lpstr>
      <vt:lpstr>Chuyển phần tử từ danh sách</vt:lpstr>
      <vt:lpstr>Xóa thể hiện giá trị trong danh sách</vt:lpstr>
      <vt:lpstr>Điền từ điển với đầu vào người dùng</vt:lpstr>
      <vt:lpstr>Kết chương</vt:lpstr>
      <vt:lpstr>Bài tập</vt:lpstr>
      <vt:lpstr>Bài tập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140</cp:revision>
  <dcterms:created xsi:type="dcterms:W3CDTF">2021-07-18T06:44:26Z</dcterms:created>
  <dcterms:modified xsi:type="dcterms:W3CDTF">2022-09-19T09:00:13Z</dcterms:modified>
</cp:coreProperties>
</file>