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0" r:id="rId1"/>
  </p:sldMasterIdLst>
  <p:notesMasterIdLst>
    <p:notesMasterId r:id="rId43"/>
  </p:notesMasterIdLst>
  <p:sldIdLst>
    <p:sldId id="1802" r:id="rId2"/>
    <p:sldId id="256" r:id="rId3"/>
    <p:sldId id="257" r:id="rId4"/>
    <p:sldId id="258" r:id="rId5"/>
    <p:sldId id="266" r:id="rId6"/>
    <p:sldId id="267" r:id="rId7"/>
    <p:sldId id="259" r:id="rId8"/>
    <p:sldId id="268" r:id="rId9"/>
    <p:sldId id="269" r:id="rId10"/>
    <p:sldId id="270" r:id="rId11"/>
    <p:sldId id="271" r:id="rId12"/>
    <p:sldId id="272" r:id="rId13"/>
    <p:sldId id="273" r:id="rId14"/>
    <p:sldId id="274" r:id="rId15"/>
    <p:sldId id="275" r:id="rId16"/>
    <p:sldId id="260" r:id="rId17"/>
    <p:sldId id="276" r:id="rId18"/>
    <p:sldId id="277" r:id="rId19"/>
    <p:sldId id="278" r:id="rId20"/>
    <p:sldId id="279" r:id="rId21"/>
    <p:sldId id="291" r:id="rId22"/>
    <p:sldId id="281" r:id="rId23"/>
    <p:sldId id="292" r:id="rId24"/>
    <p:sldId id="261" r:id="rId25"/>
    <p:sldId id="282" r:id="rId26"/>
    <p:sldId id="293" r:id="rId27"/>
    <p:sldId id="294" r:id="rId28"/>
    <p:sldId id="283" r:id="rId29"/>
    <p:sldId id="262" r:id="rId30"/>
    <p:sldId id="295" r:id="rId31"/>
    <p:sldId id="284" r:id="rId32"/>
    <p:sldId id="285" r:id="rId33"/>
    <p:sldId id="296" r:id="rId34"/>
    <p:sldId id="263" r:id="rId35"/>
    <p:sldId id="286" r:id="rId36"/>
    <p:sldId id="297" r:id="rId37"/>
    <p:sldId id="287" r:id="rId38"/>
    <p:sldId id="288" r:id="rId39"/>
    <p:sldId id="289" r:id="rId40"/>
    <p:sldId id="290" r:id="rId41"/>
    <p:sldId id="264" r:id="rId42"/>
  </p:sldIdLst>
  <p:sldSz cx="12192000" cy="6858000"/>
  <p:notesSz cx="6858000" cy="9144000"/>
  <p:defaultTextStyle>
    <a:defPPr>
      <a:defRPr lang="en-US"/>
    </a:defPPr>
    <a:lvl1pPr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152"/>
    <p:restoredTop sz="94533" autoAdjust="0"/>
  </p:normalViewPr>
  <p:slideViewPr>
    <p:cSldViewPr snapToGrid="0">
      <p:cViewPr varScale="1">
        <p:scale>
          <a:sx n="72" d="100"/>
          <a:sy n="72" d="100"/>
        </p:scale>
        <p:origin x="16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43DC8B-5BDC-42B3-94E9-A1AE3F607CDD}" type="datetimeFigureOut">
              <a:rPr lang="en-US" smtClean="0"/>
              <a:t>9/28/2022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9513A-7ACD-4DEE-9A61-E79DFC0C18C3}" type="slidenum">
              <a:rPr lang="en-US" smtClean="0"/>
              <a:t>‹#›</a:t>
            </a:fld>
            <a:endParaRPr lang="en-US"/>
          </a:p>
        </p:txBody>
      </p:sp>
    </p:spTree>
    <p:extLst>
      <p:ext uri="{BB962C8B-B14F-4D97-AF65-F5344CB8AC3E}">
        <p14:creationId xmlns:p14="http://schemas.microsoft.com/office/powerpoint/2010/main" val="2375564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a:solidFill>
                  <a:schemeClr val="tx1"/>
                </a:solidFill>
                <a:effectLst/>
                <a:latin typeface="+mn-lt"/>
                <a:ea typeface="+mn-ea"/>
                <a:cs typeface="+mn-cs"/>
              </a:rPr>
              <a:t>Trong chương này,</a:t>
            </a:r>
            <a:r>
              <a:rPr lang="en-US" sz="1200" kern="1200">
                <a:solidFill>
                  <a:schemeClr val="tx1"/>
                </a:solidFill>
                <a:effectLst/>
                <a:latin typeface="+mn-lt"/>
                <a:ea typeface="+mn-ea"/>
                <a:cs typeface="+mn-cs"/>
              </a:rPr>
              <a:t> chúng</a:t>
            </a:r>
            <a:r>
              <a:rPr lang="vi-VN" sz="1200" kern="1200">
                <a:solidFill>
                  <a:schemeClr val="tx1"/>
                </a:solidFill>
                <a:effectLst/>
                <a:latin typeface="+mn-lt"/>
                <a:ea typeface="+mn-ea"/>
                <a:cs typeface="+mn-cs"/>
              </a:rPr>
              <a:t> ta sẽ học cách viết các hàm (functions), hàm là các khối mã được thiết kế để thực hiện một công việc cụ thể. Khi muốn thực hiện một nhiệm vụ cụ thể đã được ta định nghĩa cho một hàm, ta sẽ gọi hàm thực hiện việc đó. </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chúng</a:t>
            </a:r>
            <a:r>
              <a:rPr lang="vi-VN" sz="1200" kern="1200">
                <a:solidFill>
                  <a:schemeClr val="tx1"/>
                </a:solidFill>
                <a:effectLst/>
                <a:latin typeface="+mn-lt"/>
                <a:ea typeface="+mn-ea"/>
                <a:cs typeface="+mn-cs"/>
              </a:rPr>
              <a:t> ta cũng sẽ tìm hiểu các cách truyền thông tin đến các hàm. </a:t>
            </a:r>
            <a:r>
              <a:rPr lang="en-US" sz="1200" kern="1200">
                <a:solidFill>
                  <a:schemeClr val="tx1"/>
                </a:solidFill>
                <a:effectLst/>
                <a:latin typeface="+mn-lt"/>
                <a:ea typeface="+mn-ea"/>
                <a:cs typeface="+mn-cs"/>
              </a:rPr>
              <a:t>Chúng ta</a:t>
            </a:r>
            <a:r>
              <a:rPr lang="vi-VN" sz="1200" kern="1200">
                <a:solidFill>
                  <a:schemeClr val="tx1"/>
                </a:solidFill>
                <a:effectLst/>
                <a:latin typeface="+mn-lt"/>
                <a:ea typeface="+mn-ea"/>
                <a:cs typeface="+mn-cs"/>
              </a:rPr>
              <a:t> sẽ học cách viết một số hàm nhất định có công việc chính là hiển thị thông tin và các chức năng khác được thiết kế để xử lý dữ liệu và trả về giá trị hoặc tập hợp các giá trị. </a:t>
            </a:r>
            <a:endParaRPr lang="en-US" sz="1200" kern="1200">
              <a:solidFill>
                <a:schemeClr val="tx1"/>
              </a:solidFill>
              <a:effectLst/>
              <a:latin typeface="+mn-lt"/>
              <a:ea typeface="+mn-ea"/>
              <a:cs typeface="+mn-cs"/>
            </a:endParaRPr>
          </a:p>
          <a:p>
            <a:r>
              <a:rPr lang="vi-VN" sz="1200" kern="1200">
                <a:solidFill>
                  <a:schemeClr val="tx1"/>
                </a:solidFill>
                <a:effectLst/>
                <a:latin typeface="+mn-lt"/>
                <a:ea typeface="+mn-ea"/>
                <a:cs typeface="+mn-cs"/>
              </a:rPr>
              <a:t>Cuối cùng,</a:t>
            </a:r>
            <a:r>
              <a:rPr lang="en-US" sz="1200" kern="1200">
                <a:solidFill>
                  <a:schemeClr val="tx1"/>
                </a:solidFill>
                <a:effectLst/>
                <a:latin typeface="+mn-lt"/>
                <a:ea typeface="+mn-ea"/>
                <a:cs typeface="+mn-cs"/>
              </a:rPr>
              <a:t> chúng</a:t>
            </a:r>
            <a:r>
              <a:rPr lang="vi-VN" sz="1200" kern="1200">
                <a:solidFill>
                  <a:schemeClr val="tx1"/>
                </a:solidFill>
                <a:effectLst/>
                <a:latin typeface="+mn-lt"/>
                <a:ea typeface="+mn-ea"/>
                <a:cs typeface="+mn-cs"/>
              </a:rPr>
              <a:t> ta sẽ học cách lưu trữ các chức năng trong các tệp riêng biệt được gọi là mô-đun để giúp tổ chức các tệp chương trình chính</a:t>
            </a:r>
            <a:r>
              <a:rPr lang="en-US" sz="1200" kern="1200">
                <a:solidFill>
                  <a:schemeClr val="tx1"/>
                </a:solidFill>
                <a:effectLst/>
                <a:latin typeface="+mn-lt"/>
                <a:ea typeface="+mn-ea"/>
                <a:cs typeface="+mn-cs"/>
              </a:rPr>
              <a:t>.</a:t>
            </a:r>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2</a:t>
            </a:fld>
            <a:endParaRPr lang="en-US"/>
          </a:p>
        </p:txBody>
      </p:sp>
    </p:spTree>
    <p:extLst>
      <p:ext uri="{BB962C8B-B14F-4D97-AF65-F5344CB8AC3E}">
        <p14:creationId xmlns:p14="http://schemas.microsoft.com/office/powerpoint/2010/main" val="756551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Tại dòng File "pets.py", line 6, in &lt;module&gt;, traceback cho chúng ta biết vị trí của vấn đề, cho phép chúng ta nhìn lại và thấy rằng có điều gì đó không ổn trong lệnh gọi hàm.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Tại dòng describe_pet(), lệnh gọi hàm vi phạm được viết ra để chúng ta xem.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Tại TypeError: describe_pet() missing 2 required positional arguments: 'animal_ type' and 'pet_name', traceback cho chúng ta biết đang bị thiếu hai đối số và thông tin tên của các đối số bị thiếu.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Nếu hàm này nằm trong một tệp riêng biệt, chúng ta có thể viết lại lệnh gọi một cách chính xác mà không cần phải mở tệp đó và đọc code hàm.</a:t>
            </a:r>
          </a:p>
          <a:p>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15</a:t>
            </a:fld>
            <a:endParaRPr lang="en-US"/>
          </a:p>
        </p:txBody>
      </p:sp>
    </p:spTree>
    <p:extLst>
      <p:ext uri="{BB962C8B-B14F-4D97-AF65-F5344CB8AC3E}">
        <p14:creationId xmlns:p14="http://schemas.microsoft.com/office/powerpoint/2010/main" val="3227084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Định nghĩa của hàm get_formatted_name() nhận các tham số là first_name và last_name.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Hàm kết hợp hai tên này, thêm khoảng cách giữa chúng và gán kết quả cho full_name.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Giá trị của full_name được chuyển đổi thành tiêu đề và sau đó được trả về tại dòng return full_name.title().</a:t>
            </a:r>
          </a:p>
          <a:p>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17</a:t>
            </a:fld>
            <a:endParaRPr lang="en-US"/>
          </a:p>
        </p:txBody>
      </p:sp>
    </p:spTree>
    <p:extLst>
      <p:ext uri="{BB962C8B-B14F-4D97-AF65-F5344CB8AC3E}">
        <p14:creationId xmlns:p14="http://schemas.microsoft.com/office/powerpoint/2010/main" val="2589092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Hàm này hoạt động khi có họ, tên đệm và tên. Hàm nhận cả ba phần của tên và sau đó xây dựng một chuỗi từ chúng. Hàm thêm dấu cách nếu thích hợp và chuyển đổi tên đầy đủ thành chữ hoa tiêu đề:</a:t>
            </a:r>
          </a:p>
          <a:p>
            <a:r>
              <a:rPr lang="en-US" sz="1200" kern="1200">
                <a:solidFill>
                  <a:schemeClr val="tx1"/>
                </a:solidFill>
                <a:effectLst/>
                <a:latin typeface="+mn-lt"/>
                <a:ea typeface="+mn-ea"/>
                <a:cs typeface="+mn-cs"/>
              </a:rPr>
              <a:t>Nhưng không phải lúc nào cũng cần đến tên đệm và hàm này như đã viết sẽ không hoạt động nếu ta cố gắng gọi nó bằng tên và họ.</a:t>
            </a:r>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18</a:t>
            </a:fld>
            <a:endParaRPr lang="en-US"/>
          </a:p>
        </p:txBody>
      </p:sp>
    </p:spTree>
    <p:extLst>
      <p:ext uri="{BB962C8B-B14F-4D97-AF65-F5344CB8AC3E}">
        <p14:creationId xmlns:p14="http://schemas.microsoft.com/office/powerpoint/2010/main" val="3626292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phần nội dung của hàm, kiểm tra xem liệu tên đệm đã được cung cấp hay chưa. Python diễn giải các chuỗi không trống là True, vì vậy nếu middle_name là True nếu đối số tên đệm nằm trong lệnh gọi hàm if middle_name:. Nếu tên đệm được cung cấp sẽ tạo thành tên đầy đủ.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Sau đó, tên này được đổi thành chữ hoa tiêu đề và được trả về dòng lệnh gọi hàm, nơi nó được gán cho biến musician và được in.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Nếu không có tên đệm nào được cung cấp, chuỗi trống không thực hiện kiểm tra if và khối else được chạy.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Tên đầy đủ được tạo chỉ bằng họ và tên, và tên đã định dạng được trả về nơi nó được gán cho musician và được in ra.</a:t>
            </a:r>
          </a:p>
          <a:p>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19</a:t>
            </a:fld>
            <a:endParaRPr lang="en-US"/>
          </a:p>
        </p:txBody>
      </p:sp>
    </p:spTree>
    <p:extLst>
      <p:ext uri="{BB962C8B-B14F-4D97-AF65-F5344CB8AC3E}">
        <p14:creationId xmlns:p14="http://schemas.microsoft.com/office/powerpoint/2010/main" val="3312427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Hàm build_person() nhận họ và tên, và đưa các giá trị này vào từ điển. Giá trị của first_name được lưu trữ với khóa 'first' và giá trị của last_name được lưu trữ với khóa 'last'.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Toàn bộ từ điển đại diện cho người được trả về. Giá trị trả về được in với hai phần thông tin văn bản ban đầu hiện được lưu trữ trong từ điển:</a:t>
            </a:r>
          </a:p>
          <a:p>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20</a:t>
            </a:fld>
            <a:endParaRPr lang="en-US"/>
          </a:p>
        </p:txBody>
      </p:sp>
    </p:spTree>
    <p:extLst>
      <p:ext uri="{BB962C8B-B14F-4D97-AF65-F5344CB8AC3E}">
        <p14:creationId xmlns:p14="http://schemas.microsoft.com/office/powerpoint/2010/main" val="4040336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Thêm tham số tùy chọn age mới vào định nghĩa hàm và gán cho tham số giá trị đặc biệt là None, được sử dụng khi một biến không có giá trị cụ thể nào được gán cho nó.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Ta có thể coi None như một giá trị giữ chỗ. Trong các kiểm tra có điều kiện, None đánh giá là False.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Nếu lệnh gọi hàm bao gồm một giá trị cho tuổi, giá trị đó sẽ được lưu trữ trong từ điển.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Hàm này luôn lưu trữ tên của một người, nhưng nó cũng có thể được sửa đổi để lưu trữ bất kỳ thông tin nào khác mà ta muốn về một người.</a:t>
            </a:r>
          </a:p>
          <a:p>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21</a:t>
            </a:fld>
            <a:endParaRPr lang="en-US"/>
          </a:p>
        </p:txBody>
      </p:sp>
    </p:spTree>
    <p:extLst>
      <p:ext uri="{BB962C8B-B14F-4D97-AF65-F5344CB8AC3E}">
        <p14:creationId xmlns:p14="http://schemas.microsoft.com/office/powerpoint/2010/main" val="445912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Đối với ví dụ này, chúng ta sử dụng một phiên bản đơn giản của get_formatted_name() không liên quan đến tên đệm. Vòng lặp while yêu cầu người dùng nhập tên của họ và chúng ta nhắc nhập họ và tên riêng biệt.</a:t>
            </a:r>
          </a:p>
          <a:p>
            <a:endParaRPr lang="en-US"/>
          </a:p>
          <a:p>
            <a:r>
              <a:rPr lang="en-US" sz="1200" kern="1200">
                <a:solidFill>
                  <a:schemeClr val="tx1"/>
                </a:solidFill>
                <a:effectLst/>
                <a:latin typeface="+mn-lt"/>
                <a:ea typeface="+mn-ea"/>
                <a:cs typeface="+mn-cs"/>
              </a:rPr>
              <a:t>Nhưng có một vấn đề với vòng lặp while này: Chưa xác định điều kiện dừng. Ta đặt điều kiện dừng ở đâu khi yêu cầu một loạt đầu vào? </a:t>
            </a:r>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22</a:t>
            </a:fld>
            <a:endParaRPr lang="en-US"/>
          </a:p>
        </p:txBody>
      </p:sp>
    </p:spTree>
    <p:extLst>
      <p:ext uri="{BB962C8B-B14F-4D97-AF65-F5344CB8AC3E}">
        <p14:creationId xmlns:p14="http://schemas.microsoft.com/office/powerpoint/2010/main" val="3863837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Chúng ta muốn người dùng có thể dừng dễ dàng nhất có thể, vì vậy mỗi lời nhắc nên đưa ra một cách để dừng.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Câu lệnh break cung cấp một cách đơn giản để thoát khỏi vòng lặp tại một trong hai dấu nhắc:</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Chúng ta thêm một thông báo cho người dùng biết cách thoát và sau đó chúng ta thoát khỏi vòng lặp nếu người dùng nhập giá trị thoát tại một trong hai lời nhắc.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Bây giờ chương trình sẽ tiếp tục chào mọi người cho đến khi ai đó nhập 'q' cho một trong hai tên:</a:t>
            </a:r>
          </a:p>
          <a:p>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23</a:t>
            </a:fld>
            <a:endParaRPr lang="en-US"/>
          </a:p>
        </p:txBody>
      </p:sp>
    </p:spTree>
    <p:extLst>
      <p:ext uri="{BB962C8B-B14F-4D97-AF65-F5344CB8AC3E}">
        <p14:creationId xmlns:p14="http://schemas.microsoft.com/office/powerpoint/2010/main" val="2113939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Chúng ta thường sẽ thấy hữu ích khi truyền một danh sách vào một hàm, cho dù đó là danh sách tên, số hay các đối tượng phức tạp hơn, chẳng hạn như từ điển.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Khi ta truyền một danh sách cho một hàm, hàm sẽ có quyền truy cập trực tiếp vào nội dung của danh sách. Hãy sử dụng các hàm để làm việc với danh sách hiệu quả hơn.</a:t>
            </a:r>
          </a:p>
          <a:p>
            <a:endParaRPr lang="en-US"/>
          </a:p>
          <a:p>
            <a:r>
              <a:rPr lang="en-US" sz="1200" kern="1200">
                <a:solidFill>
                  <a:schemeClr val="tx1"/>
                </a:solidFill>
                <a:effectLst/>
                <a:latin typeface="+mn-lt"/>
                <a:ea typeface="+mn-ea"/>
                <a:cs typeface="+mn-cs"/>
              </a:rPr>
              <a:t>Chúng ta định nghĩa greet_users() vì vậy nó mong đợi một danh sách các tên, mà nó sẽ gán cho các tham số names. Hàm lặp qua danh sách mà nó nhận được và in lời chào cho mỗi người dùng. Sau đó chúng ta định nghĩa một danh sách người dùng và truyền các tên người dùng trong danh sách tới greet_users() trong lời gọi hàm</a:t>
            </a:r>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24</a:t>
            </a:fld>
            <a:endParaRPr lang="en-US"/>
          </a:p>
        </p:txBody>
      </p:sp>
    </p:spTree>
    <p:extLst>
      <p:ext uri="{BB962C8B-B14F-4D97-AF65-F5344CB8AC3E}">
        <p14:creationId xmlns:p14="http://schemas.microsoft.com/office/powerpoint/2010/main" val="1828986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Hãy xem xét một công ty tạo ra các mô hình in 3D của các thiết kế mà người dùng gửi. Các thiết kế cần in sẽ được lưu trữ trong một danh sách và sau khi in chúng sẽ được chuyển sang một danh sách riêng. Đoạn code sau thực hiện điều này mà không cần sử dụng các hàm:</a:t>
            </a:r>
          </a:p>
          <a:p>
            <a:endParaRPr lang="en-US"/>
          </a:p>
          <a:p>
            <a:r>
              <a:rPr lang="en-US" sz="1200" kern="1200">
                <a:solidFill>
                  <a:schemeClr val="tx1"/>
                </a:solidFill>
                <a:effectLst/>
                <a:latin typeface="+mn-lt"/>
                <a:ea typeface="+mn-ea"/>
                <a:cs typeface="+mn-cs"/>
              </a:rPr>
              <a:t>Chương trình này bắt đầu với một danh sách các thiết kế cần được in và một danh sách trống được gọi là các completed_models đã hoàn thành mà mỗi thiết kế sẽ được chuyển đến sau khi nó được in. Miễn là các thiết kế vẫn ở trong unprinted_designs, vòng lặp while mô phỏng việc in từng thiết kế bằng cách xóa thiết kế khỏi cuối danh sách, lưu trữ thiết kế đó trong current_design và hiển thị thông báo rằng thiết kế hiện tại đang được in. </a:t>
            </a:r>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25</a:t>
            </a:fld>
            <a:endParaRPr lang="en-US"/>
          </a:p>
        </p:txBody>
      </p:sp>
    </p:spTree>
    <p:extLst>
      <p:ext uri="{BB962C8B-B14F-4D97-AF65-F5344CB8AC3E}">
        <p14:creationId xmlns:p14="http://schemas.microsoft.com/office/powerpoint/2010/main" val="1367864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Khi chúng ta muốn sử dụng hàm này, ta gọi nó. Một lệnh gọi hàm yêu cầu Python thực thi code trong hàm.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Để gọi một hàm, cần viết tên của hàm, theo sau là bất kỳ thông tin cần thiết nào trong dấu ngoặc đơn.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Vì không cần thông tin ở đây nên việc gọi hàm của chúng ta cũng đơn giản như nhập vào greet_user(). Như mong đợi, nó in Hello !:</a:t>
            </a:r>
          </a:p>
          <a:p>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4</a:t>
            </a:fld>
            <a:endParaRPr lang="en-US"/>
          </a:p>
        </p:txBody>
      </p:sp>
    </p:spTree>
    <p:extLst>
      <p:ext uri="{BB962C8B-B14F-4D97-AF65-F5344CB8AC3E}">
        <p14:creationId xmlns:p14="http://schemas.microsoft.com/office/powerpoint/2010/main" val="4266585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Chúng ta định nghĩa hàm print_models() với hai tham số: unprinted_designs và completed_models. Với hai danh sách này, hàm mô phỏng việc in từng thiết kế bằng cách làm trống danh sách các thiết kế chưa in và điền vào danh sách các mô hình đã hoàn thành.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Tại hàm thứ 2, định nghĩa hàm show_completed_models() với một tham số: completed_models. Với danh sách này, show_completed_models() hiển thị tên của từng mô hình đã được in.</a:t>
            </a:r>
          </a:p>
          <a:p>
            <a:endParaRPr lang="en-US"/>
          </a:p>
          <a:p>
            <a:r>
              <a:rPr lang="en-US" sz="1200" kern="1200">
                <a:solidFill>
                  <a:schemeClr val="tx1"/>
                </a:solidFill>
                <a:effectLst/>
                <a:latin typeface="+mn-lt"/>
                <a:ea typeface="+mn-ea"/>
                <a:cs typeface="+mn-cs"/>
              </a:rPr>
              <a:t>Chương trình này có đầu ra giống với phiên bản không có hàm, nhưng code được tổ chức hơn nhiều. Code thực hiện hầu hết công việc đã được chuyển sang hai hàm riêng biệt, điều này làm cho phần chính của chương trình dễ hiểu hơn. Nhìn vào phần nội dung của chương trình để biết chương trình này đang làm gì dễ dàng hơn nhiều so với phần trên</a:t>
            </a:r>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27</a:t>
            </a:fld>
            <a:endParaRPr lang="en-US"/>
          </a:p>
        </p:txBody>
      </p:sp>
    </p:spTree>
    <p:extLst>
      <p:ext uri="{BB962C8B-B14F-4D97-AF65-F5344CB8AC3E}">
        <p14:creationId xmlns:p14="http://schemas.microsoft.com/office/powerpoint/2010/main" val="3580006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Hàm print_models() có thể thực hiện công việc của nó vì nó vẫn nhận được tên của tất cả các thiết kế chưa được in. Nhưng lần này nó sử dụng một bản sao của danh sách thiết kế chưa in ban đầu, không phải danh sách unprinted_designs thực tế. Danh sách complete_models sẽ điền tên các mẫu đã in giống như trước đây, nhưng danh sách ban đầu của các mẫu thiết kế chưa in sẽ không bị ảnh hưởng bởi hàm.</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Mặc dù ta có thể bảo toàn nội dung của một danh sách bằng cách chuyển một bản sao của nó cho các hàm của mình, nhưng ta nên chuyển danh sách gốc cho các hàm trừ khi ta có một lý do cụ thể để chuyển một bản sao. Sẽ hiệu quả hơn khi một hàm làm việc với danh sách hiện có để tránh sử dụng thời gian và bộ nhớ cần thiết để tạo một bản sao riêng biệt, đặc biệt khi ta đang làm việc với các danh sách lớn.</a:t>
            </a:r>
          </a:p>
          <a:p>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28</a:t>
            </a:fld>
            <a:endParaRPr lang="en-US"/>
          </a:p>
        </p:txBody>
      </p:sp>
    </p:spTree>
    <p:extLst>
      <p:ext uri="{BB962C8B-B14F-4D97-AF65-F5344CB8AC3E}">
        <p14:creationId xmlns:p14="http://schemas.microsoft.com/office/powerpoint/2010/main" val="22318026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Nó xử lý các lần gọi khác nhau một cách tương tự. Lưu ý rằng Python đóng gói các đối số thành một bộ, ngay cả khi hàm chỉ nhận một giá trị:</a:t>
            </a:r>
          </a:p>
          <a:p>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29</a:t>
            </a:fld>
            <a:endParaRPr lang="en-US"/>
          </a:p>
        </p:txBody>
      </p:sp>
    </p:spTree>
    <p:extLst>
      <p:ext uri="{BB962C8B-B14F-4D97-AF65-F5344CB8AC3E}">
        <p14:creationId xmlns:p14="http://schemas.microsoft.com/office/powerpoint/2010/main" val="3240715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Trong định nghĩa hàm, Python chỉ định giá trị đầu tiên mà nó nhận được cho tham số size. Tất cả các giá trị khác sau đó được lưu trữ trong bộ giá trị toppings.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Các lệnh gọi hàm bao gồm một đối số cho size trước tiên, sau đó là toppings nếu cần.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Giờ đây, mỗi chiếc bánh pizza đều có kích thước và một số lớp phủ, và mỗi phần thông tin được in ở vị trí thích hợp, hiển thị size trước và toppings sau:</a:t>
            </a:r>
          </a:p>
          <a:p>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31</a:t>
            </a:fld>
            <a:endParaRPr lang="en-US"/>
          </a:p>
        </p:txBody>
      </p:sp>
    </p:spTree>
    <p:extLst>
      <p:ext uri="{BB962C8B-B14F-4D97-AF65-F5344CB8AC3E}">
        <p14:creationId xmlns:p14="http://schemas.microsoft.com/office/powerpoint/2010/main" val="41575167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Định nghĩa của build_profile() yêu cầu họ và tên, sau đó nó cho phép người dùng chuyển nhiều cặp tên-giá trị tùy thích.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Dấu hoa thị kép trước tham số ** user_info khiến Python tạo một từ điển trống có tên là user_info và đóng gói bất kỳ cặp tên-giá trị nào mà nó nhận được vào từ điển này.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hàm, ta có thể truy cập các cặp khóa-giá trị trong user_info giống như cách làm đối với bất kỳ từ điển nào.</a:t>
            </a:r>
          </a:p>
          <a:p>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32</a:t>
            </a:fld>
            <a:endParaRPr lang="en-US"/>
          </a:p>
        </p:txBody>
      </p:sp>
    </p:spTree>
    <p:extLst>
      <p:ext uri="{BB962C8B-B14F-4D97-AF65-F5344CB8AC3E}">
        <p14:creationId xmlns:p14="http://schemas.microsoft.com/office/powerpoint/2010/main" val="1207040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Có thể kết hợp các giá trị vị trí, từ khóa và tùy ý theo nhiều cách khác nhau khi viết các hàm của riêng mình.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Sẽ rất hữu ích khi biết rằng tất cả các loại đối số này đều tồn tại vì ta sẽ thấy chúng thường xuyên khi ta bắt đầu đọc code của người khác.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Cần thực hành để học cách sử dụng các loại khác nhau một cách chính xác và biết khi nào sử dụng mỗi loại. Hiện tại, hãy nhớ sử dụng cách tiếp cận đơn giản nhất để hoàn thành công việc. </a:t>
            </a:r>
          </a:p>
          <a:p>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33</a:t>
            </a:fld>
            <a:endParaRPr lang="en-US"/>
          </a:p>
        </p:txBody>
      </p:sp>
    </p:spTree>
    <p:extLst>
      <p:ext uri="{BB962C8B-B14F-4D97-AF65-F5344CB8AC3E}">
        <p14:creationId xmlns:p14="http://schemas.microsoft.com/office/powerpoint/2010/main" val="7314664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Để tạo mô-đun này, chúng ta sẽ xóa mọi thứ khỏi tệp pizza.py ngoại trừ hàm make_pizza():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Bây giờ chúng ta sẽ tạo một tệp riêng có tên là making_pizzas.py trong cùng thư mục với pizza.py. Tệp này import mô-đun chúng ta vừa tạo và sau đó thực hiện hai lệnh gọi đến make_pizza():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Khi Python đọc tệp này, dòng import pizza yêu cầu Python mở tệp pizza.py và sao chép tất cả các hàm của nó vào chương trình này.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Ta không thực sự thấy code được sao chép giữa các tệp vì Python sao chép code phía sau ngay trước khi chương trình chạy.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Tất cả những gì ta cần biết là bất kỳ hàm nào được định nghĩa trong pizza.py bây giờ sẽ có sẵn trong make_pizzas.py.</a:t>
            </a:r>
          </a:p>
          <a:p>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35</a:t>
            </a:fld>
            <a:endParaRPr lang="en-US"/>
          </a:p>
        </p:txBody>
      </p:sp>
    </p:spTree>
    <p:extLst>
      <p:ext uri="{BB962C8B-B14F-4D97-AF65-F5344CB8AC3E}">
        <p14:creationId xmlns:p14="http://schemas.microsoft.com/office/powerpoint/2010/main" val="27700545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pc="-20">
                <a:latin typeface="Times New Roman" panose="02020603050405020304" pitchFamily="18" charset="0"/>
                <a:ea typeface="SimSun" panose="02010600030101010101" pitchFamily="2" charset="-122"/>
              </a:rPr>
              <a:t>Với cú pháp này, ta không cần sử dụng ký hiệu dấu chấm khi gọi một hàm. Vì chúng ta đã import hàm make_pizza() một cách rõ ràng trong câu lệnh import, nên chúng ta có thể gọi nó theo tên khi sử dụng hàm.</a:t>
            </a:r>
          </a:p>
          <a:p>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37</a:t>
            </a:fld>
            <a:endParaRPr lang="en-US"/>
          </a:p>
        </p:txBody>
      </p:sp>
    </p:spTree>
    <p:extLst>
      <p:ext uri="{BB962C8B-B14F-4D97-AF65-F5344CB8AC3E}">
        <p14:creationId xmlns:p14="http://schemas.microsoft.com/office/powerpoint/2010/main" val="25178655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Câu lệnh import được hiển thị ở đây đổi tên hàm make_pizza() thành mp() trong chương trình này. Bất cứ khi nào chúng ta muốn gọi make_pizza(), chúng ta có thể chỉ cần viết mp() và Python sẽ chạy code trong make_pizza() đồng thời tránh bất kỳ sự nhầm lẫn nào với một hàm make_pizza() khác mà ta có thể ghi trong tệp chương trình này.</a:t>
            </a:r>
          </a:p>
          <a:p>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38</a:t>
            </a:fld>
            <a:endParaRPr lang="en-US"/>
          </a:p>
        </p:txBody>
      </p:sp>
    </p:spTree>
    <p:extLst>
      <p:ext uri="{BB962C8B-B14F-4D97-AF65-F5344CB8AC3E}">
        <p14:creationId xmlns:p14="http://schemas.microsoft.com/office/powerpoint/2010/main" val="38174095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a:solidFill>
                  <a:schemeClr val="tx1"/>
                </a:solidFill>
                <a:effectLst/>
                <a:latin typeface="+mn-lt"/>
                <a:ea typeface="+mn-ea"/>
                <a:cs typeface="+mn-cs"/>
              </a:rPr>
              <a:t>Tuy nhiên, tốt nhất là không nên sử dụng phương pháp này khi đang làm việc với các mô-đun lớn hơn mà </a:t>
            </a:r>
            <a:r>
              <a:rPr lang="en-US" sz="1200" kern="1200">
                <a:solidFill>
                  <a:schemeClr val="tx1"/>
                </a:solidFill>
                <a:effectLst/>
                <a:latin typeface="+mn-lt"/>
                <a:ea typeface="+mn-ea"/>
                <a:cs typeface="+mn-cs"/>
              </a:rPr>
              <a:t>ta</a:t>
            </a:r>
            <a:r>
              <a:rPr lang="vi-VN" sz="1200" kern="1200">
                <a:solidFill>
                  <a:schemeClr val="tx1"/>
                </a:solidFill>
                <a:effectLst/>
                <a:latin typeface="+mn-lt"/>
                <a:ea typeface="+mn-ea"/>
                <a:cs typeface="+mn-cs"/>
              </a:rPr>
              <a:t> không viết: nếu mô-đun có tên hàm khớp với tên hiện có trong dự án đang viết, </a:t>
            </a:r>
            <a:r>
              <a:rPr lang="en-US" sz="1200" kern="1200">
                <a:solidFill>
                  <a:schemeClr val="tx1"/>
                </a:solidFill>
                <a:effectLst/>
                <a:latin typeface="+mn-lt"/>
                <a:ea typeface="+mn-ea"/>
                <a:cs typeface="+mn-cs"/>
              </a:rPr>
              <a:t>ta</a:t>
            </a:r>
            <a:r>
              <a:rPr lang="vi-VN" sz="1200" kern="1200">
                <a:solidFill>
                  <a:schemeClr val="tx1"/>
                </a:solidFill>
                <a:effectLst/>
                <a:latin typeface="+mn-lt"/>
                <a:ea typeface="+mn-ea"/>
                <a:cs typeface="+mn-cs"/>
              </a:rPr>
              <a:t> có thể nhận được một số kết quả không mong muốn. Python có thể thấy một số hàm hoặc biến có cùng tên và thay vì nhập tất cả các hàm một cách riêng biệt, nó sẽ ghi đè lên các hàm.</a:t>
            </a: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a:solidFill>
                  <a:schemeClr val="tx1"/>
                </a:solidFill>
                <a:effectLst/>
                <a:latin typeface="+mn-lt"/>
                <a:ea typeface="+mn-ea"/>
                <a:cs typeface="+mn-cs"/>
              </a:rPr>
              <a:t>Cách tiếp cận tốt nhất là import hàm hoặc các hàm </a:t>
            </a:r>
            <a:r>
              <a:rPr lang="en-US" sz="1200" kern="1200">
                <a:solidFill>
                  <a:schemeClr val="tx1"/>
                </a:solidFill>
                <a:effectLst/>
                <a:latin typeface="+mn-lt"/>
                <a:ea typeface="+mn-ea"/>
                <a:cs typeface="+mn-cs"/>
              </a:rPr>
              <a:t>ta</a:t>
            </a:r>
            <a:r>
              <a:rPr lang="vi-VN" sz="1200" kern="1200">
                <a:solidFill>
                  <a:schemeClr val="tx1"/>
                </a:solidFill>
                <a:effectLst/>
                <a:latin typeface="+mn-lt"/>
                <a:ea typeface="+mn-ea"/>
                <a:cs typeface="+mn-cs"/>
              </a:rPr>
              <a:t> muốn hoặc import toàn bộ mô-đun và sử dụng ký hiệu dấu chấm. Điều này dẫn đến mã rõ ràng, dễ đọc và dễ hiểu.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40</a:t>
            </a:fld>
            <a:endParaRPr lang="en-US"/>
          </a:p>
        </p:txBody>
      </p:sp>
    </p:spTree>
    <p:extLst>
      <p:ext uri="{BB962C8B-B14F-4D97-AF65-F5344CB8AC3E}">
        <p14:creationId xmlns:p14="http://schemas.microsoft.com/office/powerpoint/2010/main" val="1753539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Tương tự như vậy, greet_user('sarah') sẽ gọi greet_user() và in Hello, Sarah!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Ta có thể gọi greet_user() thường xuyên nếu ta muốn và truyền cho nó bất kỳ tên nào mà muốn in ra lời chào với tên đó.</a:t>
            </a:r>
          </a:p>
          <a:p>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5</a:t>
            </a:fld>
            <a:endParaRPr lang="en-US"/>
          </a:p>
        </p:txBody>
      </p:sp>
    </p:spTree>
    <p:extLst>
      <p:ext uri="{BB962C8B-B14F-4D97-AF65-F5344CB8AC3E}">
        <p14:creationId xmlns:p14="http://schemas.microsoft.com/office/powerpoint/2010/main" val="1095856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Định nghĩa cho thấy rằng hàm này cần một animal_type và một pet_name. Khi chúng ta gọi description_pet(), chúng ta cần cung cấp một animal_type và một pet_name, theo thứ tự đó.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Ví dụ: trong lệnh gọi hàm, đối số 'hamster' được gán cho tham số animal_type và đối số 'harry' được gán cho tham số pet_name.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phần thân hàm, hai tham số này được sử dụng để hiển thị thông tin về vật nuôi được mô tả.</a:t>
            </a:r>
          </a:p>
          <a:p>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8</a:t>
            </a:fld>
            <a:endParaRPr lang="en-US"/>
          </a:p>
        </p:txBody>
      </p:sp>
    </p:spTree>
    <p:extLst>
      <p:ext uri="{BB962C8B-B14F-4D97-AF65-F5344CB8AC3E}">
        <p14:creationId xmlns:p14="http://schemas.microsoft.com/office/powerpoint/2010/main" val="960332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lần gọi hàm thứ hai này, chúng ta truyền description_pet() các đối số 'dog' và 'willie'. Như với tập đối số trước đây mà chúng ta đã sử dụng, Python đối sánh 'dog' với tham số animal_type và 'willie' với tham số pet_name. Như trước đây, hàm thực hiện công việc của nó, nhưng lần này nó in ra các giá trị cho một con chó tên là Willie. Bây giờ chúng ta có một chú chuột lang tên là Harry và một chú chó tên là Willie:</a:t>
            </a:r>
          </a:p>
          <a:p>
            <a:endParaRPr lang="en-US"/>
          </a:p>
          <a:p>
            <a:r>
              <a:rPr lang="en-US" sz="1200" kern="1200">
                <a:solidFill>
                  <a:schemeClr val="tx1"/>
                </a:solidFill>
                <a:effectLst/>
                <a:latin typeface="+mn-lt"/>
                <a:ea typeface="+mn-ea"/>
                <a:cs typeface="+mn-cs"/>
              </a:rPr>
              <a:t>Gọi một hàm nhiều lần là một cách làm việc rất hiệu quả. Code mô tả một con vật cưng được viết một lần trong hàm. Sau đó, bất cứ lúc nào ta muốn mô tả một vật nuôi mới, ta gọi hàm với thông tin của vật nuôi mới. </a:t>
            </a:r>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9</a:t>
            </a:fld>
            <a:endParaRPr lang="en-US"/>
          </a:p>
        </p:txBody>
      </p:sp>
    </p:spTree>
    <p:extLst>
      <p:ext uri="{BB962C8B-B14F-4D97-AF65-F5344CB8AC3E}">
        <p14:creationId xmlns:p14="http://schemas.microsoft.com/office/powerpoint/2010/main" val="1386560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lệnh gọi hàm này, chúng ta liệt kê tên trước và loại động vật thứ hai. Vì đối số 'harry' được liệt kê lần đầu tiên nên giá trị đó được gán cho tham số animal_type. Tương tự như vậy, 'hamster' được gán cho pet_name. Bây giờ chúng ta có một "harry" tên là "Hamster":</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Nếu chúng ta nhận được kết quả hài hước như thế này, hãy kiểm tra để đảm bảo thứ tự của các đối số trong lệnh gọi hàm khớp với thứ tự của các tham số trong định nghĩa của hàm.</a:t>
            </a:r>
          </a:p>
          <a:p>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10</a:t>
            </a:fld>
            <a:endParaRPr lang="en-US"/>
          </a:p>
        </p:txBody>
      </p:sp>
    </p:spTree>
    <p:extLst>
      <p:ext uri="{BB962C8B-B14F-4D97-AF65-F5344CB8AC3E}">
        <p14:creationId xmlns:p14="http://schemas.microsoft.com/office/powerpoint/2010/main" val="187076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description_pet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gọi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rõ</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Python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khớp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Python </a:t>
            </a:r>
            <a:r>
              <a:rPr lang="en-US" sz="1200" kern="1200" dirty="0" err="1">
                <a:solidFill>
                  <a:schemeClr val="tx1"/>
                </a:solidFill>
                <a:effectLst/>
                <a:latin typeface="+mn-lt"/>
                <a:ea typeface="+mn-ea"/>
                <a:cs typeface="+mn-cs"/>
              </a:rPr>
              <a:t>đọc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lệnh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gọi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'hamster'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animal_type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'harry'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pet_name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thấy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con </a:t>
            </a:r>
            <a:r>
              <a:rPr lang="en-US" sz="1200" kern="1200" dirty="0" err="1">
                <a:solidFill>
                  <a:schemeClr val="tx1"/>
                </a:solidFill>
                <a:effectLst/>
                <a:latin typeface="+mn-lt"/>
                <a:ea typeface="+mn-ea"/>
                <a:cs typeface="+mn-cs"/>
              </a:rPr>
              <a:t>chuột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lang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Harry.</a:t>
            </a:r>
          </a:p>
          <a:p>
            <a:endParaRPr lang="en-US" dirty="0"/>
          </a:p>
        </p:txBody>
      </p:sp>
      <p:sp>
        <p:nvSpPr>
          <p:cNvPr id="4" name="Slide Number Placeholder 3"/>
          <p:cNvSpPr>
            <a:spLocks noGrp="1"/>
          </p:cNvSpPr>
          <p:nvPr>
            <p:ph type="sldNum" sz="quarter" idx="10"/>
          </p:nvPr>
        </p:nvSpPr>
        <p:spPr/>
        <p:txBody>
          <a:bodyPr/>
          <a:lstStyle/>
          <a:p>
            <a:fld id="{69B9513A-7ACD-4DEE-9A61-E79DFC0C18C3}" type="slidenum">
              <a:rPr lang="en-US" smtClean="0"/>
              <a:t>11</a:t>
            </a:fld>
            <a:endParaRPr lang="en-US"/>
          </a:p>
        </p:txBody>
      </p:sp>
    </p:spTree>
    <p:extLst>
      <p:ext uri="{BB962C8B-B14F-4D97-AF65-F5344CB8AC3E}">
        <p14:creationId xmlns:p14="http://schemas.microsoft.com/office/powerpoint/2010/main" val="1439203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Chúng ta đã thay đổi định nghĩa của description_pet() với animal_type='dog'. Bây giờ, khi hàm được gọi mà không có animal_type nào được chỉ định, Python biết cách sử dụng giá trị 'dog' cho tham số này: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Lưu ý rằng thứ tự của các tham số trong định nghĩa hàm phải được thay đổi. Vì giá trị mặc định khiến việc chỉ định một loại động vật làm đối số là không cần thiết, đối số duy nhất còn lại trong lệnh gọi hàm là pet_name. Python vẫn hiểu đây là một đối số vị trí, vì vậy nếu hàm được gọi chỉ với pet_name, đối số đó sẽ khớp với tham số đầu tiên được liệt kê trong định nghĩa của hàm. Đây là lý do tại sao tham số đầu tiên cần phải là pet_name.</a:t>
            </a:r>
          </a:p>
          <a:p>
            <a:r>
              <a:rPr lang="en-US" sz="1200" kern="1200">
                <a:solidFill>
                  <a:schemeClr val="tx1"/>
                </a:solidFill>
                <a:effectLst/>
                <a:latin typeface="+mn-lt"/>
                <a:ea typeface="+mn-ea"/>
                <a:cs typeface="+mn-cs"/>
              </a:rPr>
              <a:t>Cách đơn giản nhất để sử dụng hàm này bây giờ là chỉ cung cấp tên của một chú chó trong lệnh gọi hàm:</a:t>
            </a:r>
          </a:p>
          <a:p>
            <a:r>
              <a:rPr lang="en-US" sz="1200" kern="1200">
                <a:solidFill>
                  <a:schemeClr val="tx1"/>
                </a:solidFill>
                <a:effectLst/>
                <a:latin typeface="+mn-lt"/>
                <a:ea typeface="+mn-ea"/>
                <a:cs typeface="+mn-cs"/>
              </a:rPr>
              <a:t>describe_pet('willie')</a:t>
            </a:r>
          </a:p>
          <a:p>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12</a:t>
            </a:fld>
            <a:endParaRPr lang="en-US"/>
          </a:p>
        </p:txBody>
      </p:sp>
    </p:spTree>
    <p:extLst>
      <p:ext uri="{BB962C8B-B14F-4D97-AF65-F5344CB8AC3E}">
        <p14:creationId xmlns:p14="http://schemas.microsoft.com/office/powerpoint/2010/main" val="2872448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Với định nghĩa này, một đối số luôn cần được cung cấp cho pet_name và giá trị này có thể được cung cấp bằng cách sử dụng định dạng vị trí hoặc từ khóa. Nếu con vật được mô tả không phải là con chó, thì một đối số cho animal_type phải bao gồm trong lệnh gọi và đối số này cũng có thể được chỉ định bằng cách sử dụng định dạng vị trí hoặc từ khoá.</a:t>
            </a:r>
          </a:p>
          <a:p>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14</a:t>
            </a:fld>
            <a:endParaRPr lang="en-US"/>
          </a:p>
        </p:txBody>
      </p:sp>
    </p:spTree>
    <p:extLst>
      <p:ext uri="{BB962C8B-B14F-4D97-AF65-F5344CB8AC3E}">
        <p14:creationId xmlns:p14="http://schemas.microsoft.com/office/powerpoint/2010/main" val="22798382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jpeg"/><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Oval 38">
            <a:extLst>
              <a:ext uri="{FF2B5EF4-FFF2-40B4-BE49-F238E27FC236}">
                <a16:creationId xmlns:a16="http://schemas.microsoft.com/office/drawing/2014/main" xmlns="" id="{5BE51AB7-6445-AE4B-B790-0C1D14FCCF9B}"/>
              </a:ext>
            </a:extLst>
          </p:cNvPr>
          <p:cNvSpPr>
            <a:spLocks noChangeArrowheads="1"/>
          </p:cNvSpPr>
          <p:nvPr/>
        </p:nvSpPr>
        <p:spPr bwMode="gray">
          <a:xfrm>
            <a:off x="912284" y="333375"/>
            <a:ext cx="7874000" cy="5761038"/>
          </a:xfrm>
          <a:prstGeom prst="ellipse">
            <a:avLst/>
          </a:prstGeom>
          <a:gradFill rotWithShape="1">
            <a:gsLst>
              <a:gs pos="0">
                <a:schemeClr val="bg2">
                  <a:alpha val="48000"/>
                </a:schemeClr>
              </a:gs>
              <a:gs pos="100000">
                <a:schemeClr val="bg2">
                  <a:gamma/>
                  <a:tint val="0"/>
                  <a:invGamma/>
                  <a:alpha val="80000"/>
                </a:schemeClr>
              </a:gs>
            </a:gsLst>
            <a:lin ang="0" scaled="1"/>
          </a:gradFill>
          <a:ln w="9525">
            <a:noFill/>
            <a:round/>
            <a:headEnd/>
            <a:tailEnd/>
          </a:ln>
          <a:effectLst/>
        </p:spPr>
        <p:txBody>
          <a:bodyPr wrap="none" anchor="ctr"/>
          <a:lstStyle/>
          <a:p>
            <a:pPr eaLnBrk="1" hangingPunct="1">
              <a:defRPr/>
            </a:pPr>
            <a:endParaRPr lang="en-US" sz="1800">
              <a:ea typeface="+mn-ea"/>
              <a:cs typeface="ＭＳ Ｐゴシック" charset="0"/>
            </a:endParaRPr>
          </a:p>
        </p:txBody>
      </p:sp>
      <p:sp>
        <p:nvSpPr>
          <p:cNvPr id="5" name="Rectangle 39">
            <a:extLst>
              <a:ext uri="{FF2B5EF4-FFF2-40B4-BE49-F238E27FC236}">
                <a16:creationId xmlns:a16="http://schemas.microsoft.com/office/drawing/2014/main" xmlns="" id="{A480ECDC-E865-A747-A87A-2398ADDCE171}"/>
              </a:ext>
            </a:extLst>
          </p:cNvPr>
          <p:cNvSpPr>
            <a:spLocks noChangeArrowheads="1"/>
          </p:cNvSpPr>
          <p:nvPr/>
        </p:nvSpPr>
        <p:spPr bwMode="ltGray">
          <a:xfrm>
            <a:off x="0" y="4437064"/>
            <a:ext cx="12192000" cy="1728787"/>
          </a:xfrm>
          <a:prstGeom prst="rect">
            <a:avLst/>
          </a:prstGeom>
          <a:solidFill>
            <a:schemeClr val="accent1"/>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6" name="Oval 40" descr="a">
            <a:extLst>
              <a:ext uri="{FF2B5EF4-FFF2-40B4-BE49-F238E27FC236}">
                <a16:creationId xmlns:a16="http://schemas.microsoft.com/office/drawing/2014/main" xmlns="" id="{44716B91-829D-CC4D-B841-EAA7AC5DAE7A}"/>
              </a:ext>
            </a:extLst>
          </p:cNvPr>
          <p:cNvSpPr>
            <a:spLocks noChangeArrowheads="1"/>
          </p:cNvSpPr>
          <p:nvPr/>
        </p:nvSpPr>
        <p:spPr bwMode="gray">
          <a:xfrm>
            <a:off x="1295401" y="1628775"/>
            <a:ext cx="4705351" cy="3671888"/>
          </a:xfrm>
          <a:prstGeom prst="ellipse">
            <a:avLst/>
          </a:prstGeom>
          <a:blipFill dpi="0" rotWithShape="1">
            <a:blip r:embed="rId2"/>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7" name="Oval 41" descr="b">
            <a:extLst>
              <a:ext uri="{FF2B5EF4-FFF2-40B4-BE49-F238E27FC236}">
                <a16:creationId xmlns:a16="http://schemas.microsoft.com/office/drawing/2014/main" xmlns="" id="{0EF3C5EB-B787-4B43-AC7B-EA2F48EBC169}"/>
              </a:ext>
            </a:extLst>
          </p:cNvPr>
          <p:cNvSpPr>
            <a:spLocks noChangeArrowheads="1"/>
          </p:cNvSpPr>
          <p:nvPr/>
        </p:nvSpPr>
        <p:spPr bwMode="gray">
          <a:xfrm>
            <a:off x="431801" y="1268413"/>
            <a:ext cx="1917700" cy="1511300"/>
          </a:xfrm>
          <a:prstGeom prst="ellipse">
            <a:avLst/>
          </a:prstGeom>
          <a:blipFill dpi="0" rotWithShape="1">
            <a:blip r:embed="rId3"/>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8" name="Oval 42" descr="d">
            <a:extLst>
              <a:ext uri="{FF2B5EF4-FFF2-40B4-BE49-F238E27FC236}">
                <a16:creationId xmlns:a16="http://schemas.microsoft.com/office/drawing/2014/main" xmlns="" id="{803E4484-1EF2-2B41-8AFD-4FDCF914483B}"/>
              </a:ext>
            </a:extLst>
          </p:cNvPr>
          <p:cNvSpPr>
            <a:spLocks noChangeArrowheads="1"/>
          </p:cNvSpPr>
          <p:nvPr/>
        </p:nvSpPr>
        <p:spPr bwMode="gray">
          <a:xfrm>
            <a:off x="1678518" y="260351"/>
            <a:ext cx="1246716" cy="936625"/>
          </a:xfrm>
          <a:prstGeom prst="ellipse">
            <a:avLst/>
          </a:prstGeom>
          <a:blipFill dpi="0" rotWithShape="1">
            <a:blip r:embed="rId4"/>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9" name="Oval 43">
            <a:extLst>
              <a:ext uri="{FF2B5EF4-FFF2-40B4-BE49-F238E27FC236}">
                <a16:creationId xmlns:a16="http://schemas.microsoft.com/office/drawing/2014/main" xmlns="" id="{A474FB02-03B3-0647-9BEA-72A3AE8A2D7D}"/>
              </a:ext>
            </a:extLst>
          </p:cNvPr>
          <p:cNvSpPr>
            <a:spLocks noChangeArrowheads="1"/>
          </p:cNvSpPr>
          <p:nvPr/>
        </p:nvSpPr>
        <p:spPr bwMode="gray">
          <a:xfrm>
            <a:off x="5615518" y="2636838"/>
            <a:ext cx="1631949" cy="1223962"/>
          </a:xfrm>
          <a:prstGeom prst="ellipse">
            <a:avLst/>
          </a:prstGeom>
          <a:solidFill>
            <a:srgbClr val="1BABE5">
              <a:alpha val="10196"/>
            </a:srgbClr>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 name="Oval 44" descr="c">
            <a:extLst>
              <a:ext uri="{FF2B5EF4-FFF2-40B4-BE49-F238E27FC236}">
                <a16:creationId xmlns:a16="http://schemas.microsoft.com/office/drawing/2014/main" xmlns="" id="{9620E68E-A8F1-1F46-AE03-F9375B10D19A}"/>
              </a:ext>
            </a:extLst>
          </p:cNvPr>
          <p:cNvSpPr>
            <a:spLocks noChangeArrowheads="1"/>
          </p:cNvSpPr>
          <p:nvPr/>
        </p:nvSpPr>
        <p:spPr bwMode="gray">
          <a:xfrm>
            <a:off x="5135034" y="3500439"/>
            <a:ext cx="2110317" cy="1582737"/>
          </a:xfrm>
          <a:prstGeom prst="ellipse">
            <a:avLst/>
          </a:prstGeom>
          <a:blipFill dpi="0" rotWithShape="1">
            <a:blip r:embed="rId5"/>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3074" name="Rectangle 2"/>
          <p:cNvSpPr>
            <a:spLocks noGrp="1" noChangeArrowheads="1"/>
          </p:cNvSpPr>
          <p:nvPr>
            <p:ph type="ctrTitle"/>
          </p:nvPr>
        </p:nvSpPr>
        <p:spPr>
          <a:xfrm>
            <a:off x="5689600" y="1219200"/>
            <a:ext cx="5994400" cy="1752600"/>
          </a:xfrm>
        </p:spPr>
        <p:txBody>
          <a:bodyPr/>
          <a:lstStyle>
            <a:lvl1pPr algn="r">
              <a:defRPr sz="4800">
                <a:solidFill>
                  <a:schemeClr val="tx2"/>
                </a:solidFill>
              </a:defRPr>
            </a:lvl1pPr>
          </a:lstStyle>
          <a:p>
            <a:r>
              <a:rPr lang="en-US"/>
              <a:t>Click to edit Master title style</a:t>
            </a:r>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r>
              <a:rPr lang="en-US"/>
              <a:t>Click to edit Master subtitle style</a:t>
            </a:r>
          </a:p>
        </p:txBody>
      </p:sp>
      <p:sp>
        <p:nvSpPr>
          <p:cNvPr id="11" name="Rectangle 4">
            <a:extLst>
              <a:ext uri="{FF2B5EF4-FFF2-40B4-BE49-F238E27FC236}">
                <a16:creationId xmlns:a16="http://schemas.microsoft.com/office/drawing/2014/main" xmlns="" id="{5F90606D-AD68-4C46-A50A-B312949F4C10}"/>
              </a:ext>
            </a:extLst>
          </p:cNvPr>
          <p:cNvSpPr>
            <a:spLocks noGrp="1" noChangeArrowheads="1"/>
          </p:cNvSpPr>
          <p:nvPr>
            <p:ph type="dt" sz="half" idx="10"/>
          </p:nvPr>
        </p:nvSpPr>
        <p:spPr>
          <a:xfrm>
            <a:off x="4775200" y="6400801"/>
            <a:ext cx="2946400" cy="244475"/>
          </a:xfrm>
        </p:spPr>
        <p:txBody>
          <a:bodyPr/>
          <a:lstStyle>
            <a:lvl1pPr algn="ctr">
              <a:defRPr sz="1200"/>
            </a:lvl1pPr>
          </a:lstStyle>
          <a:p>
            <a:fld id="{1820B81B-473E-4F89-9B28-06EC322C533C}" type="datetimeFigureOut">
              <a:rPr lang="en-US" smtClean="0"/>
              <a:t>9/28/2022</a:t>
            </a:fld>
            <a:endParaRPr lang="en-US"/>
          </a:p>
        </p:txBody>
      </p:sp>
      <p:sp>
        <p:nvSpPr>
          <p:cNvPr id="12" name="Rectangle 5">
            <a:extLst>
              <a:ext uri="{FF2B5EF4-FFF2-40B4-BE49-F238E27FC236}">
                <a16:creationId xmlns:a16="http://schemas.microsoft.com/office/drawing/2014/main" xmlns="" id="{15027D4F-18DF-2942-A40F-99936849EE84}"/>
              </a:ext>
            </a:extLst>
          </p:cNvPr>
          <p:cNvSpPr>
            <a:spLocks noGrp="1" noChangeArrowheads="1"/>
          </p:cNvSpPr>
          <p:nvPr>
            <p:ph type="ftr" sz="quarter" idx="11"/>
          </p:nvPr>
        </p:nvSpPr>
        <p:spPr>
          <a:xfrm>
            <a:off x="7912101" y="6391276"/>
            <a:ext cx="2578100" cy="244475"/>
          </a:xfrm>
          <a:prstGeom prst="rect">
            <a:avLst/>
          </a:prstGeom>
        </p:spPr>
        <p:txBody>
          <a:bodyPr/>
          <a:lstStyle>
            <a:lvl1pPr algn="r" eaLnBrk="1" hangingPunct="1">
              <a:defRPr sz="1200" b="1" i="1">
                <a:solidFill>
                  <a:schemeClr val="tx2"/>
                </a:solidFill>
                <a:latin typeface="+mn-lt"/>
                <a:ea typeface="+mn-ea"/>
                <a:cs typeface="ＭＳ Ｐゴシック" charset="0"/>
              </a:defRPr>
            </a:lvl1pPr>
          </a:lstStyle>
          <a:p>
            <a:endParaRPr lang="en-US"/>
          </a:p>
        </p:txBody>
      </p:sp>
      <p:sp>
        <p:nvSpPr>
          <p:cNvPr id="13" name="Rectangle 6">
            <a:extLst>
              <a:ext uri="{FF2B5EF4-FFF2-40B4-BE49-F238E27FC236}">
                <a16:creationId xmlns:a16="http://schemas.microsoft.com/office/drawing/2014/main" xmlns="" id="{1A2D2DEB-9AAC-C44C-862D-48C2D08C79E2}"/>
              </a:ext>
            </a:extLst>
          </p:cNvPr>
          <p:cNvSpPr>
            <a:spLocks noGrp="1" noChangeArrowheads="1"/>
          </p:cNvSpPr>
          <p:nvPr>
            <p:ph type="sldNum" sz="quarter" idx="12"/>
          </p:nvPr>
        </p:nvSpPr>
        <p:spPr>
          <a:xfrm>
            <a:off x="508000" y="6400801"/>
            <a:ext cx="2844800" cy="244475"/>
          </a:xfrm>
        </p:spPr>
        <p:txBody>
          <a:bodyPr/>
          <a:lstStyle>
            <a:lvl1pPr algn="l">
              <a:defRPr sz="1200"/>
            </a:lvl1pPr>
          </a:lstStyle>
          <a:p>
            <a:fld id="{2BB7751F-E880-4EF4-8193-60BF2E3758E4}" type="slidenum">
              <a:rPr lang="en-US" smtClean="0"/>
              <a:t>‹#›</a:t>
            </a:fld>
            <a:endParaRPr lang="en-US"/>
          </a:p>
        </p:txBody>
      </p:sp>
    </p:spTree>
    <p:extLst>
      <p:ext uri="{BB962C8B-B14F-4D97-AF65-F5344CB8AC3E}">
        <p14:creationId xmlns:p14="http://schemas.microsoft.com/office/powerpoint/2010/main" val="2898033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0DD7CBA1-AAB6-D048-94E3-55A4C203294C}"/>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774A8A23-E993-604F-BE68-207579BBC2FC}"/>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9/28/2022</a:t>
            </a:fld>
            <a:endParaRPr lang="en-US"/>
          </a:p>
        </p:txBody>
      </p:sp>
    </p:spTree>
    <p:extLst>
      <p:ext uri="{BB962C8B-B14F-4D97-AF65-F5344CB8AC3E}">
        <p14:creationId xmlns:p14="http://schemas.microsoft.com/office/powerpoint/2010/main" val="1590917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3102E684-BC82-9D4E-ACFC-50C5FD0FFAFA}"/>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A8FA977F-41FB-3642-8802-96ABA7C6E072}"/>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9/28/2022</a:t>
            </a:fld>
            <a:endParaRPr lang="en-US"/>
          </a:p>
        </p:txBody>
      </p:sp>
    </p:spTree>
    <p:extLst>
      <p:ext uri="{BB962C8B-B14F-4D97-AF65-F5344CB8AC3E}">
        <p14:creationId xmlns:p14="http://schemas.microsoft.com/office/powerpoint/2010/main" val="1020352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609600"/>
            <a:ext cx="110236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
            <a:extLst>
              <a:ext uri="{FF2B5EF4-FFF2-40B4-BE49-F238E27FC236}">
                <a16:creationId xmlns:a16="http://schemas.microsoft.com/office/drawing/2014/main" xmlns="" id="{5E4899E2-FB0F-E14D-B90F-D175916B566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4" name="Rectangle 4">
            <a:extLst>
              <a:ext uri="{FF2B5EF4-FFF2-40B4-BE49-F238E27FC236}">
                <a16:creationId xmlns:a16="http://schemas.microsoft.com/office/drawing/2014/main" xmlns="" id="{66A472E2-6F79-B741-A164-E8208F4C6E44}"/>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9/28/2022</a:t>
            </a:fld>
            <a:endParaRPr lang="en-US"/>
          </a:p>
        </p:txBody>
      </p:sp>
    </p:spTree>
    <p:extLst>
      <p:ext uri="{BB962C8B-B14F-4D97-AF65-F5344CB8AC3E}">
        <p14:creationId xmlns:p14="http://schemas.microsoft.com/office/powerpoint/2010/main" val="548661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pPr lvl="0"/>
            <a:r>
              <a:rPr lang="en-US" noProof="0"/>
              <a:t>Click icon to add table</a:t>
            </a:r>
          </a:p>
        </p:txBody>
      </p:sp>
      <p:sp>
        <p:nvSpPr>
          <p:cNvPr id="4" name="Rectangle 6">
            <a:extLst>
              <a:ext uri="{FF2B5EF4-FFF2-40B4-BE49-F238E27FC236}">
                <a16:creationId xmlns:a16="http://schemas.microsoft.com/office/drawing/2014/main" xmlns="" id="{99FB4837-8A1C-D84B-A9EB-26D81444846C}"/>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47261F50-A3E4-9848-B502-15D291E1728B}"/>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9/28/2022</a:t>
            </a:fld>
            <a:endParaRPr lang="en-US"/>
          </a:p>
        </p:txBody>
      </p:sp>
    </p:spTree>
    <p:extLst>
      <p:ext uri="{BB962C8B-B14F-4D97-AF65-F5344CB8AC3E}">
        <p14:creationId xmlns:p14="http://schemas.microsoft.com/office/powerpoint/2010/main" val="2740326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Custom Layout">
    <p:spTree>
      <p:nvGrpSpPr>
        <p:cNvPr id="1" name=""/>
        <p:cNvGrpSpPr/>
        <p:nvPr/>
      </p:nvGrpSpPr>
      <p:grpSpPr>
        <a:xfrm>
          <a:off x="0" y="0"/>
          <a:ext cx="0" cy="0"/>
          <a:chOff x="0" y="0"/>
          <a:chExt cx="0" cy="0"/>
        </a:xfrm>
      </p:grpSpPr>
      <p:sp>
        <p:nvSpPr>
          <p:cNvPr id="3" name="Oval 105">
            <a:extLst>
              <a:ext uri="{FF2B5EF4-FFF2-40B4-BE49-F238E27FC236}">
                <a16:creationId xmlns:a16="http://schemas.microsoft.com/office/drawing/2014/main" xmlns="" id="{F92CFA11-8826-034D-8EDF-E8A4C82CFA0B}"/>
              </a:ext>
            </a:extLst>
          </p:cNvPr>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w="9525">
            <a:noFill/>
            <a:round/>
            <a:headEnd/>
            <a:tailEnd/>
          </a:ln>
          <a:effectLst/>
        </p:spPr>
        <p:txBody>
          <a:bodyPr wrap="none" anchor="ctr"/>
          <a:lstStyle/>
          <a:p>
            <a:pPr eaLnBrk="1" hangingPunct="1">
              <a:defRPr/>
            </a:pPr>
            <a:endParaRPr lang="en-US" sz="1800">
              <a:ea typeface="+mn-ea"/>
              <a:cs typeface="ＭＳ Ｐゴシック" charset="0"/>
            </a:endParaRPr>
          </a:p>
        </p:txBody>
      </p:sp>
      <p:sp>
        <p:nvSpPr>
          <p:cNvPr id="4" name="Rectangle 106">
            <a:extLst>
              <a:ext uri="{FF2B5EF4-FFF2-40B4-BE49-F238E27FC236}">
                <a16:creationId xmlns:a16="http://schemas.microsoft.com/office/drawing/2014/main" xmlns="" id="{5759E6C5-854D-CD45-9F44-83DAB087C712}"/>
              </a:ext>
            </a:extLst>
          </p:cNvPr>
          <p:cNvSpPr>
            <a:spLocks noChangeArrowheads="1"/>
          </p:cNvSpPr>
          <p:nvPr/>
        </p:nvSpPr>
        <p:spPr bwMode="gray">
          <a:xfrm>
            <a:off x="0" y="549275"/>
            <a:ext cx="12192000" cy="647700"/>
          </a:xfrm>
          <a:prstGeom prst="rect">
            <a:avLst/>
          </a:prstGeom>
          <a:solidFill>
            <a:schemeClr val="accent1"/>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dirty="0">
              <a:ea typeface="+mn-ea"/>
              <a:cs typeface="ＭＳ Ｐゴシック" charset="0"/>
            </a:endParaRPr>
          </a:p>
        </p:txBody>
      </p:sp>
      <p:sp>
        <p:nvSpPr>
          <p:cNvPr id="5" name="Oval 107" descr="b">
            <a:extLst>
              <a:ext uri="{FF2B5EF4-FFF2-40B4-BE49-F238E27FC236}">
                <a16:creationId xmlns:a16="http://schemas.microsoft.com/office/drawing/2014/main" xmlns="" id="{8CEA13B8-3B04-B949-A124-01E96BDEE69C}"/>
              </a:ext>
            </a:extLst>
          </p:cNvPr>
          <p:cNvSpPr>
            <a:spLocks noChangeArrowheads="1"/>
          </p:cNvSpPr>
          <p:nvPr/>
        </p:nvSpPr>
        <p:spPr bwMode="gray">
          <a:xfrm>
            <a:off x="1488018" y="58739"/>
            <a:ext cx="1153583" cy="892175"/>
          </a:xfrm>
          <a:prstGeom prst="ellipse">
            <a:avLst/>
          </a:prstGeom>
          <a:blipFill dpi="0" rotWithShape="1">
            <a:blip r:embed="rId2"/>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6" name="Oval 108" descr="c">
            <a:extLst>
              <a:ext uri="{FF2B5EF4-FFF2-40B4-BE49-F238E27FC236}">
                <a16:creationId xmlns:a16="http://schemas.microsoft.com/office/drawing/2014/main" xmlns="" id="{E0216B9F-FD4F-6C46-9662-B0FC3984A183}"/>
              </a:ext>
            </a:extLst>
          </p:cNvPr>
          <p:cNvSpPr>
            <a:spLocks noChangeArrowheads="1"/>
          </p:cNvSpPr>
          <p:nvPr/>
        </p:nvSpPr>
        <p:spPr bwMode="gray">
          <a:xfrm>
            <a:off x="10801351" y="106363"/>
            <a:ext cx="1054100" cy="830262"/>
          </a:xfrm>
          <a:prstGeom prst="ellipse">
            <a:avLst/>
          </a:prstGeom>
          <a:blipFill dpi="0" rotWithShape="1">
            <a:blip r:embed="rId3"/>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7" name="Oval 109" descr="a">
            <a:extLst>
              <a:ext uri="{FF2B5EF4-FFF2-40B4-BE49-F238E27FC236}">
                <a16:creationId xmlns:a16="http://schemas.microsoft.com/office/drawing/2014/main" xmlns="" id="{4A2D804B-E926-C843-BBF0-64F002CB806F}"/>
              </a:ext>
            </a:extLst>
          </p:cNvPr>
          <p:cNvSpPr>
            <a:spLocks noChangeArrowheads="1"/>
          </p:cNvSpPr>
          <p:nvPr/>
        </p:nvSpPr>
        <p:spPr bwMode="gray">
          <a:xfrm>
            <a:off x="239185" y="333376"/>
            <a:ext cx="1536700" cy="1223963"/>
          </a:xfrm>
          <a:prstGeom prst="ellipse">
            <a:avLst/>
          </a:prstGeom>
          <a:blipFill dpi="0" rotWithShape="1">
            <a:blip r:embed="rId4"/>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2" name="Title 1"/>
          <p:cNvSpPr>
            <a:spLocks noGrp="1"/>
          </p:cNvSpPr>
          <p:nvPr>
            <p:ph type="title"/>
          </p:nvPr>
        </p:nvSpPr>
        <p:spPr>
          <a:xfrm>
            <a:off x="1219200" y="1524000"/>
            <a:ext cx="10162117" cy="1752600"/>
          </a:xfrm>
        </p:spPr>
        <p:txBody>
          <a:bodyPr/>
          <a:lstStyle/>
          <a:p>
            <a:r>
              <a:rPr lang="en-US"/>
              <a:t>Click to edit Master title style</a:t>
            </a:r>
          </a:p>
        </p:txBody>
      </p:sp>
      <p:sp>
        <p:nvSpPr>
          <p:cNvPr id="8" name="Date Placeholder 7">
            <a:extLst>
              <a:ext uri="{FF2B5EF4-FFF2-40B4-BE49-F238E27FC236}">
                <a16:creationId xmlns:a16="http://schemas.microsoft.com/office/drawing/2014/main" xmlns="" id="{63734738-A0BE-7446-A2B7-C0FA2759178B}"/>
              </a:ext>
            </a:extLst>
          </p:cNvPr>
          <p:cNvSpPr>
            <a:spLocks noGrp="1" noChangeArrowheads="1"/>
          </p:cNvSpPr>
          <p:nvPr>
            <p:ph type="dt" idx="10"/>
          </p:nvPr>
        </p:nvSpPr>
        <p:spPr/>
        <p:txBody>
          <a:bodyPr/>
          <a:lstStyle>
            <a:lvl1pPr>
              <a:defRPr/>
            </a:lvl1pPr>
          </a:lstStyle>
          <a:p>
            <a:fld id="{1820B81B-473E-4F89-9B28-06EC322C533C}" type="datetimeFigureOut">
              <a:rPr lang="en-US" smtClean="0"/>
              <a:t>9/28/2022</a:t>
            </a:fld>
            <a:endParaRPr lang="en-US"/>
          </a:p>
        </p:txBody>
      </p:sp>
      <p:sp>
        <p:nvSpPr>
          <p:cNvPr id="9" name="Footer Placeholder 3">
            <a:extLst>
              <a:ext uri="{FF2B5EF4-FFF2-40B4-BE49-F238E27FC236}">
                <a16:creationId xmlns:a16="http://schemas.microsoft.com/office/drawing/2014/main" xmlns="" id="{A708D372-D347-C24D-B5FD-2F97FD0CE4F7}"/>
              </a:ext>
            </a:extLst>
          </p:cNvPr>
          <p:cNvSpPr>
            <a:spLocks noGrp="1" noChangeArrowheads="1"/>
          </p:cNvSpPr>
          <p:nvPr>
            <p:ph type="ftr" idx="11"/>
          </p:nvPr>
        </p:nvSpPr>
        <p:spPr>
          <a:xfrm>
            <a:off x="4165601" y="6243638"/>
            <a:ext cx="3858684" cy="455612"/>
          </a:xfrm>
          <a:prstGeom prst="rect">
            <a:avLst/>
          </a:prstGeom>
        </p:spPr>
        <p:txBody>
          <a:bodyPr/>
          <a:lstStyle>
            <a:lvl1pPr eaLnBrk="1" hangingPunct="1">
              <a:defRPr>
                <a:latin typeface="Tahoma" panose="020B0604030504040204" pitchFamily="34" charset="0"/>
                <a:ea typeface="+mn-ea"/>
                <a:cs typeface="ＭＳ Ｐゴシック" charset="0"/>
              </a:defRPr>
            </a:lvl1pPr>
          </a:lstStyle>
          <a:p>
            <a:endParaRPr lang="en-US"/>
          </a:p>
        </p:txBody>
      </p:sp>
      <p:sp>
        <p:nvSpPr>
          <p:cNvPr id="10" name="Slide Number Placeholder 9">
            <a:extLst>
              <a:ext uri="{FF2B5EF4-FFF2-40B4-BE49-F238E27FC236}">
                <a16:creationId xmlns:a16="http://schemas.microsoft.com/office/drawing/2014/main" xmlns="" id="{0505635D-AB8B-6E4B-9D7D-A1E7FCADFED5}"/>
              </a:ext>
            </a:extLst>
          </p:cNvPr>
          <p:cNvSpPr>
            <a:spLocks noGrp="1" noChangeArrowheads="1"/>
          </p:cNvSpPr>
          <p:nvPr>
            <p:ph type="sldNum" idx="12"/>
          </p:nvPr>
        </p:nvSpPr>
        <p:spPr/>
        <p:txBody>
          <a:bodyPr/>
          <a:lstStyle>
            <a:lvl1pPr>
              <a:defRPr/>
            </a:lvl1pPr>
          </a:lstStyle>
          <a:p>
            <a:fld id="{2BB7751F-E880-4EF4-8193-60BF2E3758E4}" type="slidenum">
              <a:rPr lang="en-US" smtClean="0"/>
              <a:t>‹#›</a:t>
            </a:fld>
            <a:endParaRPr lang="en-US"/>
          </a:p>
        </p:txBody>
      </p:sp>
    </p:spTree>
    <p:extLst>
      <p:ext uri="{BB962C8B-B14F-4D97-AF65-F5344CB8AC3E}">
        <p14:creationId xmlns:p14="http://schemas.microsoft.com/office/powerpoint/2010/main" val="3924219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2457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C216E3D4-13B5-554E-BF6A-5E425A1D0D9E}"/>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1AE2E03D-D0BF-E94C-8474-68B0636F1246}"/>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9/28/2022</a:t>
            </a:fld>
            <a:endParaRPr lang="en-US"/>
          </a:p>
        </p:txBody>
      </p:sp>
    </p:spTree>
    <p:extLst>
      <p:ext uri="{BB962C8B-B14F-4D97-AF65-F5344CB8AC3E}">
        <p14:creationId xmlns:p14="http://schemas.microsoft.com/office/powerpoint/2010/main" val="4091863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xmlns="" id="{7C6A52D3-36FA-1A45-A24C-33BB6BDD861A}"/>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09E37A11-AAAA-DA40-9957-72A2C4EA392F}"/>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9/28/2022</a:t>
            </a:fld>
            <a:endParaRPr lang="en-US"/>
          </a:p>
        </p:txBody>
      </p:sp>
    </p:spTree>
    <p:extLst>
      <p:ext uri="{BB962C8B-B14F-4D97-AF65-F5344CB8AC3E}">
        <p14:creationId xmlns:p14="http://schemas.microsoft.com/office/powerpoint/2010/main" val="3074757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xmlns="" id="{EBE1437A-D96B-BC45-8EC4-DDEBEF90E0B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6" name="Rectangle 4">
            <a:extLst>
              <a:ext uri="{FF2B5EF4-FFF2-40B4-BE49-F238E27FC236}">
                <a16:creationId xmlns:a16="http://schemas.microsoft.com/office/drawing/2014/main" xmlns="" id="{553DCF69-AD76-554D-95A8-D0607B503FE6}"/>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9/28/2022</a:t>
            </a:fld>
            <a:endParaRPr lang="en-US"/>
          </a:p>
        </p:txBody>
      </p:sp>
    </p:spTree>
    <p:extLst>
      <p:ext uri="{BB962C8B-B14F-4D97-AF65-F5344CB8AC3E}">
        <p14:creationId xmlns:p14="http://schemas.microsoft.com/office/powerpoint/2010/main" val="1736240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xmlns="" id="{C8E40912-1068-0B45-8D05-EA2E77D61016}"/>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8" name="Rectangle 4">
            <a:extLst>
              <a:ext uri="{FF2B5EF4-FFF2-40B4-BE49-F238E27FC236}">
                <a16:creationId xmlns:a16="http://schemas.microsoft.com/office/drawing/2014/main" xmlns="" id="{619B5564-8738-D145-9F80-76160BF9DF65}"/>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9/28/2022</a:t>
            </a:fld>
            <a:endParaRPr lang="en-US"/>
          </a:p>
        </p:txBody>
      </p:sp>
    </p:spTree>
    <p:extLst>
      <p:ext uri="{BB962C8B-B14F-4D97-AF65-F5344CB8AC3E}">
        <p14:creationId xmlns:p14="http://schemas.microsoft.com/office/powerpoint/2010/main" val="3061631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xmlns="" id="{E9403ED7-90C7-294F-AAC5-C6B12C7D93DB}"/>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4" name="Rectangle 4">
            <a:extLst>
              <a:ext uri="{FF2B5EF4-FFF2-40B4-BE49-F238E27FC236}">
                <a16:creationId xmlns:a16="http://schemas.microsoft.com/office/drawing/2014/main" xmlns="" id="{E965CCD8-5174-544A-8013-23405BEF9D08}"/>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9/28/2022</a:t>
            </a:fld>
            <a:endParaRPr lang="en-US"/>
          </a:p>
        </p:txBody>
      </p:sp>
    </p:spTree>
    <p:extLst>
      <p:ext uri="{BB962C8B-B14F-4D97-AF65-F5344CB8AC3E}">
        <p14:creationId xmlns:p14="http://schemas.microsoft.com/office/powerpoint/2010/main" val="2828106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xmlns="" id="{9992C6BE-8F35-5D4C-9B8B-F463A3234096}"/>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3" name="Rectangle 4">
            <a:extLst>
              <a:ext uri="{FF2B5EF4-FFF2-40B4-BE49-F238E27FC236}">
                <a16:creationId xmlns:a16="http://schemas.microsoft.com/office/drawing/2014/main" xmlns="" id="{FD1583A2-30C2-C844-A2BC-1113E094AB7C}"/>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9/28/2022</a:t>
            </a:fld>
            <a:endParaRPr lang="en-US"/>
          </a:p>
        </p:txBody>
      </p:sp>
    </p:spTree>
    <p:extLst>
      <p:ext uri="{BB962C8B-B14F-4D97-AF65-F5344CB8AC3E}">
        <p14:creationId xmlns:p14="http://schemas.microsoft.com/office/powerpoint/2010/main" val="1475861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xmlns="" id="{2BEB3EFE-809F-944D-B57D-9EA5658E5C9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6" name="Rectangle 4">
            <a:extLst>
              <a:ext uri="{FF2B5EF4-FFF2-40B4-BE49-F238E27FC236}">
                <a16:creationId xmlns:a16="http://schemas.microsoft.com/office/drawing/2014/main" xmlns="" id="{59D85EE4-2628-4647-8559-082214BA5712}"/>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9/28/2022</a:t>
            </a:fld>
            <a:endParaRPr lang="en-US"/>
          </a:p>
        </p:txBody>
      </p:sp>
    </p:spTree>
    <p:extLst>
      <p:ext uri="{BB962C8B-B14F-4D97-AF65-F5344CB8AC3E}">
        <p14:creationId xmlns:p14="http://schemas.microsoft.com/office/powerpoint/2010/main" val="9630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xmlns="" id="{A7E12332-C1A2-184E-9A40-5DF5DC5DE16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6" name="Rectangle 4">
            <a:extLst>
              <a:ext uri="{FF2B5EF4-FFF2-40B4-BE49-F238E27FC236}">
                <a16:creationId xmlns:a16="http://schemas.microsoft.com/office/drawing/2014/main" xmlns="" id="{069533F4-9B54-A043-91B4-3079589DFD56}"/>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9/28/2022</a:t>
            </a:fld>
            <a:endParaRPr lang="en-US"/>
          </a:p>
        </p:txBody>
      </p:sp>
    </p:spTree>
    <p:extLst>
      <p:ext uri="{BB962C8B-B14F-4D97-AF65-F5344CB8AC3E}">
        <p14:creationId xmlns:p14="http://schemas.microsoft.com/office/powerpoint/2010/main" val="369865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129" name="Oval 105">
            <a:extLst>
              <a:ext uri="{FF2B5EF4-FFF2-40B4-BE49-F238E27FC236}">
                <a16:creationId xmlns:a16="http://schemas.microsoft.com/office/drawing/2014/main" xmlns="" id="{4F3621C5-664F-2746-8F1E-A81D54B9BD94}"/>
              </a:ext>
            </a:extLst>
          </p:cNvPr>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w="9525">
            <a:noFill/>
            <a:round/>
            <a:headEnd/>
            <a:tailEnd/>
          </a:ln>
          <a:effectLst/>
        </p:spPr>
        <p:txBody>
          <a:bodyPr wrap="none" anchor="ctr"/>
          <a:lstStyle/>
          <a:p>
            <a:pPr eaLnBrk="1" hangingPunct="1">
              <a:defRPr/>
            </a:pPr>
            <a:endParaRPr lang="en-US" sz="1800">
              <a:ea typeface="+mn-ea"/>
              <a:cs typeface="ＭＳ Ｐゴシック" charset="0"/>
            </a:endParaRPr>
          </a:p>
        </p:txBody>
      </p:sp>
      <p:sp>
        <p:nvSpPr>
          <p:cNvPr id="1027" name="Rectangle 106">
            <a:extLst>
              <a:ext uri="{FF2B5EF4-FFF2-40B4-BE49-F238E27FC236}">
                <a16:creationId xmlns:a16="http://schemas.microsoft.com/office/drawing/2014/main" xmlns="" id="{C8DE3ECC-8307-DE43-8CD9-31E485BBF150}"/>
              </a:ext>
            </a:extLst>
          </p:cNvPr>
          <p:cNvSpPr>
            <a:spLocks noChangeArrowheads="1"/>
          </p:cNvSpPr>
          <p:nvPr/>
        </p:nvSpPr>
        <p:spPr bwMode="gray">
          <a:xfrm>
            <a:off x="0" y="549275"/>
            <a:ext cx="12192000" cy="647700"/>
          </a:xfrm>
          <a:prstGeom prst="rect">
            <a:avLst/>
          </a:prstGeom>
          <a:solidFill>
            <a:schemeClr val="accent1"/>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dirty="0">
              <a:ea typeface="+mn-ea"/>
              <a:cs typeface="ＭＳ Ｐゴシック" charset="0"/>
            </a:endParaRPr>
          </a:p>
        </p:txBody>
      </p:sp>
      <p:sp>
        <p:nvSpPr>
          <p:cNvPr id="1028" name="Oval 107" descr="b">
            <a:extLst>
              <a:ext uri="{FF2B5EF4-FFF2-40B4-BE49-F238E27FC236}">
                <a16:creationId xmlns:a16="http://schemas.microsoft.com/office/drawing/2014/main" xmlns="" id="{DD4569FC-FFB3-8D4D-9606-AA4BD0045D45}"/>
              </a:ext>
            </a:extLst>
          </p:cNvPr>
          <p:cNvSpPr>
            <a:spLocks noChangeArrowheads="1"/>
          </p:cNvSpPr>
          <p:nvPr/>
        </p:nvSpPr>
        <p:spPr bwMode="gray">
          <a:xfrm>
            <a:off x="1488018" y="58739"/>
            <a:ext cx="1153583" cy="892175"/>
          </a:xfrm>
          <a:prstGeom prst="ellipse">
            <a:avLst/>
          </a:prstGeom>
          <a:blipFill dpi="0" rotWithShape="1">
            <a:blip r:embed="rId17"/>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29" name="Oval 108" descr="c">
            <a:extLst>
              <a:ext uri="{FF2B5EF4-FFF2-40B4-BE49-F238E27FC236}">
                <a16:creationId xmlns:a16="http://schemas.microsoft.com/office/drawing/2014/main" xmlns="" id="{3A45F11D-F350-5844-8EE8-BFBFF70F0E63}"/>
              </a:ext>
            </a:extLst>
          </p:cNvPr>
          <p:cNvSpPr>
            <a:spLocks noChangeArrowheads="1"/>
          </p:cNvSpPr>
          <p:nvPr/>
        </p:nvSpPr>
        <p:spPr bwMode="gray">
          <a:xfrm>
            <a:off x="10801351" y="106363"/>
            <a:ext cx="1054100" cy="830262"/>
          </a:xfrm>
          <a:prstGeom prst="ellipse">
            <a:avLst/>
          </a:prstGeom>
          <a:blipFill dpi="0" rotWithShape="1">
            <a:blip r:embed="rId18"/>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30" name="Oval 109" descr="a">
            <a:extLst>
              <a:ext uri="{FF2B5EF4-FFF2-40B4-BE49-F238E27FC236}">
                <a16:creationId xmlns:a16="http://schemas.microsoft.com/office/drawing/2014/main" xmlns="" id="{B5D90FF6-8387-A44A-BD13-6E74F5AC44E2}"/>
              </a:ext>
            </a:extLst>
          </p:cNvPr>
          <p:cNvSpPr>
            <a:spLocks noChangeArrowheads="1"/>
          </p:cNvSpPr>
          <p:nvPr/>
        </p:nvSpPr>
        <p:spPr bwMode="gray">
          <a:xfrm>
            <a:off x="239185" y="333376"/>
            <a:ext cx="1536700" cy="1223963"/>
          </a:xfrm>
          <a:prstGeom prst="ellipse">
            <a:avLst/>
          </a:prstGeom>
          <a:blipFill dpi="0" rotWithShape="1">
            <a:blip r:embed="rId19"/>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31" name="Rectangle 3">
            <a:extLst>
              <a:ext uri="{FF2B5EF4-FFF2-40B4-BE49-F238E27FC236}">
                <a16:creationId xmlns:a16="http://schemas.microsoft.com/office/drawing/2014/main" xmlns="" id="{DB2B0F15-C253-F340-B93D-2D3E9D3C1CFA}"/>
              </a:ext>
            </a:extLst>
          </p:cNvPr>
          <p:cNvSpPr>
            <a:spLocks noGrp="1" noChangeArrowheads="1"/>
          </p:cNvSpPr>
          <p:nvPr>
            <p:ph type="body" idx="1"/>
          </p:nvPr>
        </p:nvSpPr>
        <p:spPr bwMode="gray">
          <a:xfrm>
            <a:off x="609600" y="1676400"/>
            <a:ext cx="11023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6">
            <a:extLst>
              <a:ext uri="{FF2B5EF4-FFF2-40B4-BE49-F238E27FC236}">
                <a16:creationId xmlns:a16="http://schemas.microsoft.com/office/drawing/2014/main" xmlns="" id="{2B8175FF-FCB4-0743-97D1-1369CEEB098B}"/>
              </a:ext>
            </a:extLst>
          </p:cNvPr>
          <p:cNvSpPr>
            <a:spLocks noGrp="1" noChangeArrowheads="1"/>
          </p:cNvSpPr>
          <p:nvPr>
            <p:ph type="sldNum" sz="quarter" idx="4"/>
          </p:nvPr>
        </p:nvSpPr>
        <p:spPr bwMode="gray">
          <a:xfrm>
            <a:off x="5588000" y="6534150"/>
            <a:ext cx="11176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panose="020B0604020202020204" pitchFamily="34" charset="0"/>
              </a:defRPr>
            </a:lvl1pPr>
          </a:lstStyle>
          <a:p>
            <a:fld id="{2BB7751F-E880-4EF4-8193-60BF2E3758E4}" type="slidenum">
              <a:rPr lang="en-US" smtClean="0"/>
              <a:t>‹#›</a:t>
            </a:fld>
            <a:endParaRPr lang="en-US"/>
          </a:p>
        </p:txBody>
      </p:sp>
      <p:sp>
        <p:nvSpPr>
          <p:cNvPr id="1033" name="Rectangle 2">
            <a:extLst>
              <a:ext uri="{FF2B5EF4-FFF2-40B4-BE49-F238E27FC236}">
                <a16:creationId xmlns:a16="http://schemas.microsoft.com/office/drawing/2014/main" xmlns="" id="{65F39CFA-3E22-9B4E-BE88-2AD66AF404DD}"/>
              </a:ext>
            </a:extLst>
          </p:cNvPr>
          <p:cNvSpPr>
            <a:spLocks noGrp="1" noChangeArrowheads="1"/>
          </p:cNvSpPr>
          <p:nvPr>
            <p:ph type="title"/>
          </p:nvPr>
        </p:nvSpPr>
        <p:spPr bwMode="gray">
          <a:xfrm>
            <a:off x="2743200" y="609601"/>
            <a:ext cx="802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Rectangle 4">
            <a:extLst>
              <a:ext uri="{FF2B5EF4-FFF2-40B4-BE49-F238E27FC236}">
                <a16:creationId xmlns:a16="http://schemas.microsoft.com/office/drawing/2014/main" xmlns="" id="{964C1C0A-8730-FC4A-89FD-BD44055E3970}"/>
              </a:ext>
            </a:extLst>
          </p:cNvPr>
          <p:cNvSpPr>
            <a:spLocks noGrp="1" noChangeArrowheads="1"/>
          </p:cNvSpPr>
          <p:nvPr>
            <p:ph type="dt" sz="half" idx="2"/>
          </p:nvPr>
        </p:nvSpPr>
        <p:spPr bwMode="gray">
          <a:xfrm>
            <a:off x="508000" y="6534150"/>
            <a:ext cx="25400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0">
                <a:solidFill>
                  <a:schemeClr val="tx1"/>
                </a:solidFill>
                <a:latin typeface="+mn-lt"/>
                <a:ea typeface="+mn-ea"/>
                <a:cs typeface="ＭＳ Ｐゴシック" charset="0"/>
              </a:defRPr>
            </a:lvl1pPr>
          </a:lstStyle>
          <a:p>
            <a:fld id="{1820B81B-473E-4F89-9B28-06EC322C533C}" type="datetimeFigureOut">
              <a:rPr lang="en-US" smtClean="0"/>
              <a:t>9/28/2022</a:t>
            </a:fld>
            <a:endParaRPr lang="en-US"/>
          </a:p>
        </p:txBody>
      </p:sp>
    </p:spTree>
    <p:extLst>
      <p:ext uri="{BB962C8B-B14F-4D97-AF65-F5344CB8AC3E}">
        <p14:creationId xmlns:p14="http://schemas.microsoft.com/office/powerpoint/2010/main" val="708529363"/>
      </p:ext>
    </p:extLst>
  </p:cSld>
  <p:clrMap bg1="lt1" tx1="dk1" bg2="lt2" tx2="dk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 id="2147484264" r:id="rId14"/>
    <p:sldLayoutId id="2147484265" r:id="rId15"/>
  </p:sldLayoutIdLst>
  <p:txStyles>
    <p:titleStyle>
      <a:lvl1pPr algn="ctr" rtl="0" eaLnBrk="1" fontAlgn="base" hangingPunct="1">
        <a:spcBef>
          <a:spcPct val="0"/>
        </a:spcBef>
        <a:spcAft>
          <a:spcPct val="0"/>
        </a:spcAft>
        <a:defRPr sz="3200" b="1">
          <a:solidFill>
            <a:schemeClr val="bg1"/>
          </a:solidFill>
          <a:latin typeface="+mj-lt"/>
          <a:ea typeface="ＭＳ Ｐゴシック" charset="0"/>
          <a:cs typeface="ＭＳ Ｐゴシック" charset="0"/>
        </a:defRPr>
      </a:lvl1pPr>
      <a:lvl2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2pPr>
      <a:lvl3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3pPr>
      <a:lvl4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4pPr>
      <a:lvl5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ea typeface="ＭＳ Ｐゴシック" charset="0"/>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ea typeface="ＭＳ Ｐゴシック" charset="0"/>
        </a:defRPr>
      </a:lvl3pPr>
      <a:lvl4pPr marL="1600200" indent="-228600" algn="l" rtl="0" eaLnBrk="1" fontAlgn="base" hangingPunct="1">
        <a:spcBef>
          <a:spcPct val="20000"/>
        </a:spcBef>
        <a:spcAft>
          <a:spcPct val="0"/>
        </a:spcAft>
        <a:buChar char="–"/>
        <a:defRPr sz="1600">
          <a:solidFill>
            <a:schemeClr val="tx1"/>
          </a:solidFill>
          <a:latin typeface="+mn-lt"/>
          <a:ea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5.xml"/><Relationship Id="rId4" Type="http://schemas.openxmlformats.org/officeDocument/2006/relationships/image" Target="file:////var/folders/zj/zrb_qk596cn9yvv6blkd94wh0000gn/T/com.microsoft.Powerpoint/converted_emf.emf"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2">
            <a:extLst>
              <a:ext uri="{FF2B5EF4-FFF2-40B4-BE49-F238E27FC236}">
                <a16:creationId xmlns:a16="http://schemas.microsoft.com/office/drawing/2014/main" xmlns="" id="{2976AFC7-435A-384A-8220-B1DF67B72710}"/>
              </a:ext>
            </a:extLst>
          </p:cNvPr>
          <p:cNvSpPr>
            <a:spLocks noChangeArrowheads="1"/>
          </p:cNvSpPr>
          <p:nvPr/>
        </p:nvSpPr>
        <p:spPr bwMode="ltGray">
          <a:xfrm>
            <a:off x="1524000" y="1066800"/>
            <a:ext cx="9144000" cy="7191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fr-FR" altLang="en-US" sz="2000">
              <a:latin typeface="Tahoma" panose="020B0604030504040204" pitchFamily="34" charset="0"/>
            </a:endParaRPr>
          </a:p>
        </p:txBody>
      </p:sp>
      <p:sp>
        <p:nvSpPr>
          <p:cNvPr id="18434" name="Rectangle 13">
            <a:extLst>
              <a:ext uri="{FF2B5EF4-FFF2-40B4-BE49-F238E27FC236}">
                <a16:creationId xmlns:a16="http://schemas.microsoft.com/office/drawing/2014/main" xmlns="" id="{849DEF91-6E17-6F4B-89D3-F134FA37A21F}"/>
              </a:ext>
            </a:extLst>
          </p:cNvPr>
          <p:cNvSpPr>
            <a:spLocks noChangeArrowheads="1"/>
          </p:cNvSpPr>
          <p:nvPr/>
        </p:nvSpPr>
        <p:spPr bwMode="ltGray">
          <a:xfrm>
            <a:off x="1524000" y="3962400"/>
            <a:ext cx="9144000" cy="7191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fr-FR" altLang="en-US" sz="2000">
              <a:latin typeface="Tahoma" panose="020B0604030504040204" pitchFamily="34" charset="0"/>
            </a:endParaRPr>
          </a:p>
        </p:txBody>
      </p:sp>
      <p:sp>
        <p:nvSpPr>
          <p:cNvPr id="18435" name="Oval 14">
            <a:extLst>
              <a:ext uri="{FF2B5EF4-FFF2-40B4-BE49-F238E27FC236}">
                <a16:creationId xmlns:a16="http://schemas.microsoft.com/office/drawing/2014/main" xmlns="" id="{6034F6E1-BC45-EE48-A8DB-8490B27CEA53}"/>
              </a:ext>
            </a:extLst>
          </p:cNvPr>
          <p:cNvSpPr>
            <a:spLocks noChangeArrowheads="1"/>
          </p:cNvSpPr>
          <p:nvPr/>
        </p:nvSpPr>
        <p:spPr bwMode="gray">
          <a:xfrm>
            <a:off x="5735638" y="2636838"/>
            <a:ext cx="1223962" cy="1223962"/>
          </a:xfrm>
          <a:prstGeom prst="ellipse">
            <a:avLst/>
          </a:prstGeom>
          <a:solidFill>
            <a:srgbClr val="1BABE5">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fr-FR" altLang="en-US" sz="2000">
              <a:latin typeface="Tahoma" panose="020B0604030504040204" pitchFamily="34" charset="0"/>
            </a:endParaRPr>
          </a:p>
        </p:txBody>
      </p:sp>
      <p:pic>
        <p:nvPicPr>
          <p:cNvPr id="18436" name="Picture 15">
            <a:extLst>
              <a:ext uri="{FF2B5EF4-FFF2-40B4-BE49-F238E27FC236}">
                <a16:creationId xmlns:a16="http://schemas.microsoft.com/office/drawing/2014/main" xmlns="" id="{EA7082B1-3E62-C84D-AE50-BF098268B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0"/>
            <a:ext cx="9144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37" name="Group 16">
            <a:extLst>
              <a:ext uri="{FF2B5EF4-FFF2-40B4-BE49-F238E27FC236}">
                <a16:creationId xmlns:a16="http://schemas.microsoft.com/office/drawing/2014/main" xmlns="" id="{55A75C2A-9DD1-264C-8384-47A4CCF58A08}"/>
              </a:ext>
            </a:extLst>
          </p:cNvPr>
          <p:cNvGrpSpPr>
            <a:grpSpLocks/>
          </p:cNvGrpSpPr>
          <p:nvPr/>
        </p:nvGrpSpPr>
        <p:grpSpPr bwMode="auto">
          <a:xfrm>
            <a:off x="1576388" y="1004889"/>
            <a:ext cx="3529012" cy="3671887"/>
            <a:chOff x="612" y="1026"/>
            <a:chExt cx="2223" cy="2313"/>
          </a:xfrm>
        </p:grpSpPr>
        <p:sp>
          <p:nvSpPr>
            <p:cNvPr id="18449" name="Oval 17">
              <a:extLst>
                <a:ext uri="{FF2B5EF4-FFF2-40B4-BE49-F238E27FC236}">
                  <a16:creationId xmlns:a16="http://schemas.microsoft.com/office/drawing/2014/main" xmlns="" id="{E30C28F3-D5E7-DB44-A2CD-56EACFC0AD15}"/>
                </a:ext>
              </a:extLst>
            </p:cNvPr>
            <p:cNvSpPr>
              <a:spLocks noChangeArrowheads="1"/>
            </p:cNvSpPr>
            <p:nvPr/>
          </p:nvSpPr>
          <p:spPr bwMode="gray">
            <a:xfrm>
              <a:off x="612" y="1026"/>
              <a:ext cx="2223" cy="2313"/>
            </a:xfrm>
            <a:prstGeom prst="ellipse">
              <a:avLst/>
            </a:prstGeom>
            <a:solidFill>
              <a:schemeClr val="accent2"/>
            </a:solidFill>
            <a:ln w="38100">
              <a:solidFill>
                <a:schemeClr val="bg1"/>
              </a:solidFill>
              <a:round/>
              <a:headEnd/>
              <a:tailEnd/>
            </a:ln>
            <a:effectLst>
              <a:outerShdw dist="89803" dir="2700000" algn="ctr" rotWithShape="0">
                <a:srgbClr val="808080">
                  <a:alpha val="18999"/>
                </a:srgbClr>
              </a:outerShdw>
            </a:effec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en-US" altLang="en-US" sz="2000"/>
            </a:p>
          </p:txBody>
        </p:sp>
        <p:pic>
          <p:nvPicPr>
            <p:cNvPr id="18450" name="Picture 18" descr="HV_toancanh">
              <a:extLst>
                <a:ext uri="{FF2B5EF4-FFF2-40B4-BE49-F238E27FC236}">
                  <a16:creationId xmlns:a16="http://schemas.microsoft.com/office/drawing/2014/main" xmlns="" id="{106D2528-F06F-E540-A9C5-2C2C1498A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 y="1530"/>
              <a:ext cx="1776" cy="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38" name="Text Box 19">
            <a:extLst>
              <a:ext uri="{FF2B5EF4-FFF2-40B4-BE49-F238E27FC236}">
                <a16:creationId xmlns:a16="http://schemas.microsoft.com/office/drawing/2014/main" xmlns="" id="{EA3C4D1C-4C1E-9846-ADCB-B446672DC6A2}"/>
              </a:ext>
            </a:extLst>
          </p:cNvPr>
          <p:cNvSpPr txBox="1">
            <a:spLocks noChangeArrowheads="1"/>
          </p:cNvSpPr>
          <p:nvPr/>
        </p:nvSpPr>
        <p:spPr bwMode="auto">
          <a:xfrm>
            <a:off x="3886200" y="422276"/>
            <a:ext cx="632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FontTx/>
              <a:buNone/>
            </a:pPr>
            <a:r>
              <a:rPr lang="en-US" altLang="en-US" sz="2000">
                <a:solidFill>
                  <a:schemeClr val="tx2"/>
                </a:solidFill>
                <a:latin typeface="Tahoma" panose="020B0604030504040204" pitchFamily="34" charset="0"/>
              </a:rPr>
              <a:t> HỌC VIỆN CÔNG NGHỆ BƯU CHÍNH VIỄN THÔNG </a:t>
            </a:r>
          </a:p>
        </p:txBody>
      </p:sp>
      <p:sp>
        <p:nvSpPr>
          <p:cNvPr id="18439" name="Text Box 20">
            <a:extLst>
              <a:ext uri="{FF2B5EF4-FFF2-40B4-BE49-F238E27FC236}">
                <a16:creationId xmlns:a16="http://schemas.microsoft.com/office/drawing/2014/main" xmlns="" id="{1307F96C-98F1-AC4D-9E08-3BEA3F768D6A}"/>
              </a:ext>
            </a:extLst>
          </p:cNvPr>
          <p:cNvSpPr txBox="1">
            <a:spLocks noChangeArrowheads="1"/>
          </p:cNvSpPr>
          <p:nvPr/>
        </p:nvSpPr>
        <p:spPr bwMode="auto">
          <a:xfrm>
            <a:off x="4800600" y="1905001"/>
            <a:ext cx="586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ClrTx/>
              <a:buFontTx/>
              <a:buNone/>
            </a:pPr>
            <a:r>
              <a:rPr lang="en-US" altLang="en-US" sz="2000">
                <a:solidFill>
                  <a:schemeClr val="tx2"/>
                </a:solidFill>
                <a:latin typeface="Tahoma" panose="020B0604030504040204" pitchFamily="34" charset="0"/>
              </a:rPr>
              <a:t>BÀI GIẢNG MÔN</a:t>
            </a:r>
          </a:p>
        </p:txBody>
      </p:sp>
      <p:sp>
        <p:nvSpPr>
          <p:cNvPr id="18440" name="Text Box 21">
            <a:extLst>
              <a:ext uri="{FF2B5EF4-FFF2-40B4-BE49-F238E27FC236}">
                <a16:creationId xmlns:a16="http://schemas.microsoft.com/office/drawing/2014/main" xmlns="" id="{22981B16-78CF-E542-B425-FBC751ABBFEF}"/>
              </a:ext>
            </a:extLst>
          </p:cNvPr>
          <p:cNvSpPr txBox="1">
            <a:spLocks noChangeArrowheads="1"/>
          </p:cNvSpPr>
          <p:nvPr/>
        </p:nvSpPr>
        <p:spPr bwMode="auto">
          <a:xfrm>
            <a:off x="4800600" y="2714625"/>
            <a:ext cx="60960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0000"/>
              </a:lnSpc>
              <a:spcBef>
                <a:spcPct val="50000"/>
              </a:spcBef>
              <a:buClrTx/>
              <a:buFontTx/>
              <a:buNone/>
            </a:pPr>
            <a:r>
              <a:rPr lang="en-US" altLang="en-US" sz="3200" dirty="0" err="1">
                <a:solidFill>
                  <a:schemeClr val="tx2"/>
                </a:solidFill>
                <a:latin typeface="Tahoma" panose="020B0604030504040204" pitchFamily="34" charset="0"/>
              </a:rPr>
              <a:t>Lập</a:t>
            </a:r>
            <a:r>
              <a:rPr lang="en-US" altLang="en-US" sz="3200" dirty="0">
                <a:solidFill>
                  <a:schemeClr val="tx2"/>
                </a:solidFill>
                <a:latin typeface="Tahoma" panose="020B0604030504040204" pitchFamily="34" charset="0"/>
              </a:rPr>
              <a:t> </a:t>
            </a:r>
            <a:r>
              <a:rPr lang="en-US" altLang="en-US" sz="3200" dirty="0" err="1">
                <a:solidFill>
                  <a:schemeClr val="tx2"/>
                </a:solidFill>
                <a:latin typeface="Tahoma" panose="020B0604030504040204" pitchFamily="34" charset="0"/>
              </a:rPr>
              <a:t>trình</a:t>
            </a:r>
            <a:r>
              <a:rPr lang="en-US" altLang="en-US" sz="3200" dirty="0">
                <a:solidFill>
                  <a:schemeClr val="tx2"/>
                </a:solidFill>
                <a:latin typeface="Tahoma" panose="020B0604030504040204" pitchFamily="34" charset="0"/>
              </a:rPr>
              <a:t> Python</a:t>
            </a:r>
          </a:p>
        </p:txBody>
      </p:sp>
      <p:pic>
        <p:nvPicPr>
          <p:cNvPr id="18442" name="Picture 2" descr="/var/folders/zj/zrb_qk596cn9yvv6blkd94wh0000gn/T/com.microsoft.Powerpoint/converted_emf.emf">
            <a:extLst>
              <a:ext uri="{FF2B5EF4-FFF2-40B4-BE49-F238E27FC236}">
                <a16:creationId xmlns:a16="http://schemas.microsoft.com/office/drawing/2014/main" xmlns="" id="{A20216CB-639A-DE46-9739-219FAB96112F}"/>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Picture 2" descr="/var/folders/zj/zrb_qk596cn9yvv6blkd94wh0000gn/T/com.microsoft.Powerpoint/converted_emf.emf">
            <a:extLst>
              <a:ext uri="{FF2B5EF4-FFF2-40B4-BE49-F238E27FC236}">
                <a16:creationId xmlns:a16="http://schemas.microsoft.com/office/drawing/2014/main" xmlns="" id="{3837B0FA-BB00-6E41-A81A-FA2C33120E44}"/>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4" name="Picture 2" descr="/var/folders/zj/zrb_qk596cn9yvv6blkd94wh0000gn/T/com.microsoft.Powerpoint/converted_emf.emf">
            <a:extLst>
              <a:ext uri="{FF2B5EF4-FFF2-40B4-BE49-F238E27FC236}">
                <a16:creationId xmlns:a16="http://schemas.microsoft.com/office/drawing/2014/main" xmlns="" id="{DA21DD6F-7814-7E4C-B334-51389AB6A7FC}"/>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5" name="Picture 2" descr="/var/folders/zj/zrb_qk596cn9yvv6blkd94wh0000gn/T/com.microsoft.Powerpoint/converted_emf.emf">
            <a:extLst>
              <a:ext uri="{FF2B5EF4-FFF2-40B4-BE49-F238E27FC236}">
                <a16:creationId xmlns:a16="http://schemas.microsoft.com/office/drawing/2014/main" xmlns="" id="{BDD7E7DB-6F68-5B42-82EB-3C62C2D5234B}"/>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6" name="Picture 2" descr="/var/folders/zj/zrb_qk596cn9yvv6blkd94wh0000gn/T/com.microsoft.Powerpoint/converted_emf.emf">
            <a:extLst>
              <a:ext uri="{FF2B5EF4-FFF2-40B4-BE49-F238E27FC236}">
                <a16:creationId xmlns:a16="http://schemas.microsoft.com/office/drawing/2014/main" xmlns="" id="{5081A2E2-00AC-344D-99A2-15C6837DAA4E}"/>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7" name="Picture 2" descr="/var/folders/zj/zrb_qk596cn9yvv6blkd94wh0000gn/T/com.microsoft.Powerpoint/converted_emf.emf">
            <a:extLst>
              <a:ext uri="{FF2B5EF4-FFF2-40B4-BE49-F238E27FC236}">
                <a16:creationId xmlns:a16="http://schemas.microsoft.com/office/drawing/2014/main" xmlns="" id="{5AA15511-806A-704C-8D86-495E61C4344E}"/>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8" name="Picture 2">
            <a:extLst>
              <a:ext uri="{FF2B5EF4-FFF2-40B4-BE49-F238E27FC236}">
                <a16:creationId xmlns:a16="http://schemas.microsoft.com/office/drawing/2014/main" xmlns="" id="{31BD94CC-7636-0640-82CE-3B1ABEDF118C}"/>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959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Vấn đề thứ tự trong Đối số có vị trí</a:t>
            </a:r>
          </a:p>
        </p:txBody>
      </p:sp>
      <p:sp>
        <p:nvSpPr>
          <p:cNvPr id="3" name="Content Placeholder 2"/>
          <p:cNvSpPr>
            <a:spLocks noGrp="1"/>
          </p:cNvSpPr>
          <p:nvPr>
            <p:ph idx="1"/>
          </p:nvPr>
        </p:nvSpPr>
        <p:spPr>
          <a:xfrm>
            <a:off x="1097280" y="1845734"/>
            <a:ext cx="10058400" cy="802368"/>
          </a:xfrm>
        </p:spPr>
        <p:txBody>
          <a:bodyPr/>
          <a:lstStyle/>
          <a:p>
            <a:r>
              <a:rPr lang="vi-VN" dirty="0"/>
              <a:t>Ta có thể nhận được kết quả không mong muốn nếu trộn thứ tự của các đối số trong một lệnh gọi hàm khi sử dụng các đối số vị trí</a:t>
            </a:r>
            <a:endParaRPr lang="en-US" dirty="0"/>
          </a:p>
        </p:txBody>
      </p:sp>
      <p:sp>
        <p:nvSpPr>
          <p:cNvPr id="5" name="Rectangle 4"/>
          <p:cNvSpPr/>
          <p:nvPr/>
        </p:nvSpPr>
        <p:spPr>
          <a:xfrm>
            <a:off x="1097280" y="3017137"/>
            <a:ext cx="7571232" cy="1963614"/>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def </a:t>
            </a:r>
            <a:r>
              <a:rPr lang="en-US" sz="1400" spc="-20" dirty="0" err="1">
                <a:latin typeface="Courier New" panose="02070309020205020404" pitchFamily="49" charset="0"/>
                <a:ea typeface="SimSun" panose="02010600030101010101" pitchFamily="2" charset="-122"/>
              </a:rPr>
              <a:t>describe_pet</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animal_type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pet_name</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"""Display information about a pet."""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print(f"\</a:t>
            </a:r>
            <a:r>
              <a:rPr lang="en-US" sz="1400" spc="-20" dirty="0" err="1">
                <a:latin typeface="Courier New" panose="02070309020205020404" pitchFamily="49" charset="0"/>
                <a:ea typeface="SimSun" panose="02010600030101010101" pitchFamily="2" charset="-122"/>
              </a:rPr>
              <a:t>nI</a:t>
            </a:r>
            <a:r>
              <a:rPr lang="en-US" sz="1400" spc="-20" dirty="0">
                <a:latin typeface="Courier New" panose="02070309020205020404" pitchFamily="49" charset="0"/>
                <a:ea typeface="SimSun" panose="02010600030101010101" pitchFamily="2" charset="-122"/>
              </a:rPr>
              <a:t> have a {</a:t>
            </a:r>
            <a:r>
              <a:rPr lang="en-US" sz="1400" spc="-20" dirty="0" err="1">
                <a:latin typeface="Courier New" panose="02070309020205020404" pitchFamily="49" charset="0"/>
                <a:ea typeface="SimSun" panose="02010600030101010101" pitchFamily="2" charset="-122"/>
              </a:rPr>
              <a:t>animal_type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f"My</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animal_type</a:t>
            </a:r>
            <a:r>
              <a:rPr lang="en-US" sz="1400" spc="-20" dirty="0">
                <a:latin typeface="Courier New" panose="02070309020205020404" pitchFamily="49" charset="0"/>
                <a:ea typeface="SimSun" panose="02010600030101010101" pitchFamily="2" charset="-122"/>
              </a:rPr>
              <a:t>}'s name is {</a:t>
            </a:r>
            <a:r>
              <a:rPr lang="en-US" sz="1400" spc="-20" dirty="0" err="1">
                <a:latin typeface="Courier New" panose="02070309020205020404" pitchFamily="49" charset="0"/>
                <a:ea typeface="SimSun" panose="02010600030101010101" pitchFamily="2" charset="-122"/>
              </a:rPr>
              <a:t>pet_name.title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describe_pet</a:t>
            </a:r>
            <a:r>
              <a:rPr lang="en-US" sz="1400" spc="-20" dirty="0">
                <a:latin typeface="Courier New" panose="02070309020205020404" pitchFamily="49" charset="0"/>
                <a:ea typeface="SimSun" panose="02010600030101010101" pitchFamily="2" charset="-122"/>
              </a:rPr>
              <a:t>('harry', 'hamster')</a:t>
            </a:r>
          </a:p>
        </p:txBody>
      </p:sp>
      <p:sp>
        <p:nvSpPr>
          <p:cNvPr id="7" name="Rectangle 6"/>
          <p:cNvSpPr/>
          <p:nvPr/>
        </p:nvSpPr>
        <p:spPr>
          <a:xfrm>
            <a:off x="1097280" y="5349786"/>
            <a:ext cx="6096000" cy="649024"/>
          </a:xfrm>
          <a:prstGeom prst="rect">
            <a:avLst/>
          </a:prstGeom>
        </p:spPr>
        <p:txBody>
          <a:bodyPr>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I have a harry.</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My harry's name is Hamster.</a:t>
            </a:r>
          </a:p>
        </p:txBody>
      </p:sp>
    </p:spTree>
    <p:extLst>
      <p:ext uri="{BB962C8B-B14F-4D97-AF65-F5344CB8AC3E}">
        <p14:creationId xmlns:p14="http://schemas.microsoft.com/office/powerpoint/2010/main" val="1804647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Đối số từ khóa</a:t>
            </a:r>
          </a:p>
        </p:txBody>
      </p:sp>
      <p:sp>
        <p:nvSpPr>
          <p:cNvPr id="3" name="Content Placeholder 2"/>
          <p:cNvSpPr>
            <a:spLocks noGrp="1"/>
          </p:cNvSpPr>
          <p:nvPr>
            <p:ph idx="1"/>
          </p:nvPr>
        </p:nvSpPr>
        <p:spPr>
          <a:xfrm>
            <a:off x="1097278" y="1611180"/>
            <a:ext cx="10058400" cy="1190074"/>
          </a:xfrm>
        </p:spPr>
        <p:txBody>
          <a:bodyPr/>
          <a:lstStyle/>
          <a:p>
            <a:r>
              <a:rPr lang="vi-VN" dirty="0"/>
              <a:t>Đối số từ khóa là một cặp tên-giá trị được truyền cho một hàm. </a:t>
            </a:r>
            <a:endParaRPr lang="en-US" dirty="0"/>
          </a:p>
          <a:p>
            <a:r>
              <a:rPr lang="vi-VN" dirty="0"/>
              <a:t>Chúng ta liên kết trực tiếp tên và giá trị bên trong đối số, vì vậy khi ta truyền đối số vào hàm, sẽ không có sự nhầm lẫn nào </a:t>
            </a:r>
            <a:endParaRPr lang="en-US" dirty="0"/>
          </a:p>
        </p:txBody>
      </p:sp>
      <p:sp>
        <p:nvSpPr>
          <p:cNvPr id="5" name="Rectangle 4"/>
          <p:cNvSpPr/>
          <p:nvPr/>
        </p:nvSpPr>
        <p:spPr>
          <a:xfrm>
            <a:off x="1097280" y="2903830"/>
            <a:ext cx="8800186" cy="1955535"/>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def </a:t>
            </a:r>
            <a:r>
              <a:rPr lang="en-US" sz="1400" spc="-20" dirty="0" err="1">
                <a:latin typeface="Courier New" panose="02070309020205020404" pitchFamily="49" charset="0"/>
                <a:ea typeface="SimSun" panose="02010600030101010101" pitchFamily="2" charset="-122"/>
              </a:rPr>
              <a:t>describe_pet</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animal_type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pet_name</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"""Display information about a pet."""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print(f"\</a:t>
            </a:r>
            <a:r>
              <a:rPr lang="en-US" sz="1400" spc="-20" dirty="0" err="1">
                <a:latin typeface="Courier New" panose="02070309020205020404" pitchFamily="49" charset="0"/>
                <a:ea typeface="SimSun" panose="02010600030101010101" pitchFamily="2" charset="-122"/>
              </a:rPr>
              <a:t>nI</a:t>
            </a:r>
            <a:r>
              <a:rPr lang="en-US" sz="1400" spc="-20" dirty="0">
                <a:latin typeface="Courier New" panose="02070309020205020404" pitchFamily="49" charset="0"/>
                <a:ea typeface="SimSun" panose="02010600030101010101" pitchFamily="2" charset="-122"/>
              </a:rPr>
              <a:t> have a {</a:t>
            </a:r>
            <a:r>
              <a:rPr lang="en-US" sz="1400" spc="-20" dirty="0" err="1">
                <a:latin typeface="Courier New" panose="02070309020205020404" pitchFamily="49" charset="0"/>
                <a:ea typeface="SimSun" panose="02010600030101010101" pitchFamily="2" charset="-122"/>
              </a:rPr>
              <a:t>animal_type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f"My</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animal_type</a:t>
            </a:r>
            <a:r>
              <a:rPr lang="en-US" sz="1400" spc="-20" dirty="0">
                <a:latin typeface="Courier New" panose="02070309020205020404" pitchFamily="49" charset="0"/>
                <a:ea typeface="SimSun" panose="02010600030101010101" pitchFamily="2" charset="-122"/>
              </a:rPr>
              <a:t>}'s name is {</a:t>
            </a:r>
            <a:r>
              <a:rPr lang="en-US" sz="1400" spc="-20" dirty="0" err="1">
                <a:latin typeface="Courier New" panose="02070309020205020404" pitchFamily="49" charset="0"/>
                <a:ea typeface="SimSun" panose="02010600030101010101" pitchFamily="2" charset="-122"/>
              </a:rPr>
              <a:t>pet_name.title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describe_pet</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animal_type</a:t>
            </a:r>
            <a:r>
              <a:rPr lang="en-US" sz="1400" spc="-20" dirty="0">
                <a:latin typeface="Courier New" panose="02070309020205020404" pitchFamily="49" charset="0"/>
                <a:ea typeface="SimSun" panose="02010600030101010101" pitchFamily="2" charset="-122"/>
              </a:rPr>
              <a:t>='hamster', </a:t>
            </a:r>
            <a:r>
              <a:rPr lang="en-US" sz="1400" spc="-20" dirty="0" err="1">
                <a:latin typeface="Courier New" panose="02070309020205020404" pitchFamily="49" charset="0"/>
                <a:ea typeface="SimSun" panose="02010600030101010101" pitchFamily="2" charset="-122"/>
              </a:rPr>
              <a:t>pet_name</a:t>
            </a:r>
            <a:r>
              <a:rPr lang="en-US" sz="1400" spc="-20" dirty="0">
                <a:latin typeface="Courier New" panose="02070309020205020404" pitchFamily="49" charset="0"/>
                <a:ea typeface="SimSun" panose="02010600030101010101" pitchFamily="2" charset="-122"/>
              </a:rPr>
              <a:t>='harry')</a:t>
            </a:r>
          </a:p>
        </p:txBody>
      </p:sp>
      <p:sp>
        <p:nvSpPr>
          <p:cNvPr id="7" name="Rectangle 6"/>
          <p:cNvSpPr/>
          <p:nvPr/>
        </p:nvSpPr>
        <p:spPr>
          <a:xfrm>
            <a:off x="1097278" y="5064517"/>
            <a:ext cx="10138867" cy="646331"/>
          </a:xfrm>
          <a:prstGeom prst="rect">
            <a:avLst/>
          </a:prstGeom>
        </p:spPr>
        <p:txBody>
          <a:bodyPr wrap="square">
            <a:spAutoFit/>
          </a:bodyPr>
          <a:lstStyle/>
          <a:p>
            <a:r>
              <a:rPr lang="en-US" dirty="0" err="1">
                <a:latin typeface="Times New Roman" panose="02020603050405020304" pitchFamily="18" charset="0"/>
                <a:ea typeface="SimSun" panose="02010600030101010101" pitchFamily="2" charset="-122"/>
              </a:rPr>
              <a:t>Thứ</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tự</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của</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các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đối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số</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từ</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khóa</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không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quan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trọng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vì</a:t>
            </a:r>
            <a:r>
              <a:rPr lang="en-US" dirty="0">
                <a:latin typeface="Times New Roman" panose="02020603050405020304" pitchFamily="18" charset="0"/>
                <a:ea typeface="SimSun" panose="02010600030101010101" pitchFamily="2" charset="-122"/>
              </a:rPr>
              <a:t> Python </a:t>
            </a:r>
            <a:r>
              <a:rPr lang="en-US" dirty="0" err="1">
                <a:latin typeface="Times New Roman" panose="02020603050405020304" pitchFamily="18" charset="0"/>
                <a:ea typeface="SimSun" panose="02010600030101010101" pitchFamily="2" charset="-122"/>
              </a:rPr>
              <a:t>biết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mỗi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giá</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trị</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sẽ</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đến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đâu</a:t>
            </a:r>
            <a:r>
              <a:rPr lang="en-US" dirty="0">
                <a:latin typeface="Times New Roman" panose="02020603050405020304" pitchFamily="18" charset="0"/>
                <a:ea typeface="SimSun" panose="02010600030101010101" pitchFamily="2" charset="-122"/>
              </a:rPr>
              <a:t>. Hai </a:t>
            </a:r>
            <a:r>
              <a:rPr lang="en-US" dirty="0" err="1">
                <a:latin typeface="Times New Roman" panose="02020603050405020304" pitchFamily="18" charset="0"/>
                <a:ea typeface="SimSun" panose="02010600030101010101" pitchFamily="2" charset="-122"/>
              </a:rPr>
              <a:t>lệnh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gọi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hàm</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sau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đây</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là</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tương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đương</a:t>
            </a:r>
            <a:endParaRPr lang="en-US" dirty="0"/>
          </a:p>
        </p:txBody>
      </p:sp>
      <p:sp>
        <p:nvSpPr>
          <p:cNvPr id="11" name="Rectangle 10"/>
          <p:cNvSpPr/>
          <p:nvPr/>
        </p:nvSpPr>
        <p:spPr>
          <a:xfrm>
            <a:off x="1097278" y="5916000"/>
            <a:ext cx="6247183" cy="664797"/>
          </a:xfrm>
          <a:prstGeom prst="rect">
            <a:avLst/>
          </a:prstGeom>
        </p:spPr>
        <p:txBody>
          <a:bodyPr wrap="square">
            <a:spAutoFit/>
          </a:bodyPr>
          <a:lstStyle/>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describe_pet</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animal_type</a:t>
            </a:r>
            <a:r>
              <a:rPr lang="en-US" sz="1400" spc="-20" dirty="0">
                <a:latin typeface="Courier New" panose="02070309020205020404" pitchFamily="49" charset="0"/>
                <a:ea typeface="SimSun" panose="02010600030101010101" pitchFamily="2" charset="-122"/>
              </a:rPr>
              <a:t>='hamster', </a:t>
            </a:r>
            <a:r>
              <a:rPr lang="en-US" sz="1400" spc="-20" dirty="0" err="1">
                <a:latin typeface="Courier New" panose="02070309020205020404" pitchFamily="49" charset="0"/>
                <a:ea typeface="SimSun" panose="02010600030101010101" pitchFamily="2" charset="-122"/>
              </a:rPr>
              <a:t>pet_name</a:t>
            </a:r>
            <a:r>
              <a:rPr lang="en-US" sz="1400" spc="-20" dirty="0">
                <a:latin typeface="Courier New" panose="02070309020205020404" pitchFamily="49" charset="0"/>
                <a:ea typeface="SimSun" panose="02010600030101010101" pitchFamily="2" charset="-122"/>
              </a:rPr>
              <a:t>='harry')</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describe_pet</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pet_name</a:t>
            </a:r>
            <a:r>
              <a:rPr lang="en-US" sz="1400" spc="-20" dirty="0">
                <a:latin typeface="Courier New" panose="02070309020205020404" pitchFamily="49" charset="0"/>
                <a:ea typeface="SimSun" panose="02010600030101010101" pitchFamily="2" charset="-122"/>
              </a:rPr>
              <a:t>='harry', </a:t>
            </a:r>
            <a:r>
              <a:rPr lang="en-US" sz="1400" spc="-20" dirty="0" err="1">
                <a:latin typeface="Courier New" panose="02070309020205020404" pitchFamily="49" charset="0"/>
                <a:ea typeface="SimSun" panose="02010600030101010101" pitchFamily="2" charset="-122"/>
              </a:rPr>
              <a:t>animal_type</a:t>
            </a:r>
            <a:r>
              <a:rPr lang="en-US" sz="1400" spc="-20" dirty="0">
                <a:latin typeface="Courier New" panose="02070309020205020404" pitchFamily="49" charset="0"/>
                <a:ea typeface="SimSun" panose="02010600030101010101" pitchFamily="2" charset="-122"/>
              </a:rPr>
              <a:t>='hamster')</a:t>
            </a:r>
          </a:p>
        </p:txBody>
      </p:sp>
    </p:spTree>
    <p:extLst>
      <p:ext uri="{BB962C8B-B14F-4D97-AF65-F5344CB8AC3E}">
        <p14:creationId xmlns:p14="http://schemas.microsoft.com/office/powerpoint/2010/main" val="1753085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Giá trị mặc định </a:t>
            </a:r>
          </a:p>
        </p:txBody>
      </p:sp>
      <p:sp>
        <p:nvSpPr>
          <p:cNvPr id="3" name="Content Placeholder 2"/>
          <p:cNvSpPr>
            <a:spLocks noGrp="1"/>
          </p:cNvSpPr>
          <p:nvPr>
            <p:ph idx="1"/>
          </p:nvPr>
        </p:nvSpPr>
        <p:spPr>
          <a:xfrm>
            <a:off x="1097278" y="1471349"/>
            <a:ext cx="10058400" cy="1694822"/>
          </a:xfrm>
        </p:spPr>
        <p:txBody>
          <a:bodyPr/>
          <a:lstStyle/>
          <a:p>
            <a:r>
              <a:rPr lang="vi-VN" dirty="0"/>
              <a:t>Khi viết một hàm, ta có thể xác định một giá trị mặc định cho mỗi tham số. Nếu một đối số cho một tham số được cung cấp trong lệnh gọi hàm, thì Python sẽ sử dụng giá trị đối số. Nếu không, nó sử dụng giá trị mặc định của thông số. </a:t>
            </a:r>
            <a:endParaRPr lang="en-US" dirty="0"/>
          </a:p>
          <a:p>
            <a:r>
              <a:rPr lang="en-US" dirty="0"/>
              <a:t>K</a:t>
            </a:r>
            <a:r>
              <a:rPr lang="vi-VN" dirty="0"/>
              <a:t>hi xác định giá trị mặc định cho một tham số, ta có thể loại trừ đối số tương ứng mà ta thường viết trong lệnh gọi hàm. </a:t>
            </a:r>
            <a:endParaRPr lang="en-US" dirty="0"/>
          </a:p>
        </p:txBody>
      </p:sp>
      <p:sp>
        <p:nvSpPr>
          <p:cNvPr id="5" name="Rectangle 4"/>
          <p:cNvSpPr/>
          <p:nvPr/>
        </p:nvSpPr>
        <p:spPr>
          <a:xfrm>
            <a:off x="1330035" y="3846793"/>
            <a:ext cx="7271309" cy="1963614"/>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def </a:t>
            </a:r>
            <a:r>
              <a:rPr lang="en-US" sz="1400" spc="-20" dirty="0" err="1">
                <a:latin typeface="Courier New" panose="02070309020205020404" pitchFamily="49" charset="0"/>
                <a:ea typeface="SimSun" panose="02010600030101010101" pitchFamily="2" charset="-122"/>
              </a:rPr>
              <a:t>describe_pet</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pet_name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animal_type</a:t>
            </a:r>
            <a:r>
              <a:rPr lang="en-US" sz="1400" spc="-20" dirty="0">
                <a:latin typeface="Courier New" panose="02070309020205020404" pitchFamily="49" charset="0"/>
                <a:ea typeface="SimSun" panose="02010600030101010101" pitchFamily="2" charset="-122"/>
              </a:rPr>
              <a:t>='dog'):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"""Display information about a pet."""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print(f"\</a:t>
            </a:r>
            <a:r>
              <a:rPr lang="en-US" sz="1400" spc="-20" dirty="0" err="1">
                <a:latin typeface="Courier New" panose="02070309020205020404" pitchFamily="49" charset="0"/>
                <a:ea typeface="SimSun" panose="02010600030101010101" pitchFamily="2" charset="-122"/>
              </a:rPr>
              <a:t>nI</a:t>
            </a:r>
            <a:r>
              <a:rPr lang="en-US" sz="1400" spc="-20" dirty="0">
                <a:latin typeface="Courier New" panose="02070309020205020404" pitchFamily="49" charset="0"/>
                <a:ea typeface="SimSun" panose="02010600030101010101" pitchFamily="2" charset="-122"/>
              </a:rPr>
              <a:t> have a {</a:t>
            </a:r>
            <a:r>
              <a:rPr lang="en-US" sz="1400" spc="-20" dirty="0" err="1">
                <a:latin typeface="Courier New" panose="02070309020205020404" pitchFamily="49" charset="0"/>
                <a:ea typeface="SimSun" panose="02010600030101010101" pitchFamily="2" charset="-122"/>
              </a:rPr>
              <a:t>animal_type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f"My</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animal_type</a:t>
            </a:r>
            <a:r>
              <a:rPr lang="en-US" sz="1400" spc="-20" dirty="0">
                <a:latin typeface="Courier New" panose="02070309020205020404" pitchFamily="49" charset="0"/>
                <a:ea typeface="SimSun" panose="02010600030101010101" pitchFamily="2" charset="-122"/>
              </a:rPr>
              <a:t>}'s name is {</a:t>
            </a:r>
            <a:r>
              <a:rPr lang="en-US" sz="1400" spc="-20" dirty="0" err="1">
                <a:latin typeface="Courier New" panose="02070309020205020404" pitchFamily="49" charset="0"/>
                <a:ea typeface="SimSun" panose="02010600030101010101" pitchFamily="2" charset="-122"/>
              </a:rPr>
              <a:t>pet_name.title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describe_pet</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pet_name</a:t>
            </a:r>
            <a:r>
              <a:rPr lang="en-US" sz="1400" spc="-20" dirty="0">
                <a:latin typeface="Courier New" panose="02070309020205020404" pitchFamily="49" charset="0"/>
                <a:ea typeface="SimSun" panose="02010600030101010101" pitchFamily="2" charset="-122"/>
              </a:rPr>
              <a:t>='willie')</a:t>
            </a:r>
          </a:p>
        </p:txBody>
      </p:sp>
      <p:sp>
        <p:nvSpPr>
          <p:cNvPr id="7" name="Rectangle 6"/>
          <p:cNvSpPr/>
          <p:nvPr/>
        </p:nvSpPr>
        <p:spPr>
          <a:xfrm>
            <a:off x="1512914" y="5916000"/>
            <a:ext cx="3452776" cy="664797"/>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I have a dog.</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My dog's name is Willie.	</a:t>
            </a:r>
          </a:p>
        </p:txBody>
      </p:sp>
    </p:spTree>
    <p:extLst>
      <p:ext uri="{BB962C8B-B14F-4D97-AF65-F5344CB8AC3E}">
        <p14:creationId xmlns:p14="http://schemas.microsoft.com/office/powerpoint/2010/main" val="359874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Giá trị mặc định </a:t>
            </a:r>
          </a:p>
        </p:txBody>
      </p:sp>
      <p:sp>
        <p:nvSpPr>
          <p:cNvPr id="3" name="Content Placeholder 2"/>
          <p:cNvSpPr>
            <a:spLocks noGrp="1"/>
          </p:cNvSpPr>
          <p:nvPr>
            <p:ph idx="1"/>
          </p:nvPr>
        </p:nvSpPr>
        <p:spPr>
          <a:xfrm>
            <a:off x="1097280" y="1845734"/>
            <a:ext cx="10058400" cy="553652"/>
          </a:xfrm>
        </p:spPr>
        <p:txBody>
          <a:bodyPr/>
          <a:lstStyle/>
          <a:p>
            <a:r>
              <a:rPr lang="vi-VN"/>
              <a:t>Để mô tả một con vật không phải con chó, ta có thể sử dụng một lệnh gọi hàm như sau:</a:t>
            </a:r>
            <a:endParaRPr lang="en-US"/>
          </a:p>
        </p:txBody>
      </p:sp>
      <p:sp>
        <p:nvSpPr>
          <p:cNvPr id="7" name="Rectangle 6"/>
          <p:cNvSpPr/>
          <p:nvPr/>
        </p:nvSpPr>
        <p:spPr>
          <a:xfrm>
            <a:off x="1149528" y="2816142"/>
            <a:ext cx="8675827" cy="332014"/>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describe_pet(pet_name='harry', animal_type='hamster')</a:t>
            </a:r>
          </a:p>
        </p:txBody>
      </p:sp>
      <p:sp>
        <p:nvSpPr>
          <p:cNvPr id="9" name="Rectangle 8"/>
          <p:cNvSpPr/>
          <p:nvPr/>
        </p:nvSpPr>
        <p:spPr>
          <a:xfrm>
            <a:off x="1149528" y="3377934"/>
            <a:ext cx="9824315" cy="410882"/>
          </a:xfrm>
          <a:prstGeom prst="rect">
            <a:avLst/>
          </a:prstGeom>
        </p:spPr>
        <p:txBody>
          <a:bodyPr wrap="square">
            <a:spAutoFit/>
          </a:bodyPr>
          <a:lstStyle/>
          <a:p>
            <a:pPr algn="just">
              <a:lnSpc>
                <a:spcPct val="115000"/>
              </a:lnSpc>
              <a:spcBef>
                <a:spcPts val="300"/>
              </a:spcBef>
              <a:spcAft>
                <a:spcPts val="300"/>
              </a:spcAft>
            </a:pPr>
            <a:r>
              <a:rPr lang="en-US" spc="-20" dirty="0" err="1">
                <a:latin typeface="Times New Roman" panose="02020603050405020304" pitchFamily="18" charset="0"/>
                <a:ea typeface="SimSun" panose="02010600030101010101" pitchFamily="2" charset="-122"/>
              </a:rPr>
              <a:t>Bởi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vì</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một</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đối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số</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rõ</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ràng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cho</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animal_type</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được</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cung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cấp</a:t>
            </a:r>
            <a:r>
              <a:rPr lang="en-US" spc="-20" dirty="0">
                <a:latin typeface="Times New Roman" panose="02020603050405020304" pitchFamily="18" charset="0"/>
                <a:ea typeface="SimSun" panose="02010600030101010101" pitchFamily="2" charset="-122"/>
              </a:rPr>
              <a:t>, Python </a:t>
            </a:r>
            <a:r>
              <a:rPr lang="en-US" spc="-20" dirty="0" err="1">
                <a:latin typeface="Times New Roman" panose="02020603050405020304" pitchFamily="18" charset="0"/>
                <a:ea typeface="SimSun" panose="02010600030101010101" pitchFamily="2" charset="-122"/>
              </a:rPr>
              <a:t>sẽ</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bỏ</a:t>
            </a:r>
            <a:r>
              <a:rPr lang="en-US" spc="-20" dirty="0">
                <a:latin typeface="Times New Roman" panose="02020603050405020304" pitchFamily="18" charset="0"/>
                <a:ea typeface="SimSun" panose="02010600030101010101" pitchFamily="2" charset="-122"/>
              </a:rPr>
              <a:t> qua </a:t>
            </a:r>
            <a:r>
              <a:rPr lang="en-US" spc="-20" dirty="0" err="1">
                <a:latin typeface="Times New Roman" panose="02020603050405020304" pitchFamily="18" charset="0"/>
                <a:ea typeface="SimSun" panose="02010600030101010101" pitchFamily="2" charset="-122"/>
              </a:rPr>
              <a:t>giá</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trị</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mặc</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định</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của</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tham</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số</a:t>
            </a:r>
            <a:r>
              <a:rPr lang="en-US" spc="-20" dirty="0">
                <a:latin typeface="Times New Roman" panose="02020603050405020304" pitchFamily="18" charset="0"/>
                <a:ea typeface="SimSun" panose="02010600030101010101" pitchFamily="2" charset="-122"/>
              </a:rPr>
              <a:t>.</a:t>
            </a:r>
          </a:p>
        </p:txBody>
      </p:sp>
      <p:sp>
        <p:nvSpPr>
          <p:cNvPr id="11" name="Rectangle 10"/>
          <p:cNvSpPr/>
          <p:nvPr/>
        </p:nvSpPr>
        <p:spPr>
          <a:xfrm>
            <a:off x="1097277" y="4767364"/>
            <a:ext cx="9824315" cy="923330"/>
          </a:xfrm>
          <a:prstGeom prst="rect">
            <a:avLst/>
          </a:prstGeom>
        </p:spPr>
        <p:txBody>
          <a:bodyPr wrap="square">
            <a:spAutoFit/>
          </a:bodyPr>
          <a:lstStyle/>
          <a:p>
            <a:r>
              <a:rPr lang="en-US" i="1" dirty="0" err="1">
                <a:latin typeface="Times New Roman" panose="02020603050405020304" pitchFamily="18" charset="0"/>
                <a:ea typeface="SimSun" panose="02010600030101010101" pitchFamily="2" charset="-122"/>
              </a:rPr>
              <a:t>Ghi</a:t>
            </a:r>
            <a:r>
              <a:rPr lang="en-US" i="1" dirty="0">
                <a:latin typeface="Times New Roman" panose="02020603050405020304" pitchFamily="18" charset="0"/>
                <a:ea typeface="SimSun" panose="02010600030101010101" pitchFamily="2" charset="-122"/>
              </a:rPr>
              <a:t> </a:t>
            </a:r>
            <a:r>
              <a:rPr lang="en-US" i="1" dirty="0" err="1">
                <a:latin typeface="Times New Roman" panose="02020603050405020304" pitchFamily="18" charset="0"/>
                <a:ea typeface="SimSun" panose="02010600030101010101" pitchFamily="2" charset="-122"/>
              </a:rPr>
              <a:t>chú</a:t>
            </a:r>
            <a:r>
              <a:rPr lang="en-US" dirty="0">
                <a:latin typeface="Times New Roman" panose="02020603050405020304" pitchFamily="18" charset="0"/>
                <a:ea typeface="SimSun" panose="02010600030101010101" pitchFamily="2" charset="-122"/>
              </a:rPr>
              <a:t>: Khi ta </a:t>
            </a:r>
            <a:r>
              <a:rPr lang="en-US" dirty="0" err="1">
                <a:latin typeface="Times New Roman" panose="02020603050405020304" pitchFamily="18" charset="0"/>
                <a:ea typeface="SimSun" panose="02010600030101010101" pitchFamily="2" charset="-122"/>
              </a:rPr>
              <a:t>sử</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dụng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giá</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trị</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mặc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định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bất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thông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số</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nào</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giá</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trị</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mặc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định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cần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được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liệt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kê</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sau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tất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cả</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các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tham</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số</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không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giá</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trị</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mặc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định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Điều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này</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cho</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phép</a:t>
            </a:r>
            <a:r>
              <a:rPr lang="en-US" dirty="0">
                <a:latin typeface="Times New Roman" panose="02020603050405020304" pitchFamily="18" charset="0"/>
                <a:ea typeface="SimSun" panose="02010600030101010101" pitchFamily="2" charset="-122"/>
              </a:rPr>
              <a:t> Python </a:t>
            </a:r>
            <a:r>
              <a:rPr lang="en-US" dirty="0" err="1">
                <a:latin typeface="Times New Roman" panose="02020603050405020304" pitchFamily="18" charset="0"/>
                <a:ea typeface="SimSun" panose="02010600030101010101" pitchFamily="2" charset="-122"/>
              </a:rPr>
              <a:t>tiếp</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tục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diễn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giải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các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đối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số</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vị</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trí</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cách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chính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xác</a:t>
            </a:r>
            <a:r>
              <a:rPr lang="en-US" dirty="0">
                <a:latin typeface="Times New Roman" panose="02020603050405020304" pitchFamily="18" charset="0"/>
                <a:ea typeface="SimSun" panose="02010600030101010101" pitchFamily="2" charset="-122"/>
              </a:rPr>
              <a:t>.</a:t>
            </a:r>
            <a:endParaRPr lang="en-US" dirty="0"/>
          </a:p>
        </p:txBody>
      </p:sp>
    </p:spTree>
    <p:extLst>
      <p:ext uri="{BB962C8B-B14F-4D97-AF65-F5344CB8AC3E}">
        <p14:creationId xmlns:p14="http://schemas.microsoft.com/office/powerpoint/2010/main" val="2287198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vi-VN">
                <a:latin typeface="Calibri Light" panose="020F0302020204030204" pitchFamily="34" charset="0"/>
                <a:cs typeface="Calibri Light" panose="020F0302020204030204" pitchFamily="34" charset="0"/>
              </a:rPr>
              <a:t>Lệnh gọi hàm tương đương</a:t>
            </a:r>
            <a:endParaRPr lang="en-US">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1097278" y="1668279"/>
            <a:ext cx="10058400" cy="765792"/>
          </a:xfrm>
        </p:spPr>
        <p:txBody>
          <a:bodyPr/>
          <a:lstStyle/>
          <a:p>
            <a:r>
              <a:rPr lang="vi-VN" dirty="0"/>
              <a:t>Bởi vì các đối số vị trí, đối số từ khóa và giá trị mặc định đều có thể được sử dụng cùng nhau, nên thường ta sẽ có một số cách tương đương để gọi một hàm. </a:t>
            </a:r>
            <a:endParaRPr lang="en-US" dirty="0"/>
          </a:p>
        </p:txBody>
      </p:sp>
      <p:sp>
        <p:nvSpPr>
          <p:cNvPr id="7" name="Rectangle 6"/>
          <p:cNvSpPr/>
          <p:nvPr/>
        </p:nvSpPr>
        <p:spPr>
          <a:xfrm>
            <a:off x="1097278" y="2799945"/>
            <a:ext cx="9904781" cy="410882"/>
          </a:xfrm>
          <a:prstGeom prst="rect">
            <a:avLst/>
          </a:prstGeom>
        </p:spPr>
        <p:txBody>
          <a:bodyPr wrap="square">
            <a:spAutoFit/>
          </a:bodyPr>
          <a:lstStyle/>
          <a:p>
            <a:pPr algn="just">
              <a:lnSpc>
                <a:spcPct val="115000"/>
              </a:lnSpc>
              <a:spcBef>
                <a:spcPts val="300"/>
              </a:spcBef>
              <a:spcAft>
                <a:spcPts val="300"/>
              </a:spcAft>
            </a:pPr>
            <a:r>
              <a:rPr lang="en-US" spc="-20">
                <a:latin typeface="Courier New" panose="02070309020205020404" pitchFamily="49" charset="0"/>
                <a:ea typeface="SimSun" panose="02010600030101010101" pitchFamily="2" charset="-122"/>
              </a:rPr>
              <a:t>def describe_pet(pet_name, animal_type='dog'):</a:t>
            </a:r>
          </a:p>
        </p:txBody>
      </p:sp>
      <p:sp>
        <p:nvSpPr>
          <p:cNvPr id="9" name="Rectangle 8"/>
          <p:cNvSpPr/>
          <p:nvPr/>
        </p:nvSpPr>
        <p:spPr>
          <a:xfrm>
            <a:off x="1388223" y="3647174"/>
            <a:ext cx="6678779" cy="2604944"/>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 dog named Willie.</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describe_pet</a:t>
            </a:r>
            <a:r>
              <a:rPr lang="en-US" sz="1400" spc="-20" dirty="0">
                <a:latin typeface="Courier New" panose="02070309020205020404" pitchFamily="49" charset="0"/>
                <a:ea typeface="SimSun" panose="02010600030101010101" pitchFamily="2" charset="-122"/>
              </a:rPr>
              <a:t>('willie')</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describe_pet</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pet_name</a:t>
            </a:r>
            <a:r>
              <a:rPr lang="en-US" sz="1400" spc="-20" dirty="0">
                <a:latin typeface="Courier New" panose="02070309020205020404" pitchFamily="49" charset="0"/>
                <a:ea typeface="SimSun" panose="02010600030101010101" pitchFamily="2" charset="-122"/>
              </a:rPr>
              <a:t>='willie')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 hamster named Harry.</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describe_pet</a:t>
            </a:r>
            <a:r>
              <a:rPr lang="en-US" sz="1400" spc="-20" dirty="0">
                <a:latin typeface="Courier New" panose="02070309020205020404" pitchFamily="49" charset="0"/>
                <a:ea typeface="SimSun" panose="02010600030101010101" pitchFamily="2" charset="-122"/>
              </a:rPr>
              <a:t>('harry', 'hamster')</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describe_pet</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pet_name</a:t>
            </a:r>
            <a:r>
              <a:rPr lang="en-US" sz="1400" spc="-20" dirty="0">
                <a:latin typeface="Courier New" panose="02070309020205020404" pitchFamily="49" charset="0"/>
                <a:ea typeface="SimSun" panose="02010600030101010101" pitchFamily="2" charset="-122"/>
              </a:rPr>
              <a:t>='harry', </a:t>
            </a:r>
            <a:r>
              <a:rPr lang="en-US" sz="1400" spc="-20" dirty="0" err="1">
                <a:latin typeface="Courier New" panose="02070309020205020404" pitchFamily="49" charset="0"/>
                <a:ea typeface="SimSun" panose="02010600030101010101" pitchFamily="2" charset="-122"/>
              </a:rPr>
              <a:t>animal_type</a:t>
            </a:r>
            <a:r>
              <a:rPr lang="en-US" sz="1400" spc="-20" dirty="0">
                <a:latin typeface="Courier New" panose="02070309020205020404" pitchFamily="49" charset="0"/>
                <a:ea typeface="SimSun" panose="02010600030101010101" pitchFamily="2" charset="-122"/>
              </a:rPr>
              <a:t>='hamster')</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describe_pet</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animal_type</a:t>
            </a:r>
            <a:r>
              <a:rPr lang="en-US" sz="1400" spc="-20" dirty="0">
                <a:latin typeface="Courier New" panose="02070309020205020404" pitchFamily="49" charset="0"/>
                <a:ea typeface="SimSun" panose="02010600030101010101" pitchFamily="2" charset="-122"/>
              </a:rPr>
              <a:t>='hamster', </a:t>
            </a:r>
            <a:r>
              <a:rPr lang="en-US" sz="1400" spc="-20" dirty="0" err="1">
                <a:latin typeface="Courier New" panose="02070309020205020404" pitchFamily="49" charset="0"/>
                <a:ea typeface="SimSun" panose="02010600030101010101" pitchFamily="2" charset="-122"/>
              </a:rPr>
              <a:t>pet_name</a:t>
            </a:r>
            <a:r>
              <a:rPr lang="en-US" sz="1400" spc="-20" dirty="0">
                <a:latin typeface="Courier New" panose="02070309020205020404" pitchFamily="49" charset="0"/>
                <a:ea typeface="SimSun" panose="02010600030101010101" pitchFamily="2" charset="-122"/>
              </a:rPr>
              <a:t>='harry')</a:t>
            </a:r>
          </a:p>
        </p:txBody>
      </p:sp>
    </p:spTree>
    <p:extLst>
      <p:ext uri="{BB962C8B-B14F-4D97-AF65-F5344CB8AC3E}">
        <p14:creationId xmlns:p14="http://schemas.microsoft.com/office/powerpoint/2010/main" val="632466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Tránh lỗi đối số</a:t>
            </a:r>
          </a:p>
        </p:txBody>
      </p:sp>
      <p:sp>
        <p:nvSpPr>
          <p:cNvPr id="3" name="Content Placeholder 2"/>
          <p:cNvSpPr>
            <a:spLocks noGrp="1"/>
          </p:cNvSpPr>
          <p:nvPr>
            <p:ph idx="1"/>
          </p:nvPr>
        </p:nvSpPr>
        <p:spPr>
          <a:xfrm>
            <a:off x="760781" y="1654079"/>
            <a:ext cx="10058400" cy="787738"/>
          </a:xfrm>
        </p:spPr>
        <p:txBody>
          <a:bodyPr/>
          <a:lstStyle/>
          <a:p>
            <a:r>
              <a:rPr lang="vi-VN" dirty="0"/>
              <a:t>Các đối số không khớp xảy ra khi ta cung cấp ít hoặc nhiều đối số hơn một hàm cần thực hiện công việc của nó</a:t>
            </a:r>
            <a:endParaRPr lang="en-US" dirty="0"/>
          </a:p>
        </p:txBody>
      </p:sp>
      <p:sp>
        <p:nvSpPr>
          <p:cNvPr id="5" name="Rectangle 4"/>
          <p:cNvSpPr/>
          <p:nvPr/>
        </p:nvSpPr>
        <p:spPr>
          <a:xfrm>
            <a:off x="1097280" y="2558356"/>
            <a:ext cx="9385402" cy="1963614"/>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def </a:t>
            </a:r>
            <a:r>
              <a:rPr lang="en-US" sz="1400" spc="-20" dirty="0" err="1">
                <a:latin typeface="Courier New" panose="02070309020205020404" pitchFamily="49" charset="0"/>
                <a:ea typeface="SimSun" panose="02010600030101010101" pitchFamily="2" charset="-122"/>
              </a:rPr>
              <a:t>describe_pet</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animal_type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pet_name</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"""Display information about a pet."""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print(f"\</a:t>
            </a:r>
            <a:r>
              <a:rPr lang="en-US" sz="1400" spc="-20" dirty="0" err="1">
                <a:latin typeface="Courier New" panose="02070309020205020404" pitchFamily="49" charset="0"/>
                <a:ea typeface="SimSun" panose="02010600030101010101" pitchFamily="2" charset="-122"/>
              </a:rPr>
              <a:t>nI</a:t>
            </a:r>
            <a:r>
              <a:rPr lang="en-US" sz="1400" spc="-20" dirty="0">
                <a:latin typeface="Courier New" panose="02070309020205020404" pitchFamily="49" charset="0"/>
                <a:ea typeface="SimSun" panose="02010600030101010101" pitchFamily="2" charset="-122"/>
              </a:rPr>
              <a:t> have a {</a:t>
            </a:r>
            <a:r>
              <a:rPr lang="en-US" sz="1400" spc="-20" dirty="0" err="1">
                <a:latin typeface="Courier New" panose="02070309020205020404" pitchFamily="49" charset="0"/>
                <a:ea typeface="SimSun" panose="02010600030101010101" pitchFamily="2" charset="-122"/>
              </a:rPr>
              <a:t>animal_type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f"My</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animal_type</a:t>
            </a:r>
            <a:r>
              <a:rPr lang="en-US" sz="1400" spc="-20" dirty="0">
                <a:latin typeface="Courier New" panose="02070309020205020404" pitchFamily="49" charset="0"/>
                <a:ea typeface="SimSun" panose="02010600030101010101" pitchFamily="2" charset="-122"/>
              </a:rPr>
              <a:t>}'s name is {</a:t>
            </a:r>
            <a:r>
              <a:rPr lang="en-US" sz="1400" spc="-20" dirty="0" err="1">
                <a:latin typeface="Courier New" panose="02070309020205020404" pitchFamily="49" charset="0"/>
                <a:ea typeface="SimSun" panose="02010600030101010101" pitchFamily="2" charset="-122"/>
              </a:rPr>
              <a:t>pet_name.title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describe_pet</a:t>
            </a:r>
            <a:r>
              <a:rPr lang="en-US" sz="1400" spc="-20" dirty="0">
                <a:latin typeface="Courier New" panose="02070309020205020404" pitchFamily="49" charset="0"/>
                <a:ea typeface="SimSun" panose="02010600030101010101" pitchFamily="2" charset="-122"/>
              </a:rPr>
              <a:t>()</a:t>
            </a:r>
          </a:p>
        </p:txBody>
      </p:sp>
      <p:sp>
        <p:nvSpPr>
          <p:cNvPr id="7" name="Rectangle 6"/>
          <p:cNvSpPr/>
          <p:nvPr/>
        </p:nvSpPr>
        <p:spPr>
          <a:xfrm>
            <a:off x="1097280" y="4755048"/>
            <a:ext cx="10782605" cy="1298432"/>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Traceback (most recent call last):</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File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pets.py</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line 6, in &lt;module&gt;</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describe_pet</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p>
          <a:p>
            <a:pPr algn="just">
              <a:lnSpc>
                <a:spcPct val="115000"/>
              </a:lnSpc>
              <a:spcBef>
                <a:spcPts val="300"/>
              </a:spcBef>
              <a:spcAft>
                <a:spcPts val="300"/>
              </a:spcAft>
            </a:pP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TypeError</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describe_pet</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missing 2 required positional arguments: 'animal_ type' and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pet_name</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3961165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7.3. Giá trị trả về</a:t>
            </a:r>
          </a:p>
        </p:txBody>
      </p:sp>
      <p:sp>
        <p:nvSpPr>
          <p:cNvPr id="3" name="Content Placeholder 2"/>
          <p:cNvSpPr>
            <a:spLocks noGrp="1"/>
          </p:cNvSpPr>
          <p:nvPr>
            <p:ph idx="1"/>
          </p:nvPr>
        </p:nvSpPr>
        <p:spPr/>
        <p:txBody>
          <a:bodyPr/>
          <a:lstStyle/>
          <a:p>
            <a:r>
              <a:rPr lang="vi-VN"/>
              <a:t>Không phải lúc nào một hàm cũng phải hiển thị trực tiếp đầu ra của nó. Thay vào đó, nó có thể xử lý một số dữ liệu và sau đó trả về một giá trị hoặc tập hợp các giá trị. </a:t>
            </a:r>
            <a:endParaRPr lang="en-US"/>
          </a:p>
          <a:p>
            <a:r>
              <a:rPr lang="vi-VN"/>
              <a:t>Giá trị mà hàm trả về được gọi là giá trị trả về. Câu lệnh trả về nhận một giá trị từ bên trong một hàm và gửi trở lại dòng được gọi là hàm. </a:t>
            </a:r>
            <a:endParaRPr lang="en-US"/>
          </a:p>
          <a:p>
            <a:r>
              <a:rPr lang="vi-VN"/>
              <a:t>Giá trị trả về cho phép ta chuyển phần lớn công việc khó khăn của chương trình sang các hàm, điều này có thể đơn giản hóa phần nội dung chương trình của mình.</a:t>
            </a:r>
            <a:endParaRPr lang="en-US"/>
          </a:p>
        </p:txBody>
      </p:sp>
    </p:spTree>
    <p:extLst>
      <p:ext uri="{BB962C8B-B14F-4D97-AF65-F5344CB8AC3E}">
        <p14:creationId xmlns:p14="http://schemas.microsoft.com/office/powerpoint/2010/main" val="3455981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Trả về giá trị đơn</a:t>
            </a:r>
          </a:p>
        </p:txBody>
      </p:sp>
      <p:sp>
        <p:nvSpPr>
          <p:cNvPr id="3" name="Content Placeholder 2"/>
          <p:cNvSpPr>
            <a:spLocks noGrp="1"/>
          </p:cNvSpPr>
          <p:nvPr>
            <p:ph idx="1"/>
          </p:nvPr>
        </p:nvSpPr>
        <p:spPr>
          <a:xfrm>
            <a:off x="1066800" y="1642640"/>
            <a:ext cx="10058400" cy="582912"/>
          </a:xfrm>
        </p:spPr>
        <p:txBody>
          <a:bodyPr/>
          <a:lstStyle/>
          <a:p>
            <a:r>
              <a:rPr lang="en-US"/>
              <a:t>Hãy xem xét một hàm lấy họ và tên và trả về tên đầy đủ</a:t>
            </a:r>
          </a:p>
        </p:txBody>
      </p:sp>
      <p:sp>
        <p:nvSpPr>
          <p:cNvPr id="5" name="Rectangle 4"/>
          <p:cNvSpPr/>
          <p:nvPr/>
        </p:nvSpPr>
        <p:spPr>
          <a:xfrm>
            <a:off x="1097279" y="2298094"/>
            <a:ext cx="6298387" cy="2280240"/>
          </a:xfrm>
          <a:prstGeom prst="rect">
            <a:avLst/>
          </a:prstGeom>
        </p:spPr>
        <p:txBody>
          <a:bodyPr wrap="square">
            <a:spAutoFit/>
          </a:bodyPr>
          <a:lstStyle/>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def</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get_formatted_name</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first_name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last_name</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"""Return a full name, neatly formatted.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full_name</a:t>
            </a:r>
            <a:r>
              <a:rPr lang="en-US" sz="1400" spc="-20" dirty="0">
                <a:latin typeface="Courier New" panose="02070309020205020404" pitchFamily="49" charset="0"/>
                <a:ea typeface="SimSun" panose="02010600030101010101" pitchFamily="2" charset="-122"/>
              </a:rPr>
              <a:t> = f"{</a:t>
            </a:r>
            <a:r>
              <a:rPr lang="en-US" sz="1400" spc="-20" dirty="0" err="1">
                <a:latin typeface="Courier New" panose="02070309020205020404" pitchFamily="49" charset="0"/>
                <a:ea typeface="SimSun" panose="02010600030101010101" pitchFamily="2" charset="-122"/>
              </a:rPr>
              <a:t>first_name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last_name</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return </a:t>
            </a:r>
            <a:r>
              <a:rPr lang="en-US" sz="1400" spc="-20" dirty="0" err="1">
                <a:latin typeface="Courier New" panose="02070309020205020404" pitchFamily="49" charset="0"/>
                <a:ea typeface="SimSun" panose="02010600030101010101" pitchFamily="2" charset="-122"/>
              </a:rPr>
              <a:t>full_name.title</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musician = </a:t>
            </a:r>
            <a:r>
              <a:rPr lang="en-US" sz="1400" spc="-20" dirty="0" err="1">
                <a:latin typeface="Courier New" panose="02070309020205020404" pitchFamily="49" charset="0"/>
                <a:ea typeface="SimSun" panose="02010600030101010101" pitchFamily="2" charset="-122"/>
              </a:rPr>
              <a:t>get_formatted_name</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jimi</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hendrix</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print(musician)</a:t>
            </a:r>
          </a:p>
        </p:txBody>
      </p:sp>
      <p:sp>
        <p:nvSpPr>
          <p:cNvPr id="7" name="Rectangle 6"/>
          <p:cNvSpPr/>
          <p:nvPr/>
        </p:nvSpPr>
        <p:spPr>
          <a:xfrm>
            <a:off x="1097278" y="4569029"/>
            <a:ext cx="10058402" cy="646331"/>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Khi ta gọi một hàm trả về một giá trị, ta cần cung cấp một biến mà giá trị trả về có thể được gán cho. Trong trường hợp này, giá trị trả về được gán cho biến musician. </a:t>
            </a:r>
            <a:endParaRPr lang="en-US"/>
          </a:p>
        </p:txBody>
      </p:sp>
      <p:sp>
        <p:nvSpPr>
          <p:cNvPr id="9" name="Rectangle 8"/>
          <p:cNvSpPr/>
          <p:nvPr/>
        </p:nvSpPr>
        <p:spPr>
          <a:xfrm>
            <a:off x="1097278" y="5326152"/>
            <a:ext cx="1443344"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Jimi Hendrix </a:t>
            </a:r>
          </a:p>
        </p:txBody>
      </p:sp>
    </p:spTree>
    <p:extLst>
      <p:ext uri="{BB962C8B-B14F-4D97-AF65-F5344CB8AC3E}">
        <p14:creationId xmlns:p14="http://schemas.microsoft.com/office/powerpoint/2010/main" val="2254633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Tạo số đối số tùy chọn</a:t>
            </a:r>
          </a:p>
        </p:txBody>
      </p:sp>
      <p:sp>
        <p:nvSpPr>
          <p:cNvPr id="3" name="Content Placeholder 2"/>
          <p:cNvSpPr>
            <a:spLocks noGrp="1"/>
          </p:cNvSpPr>
          <p:nvPr>
            <p:ph idx="1"/>
          </p:nvPr>
        </p:nvSpPr>
        <p:spPr>
          <a:xfrm>
            <a:off x="834044" y="1559791"/>
            <a:ext cx="10058400" cy="1058400"/>
          </a:xfrm>
        </p:spPr>
        <p:txBody>
          <a:bodyPr/>
          <a:lstStyle/>
          <a:p>
            <a:r>
              <a:rPr lang="vi-VN" dirty="0"/>
              <a:t>Đôi khi, việc đặt một đối số tùy chọn để những người sử dụng hàm có thể chọn cung cấp thêm thông tin chỉ khi họ muốn. Chúng ta có thể sử dụng các giá trị mặc định để làm cho một đối số tùy chọn.</a:t>
            </a:r>
            <a:endParaRPr lang="en-US" dirty="0"/>
          </a:p>
        </p:txBody>
      </p:sp>
      <p:sp>
        <p:nvSpPr>
          <p:cNvPr id="5" name="Rectangle 4"/>
          <p:cNvSpPr/>
          <p:nvPr/>
        </p:nvSpPr>
        <p:spPr>
          <a:xfrm>
            <a:off x="1106213" y="2958453"/>
            <a:ext cx="8997696" cy="2288319"/>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def </a:t>
            </a:r>
            <a:r>
              <a:rPr lang="en-US" sz="1400" spc="-20" dirty="0" err="1">
                <a:latin typeface="Courier New" panose="02070309020205020404" pitchFamily="49" charset="0"/>
                <a:ea typeface="SimSun" panose="02010600030101010101" pitchFamily="2" charset="-122"/>
              </a:rPr>
              <a:t>get_formatted_name</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first_name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middle_name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last_name</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"""Return a full name, neatly formatted.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full_name</a:t>
            </a:r>
            <a:r>
              <a:rPr lang="en-US" sz="1400" spc="-20" dirty="0">
                <a:latin typeface="Courier New" panose="02070309020205020404" pitchFamily="49" charset="0"/>
                <a:ea typeface="SimSun" panose="02010600030101010101" pitchFamily="2" charset="-122"/>
              </a:rPr>
              <a:t> = f"{</a:t>
            </a:r>
            <a:r>
              <a:rPr lang="en-US" sz="1400" spc="-20" dirty="0" err="1">
                <a:latin typeface="Courier New" panose="02070309020205020404" pitchFamily="49" charset="0"/>
                <a:ea typeface="SimSun" panose="02010600030101010101" pitchFamily="2" charset="-122"/>
              </a:rPr>
              <a:t>first_name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middle_name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last_name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return </a:t>
            </a:r>
            <a:r>
              <a:rPr lang="en-US" sz="1400" spc="-20" dirty="0" err="1">
                <a:latin typeface="Courier New" panose="02070309020205020404" pitchFamily="49" charset="0"/>
                <a:ea typeface="SimSun" panose="02010600030101010101" pitchFamily="2" charset="-122"/>
              </a:rPr>
              <a:t>full_name.title</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musician = </a:t>
            </a:r>
            <a:r>
              <a:rPr lang="en-US" sz="1400" spc="-20" dirty="0" err="1">
                <a:latin typeface="Courier New" panose="02070309020205020404" pitchFamily="49" charset="0"/>
                <a:ea typeface="SimSun" panose="02010600030101010101" pitchFamily="2" charset="-122"/>
              </a:rPr>
              <a:t>get_formatted_name</a:t>
            </a:r>
            <a:r>
              <a:rPr lang="en-US" sz="1400" spc="-20" dirty="0">
                <a:latin typeface="Courier New" panose="02070309020205020404" pitchFamily="49" charset="0"/>
                <a:ea typeface="SimSun" panose="02010600030101010101" pitchFamily="2" charset="-122"/>
              </a:rPr>
              <a:t>('john', 'lee', 'hooker ')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print(musician)</a:t>
            </a:r>
          </a:p>
        </p:txBody>
      </p:sp>
      <p:sp>
        <p:nvSpPr>
          <p:cNvPr id="7" name="Rectangle 6"/>
          <p:cNvSpPr/>
          <p:nvPr/>
        </p:nvSpPr>
        <p:spPr>
          <a:xfrm>
            <a:off x="1106213" y="5587034"/>
            <a:ext cx="1636987" cy="324320"/>
          </a:xfrm>
          <a:prstGeom prst="rect">
            <a:avLst/>
          </a:prstGeom>
        </p:spPr>
        <p:txBody>
          <a:bodyPr wrap="non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John Lee Hooker</a:t>
            </a:r>
          </a:p>
        </p:txBody>
      </p:sp>
    </p:spTree>
    <p:extLst>
      <p:ext uri="{BB962C8B-B14F-4D97-AF65-F5344CB8AC3E}">
        <p14:creationId xmlns:p14="http://schemas.microsoft.com/office/powerpoint/2010/main" val="1738032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Tạo số đối số tùy chọn</a:t>
            </a:r>
          </a:p>
        </p:txBody>
      </p:sp>
      <p:sp>
        <p:nvSpPr>
          <p:cNvPr id="3" name="Content Placeholder 2"/>
          <p:cNvSpPr>
            <a:spLocks noGrp="1"/>
          </p:cNvSpPr>
          <p:nvPr>
            <p:ph idx="1"/>
          </p:nvPr>
        </p:nvSpPr>
        <p:spPr>
          <a:xfrm>
            <a:off x="143866" y="1737360"/>
            <a:ext cx="4613452" cy="2909147"/>
          </a:xfrm>
        </p:spPr>
        <p:txBody>
          <a:bodyPr>
            <a:normAutofit fontScale="85000" lnSpcReduction="10000"/>
          </a:bodyPr>
          <a:lstStyle/>
          <a:p>
            <a:r>
              <a:rPr lang="vi-VN" dirty="0"/>
              <a:t>Để đặt tên đệm là tùy chọn, chúng ta có thể cung cấp cho đối số middle_name một giá trị mặc định trống và bỏ qua đối số trừ khi người dùng cung cấp giá trị. Để làm cho get_formatted_name() hoạt động mà không có tên đệm, chúng ta đặt giá trị mặc định của middle_name thành một chuỗi trống và di chuyển nó đến cuối danh sách các tham số:</a:t>
            </a:r>
            <a:endParaRPr lang="en-US" dirty="0"/>
          </a:p>
        </p:txBody>
      </p:sp>
      <p:sp>
        <p:nvSpPr>
          <p:cNvPr id="5" name="Rectangle 4"/>
          <p:cNvSpPr/>
          <p:nvPr/>
        </p:nvSpPr>
        <p:spPr>
          <a:xfrm>
            <a:off x="4757318" y="1581039"/>
            <a:ext cx="7290816" cy="4476225"/>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def </a:t>
            </a:r>
            <a:r>
              <a:rPr lang="en-US" sz="1400" spc="-20" dirty="0" err="1">
                <a:latin typeface="Courier New" panose="02070309020205020404" pitchFamily="49" charset="0"/>
                <a:ea typeface="SimSun" panose="02010600030101010101" pitchFamily="2" charset="-122"/>
              </a:rPr>
              <a:t>get_formatted_name</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first_name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last_name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middle_name</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"""Return a full name, neatly formatted."""</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if </a:t>
            </a:r>
            <a:r>
              <a:rPr lang="en-US" sz="1400" spc="-20" dirty="0" err="1">
                <a:latin typeface="Courier New" panose="02070309020205020404" pitchFamily="49" charset="0"/>
                <a:ea typeface="SimSun" panose="02010600030101010101" pitchFamily="2" charset="-122"/>
              </a:rPr>
              <a:t>middle_name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full_name</a:t>
            </a:r>
            <a:r>
              <a:rPr lang="en-US" sz="1400" spc="-20" dirty="0">
                <a:latin typeface="Courier New" panose="02070309020205020404" pitchFamily="49" charset="0"/>
                <a:ea typeface="SimSun" panose="02010600030101010101" pitchFamily="2" charset="-122"/>
              </a:rPr>
              <a:t> = f"{</a:t>
            </a:r>
            <a:r>
              <a:rPr lang="en-US" sz="1400" spc="-20" dirty="0" err="1">
                <a:latin typeface="Courier New" panose="02070309020205020404" pitchFamily="49" charset="0"/>
                <a:ea typeface="SimSun" panose="02010600030101010101" pitchFamily="2" charset="-122"/>
              </a:rPr>
              <a:t>first_name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middle_name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last_name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else: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full_name</a:t>
            </a:r>
            <a:r>
              <a:rPr lang="en-US" sz="1400" spc="-20" dirty="0">
                <a:latin typeface="Courier New" panose="02070309020205020404" pitchFamily="49" charset="0"/>
                <a:ea typeface="SimSun" panose="02010600030101010101" pitchFamily="2" charset="-122"/>
              </a:rPr>
              <a:t> = f"{</a:t>
            </a:r>
            <a:r>
              <a:rPr lang="en-US" sz="1400" spc="-20" dirty="0" err="1">
                <a:latin typeface="Courier New" panose="02070309020205020404" pitchFamily="49" charset="0"/>
                <a:ea typeface="SimSun" panose="02010600030101010101" pitchFamily="2" charset="-122"/>
              </a:rPr>
              <a:t>first_name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last_name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return </a:t>
            </a:r>
            <a:r>
              <a:rPr lang="en-US" sz="1400" spc="-20" dirty="0" err="1">
                <a:latin typeface="Courier New" panose="02070309020205020404" pitchFamily="49" charset="0"/>
                <a:ea typeface="SimSun" panose="02010600030101010101" pitchFamily="2" charset="-122"/>
              </a:rPr>
              <a:t>full_name.title</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musician = </a:t>
            </a:r>
            <a:r>
              <a:rPr lang="en-US" sz="1400" spc="-20" dirty="0" err="1">
                <a:latin typeface="Courier New" panose="02070309020205020404" pitchFamily="49" charset="0"/>
                <a:ea typeface="SimSun" panose="02010600030101010101" pitchFamily="2" charset="-122"/>
              </a:rPr>
              <a:t>get_formatted_name</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jimi</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hendrix</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print(musician)</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musician = </a:t>
            </a:r>
            <a:r>
              <a:rPr lang="en-US" sz="1400" spc="-20" dirty="0" err="1">
                <a:latin typeface="Courier New" panose="02070309020205020404" pitchFamily="49" charset="0"/>
                <a:ea typeface="SimSun" panose="02010600030101010101" pitchFamily="2" charset="-122"/>
              </a:rPr>
              <a:t>get_formatted_name</a:t>
            </a:r>
            <a:r>
              <a:rPr lang="en-US" sz="1400" spc="-20" dirty="0">
                <a:latin typeface="Courier New" panose="02070309020205020404" pitchFamily="49" charset="0"/>
                <a:ea typeface="SimSun" panose="02010600030101010101" pitchFamily="2" charset="-122"/>
              </a:rPr>
              <a:t>('john', 'hooker', 'lee')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print(musician)</a:t>
            </a:r>
          </a:p>
        </p:txBody>
      </p:sp>
      <p:sp>
        <p:nvSpPr>
          <p:cNvPr id="7" name="Rectangle 6"/>
          <p:cNvSpPr/>
          <p:nvPr/>
        </p:nvSpPr>
        <p:spPr>
          <a:xfrm>
            <a:off x="592531" y="5366677"/>
            <a:ext cx="2253082" cy="649024"/>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Jimi Hendrix</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John Lee Hooker</a:t>
            </a:r>
          </a:p>
        </p:txBody>
      </p:sp>
    </p:spTree>
    <p:extLst>
      <p:ext uri="{BB962C8B-B14F-4D97-AF65-F5344CB8AC3E}">
        <p14:creationId xmlns:p14="http://schemas.microsoft.com/office/powerpoint/2010/main" val="3703315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Chương 7. Hàm (function) </a:t>
            </a:r>
            <a:endParaRPr lang="en-US" dirty="0"/>
          </a:p>
        </p:txBody>
      </p:sp>
    </p:spTree>
    <p:extLst>
      <p:ext uri="{BB962C8B-B14F-4D97-AF65-F5344CB8AC3E}">
        <p14:creationId xmlns:p14="http://schemas.microsoft.com/office/powerpoint/2010/main" val="2174277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Trả về một từ điển</a:t>
            </a:r>
          </a:p>
        </p:txBody>
      </p:sp>
      <p:sp>
        <p:nvSpPr>
          <p:cNvPr id="3" name="Content Placeholder 2"/>
          <p:cNvSpPr>
            <a:spLocks noGrp="1"/>
          </p:cNvSpPr>
          <p:nvPr>
            <p:ph idx="1"/>
          </p:nvPr>
        </p:nvSpPr>
        <p:spPr>
          <a:xfrm>
            <a:off x="1066800" y="1793987"/>
            <a:ext cx="10058400" cy="1138868"/>
          </a:xfrm>
        </p:spPr>
        <p:txBody>
          <a:bodyPr/>
          <a:lstStyle/>
          <a:p>
            <a:r>
              <a:rPr lang="vi-VN" dirty="0"/>
              <a:t>Một hàm có thể trả về bất kỳ loại giá trị nào ta cần, bao gồm cả các cấu trúc dữ liệu phức tạp hơn như danh sách và từ điển. </a:t>
            </a:r>
            <a:endParaRPr lang="en-US" dirty="0"/>
          </a:p>
          <a:p>
            <a:r>
              <a:rPr lang="vi-VN" dirty="0"/>
              <a:t>Ví dụ, hàm sau nhận các phần của tên và trả về từ điển đại diện cho một người:</a:t>
            </a:r>
            <a:endParaRPr lang="en-US" dirty="0"/>
          </a:p>
        </p:txBody>
      </p:sp>
      <p:sp>
        <p:nvSpPr>
          <p:cNvPr id="9" name="Rectangle 8"/>
          <p:cNvSpPr/>
          <p:nvPr/>
        </p:nvSpPr>
        <p:spPr>
          <a:xfrm>
            <a:off x="1291244" y="3629878"/>
            <a:ext cx="8536838" cy="2288319"/>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def </a:t>
            </a:r>
            <a:r>
              <a:rPr lang="en-US" sz="1400" spc="-20" dirty="0" err="1">
                <a:latin typeface="Courier New" panose="02070309020205020404" pitchFamily="49" charset="0"/>
                <a:ea typeface="SimSun" panose="02010600030101010101" pitchFamily="2" charset="-122"/>
              </a:rPr>
              <a:t>build_person</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first_name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last_name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"""Return a dictionary of information about a person.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person = {'first': </a:t>
            </a:r>
            <a:r>
              <a:rPr lang="en-US" sz="1400" spc="-20" dirty="0" err="1">
                <a:latin typeface="Courier New" panose="02070309020205020404" pitchFamily="49" charset="0"/>
                <a:ea typeface="SimSun" panose="02010600030101010101" pitchFamily="2" charset="-122"/>
              </a:rPr>
              <a:t>first_name</a:t>
            </a:r>
            <a:r>
              <a:rPr lang="en-US" sz="1400" spc="-20" dirty="0">
                <a:latin typeface="Courier New" panose="02070309020205020404" pitchFamily="49" charset="0"/>
                <a:ea typeface="SimSun" panose="02010600030101010101" pitchFamily="2" charset="-122"/>
              </a:rPr>
              <a:t>, 'last': </a:t>
            </a:r>
            <a:r>
              <a:rPr lang="en-US" sz="1400" spc="-20" dirty="0" err="1">
                <a:latin typeface="Courier New" panose="02070309020205020404" pitchFamily="49" charset="0"/>
                <a:ea typeface="SimSun" panose="02010600030101010101" pitchFamily="2" charset="-122"/>
              </a:rPr>
              <a:t>last_name</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return person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musician = </a:t>
            </a:r>
            <a:r>
              <a:rPr lang="en-US" sz="1400" spc="-20" dirty="0" err="1">
                <a:latin typeface="Courier New" panose="02070309020205020404" pitchFamily="49" charset="0"/>
                <a:ea typeface="SimSun" panose="02010600030101010101" pitchFamily="2" charset="-122"/>
              </a:rPr>
              <a:t>build_person</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jimi</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hendrix</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print(musician)</a:t>
            </a:r>
          </a:p>
        </p:txBody>
      </p:sp>
      <p:sp>
        <p:nvSpPr>
          <p:cNvPr id="11" name="Rectangle 10"/>
          <p:cNvSpPr/>
          <p:nvPr/>
        </p:nvSpPr>
        <p:spPr>
          <a:xfrm>
            <a:off x="1291244" y="5918197"/>
            <a:ext cx="3670236"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{'first': 'jimi', 'last': 'hendrix'}</a:t>
            </a:r>
          </a:p>
        </p:txBody>
      </p:sp>
    </p:spTree>
    <p:extLst>
      <p:ext uri="{BB962C8B-B14F-4D97-AF65-F5344CB8AC3E}">
        <p14:creationId xmlns:p14="http://schemas.microsoft.com/office/powerpoint/2010/main" val="2969014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Trả về một từ điển</a:t>
            </a:r>
          </a:p>
        </p:txBody>
      </p:sp>
      <p:sp>
        <p:nvSpPr>
          <p:cNvPr id="3" name="Content Placeholder 2"/>
          <p:cNvSpPr>
            <a:spLocks noGrp="1"/>
          </p:cNvSpPr>
          <p:nvPr>
            <p:ph idx="1"/>
          </p:nvPr>
        </p:nvSpPr>
        <p:spPr>
          <a:xfrm>
            <a:off x="1097280" y="1845733"/>
            <a:ext cx="4159910" cy="4342925"/>
          </a:xfrm>
        </p:spPr>
        <p:txBody>
          <a:bodyPr>
            <a:normAutofit fontScale="92500" lnSpcReduction="20000"/>
          </a:bodyPr>
          <a:lstStyle/>
          <a:p>
            <a:r>
              <a:rPr lang="vi-VN" dirty="0"/>
              <a:t>Hàm này nhận thông tin dạng văn bản đơn giản và đưa nó vào một cấu trúc dữ liệu có ý nghĩa hơn cho phép ta làm việc với thông tin ngoài việc in ra. Các chuỗi 'jimi' và 'hendrix' hiện được gắn nhãn là tên và họ. </a:t>
            </a:r>
            <a:endParaRPr lang="en-US" dirty="0"/>
          </a:p>
          <a:p>
            <a:r>
              <a:rPr lang="vi-VN" dirty="0"/>
              <a:t>Chúng ta có thể dễ dàng mở rộng chức năng này để chấp nhận các giá trị tùy chọn như tên đệm, tuổi, nghề nghiệp hoặc bất kỳ thông tin nào khác mà ta muốn lưu trữ về một người. </a:t>
            </a:r>
            <a:endParaRPr lang="en-US" dirty="0"/>
          </a:p>
        </p:txBody>
      </p:sp>
      <p:sp>
        <p:nvSpPr>
          <p:cNvPr id="5" name="Rectangle 4"/>
          <p:cNvSpPr/>
          <p:nvPr/>
        </p:nvSpPr>
        <p:spPr>
          <a:xfrm>
            <a:off x="5257190" y="2081261"/>
            <a:ext cx="6732422" cy="293772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def </a:t>
            </a:r>
            <a:r>
              <a:rPr lang="en-US" sz="1400" spc="-20" dirty="0" err="1">
                <a:latin typeface="Courier New" panose="02070309020205020404" pitchFamily="49" charset="0"/>
                <a:ea typeface="SimSun" panose="02010600030101010101" pitchFamily="2" charset="-122"/>
              </a:rPr>
              <a:t>build_person</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first_name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last_name</a:t>
            </a:r>
            <a:r>
              <a:rPr lang="en-US" sz="1400" spc="-20" dirty="0">
                <a:latin typeface="Courier New" panose="02070309020205020404" pitchFamily="49" charset="0"/>
                <a:ea typeface="SimSun" panose="02010600030101010101" pitchFamily="2" charset="-122"/>
              </a:rPr>
              <a:t>, age=None):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"""Return a dictionary of information about a </a:t>
            </a:r>
            <a:r>
              <a:rPr lang="en-US" sz="1400" spc="-20" dirty="0" err="1">
                <a:latin typeface="Courier New" panose="02070309020205020404" pitchFamily="49" charset="0"/>
                <a:ea typeface="SimSun" panose="02010600030101010101" pitchFamily="2" charset="-122"/>
              </a:rPr>
              <a:t>person.a</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person = {'first': </a:t>
            </a:r>
            <a:r>
              <a:rPr lang="en-US" sz="1400" spc="-20" dirty="0" err="1">
                <a:latin typeface="Courier New" panose="02070309020205020404" pitchFamily="49" charset="0"/>
                <a:ea typeface="SimSun" panose="02010600030101010101" pitchFamily="2" charset="-122"/>
              </a:rPr>
              <a:t>first_name</a:t>
            </a:r>
            <a:r>
              <a:rPr lang="en-US" sz="1400" spc="-20" dirty="0">
                <a:latin typeface="Courier New" panose="02070309020205020404" pitchFamily="49" charset="0"/>
                <a:ea typeface="SimSun" panose="02010600030101010101" pitchFamily="2" charset="-122"/>
              </a:rPr>
              <a:t>, 'last': </a:t>
            </a:r>
            <a:r>
              <a:rPr lang="en-US" sz="1400" spc="-20" dirty="0" err="1">
                <a:latin typeface="Courier New" panose="02070309020205020404" pitchFamily="49" charset="0"/>
                <a:ea typeface="SimSun" panose="02010600030101010101" pitchFamily="2" charset="-122"/>
              </a:rPr>
              <a:t>last_name</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if age: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person['age'] = age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return person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musician = </a:t>
            </a:r>
            <a:r>
              <a:rPr lang="en-US" sz="1400" spc="-20" dirty="0" err="1">
                <a:latin typeface="Courier New" panose="02070309020205020404" pitchFamily="49" charset="0"/>
                <a:ea typeface="SimSun" panose="02010600030101010101" pitchFamily="2" charset="-122"/>
              </a:rPr>
              <a:t>build_person</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jimi</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hendrix</a:t>
            </a:r>
            <a:r>
              <a:rPr lang="en-US" sz="1400" spc="-20" dirty="0">
                <a:latin typeface="Courier New" panose="02070309020205020404" pitchFamily="49" charset="0"/>
                <a:ea typeface="SimSun" panose="02010600030101010101" pitchFamily="2" charset="-122"/>
              </a:rPr>
              <a:t>', age=27)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print(musician)</a:t>
            </a:r>
          </a:p>
        </p:txBody>
      </p:sp>
      <p:sp>
        <p:nvSpPr>
          <p:cNvPr id="6" name="Rectangle 5"/>
          <p:cNvSpPr/>
          <p:nvPr/>
        </p:nvSpPr>
        <p:spPr>
          <a:xfrm>
            <a:off x="5257190" y="5127362"/>
            <a:ext cx="4735271" cy="307777"/>
          </a:xfrm>
          <a:prstGeom prst="rect">
            <a:avLst/>
          </a:prstGeom>
        </p:spPr>
        <p:txBody>
          <a:bodyPr wrap="none">
            <a:spAutoFit/>
          </a:bodyPr>
          <a:lstStyle/>
          <a:p>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{'first':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jimi</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'last':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hendrix</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'age': 27}</a:t>
            </a:r>
          </a:p>
        </p:txBody>
      </p:sp>
    </p:spTree>
    <p:extLst>
      <p:ext uri="{BB962C8B-B14F-4D97-AF65-F5344CB8AC3E}">
        <p14:creationId xmlns:p14="http://schemas.microsoft.com/office/powerpoint/2010/main" val="2883439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Sử</a:t>
            </a:r>
            <a:r>
              <a:rPr lang="en-US" dirty="0"/>
              <a:t> </a:t>
            </a:r>
            <a:r>
              <a:rPr lang="en-US" dirty="0" err="1"/>
              <a:t>dụng</a:t>
            </a:r>
            <a:r>
              <a:rPr lang="en-US" dirty="0"/>
              <a:t> </a:t>
            </a:r>
            <a:r>
              <a:rPr lang="en-US" dirty="0" err="1"/>
              <a:t>một</a:t>
            </a:r>
            <a:r>
              <a:rPr lang="en-US" dirty="0"/>
              <a:t> </a:t>
            </a:r>
            <a:r>
              <a:rPr lang="en-US" dirty="0" err="1"/>
              <a:t>hàm</a:t>
            </a:r>
            <a:r>
              <a:rPr lang="en-US" dirty="0"/>
              <a:t> </a:t>
            </a:r>
            <a:r>
              <a:rPr lang="en-US" dirty="0" err="1"/>
              <a:t>với</a:t>
            </a:r>
            <a:r>
              <a:rPr lang="en-US" dirty="0"/>
              <a:t> </a:t>
            </a:r>
            <a:r>
              <a:rPr lang="en-US" dirty="0" err="1"/>
              <a:t>vòng</a:t>
            </a:r>
            <a:r>
              <a:rPr lang="en-US" dirty="0"/>
              <a:t> </a:t>
            </a:r>
            <a:r>
              <a:rPr lang="en-US" dirty="0" err="1"/>
              <a:t>lặp</a:t>
            </a:r>
            <a:r>
              <a:rPr lang="en-US" dirty="0"/>
              <a:t> while</a:t>
            </a:r>
          </a:p>
        </p:txBody>
      </p:sp>
      <p:sp>
        <p:nvSpPr>
          <p:cNvPr id="3" name="Content Placeholder 2"/>
          <p:cNvSpPr>
            <a:spLocks noGrp="1"/>
          </p:cNvSpPr>
          <p:nvPr>
            <p:ph idx="1"/>
          </p:nvPr>
        </p:nvSpPr>
        <p:spPr>
          <a:xfrm>
            <a:off x="1097278" y="1655540"/>
            <a:ext cx="10058400" cy="480500"/>
          </a:xfrm>
        </p:spPr>
        <p:txBody>
          <a:bodyPr/>
          <a:lstStyle/>
          <a:p>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hàm</a:t>
            </a:r>
            <a:r>
              <a:rPr lang="en-US" dirty="0"/>
              <a:t> </a:t>
            </a:r>
            <a:r>
              <a:rPr lang="en-US" dirty="0" err="1"/>
              <a:t>với</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cấu</a:t>
            </a:r>
            <a:r>
              <a:rPr lang="en-US" dirty="0"/>
              <a:t> </a:t>
            </a:r>
            <a:r>
              <a:rPr lang="en-US" dirty="0" err="1"/>
              <a:t>trúc</a:t>
            </a:r>
            <a:r>
              <a:rPr lang="en-US" dirty="0"/>
              <a:t> Python </a:t>
            </a:r>
            <a:r>
              <a:rPr lang="en-US" dirty="0" err="1"/>
              <a:t>mà</a:t>
            </a:r>
            <a:r>
              <a:rPr lang="en-US" dirty="0"/>
              <a:t> ta </a:t>
            </a:r>
            <a:r>
              <a:rPr lang="en-US" dirty="0" err="1"/>
              <a:t>đã</a:t>
            </a:r>
            <a:r>
              <a:rPr lang="en-US" dirty="0"/>
              <a:t> </a:t>
            </a:r>
            <a:r>
              <a:rPr lang="en-US" dirty="0" err="1"/>
              <a:t>học</a:t>
            </a:r>
            <a:r>
              <a:rPr lang="en-US" dirty="0"/>
              <a:t> </a:t>
            </a:r>
            <a:r>
              <a:rPr lang="en-US" dirty="0" err="1"/>
              <a:t>cho</a:t>
            </a:r>
            <a:r>
              <a:rPr lang="en-US" dirty="0"/>
              <a:t> </a:t>
            </a:r>
            <a:r>
              <a:rPr lang="en-US" dirty="0" err="1"/>
              <a:t>đến</a:t>
            </a:r>
            <a:r>
              <a:rPr lang="en-US" dirty="0"/>
              <a:t> </a:t>
            </a:r>
            <a:r>
              <a:rPr lang="en-US" dirty="0" err="1"/>
              <a:t>thời</a:t>
            </a:r>
            <a:r>
              <a:rPr lang="en-US" dirty="0"/>
              <a:t> </a:t>
            </a:r>
            <a:r>
              <a:rPr lang="en-US" dirty="0" err="1"/>
              <a:t>điểm</a:t>
            </a:r>
            <a:r>
              <a:rPr lang="en-US" dirty="0"/>
              <a:t> </a:t>
            </a:r>
            <a:r>
              <a:rPr lang="en-US" dirty="0" err="1"/>
              <a:t>này</a:t>
            </a:r>
            <a:endParaRPr lang="en-US" dirty="0"/>
          </a:p>
        </p:txBody>
      </p:sp>
      <p:sp>
        <p:nvSpPr>
          <p:cNvPr id="5" name="Rectangle 4"/>
          <p:cNvSpPr/>
          <p:nvPr/>
        </p:nvSpPr>
        <p:spPr>
          <a:xfrm>
            <a:off x="1415933" y="2666906"/>
            <a:ext cx="8822131" cy="130612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def </a:t>
            </a:r>
            <a:r>
              <a:rPr lang="en-US" sz="1400" spc="-20" dirty="0" err="1">
                <a:latin typeface="Courier New" panose="02070309020205020404" pitchFamily="49" charset="0"/>
                <a:ea typeface="SimSun" panose="02010600030101010101" pitchFamily="2" charset="-122"/>
              </a:rPr>
              <a:t>get_formatted_name</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first_name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last_name</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"""Return a full name, neatly formatted."""</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full_name</a:t>
            </a:r>
            <a:r>
              <a:rPr lang="en-US" sz="1400" spc="-20" dirty="0">
                <a:latin typeface="Courier New" panose="02070309020205020404" pitchFamily="49" charset="0"/>
                <a:ea typeface="SimSun" panose="02010600030101010101" pitchFamily="2" charset="-122"/>
              </a:rPr>
              <a:t> = f"{</a:t>
            </a:r>
            <a:r>
              <a:rPr lang="en-US" sz="1400" spc="-20" dirty="0" err="1">
                <a:latin typeface="Courier New" panose="02070309020205020404" pitchFamily="49" charset="0"/>
                <a:ea typeface="SimSun" panose="02010600030101010101" pitchFamily="2" charset="-122"/>
              </a:rPr>
              <a:t>first_name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last_name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return </a:t>
            </a:r>
            <a:r>
              <a:rPr lang="en-US" sz="1400" spc="-20" dirty="0" err="1">
                <a:latin typeface="Courier New" panose="02070309020205020404" pitchFamily="49" charset="0"/>
                <a:ea typeface="SimSun" panose="02010600030101010101" pitchFamily="2" charset="-122"/>
              </a:rPr>
              <a:t>full_name.title</a:t>
            </a:r>
            <a:r>
              <a:rPr lang="en-US" sz="1400" spc="-20" dirty="0">
                <a:latin typeface="Courier New" panose="02070309020205020404" pitchFamily="49" charset="0"/>
                <a:ea typeface="SimSun" panose="02010600030101010101" pitchFamily="2" charset="-122"/>
              </a:rPr>
              <a:t>()</a:t>
            </a:r>
          </a:p>
        </p:txBody>
      </p:sp>
      <p:sp>
        <p:nvSpPr>
          <p:cNvPr id="7" name="Rectangle 6"/>
          <p:cNvSpPr/>
          <p:nvPr/>
        </p:nvSpPr>
        <p:spPr>
          <a:xfrm>
            <a:off x="1415933" y="4082761"/>
            <a:ext cx="7995515" cy="2604944"/>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This is an infinite loop!</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while True: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nPlease</a:t>
            </a:r>
            <a:r>
              <a:rPr lang="en-US" sz="1400" spc="-20" dirty="0">
                <a:latin typeface="Courier New" panose="02070309020205020404" pitchFamily="49" charset="0"/>
                <a:ea typeface="SimSun" panose="02010600030101010101" pitchFamily="2" charset="-122"/>
              </a:rPr>
              <a:t> tell me your name:")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f_name</a:t>
            </a:r>
            <a:r>
              <a:rPr lang="en-US" sz="1400" spc="-20" dirty="0">
                <a:latin typeface="Courier New" panose="02070309020205020404" pitchFamily="49" charset="0"/>
                <a:ea typeface="SimSun" panose="02010600030101010101" pitchFamily="2" charset="-122"/>
              </a:rPr>
              <a:t> = input("First name: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l_name</a:t>
            </a:r>
            <a:r>
              <a:rPr lang="en-US" sz="1400" spc="-20" dirty="0">
                <a:latin typeface="Courier New" panose="02070309020205020404" pitchFamily="49" charset="0"/>
                <a:ea typeface="SimSun" panose="02010600030101010101" pitchFamily="2" charset="-122"/>
              </a:rPr>
              <a:t> = input("Last name: ")</a:t>
            </a:r>
          </a:p>
          <a:p>
            <a:pPr algn="just">
              <a:lnSpc>
                <a:spcPct val="115000"/>
              </a:lnSpc>
              <a:spcBef>
                <a:spcPts val="300"/>
              </a:spcBef>
              <a:spcAft>
                <a:spcPts val="300"/>
              </a:spcAft>
            </a:pP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formatted_name</a:t>
            </a:r>
            <a:r>
              <a:rPr lang="en-US" sz="1400" spc="-20" dirty="0">
                <a:latin typeface="Courier New" panose="02070309020205020404" pitchFamily="49" charset="0"/>
                <a:ea typeface="SimSun" panose="02010600030101010101" pitchFamily="2" charset="-122"/>
              </a:rPr>
              <a:t> = </a:t>
            </a:r>
            <a:r>
              <a:rPr lang="en-US" sz="1400" spc="-20" dirty="0" err="1">
                <a:latin typeface="Courier New" panose="02070309020205020404" pitchFamily="49" charset="0"/>
                <a:ea typeface="SimSun" panose="02010600030101010101" pitchFamily="2" charset="-122"/>
              </a:rPr>
              <a:t>get_formatted_name</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f_name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l_name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print(f"\</a:t>
            </a:r>
            <a:r>
              <a:rPr lang="en-US" sz="1400" spc="-20" dirty="0" err="1">
                <a:latin typeface="Courier New" panose="02070309020205020404" pitchFamily="49" charset="0"/>
                <a:ea typeface="SimSun" panose="02010600030101010101" pitchFamily="2" charset="-122"/>
              </a:rPr>
              <a:t>nHello</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formatted_name</a:t>
            </a:r>
            <a:r>
              <a:rPr lang="en-US" sz="1400" spc="-20" dirty="0">
                <a:latin typeface="Courier New" panose="02070309020205020404" pitchFamily="49" charset="0"/>
                <a:ea typeface="SimSun" panose="02010600030101010101" pitchFamily="2" charset="-122"/>
              </a:rPr>
              <a:t>}!")</a:t>
            </a:r>
          </a:p>
        </p:txBody>
      </p:sp>
    </p:spTree>
    <p:extLst>
      <p:ext uri="{BB962C8B-B14F-4D97-AF65-F5344CB8AC3E}">
        <p14:creationId xmlns:p14="http://schemas.microsoft.com/office/powerpoint/2010/main" val="81185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Sử dụng một hàm với vòng lặp while</a:t>
            </a:r>
          </a:p>
        </p:txBody>
      </p:sp>
      <p:sp>
        <p:nvSpPr>
          <p:cNvPr id="5" name="Rectangle 4"/>
          <p:cNvSpPr/>
          <p:nvPr/>
        </p:nvSpPr>
        <p:spPr>
          <a:xfrm>
            <a:off x="6512968" y="1827820"/>
            <a:ext cx="5310835" cy="1638910"/>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def </a:t>
            </a:r>
            <a:r>
              <a:rPr lang="en-US" sz="1400" spc="-20" dirty="0" err="1">
                <a:latin typeface="Courier New" panose="02070309020205020404" pitchFamily="49" charset="0"/>
                <a:ea typeface="SimSun" panose="02010600030101010101" pitchFamily="2" charset="-122"/>
              </a:rPr>
              <a:t>get_formatted_name</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first_name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last_name</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"""Return a full name, neatly formatted."""</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full_name</a:t>
            </a:r>
            <a:r>
              <a:rPr lang="en-US" sz="1400" spc="-20" dirty="0">
                <a:latin typeface="Courier New" panose="02070309020205020404" pitchFamily="49" charset="0"/>
                <a:ea typeface="SimSun" panose="02010600030101010101" pitchFamily="2" charset="-122"/>
              </a:rPr>
              <a:t> = f"{</a:t>
            </a:r>
            <a:r>
              <a:rPr lang="en-US" sz="1400" spc="-20" dirty="0" err="1">
                <a:latin typeface="Courier New" panose="02070309020205020404" pitchFamily="49" charset="0"/>
                <a:ea typeface="SimSun" panose="02010600030101010101" pitchFamily="2" charset="-122"/>
              </a:rPr>
              <a:t>first_name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last_name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return </a:t>
            </a:r>
            <a:r>
              <a:rPr lang="en-US" sz="1400" spc="-20" dirty="0" err="1">
                <a:latin typeface="Courier New" panose="02070309020205020404" pitchFamily="49" charset="0"/>
                <a:ea typeface="SimSun" panose="02010600030101010101" pitchFamily="2" charset="-122"/>
              </a:rPr>
              <a:t>full_name.title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p>
        </p:txBody>
      </p:sp>
      <p:sp>
        <p:nvSpPr>
          <p:cNvPr id="6" name="Rectangle 5"/>
          <p:cNvSpPr/>
          <p:nvPr/>
        </p:nvSpPr>
        <p:spPr>
          <a:xfrm>
            <a:off x="416968" y="1827820"/>
            <a:ext cx="6096000" cy="4228465"/>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while True: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nPlease</a:t>
            </a:r>
            <a:r>
              <a:rPr lang="en-US" sz="1400" spc="-20" dirty="0">
                <a:latin typeface="Courier New" panose="02070309020205020404" pitchFamily="49" charset="0"/>
                <a:ea typeface="SimSun" panose="02010600030101010101" pitchFamily="2" charset="-122"/>
              </a:rPr>
              <a:t> tell me your name:")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print("(enter </a:t>
            </a:r>
            <a:r>
              <a:rPr lang="vi-VN" sz="1400" spc="-20" dirty="0">
                <a:latin typeface="Courier New" panose="02070309020205020404" pitchFamily="49" charset="0"/>
                <a:ea typeface="SimSun" panose="02010600030101010101" pitchFamily="2" charset="-122"/>
              </a:rPr>
              <a:t>'</a:t>
            </a:r>
            <a:r>
              <a:rPr lang="en-US" sz="1400" spc="-20" dirty="0">
                <a:latin typeface="Courier New" panose="02070309020205020404" pitchFamily="49" charset="0"/>
                <a:ea typeface="SimSun" panose="02010600030101010101" pitchFamily="2" charset="-122"/>
              </a:rPr>
              <a:t>q</a:t>
            </a:r>
            <a:r>
              <a:rPr lang="vi-VN" sz="1400" spc="-20" dirty="0">
                <a:latin typeface="Courier New" panose="02070309020205020404" pitchFamily="49" charset="0"/>
                <a:ea typeface="SimSun" panose="02010600030101010101" pitchFamily="2" charset="-122"/>
              </a:rPr>
              <a:t>'</a:t>
            </a:r>
            <a:r>
              <a:rPr lang="en-US" sz="1400" spc="-20" dirty="0">
                <a:latin typeface="Courier New" panose="02070309020205020404" pitchFamily="49" charset="0"/>
                <a:ea typeface="SimSun" panose="02010600030101010101" pitchFamily="2" charset="-122"/>
              </a:rPr>
              <a:t> at any time to quit)")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f_name</a:t>
            </a:r>
            <a:r>
              <a:rPr lang="en-US" sz="1400" spc="-20" dirty="0">
                <a:latin typeface="Courier New" panose="02070309020205020404" pitchFamily="49" charset="0"/>
                <a:ea typeface="SimSun" panose="02010600030101010101" pitchFamily="2" charset="-122"/>
              </a:rPr>
              <a:t> = input("First name: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if </a:t>
            </a:r>
            <a:r>
              <a:rPr lang="en-US" sz="1400" spc="-20" dirty="0" err="1">
                <a:latin typeface="Courier New" panose="02070309020205020404" pitchFamily="49" charset="0"/>
                <a:ea typeface="SimSun" panose="02010600030101010101" pitchFamily="2" charset="-122"/>
              </a:rPr>
              <a:t>f_name</a:t>
            </a:r>
            <a:r>
              <a:rPr lang="en-US" sz="1400" spc="-20" dirty="0">
                <a:latin typeface="Courier New" panose="02070309020205020404" pitchFamily="49" charset="0"/>
                <a:ea typeface="SimSun" panose="02010600030101010101" pitchFamily="2" charset="-122"/>
              </a:rPr>
              <a:t> == </a:t>
            </a:r>
            <a:r>
              <a:rPr lang="vi-VN" sz="1400" spc="-20" dirty="0">
                <a:latin typeface="Courier New" panose="02070309020205020404" pitchFamily="49" charset="0"/>
                <a:ea typeface="SimSun" panose="02010600030101010101" pitchFamily="2" charset="-122"/>
              </a:rPr>
              <a:t>'</a:t>
            </a:r>
            <a:r>
              <a:rPr lang="en-US" sz="1400" spc="-20" dirty="0">
                <a:latin typeface="Courier New" panose="02070309020205020404" pitchFamily="49" charset="0"/>
                <a:ea typeface="SimSun" panose="02010600030101010101" pitchFamily="2" charset="-122"/>
              </a:rPr>
              <a:t>q</a:t>
            </a:r>
            <a:r>
              <a:rPr lang="vi-VN" sz="1400" spc="-20" dirty="0">
                <a:latin typeface="Courier New" panose="02070309020205020404" pitchFamily="49" charset="0"/>
                <a:ea typeface="SimSun" panose="02010600030101010101" pitchFamily="2" charset="-122"/>
              </a:rPr>
              <a:t>'</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break</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l_name</a:t>
            </a:r>
            <a:r>
              <a:rPr lang="en-US" sz="1400" spc="-20" dirty="0">
                <a:latin typeface="Courier New" panose="02070309020205020404" pitchFamily="49" charset="0"/>
                <a:ea typeface="SimSun" panose="02010600030101010101" pitchFamily="2" charset="-122"/>
              </a:rPr>
              <a:t> = input("Last name: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if </a:t>
            </a:r>
            <a:r>
              <a:rPr lang="en-US" sz="1400" spc="-20" dirty="0" err="1">
                <a:latin typeface="Courier New" panose="02070309020205020404" pitchFamily="49" charset="0"/>
                <a:ea typeface="SimSun" panose="02010600030101010101" pitchFamily="2" charset="-122"/>
              </a:rPr>
              <a:t>l_name</a:t>
            </a:r>
            <a:r>
              <a:rPr lang="en-US" sz="1400" spc="-20" dirty="0">
                <a:latin typeface="Courier New" panose="02070309020205020404" pitchFamily="49" charset="0"/>
                <a:ea typeface="SimSun" panose="02010600030101010101" pitchFamily="2" charset="-122"/>
              </a:rPr>
              <a:t> == </a:t>
            </a:r>
            <a:r>
              <a:rPr lang="vi-VN" sz="1400" spc="-20" dirty="0">
                <a:latin typeface="Courier New" panose="02070309020205020404" pitchFamily="49" charset="0"/>
                <a:ea typeface="SimSun" panose="02010600030101010101" pitchFamily="2" charset="-122"/>
              </a:rPr>
              <a:t>'</a:t>
            </a:r>
            <a:r>
              <a:rPr lang="en-US" sz="1400" spc="-20" dirty="0">
                <a:latin typeface="Courier New" panose="02070309020205020404" pitchFamily="49" charset="0"/>
                <a:ea typeface="SimSun" panose="02010600030101010101" pitchFamily="2" charset="-122"/>
              </a:rPr>
              <a:t>q</a:t>
            </a:r>
            <a:r>
              <a:rPr lang="vi-VN" sz="1400" spc="-20" dirty="0">
                <a:latin typeface="Courier New" panose="02070309020205020404" pitchFamily="49" charset="0"/>
                <a:ea typeface="SimSun" panose="02010600030101010101" pitchFamily="2" charset="-122"/>
              </a:rPr>
              <a:t>'</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break</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formatted_name</a:t>
            </a:r>
            <a:r>
              <a:rPr lang="en-US" sz="1400" spc="-20" dirty="0">
                <a:latin typeface="Courier New" panose="02070309020205020404" pitchFamily="49" charset="0"/>
                <a:ea typeface="SimSun" panose="02010600030101010101" pitchFamily="2" charset="-122"/>
              </a:rPr>
              <a:t> = </a:t>
            </a:r>
            <a:r>
              <a:rPr lang="en-US" sz="1400" spc="-20" dirty="0" err="1">
                <a:latin typeface="Courier New" panose="02070309020205020404" pitchFamily="49" charset="0"/>
                <a:ea typeface="SimSun" panose="02010600030101010101" pitchFamily="2" charset="-122"/>
              </a:rPr>
              <a:t>get_formatted_name</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f_name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l_name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print(f"\</a:t>
            </a:r>
            <a:r>
              <a:rPr lang="en-US" sz="1400" spc="-20" dirty="0" err="1">
                <a:latin typeface="Courier New" panose="02070309020205020404" pitchFamily="49" charset="0"/>
                <a:ea typeface="SimSun" panose="02010600030101010101" pitchFamily="2" charset="-122"/>
              </a:rPr>
              <a:t>nHello</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formatted_name</a:t>
            </a:r>
            <a:r>
              <a:rPr lang="en-US" sz="1400" spc="-20" dirty="0">
                <a:latin typeface="Courier New" panose="02070309020205020404" pitchFamily="49" charset="0"/>
                <a:ea typeface="SimSun" panose="02010600030101010101" pitchFamily="2" charset="-122"/>
              </a:rPr>
              <a:t>}!")</a:t>
            </a:r>
          </a:p>
        </p:txBody>
      </p:sp>
      <p:sp>
        <p:nvSpPr>
          <p:cNvPr id="8" name="Rectangle 7"/>
          <p:cNvSpPr/>
          <p:nvPr/>
        </p:nvSpPr>
        <p:spPr>
          <a:xfrm>
            <a:off x="8054036" y="3466730"/>
            <a:ext cx="3460089" cy="2921954"/>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Please tell me your name: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(enter 'q' at any time to quit)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First name: Eric</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Last name: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matthes</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Hello, Eric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Matthes</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Please tell me your name: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(enter 'q' at any time to quit)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First name: q</a:t>
            </a:r>
          </a:p>
        </p:txBody>
      </p:sp>
    </p:spTree>
    <p:extLst>
      <p:ext uri="{BB962C8B-B14F-4D97-AF65-F5344CB8AC3E}">
        <p14:creationId xmlns:p14="http://schemas.microsoft.com/office/powerpoint/2010/main" val="2511743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7.4. </a:t>
            </a:r>
            <a:r>
              <a:rPr lang="en-US">
                <a:latin typeface="Calibri Light" panose="020F0302020204030204" pitchFamily="34" charset="0"/>
                <a:cs typeface="Calibri Light" panose="020F0302020204030204" pitchFamily="34" charset="0"/>
              </a:rPr>
              <a:t>Truyền một danh sách vào hàm</a:t>
            </a:r>
            <a:r>
              <a:rPr lang="en-US"/>
              <a:t> </a:t>
            </a:r>
          </a:p>
        </p:txBody>
      </p:sp>
      <p:sp>
        <p:nvSpPr>
          <p:cNvPr id="3" name="Content Placeholder 2"/>
          <p:cNvSpPr>
            <a:spLocks noGrp="1"/>
          </p:cNvSpPr>
          <p:nvPr>
            <p:ph idx="1"/>
          </p:nvPr>
        </p:nvSpPr>
        <p:spPr>
          <a:xfrm>
            <a:off x="1066800" y="1568643"/>
            <a:ext cx="10058400" cy="1043770"/>
          </a:xfrm>
        </p:spPr>
        <p:txBody>
          <a:bodyPr/>
          <a:lstStyle/>
          <a:p>
            <a:r>
              <a:rPr lang="vi-VN" dirty="0"/>
              <a:t>Giả sử chúng ta có một danh sách người dùng và muốn in lời chào cho mỗi người dùng. Ví dụ sau đây gửi một danh sách các tên đến một hàm có tên gọi là greet_users(), hàm này chào từng người trong danh sách:</a:t>
            </a:r>
            <a:endParaRPr lang="en-US" dirty="0"/>
          </a:p>
        </p:txBody>
      </p:sp>
      <p:sp>
        <p:nvSpPr>
          <p:cNvPr id="7" name="Rectangle 6"/>
          <p:cNvSpPr/>
          <p:nvPr/>
        </p:nvSpPr>
        <p:spPr>
          <a:xfrm>
            <a:off x="1499061" y="3084091"/>
            <a:ext cx="9446029" cy="2613023"/>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def </a:t>
            </a:r>
            <a:r>
              <a:rPr lang="en-US" sz="1400" spc="-20" dirty="0" err="1">
                <a:latin typeface="Courier New" panose="02070309020205020404" pitchFamily="49" charset="0"/>
                <a:ea typeface="SimSun" panose="02010600030101010101" pitchFamily="2" charset="-122"/>
              </a:rPr>
              <a:t>greet_users</a:t>
            </a:r>
            <a:r>
              <a:rPr lang="en-US" sz="1400" spc="-20" dirty="0">
                <a:latin typeface="Courier New" panose="02070309020205020404" pitchFamily="49" charset="0"/>
                <a:ea typeface="SimSun" panose="02010600030101010101" pitchFamily="2" charset="-122"/>
              </a:rPr>
              <a:t>(names):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 a simple greeting to each user in the list.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for name in names: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msg = </a:t>
            </a:r>
            <a:r>
              <a:rPr lang="en-US" sz="1400" spc="-20" dirty="0" err="1">
                <a:latin typeface="Courier New" panose="02070309020205020404" pitchFamily="49" charset="0"/>
                <a:ea typeface="SimSun" panose="02010600030101010101" pitchFamily="2" charset="-122"/>
              </a:rPr>
              <a:t>f"Hello</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name.title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print(msg)</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usernames = ['</a:t>
            </a:r>
            <a:r>
              <a:rPr lang="en-US" sz="1400" spc="-20" dirty="0" err="1">
                <a:latin typeface="Courier New" panose="02070309020205020404" pitchFamily="49" charset="0"/>
                <a:ea typeface="SimSun" panose="02010600030101010101" pitchFamily="2" charset="-122"/>
              </a:rPr>
              <a:t>hannah</a:t>
            </a:r>
            <a:r>
              <a:rPr lang="en-US" sz="1400" spc="-20" dirty="0">
                <a:latin typeface="Courier New" panose="02070309020205020404" pitchFamily="49" charset="0"/>
                <a:ea typeface="SimSun" panose="02010600030101010101" pitchFamily="2" charset="-122"/>
              </a:rPr>
              <a:t>', 'ty', '</a:t>
            </a:r>
            <a:r>
              <a:rPr lang="en-US" sz="1400" spc="-20" dirty="0" err="1">
                <a:latin typeface="Courier New" panose="02070309020205020404" pitchFamily="49" charset="0"/>
                <a:ea typeface="SimSun" panose="02010600030101010101" pitchFamily="2" charset="-122"/>
              </a:rPr>
              <a:t>margot</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greet_users</a:t>
            </a:r>
            <a:r>
              <a:rPr lang="en-US" sz="1400" spc="-20" dirty="0">
                <a:latin typeface="Courier New" panose="02070309020205020404" pitchFamily="49" charset="0"/>
                <a:ea typeface="SimSun" panose="02010600030101010101" pitchFamily="2" charset="-122"/>
              </a:rPr>
              <a:t>(usernames) </a:t>
            </a:r>
          </a:p>
        </p:txBody>
      </p:sp>
      <p:sp>
        <p:nvSpPr>
          <p:cNvPr id="9" name="Rectangle 8"/>
          <p:cNvSpPr/>
          <p:nvPr/>
        </p:nvSpPr>
        <p:spPr>
          <a:xfrm>
            <a:off x="1499061" y="5654992"/>
            <a:ext cx="6096000" cy="973728"/>
          </a:xfrm>
          <a:prstGeom prst="rect">
            <a:avLst/>
          </a:prstGeom>
        </p:spPr>
        <p:txBody>
          <a:bodyPr>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Hello, Hannah!</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Hello, Ty!</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Hello, Margot!</a:t>
            </a:r>
          </a:p>
        </p:txBody>
      </p:sp>
    </p:spTree>
    <p:extLst>
      <p:ext uri="{BB962C8B-B14F-4D97-AF65-F5344CB8AC3E}">
        <p14:creationId xmlns:p14="http://schemas.microsoft.com/office/powerpoint/2010/main" val="3402689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Sửa đổi danh sách trong một hàm</a:t>
            </a:r>
          </a:p>
        </p:txBody>
      </p:sp>
      <p:sp>
        <p:nvSpPr>
          <p:cNvPr id="3" name="Content Placeholder 2"/>
          <p:cNvSpPr>
            <a:spLocks noGrp="1"/>
          </p:cNvSpPr>
          <p:nvPr>
            <p:ph idx="1"/>
          </p:nvPr>
        </p:nvSpPr>
        <p:spPr>
          <a:xfrm>
            <a:off x="540327" y="1639871"/>
            <a:ext cx="11651673" cy="1212020"/>
          </a:xfrm>
        </p:spPr>
        <p:txBody>
          <a:bodyPr/>
          <a:lstStyle/>
          <a:p>
            <a:r>
              <a:rPr lang="vi-VN" dirty="0"/>
              <a:t>Khi ta truyền một danh sách vào một hàm, hàm này có thể sửa đổi danh sách. </a:t>
            </a:r>
            <a:endParaRPr lang="en-US" dirty="0"/>
          </a:p>
          <a:p>
            <a:r>
              <a:rPr lang="vi-VN" dirty="0"/>
              <a:t>Mọi thay đổi được thực hiện đối với danh sách bên trong nội dung của hàm là vĩnh viễn, cho phép ta làm việc hiệu quả ngay cả khi ta đang xử lý một lượng lớn dữ liệu</a:t>
            </a:r>
            <a:endParaRPr lang="en-US" dirty="0"/>
          </a:p>
        </p:txBody>
      </p:sp>
      <p:sp>
        <p:nvSpPr>
          <p:cNvPr id="7" name="Rectangle 6"/>
          <p:cNvSpPr/>
          <p:nvPr/>
        </p:nvSpPr>
        <p:spPr>
          <a:xfrm>
            <a:off x="1155801" y="3394798"/>
            <a:ext cx="10314432" cy="981423"/>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Start with some designs that need to be printed.</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unprinted_designs</a:t>
            </a:r>
            <a:r>
              <a:rPr lang="en-US" sz="1400" spc="-20" dirty="0">
                <a:latin typeface="Courier New" panose="02070309020205020404" pitchFamily="49" charset="0"/>
                <a:ea typeface="SimSun" panose="02010600030101010101" pitchFamily="2" charset="-122"/>
              </a:rPr>
              <a:t> = ['phone case', 'robot pendant', 'dodecahedron']</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completed_models</a:t>
            </a:r>
            <a:r>
              <a:rPr lang="en-US" sz="1400" spc="-20" dirty="0">
                <a:latin typeface="Courier New" panose="02070309020205020404" pitchFamily="49" charset="0"/>
                <a:ea typeface="SimSun" panose="02010600030101010101" pitchFamily="2" charset="-122"/>
              </a:rPr>
              <a:t> = []</a:t>
            </a:r>
          </a:p>
        </p:txBody>
      </p:sp>
      <p:sp>
        <p:nvSpPr>
          <p:cNvPr id="9" name="Rectangle 8"/>
          <p:cNvSpPr/>
          <p:nvPr/>
        </p:nvSpPr>
        <p:spPr>
          <a:xfrm>
            <a:off x="1155801" y="4376221"/>
            <a:ext cx="9802368" cy="1955535"/>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Simulate printing each design, until none are left.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Move each design to </a:t>
            </a:r>
            <a:r>
              <a:rPr lang="en-US" sz="1400" spc="-20" dirty="0" err="1">
                <a:latin typeface="Courier New" panose="02070309020205020404" pitchFamily="49" charset="0"/>
                <a:ea typeface="SimSun" panose="02010600030101010101" pitchFamily="2" charset="-122"/>
              </a:rPr>
              <a:t>completed_models</a:t>
            </a:r>
            <a:r>
              <a:rPr lang="en-US" sz="1400" spc="-20" dirty="0">
                <a:latin typeface="Courier New" panose="02070309020205020404" pitchFamily="49" charset="0"/>
                <a:ea typeface="SimSun" panose="02010600030101010101" pitchFamily="2" charset="-122"/>
              </a:rPr>
              <a:t> after printing.</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while </a:t>
            </a:r>
            <a:r>
              <a:rPr lang="en-US" sz="1400" spc="-20" dirty="0" err="1">
                <a:latin typeface="Courier New" panose="02070309020205020404" pitchFamily="49" charset="0"/>
                <a:ea typeface="SimSun" panose="02010600030101010101" pitchFamily="2" charset="-122"/>
              </a:rPr>
              <a:t>unprinted_designs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current_design</a:t>
            </a:r>
            <a:r>
              <a:rPr lang="en-US" sz="1400" spc="-20" dirty="0">
                <a:latin typeface="Courier New" panose="02070309020205020404" pitchFamily="49" charset="0"/>
                <a:ea typeface="SimSun" panose="02010600030101010101" pitchFamily="2" charset="-122"/>
              </a:rPr>
              <a:t> = </a:t>
            </a:r>
            <a:r>
              <a:rPr lang="en-US" sz="1400" spc="-20" dirty="0" err="1">
                <a:latin typeface="Courier New" panose="02070309020205020404" pitchFamily="49" charset="0"/>
                <a:ea typeface="SimSun" panose="02010600030101010101" pitchFamily="2" charset="-122"/>
              </a:rPr>
              <a:t>unprinted_designs.pop</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f"Printing</a:t>
            </a:r>
            <a:r>
              <a:rPr lang="en-US" sz="1400" spc="-20" dirty="0">
                <a:latin typeface="Courier New" panose="02070309020205020404" pitchFamily="49" charset="0"/>
                <a:ea typeface="SimSun" panose="02010600030101010101" pitchFamily="2" charset="-122"/>
              </a:rPr>
              <a:t> model: {</a:t>
            </a:r>
            <a:r>
              <a:rPr lang="en-US" sz="1400" spc="-20" dirty="0" err="1">
                <a:latin typeface="Courier New" panose="02070309020205020404" pitchFamily="49" charset="0"/>
                <a:ea typeface="SimSun" panose="02010600030101010101" pitchFamily="2" charset="-122"/>
              </a:rPr>
              <a:t>current_design</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completed_models.append</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current_design</a:t>
            </a:r>
            <a:r>
              <a:rPr lang="en-US" sz="1400" spc="-20" dirty="0">
                <a:latin typeface="Courier New" panose="02070309020205020404" pitchFamily="49" charset="0"/>
                <a:ea typeface="SimSun" panose="02010600030101010101" pitchFamily="2" charset="-122"/>
              </a:rPr>
              <a:t>)</a:t>
            </a:r>
          </a:p>
        </p:txBody>
      </p:sp>
      <p:sp>
        <p:nvSpPr>
          <p:cNvPr id="12" name="Rectangle 11"/>
          <p:cNvSpPr/>
          <p:nvPr/>
        </p:nvSpPr>
        <p:spPr>
          <a:xfrm>
            <a:off x="8316828" y="3734507"/>
            <a:ext cx="3972154" cy="2597249"/>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Printing model: dodecahedron</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Printing model: robot pendant</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Printing model: phone case</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The following models have been printed:</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dodecahedron</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robot pendant</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phone case</a:t>
            </a:r>
          </a:p>
        </p:txBody>
      </p:sp>
    </p:spTree>
    <p:extLst>
      <p:ext uri="{BB962C8B-B14F-4D97-AF65-F5344CB8AC3E}">
        <p14:creationId xmlns:p14="http://schemas.microsoft.com/office/powerpoint/2010/main" val="4253778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Sửa đổi danh sách trong một hàm</a:t>
            </a:r>
          </a:p>
        </p:txBody>
      </p:sp>
      <p:sp>
        <p:nvSpPr>
          <p:cNvPr id="3" name="Content Placeholder 2"/>
          <p:cNvSpPr>
            <a:spLocks noGrp="1"/>
          </p:cNvSpPr>
          <p:nvPr>
            <p:ph idx="1"/>
          </p:nvPr>
        </p:nvSpPr>
        <p:spPr>
          <a:xfrm>
            <a:off x="1097280" y="1836201"/>
            <a:ext cx="10372954" cy="451239"/>
          </a:xfrm>
        </p:spPr>
        <p:txBody>
          <a:bodyPr/>
          <a:lstStyle/>
          <a:p>
            <a:r>
              <a:rPr lang="en-US"/>
              <a:t>Có thể tổ chức lại đoạn code này bằng cách viết hai hàm, mỗi hàm thực hiện một công việc cụ thể</a:t>
            </a:r>
          </a:p>
        </p:txBody>
      </p:sp>
      <p:sp>
        <p:nvSpPr>
          <p:cNvPr id="11" name="Rectangle 10"/>
          <p:cNvSpPr/>
          <p:nvPr/>
        </p:nvSpPr>
        <p:spPr>
          <a:xfrm>
            <a:off x="1097280" y="3387616"/>
            <a:ext cx="7638898" cy="2860783"/>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def </a:t>
            </a:r>
            <a:r>
              <a:rPr lang="en-US" sz="1400" spc="-20" dirty="0" err="1">
                <a:latin typeface="Courier New" panose="02070309020205020404" pitchFamily="49" charset="0"/>
                <a:ea typeface="SimSun" panose="02010600030101010101" pitchFamily="2" charset="-122"/>
              </a:rPr>
              <a:t>print_models</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unprinted_designs</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completed_models</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Simulate printing each design, until none are left. Move each design to </a:t>
            </a:r>
            <a:r>
              <a:rPr lang="en-US" sz="1400" spc="-20" dirty="0" err="1">
                <a:latin typeface="Courier New" panose="02070309020205020404" pitchFamily="49" charset="0"/>
                <a:ea typeface="SimSun" panose="02010600030101010101" pitchFamily="2" charset="-122"/>
              </a:rPr>
              <a:t>completed_models</a:t>
            </a:r>
            <a:r>
              <a:rPr lang="en-US" sz="1400" spc="-20" dirty="0">
                <a:latin typeface="Courier New" panose="02070309020205020404" pitchFamily="49" charset="0"/>
                <a:ea typeface="SimSun" panose="02010600030101010101" pitchFamily="2" charset="-122"/>
              </a:rPr>
              <a:t> after printing.</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while </a:t>
            </a:r>
            <a:r>
              <a:rPr lang="en-US" sz="1400" spc="-20" dirty="0" err="1">
                <a:latin typeface="Courier New" panose="02070309020205020404" pitchFamily="49" charset="0"/>
                <a:ea typeface="SimSun" panose="02010600030101010101" pitchFamily="2" charset="-122"/>
              </a:rPr>
              <a:t>unprinted_designs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current_design</a:t>
            </a:r>
            <a:r>
              <a:rPr lang="en-US" sz="1400" spc="-20" dirty="0">
                <a:latin typeface="Courier New" panose="02070309020205020404" pitchFamily="49" charset="0"/>
                <a:ea typeface="SimSun" panose="02010600030101010101" pitchFamily="2" charset="-122"/>
              </a:rPr>
              <a:t> = </a:t>
            </a:r>
            <a:r>
              <a:rPr lang="en-US" sz="1400" spc="-20" dirty="0" err="1">
                <a:latin typeface="Courier New" panose="02070309020205020404" pitchFamily="49" charset="0"/>
                <a:ea typeface="SimSun" panose="02010600030101010101" pitchFamily="2" charset="-122"/>
              </a:rPr>
              <a:t>unprinted_designs.pop</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f"Printing</a:t>
            </a:r>
            <a:r>
              <a:rPr lang="en-US" sz="1400" spc="-20" dirty="0">
                <a:latin typeface="Courier New" panose="02070309020205020404" pitchFamily="49" charset="0"/>
                <a:ea typeface="SimSun" panose="02010600030101010101" pitchFamily="2" charset="-122"/>
              </a:rPr>
              <a:t> model: {</a:t>
            </a:r>
            <a:r>
              <a:rPr lang="en-US" sz="1400" spc="-20" dirty="0" err="1">
                <a:latin typeface="Courier New" panose="02070309020205020404" pitchFamily="49" charset="0"/>
                <a:ea typeface="SimSun" panose="02010600030101010101" pitchFamily="2" charset="-122"/>
              </a:rPr>
              <a:t>current_design</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completed_models.append</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current_design</a:t>
            </a:r>
            <a:r>
              <a:rPr lang="en-US" sz="1400" spc="-20" dirty="0">
                <a:latin typeface="Courier New" panose="02070309020205020404" pitchFamily="49" charset="0"/>
                <a:ea typeface="SimSun" panose="02010600030101010101" pitchFamily="2" charset="-122"/>
              </a:rPr>
              <a:t>)</a:t>
            </a:r>
          </a:p>
        </p:txBody>
      </p:sp>
      <p:sp>
        <p:nvSpPr>
          <p:cNvPr id="12" name="Rectangle 11"/>
          <p:cNvSpPr/>
          <p:nvPr/>
        </p:nvSpPr>
        <p:spPr>
          <a:xfrm>
            <a:off x="1221970" y="2842011"/>
            <a:ext cx="2349361" cy="369332"/>
          </a:xfrm>
          <a:prstGeom prst="rect">
            <a:avLst/>
          </a:prstGeom>
        </p:spPr>
        <p:txBody>
          <a:bodyPr wrap="none">
            <a:spAutoFit/>
          </a:bodyPr>
          <a:lstStyle/>
          <a:p>
            <a:r>
              <a:rPr lang="en-US" b="1" spc="-20" dirty="0" err="1">
                <a:latin typeface="Courier New" panose="02070309020205020404" pitchFamily="49" charset="0"/>
                <a:ea typeface="SimSun" panose="02010600030101010101" pitchFamily="2" charset="-122"/>
              </a:rPr>
              <a:t>Hàm</a:t>
            </a:r>
            <a:r>
              <a:rPr lang="en-US" b="1" spc="-20" dirty="0">
                <a:latin typeface="Courier New" panose="02070309020205020404" pitchFamily="49" charset="0"/>
                <a:ea typeface="SimSun" panose="02010600030101010101" pitchFamily="2" charset="-122"/>
              </a:rPr>
              <a:t> </a:t>
            </a:r>
            <a:r>
              <a:rPr lang="en-US" b="1" spc="-20" dirty="0" err="1">
                <a:latin typeface="Courier New" panose="02070309020205020404" pitchFamily="49" charset="0"/>
                <a:ea typeface="SimSun" panose="02010600030101010101" pitchFamily="2" charset="-122"/>
              </a:rPr>
              <a:t>print_models</a:t>
            </a:r>
            <a:endParaRPr lang="en-US" b="1" dirty="0"/>
          </a:p>
        </p:txBody>
      </p:sp>
    </p:spTree>
    <p:extLst>
      <p:ext uri="{BB962C8B-B14F-4D97-AF65-F5344CB8AC3E}">
        <p14:creationId xmlns:p14="http://schemas.microsoft.com/office/powerpoint/2010/main" val="596375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Sửa đổi danh sách trong một hàm</a:t>
            </a:r>
          </a:p>
        </p:txBody>
      </p:sp>
      <p:sp>
        <p:nvSpPr>
          <p:cNvPr id="5" name="Rectangle 4"/>
          <p:cNvSpPr/>
          <p:nvPr/>
        </p:nvSpPr>
        <p:spPr>
          <a:xfrm>
            <a:off x="1097279" y="2356525"/>
            <a:ext cx="8107680" cy="1630831"/>
          </a:xfrm>
          <a:prstGeom prst="rect">
            <a:avLst/>
          </a:prstGeom>
        </p:spPr>
        <p:txBody>
          <a:bodyPr wrap="square">
            <a:spAutoFit/>
          </a:bodyPr>
          <a:lstStyle/>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def</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show_completed_models</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completed_models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"""Show all the models that were printed.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nThe</a:t>
            </a:r>
            <a:r>
              <a:rPr lang="en-US" sz="1400" spc="-20" dirty="0">
                <a:latin typeface="Courier New" panose="02070309020205020404" pitchFamily="49" charset="0"/>
                <a:ea typeface="SimSun" panose="02010600030101010101" pitchFamily="2" charset="-122"/>
              </a:rPr>
              <a:t> following models have been printed:")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for </a:t>
            </a:r>
            <a:r>
              <a:rPr lang="en-US" sz="1400" spc="-20" dirty="0" err="1">
                <a:latin typeface="Courier New" panose="02070309020205020404" pitchFamily="49" charset="0"/>
                <a:ea typeface="SimSun" panose="02010600030101010101" pitchFamily="2" charset="-122"/>
              </a:rPr>
              <a:t>completed_model</a:t>
            </a:r>
            <a:r>
              <a:rPr lang="en-US" sz="1400" spc="-20" dirty="0">
                <a:latin typeface="Courier New" panose="02070309020205020404" pitchFamily="49" charset="0"/>
                <a:ea typeface="SimSun" panose="02010600030101010101" pitchFamily="2" charset="-122"/>
              </a:rPr>
              <a:t> in </a:t>
            </a:r>
            <a:r>
              <a:rPr lang="en-US" sz="1400" spc="-20" dirty="0" err="1">
                <a:latin typeface="Courier New" panose="02070309020205020404" pitchFamily="49" charset="0"/>
                <a:ea typeface="SimSun" panose="02010600030101010101" pitchFamily="2" charset="-122"/>
              </a:rPr>
              <a:t>completed_models</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completed_model</a:t>
            </a:r>
            <a:r>
              <a:rPr lang="en-US" sz="1400" spc="-20" dirty="0">
                <a:latin typeface="Courier New" panose="02070309020205020404" pitchFamily="49" charset="0"/>
                <a:ea typeface="SimSun" panose="02010600030101010101" pitchFamily="2" charset="-122"/>
              </a:rPr>
              <a:t>)</a:t>
            </a:r>
          </a:p>
        </p:txBody>
      </p:sp>
      <p:sp>
        <p:nvSpPr>
          <p:cNvPr id="7" name="Rectangle 6"/>
          <p:cNvSpPr/>
          <p:nvPr/>
        </p:nvSpPr>
        <p:spPr>
          <a:xfrm>
            <a:off x="1097279" y="4791624"/>
            <a:ext cx="8236915" cy="1314206"/>
          </a:xfrm>
          <a:prstGeom prst="rect">
            <a:avLst/>
          </a:prstGeom>
        </p:spPr>
        <p:txBody>
          <a:bodyPr wrap="square">
            <a:spAutoFit/>
          </a:bodyPr>
          <a:lstStyle/>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unprinted_designs</a:t>
            </a:r>
            <a:r>
              <a:rPr lang="en-US" sz="1400" spc="-20" dirty="0">
                <a:latin typeface="Courier New" panose="02070309020205020404" pitchFamily="49" charset="0"/>
                <a:ea typeface="SimSun" panose="02010600030101010101" pitchFamily="2" charset="-122"/>
              </a:rPr>
              <a:t> = ['phone case', 'robot pendant', 'dodecahedron']</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completed_models</a:t>
            </a:r>
            <a:r>
              <a:rPr lang="en-US" sz="1400" spc="-20" dirty="0">
                <a:latin typeface="Courier New" panose="02070309020205020404" pitchFamily="49" charset="0"/>
                <a:ea typeface="SimSun" panose="02010600030101010101" pitchFamily="2" charset="-122"/>
              </a:rPr>
              <a:t> = []</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print_models</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unprinted_designs</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completed_models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show_completed_models</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completed_models</a:t>
            </a:r>
            <a:r>
              <a:rPr lang="en-US" sz="1400" spc="-20" dirty="0">
                <a:latin typeface="Courier New" panose="02070309020205020404" pitchFamily="49" charset="0"/>
                <a:ea typeface="SimSun" panose="02010600030101010101" pitchFamily="2" charset="-122"/>
              </a:rPr>
              <a:t>)</a:t>
            </a:r>
          </a:p>
        </p:txBody>
      </p:sp>
      <p:sp>
        <p:nvSpPr>
          <p:cNvPr id="8" name="Rectangle 7"/>
          <p:cNvSpPr/>
          <p:nvPr/>
        </p:nvSpPr>
        <p:spPr>
          <a:xfrm>
            <a:off x="1097279" y="1919147"/>
            <a:ext cx="3567002" cy="369332"/>
          </a:xfrm>
          <a:prstGeom prst="rect">
            <a:avLst/>
          </a:prstGeom>
        </p:spPr>
        <p:txBody>
          <a:bodyPr wrap="none">
            <a:spAutoFit/>
          </a:bodyPr>
          <a:lstStyle/>
          <a:p>
            <a:r>
              <a:rPr lang="en-US" b="1" spc="-20">
                <a:latin typeface="Courier New" panose="02070309020205020404" pitchFamily="49" charset="0"/>
                <a:ea typeface="SimSun" panose="02010600030101010101" pitchFamily="2" charset="-122"/>
              </a:rPr>
              <a:t>Hàm show_completed_models</a:t>
            </a:r>
            <a:endParaRPr lang="en-US" b="1"/>
          </a:p>
        </p:txBody>
      </p:sp>
      <p:sp>
        <p:nvSpPr>
          <p:cNvPr id="9" name="Rectangle 8"/>
          <p:cNvSpPr/>
          <p:nvPr/>
        </p:nvSpPr>
        <p:spPr>
          <a:xfrm>
            <a:off x="1097279" y="4354246"/>
            <a:ext cx="3431709" cy="369332"/>
          </a:xfrm>
          <a:prstGeom prst="rect">
            <a:avLst/>
          </a:prstGeom>
        </p:spPr>
        <p:txBody>
          <a:bodyPr wrap="none">
            <a:spAutoFit/>
          </a:bodyPr>
          <a:lstStyle/>
          <a:p>
            <a:r>
              <a:rPr lang="en-US" b="1" spc="-20">
                <a:latin typeface="Courier New" panose="02070309020205020404" pitchFamily="49" charset="0"/>
                <a:ea typeface="SimSun" panose="02010600030101010101" pitchFamily="2" charset="-122"/>
              </a:rPr>
              <a:t>Phần chương trình chính:</a:t>
            </a:r>
            <a:endParaRPr lang="en-US" b="1"/>
          </a:p>
        </p:txBody>
      </p:sp>
    </p:spTree>
    <p:extLst>
      <p:ext uri="{BB962C8B-B14F-4D97-AF65-F5344CB8AC3E}">
        <p14:creationId xmlns:p14="http://schemas.microsoft.com/office/powerpoint/2010/main" val="3550195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Ngăn một hàm sửa đổi danh sách</a:t>
            </a:r>
          </a:p>
        </p:txBody>
      </p:sp>
      <p:sp>
        <p:nvSpPr>
          <p:cNvPr id="3" name="Content Placeholder 2"/>
          <p:cNvSpPr>
            <a:spLocks noGrp="1"/>
          </p:cNvSpPr>
          <p:nvPr>
            <p:ph idx="1"/>
          </p:nvPr>
        </p:nvSpPr>
        <p:spPr>
          <a:xfrm>
            <a:off x="1097280" y="1845734"/>
            <a:ext cx="10058400" cy="846260"/>
          </a:xfrm>
        </p:spPr>
        <p:txBody>
          <a:bodyPr/>
          <a:lstStyle/>
          <a:p>
            <a:r>
              <a:rPr lang="en-US"/>
              <a:t>Ngăn một hàm sửa đổi danh sách bằng cách chuyển cho hàm một bản sao của danh sách, không phải bản gốc. </a:t>
            </a:r>
          </a:p>
          <a:p>
            <a:endParaRPr lang="en-US"/>
          </a:p>
        </p:txBody>
      </p:sp>
      <p:sp>
        <p:nvSpPr>
          <p:cNvPr id="5" name="Rectangle 4"/>
          <p:cNvSpPr/>
          <p:nvPr/>
        </p:nvSpPr>
        <p:spPr>
          <a:xfrm>
            <a:off x="1097280" y="2682250"/>
            <a:ext cx="3120085" cy="332014"/>
          </a:xfrm>
          <a:prstGeom prst="rect">
            <a:avLst/>
          </a:prstGeom>
        </p:spPr>
        <p:txBody>
          <a:bodyPr wrap="none">
            <a:spAutoFit/>
          </a:bodyPr>
          <a:lstStyle/>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function_name</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list_name</a:t>
            </a:r>
            <a:r>
              <a:rPr lang="en-US" sz="1400" spc="-20" dirty="0">
                <a:latin typeface="Courier New" panose="02070309020205020404" pitchFamily="49" charset="0"/>
                <a:ea typeface="SimSun" panose="02010600030101010101" pitchFamily="2" charset="-122"/>
              </a:rPr>
              <a:t>[:]) </a:t>
            </a:r>
          </a:p>
        </p:txBody>
      </p:sp>
      <p:sp>
        <p:nvSpPr>
          <p:cNvPr id="7" name="Rectangle 6"/>
          <p:cNvSpPr/>
          <p:nvPr/>
        </p:nvSpPr>
        <p:spPr>
          <a:xfrm>
            <a:off x="1097280" y="3014264"/>
            <a:ext cx="10058400" cy="729430"/>
          </a:xfrm>
          <a:prstGeom prst="rect">
            <a:avLst/>
          </a:prstGeom>
        </p:spPr>
        <p:txBody>
          <a:bodyPr wrap="square">
            <a:spAutoFit/>
          </a:bodyPr>
          <a:lstStyle/>
          <a:p>
            <a:pPr algn="just">
              <a:lnSpc>
                <a:spcPct val="115000"/>
              </a:lnSpc>
              <a:spcBef>
                <a:spcPts val="300"/>
              </a:spcBef>
              <a:spcAft>
                <a:spcPts val="300"/>
              </a:spcAft>
            </a:pPr>
            <a:r>
              <a:rPr lang="en-US" spc="-20" dirty="0" err="1">
                <a:latin typeface="Times New Roman" panose="02020603050405020304" pitchFamily="18" charset="0"/>
                <a:ea typeface="SimSun" panose="02010600030101010101" pitchFamily="2" charset="-122"/>
              </a:rPr>
              <a:t>Kí</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hiệu</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lát</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cắt</a:t>
            </a:r>
            <a:r>
              <a:rPr lang="en-US" spc="-20" dirty="0">
                <a:latin typeface="Times New Roman" panose="02020603050405020304" pitchFamily="18" charset="0"/>
                <a:ea typeface="SimSun" panose="02010600030101010101" pitchFamily="2" charset="-122"/>
              </a:rPr>
              <a:t> [:] </a:t>
            </a:r>
            <a:r>
              <a:rPr lang="en-US" spc="-20" dirty="0" err="1">
                <a:latin typeface="Times New Roman" panose="02020603050405020304" pitchFamily="18" charset="0"/>
                <a:ea typeface="SimSun" panose="02010600030101010101" pitchFamily="2" charset="-122"/>
              </a:rPr>
              <a:t>tạo</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một</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bản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sao</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của</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danh</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sách</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để</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gửi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đến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hàm</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Nếu</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không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muốn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làm</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trống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danh</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sách</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các</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thiết</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kế</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chưa</a:t>
            </a:r>
            <a:r>
              <a:rPr lang="en-US" spc="-20" dirty="0">
                <a:latin typeface="Times New Roman" panose="02020603050405020304" pitchFamily="18" charset="0"/>
                <a:ea typeface="SimSun" panose="02010600030101010101" pitchFamily="2" charset="-122"/>
              </a:rPr>
              <a:t> in, </a:t>
            </a:r>
            <a:r>
              <a:rPr lang="en-US" spc="-20" dirty="0" err="1">
                <a:latin typeface="Times New Roman" panose="02020603050405020304" pitchFamily="18" charset="0"/>
                <a:ea typeface="SimSun" panose="02010600030101010101" pitchFamily="2" charset="-122"/>
              </a:rPr>
              <a:t>chúng</a:t>
            </a:r>
            <a:r>
              <a:rPr lang="en-US" spc="-20" dirty="0">
                <a:latin typeface="Times New Roman" panose="02020603050405020304" pitchFamily="18" charset="0"/>
                <a:ea typeface="SimSun" panose="02010600030101010101" pitchFamily="2" charset="-122"/>
              </a:rPr>
              <a:t> ta </a:t>
            </a:r>
            <a:r>
              <a:rPr lang="en-US" spc="-20" dirty="0" err="1">
                <a:latin typeface="Times New Roman" panose="02020603050405020304" pitchFamily="18" charset="0"/>
                <a:ea typeface="SimSun" panose="02010600030101010101" pitchFamily="2" charset="-122"/>
              </a:rPr>
              <a:t>có</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thể</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gọi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print_models</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như</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sau</a:t>
            </a:r>
            <a:r>
              <a:rPr lang="en-US" spc="-20" dirty="0">
                <a:latin typeface="Times New Roman" panose="02020603050405020304" pitchFamily="18" charset="0"/>
                <a:ea typeface="SimSun" panose="02010600030101010101" pitchFamily="2" charset="-122"/>
              </a:rPr>
              <a:t>:</a:t>
            </a:r>
          </a:p>
        </p:txBody>
      </p:sp>
      <p:sp>
        <p:nvSpPr>
          <p:cNvPr id="9" name="Rectangle 8"/>
          <p:cNvSpPr/>
          <p:nvPr/>
        </p:nvSpPr>
        <p:spPr>
          <a:xfrm>
            <a:off x="1097280" y="3743694"/>
            <a:ext cx="9385402" cy="332014"/>
          </a:xfrm>
          <a:prstGeom prst="rect">
            <a:avLst/>
          </a:prstGeom>
        </p:spPr>
        <p:txBody>
          <a:bodyPr wrap="square">
            <a:spAutoFit/>
          </a:bodyPr>
          <a:lstStyle/>
          <a:p>
            <a:pPr algn="just">
              <a:lnSpc>
                <a:spcPct val="115000"/>
              </a:lnSpc>
              <a:spcBef>
                <a:spcPts val="300"/>
              </a:spcBef>
              <a:spcAft>
                <a:spcPts val="300"/>
              </a:spcAft>
            </a:pPr>
            <a:r>
              <a:rPr lang="en-US" sz="1400" spc="-20" dirty="0" err="1" smtClean="0">
                <a:latin typeface="Courier New" panose="02070309020205020404" pitchFamily="49" charset="0"/>
                <a:ea typeface="SimSun" panose="02010600030101010101" pitchFamily="2" charset="-122"/>
              </a:rPr>
              <a:t>print_models</a:t>
            </a:r>
            <a:r>
              <a:rPr lang="en-US" sz="1400" spc="-20" dirty="0" smtClean="0">
                <a:latin typeface="Courier New" panose="02070309020205020404" pitchFamily="49" charset="0"/>
                <a:ea typeface="SimSun" panose="02010600030101010101" pitchFamily="2" charset="-122"/>
              </a:rPr>
              <a:t>(</a:t>
            </a:r>
            <a:r>
              <a:rPr lang="en-US" sz="1400" spc="-20" dirty="0" err="1" smtClean="0">
                <a:latin typeface="Courier New" panose="02070309020205020404" pitchFamily="49" charset="0"/>
                <a:ea typeface="SimSun" panose="02010600030101010101" pitchFamily="2" charset="-122"/>
              </a:rPr>
              <a:t>unprinted_designs</a:t>
            </a:r>
            <a:r>
              <a:rPr lang="en-US" sz="1400" spc="-20" dirty="0" smtClean="0">
                <a:latin typeface="Courier New" panose="02070309020205020404" pitchFamily="49" charset="0"/>
                <a:ea typeface="SimSun" panose="02010600030101010101" pitchFamily="2" charset="-122"/>
              </a:rPr>
              <a:t>[:], </a:t>
            </a:r>
            <a:r>
              <a:rPr lang="en-US" sz="1400" spc="-20" dirty="0" err="1" smtClean="0">
                <a:latin typeface="Courier New" panose="02070309020205020404" pitchFamily="49" charset="0"/>
                <a:ea typeface="SimSun" panose="02010600030101010101" pitchFamily="2" charset="-122"/>
              </a:rPr>
              <a:t>completed_models</a:t>
            </a:r>
            <a:r>
              <a:rPr lang="en-US" sz="1400" spc="-20" dirty="0" smtClean="0">
                <a:latin typeface="Courier New" panose="02070309020205020404" pitchFamily="49" charset="0"/>
                <a:ea typeface="SimSun" panose="02010600030101010101" pitchFamily="2" charset="-122"/>
              </a:rPr>
              <a:t>)</a:t>
            </a:r>
            <a:endParaRPr lang="en-US" sz="1400" spc="-20" dirty="0">
              <a:latin typeface="Courier New" panose="02070309020205020404" pitchFamily="49" charset="0"/>
              <a:ea typeface="SimSun" panose="02010600030101010101" pitchFamily="2" charset="-122"/>
            </a:endParaRPr>
          </a:p>
        </p:txBody>
      </p:sp>
    </p:spTree>
    <p:extLst>
      <p:ext uri="{BB962C8B-B14F-4D97-AF65-F5344CB8AC3E}">
        <p14:creationId xmlns:p14="http://schemas.microsoft.com/office/powerpoint/2010/main" val="1452868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7.5. Truyền một đối số tùy ý</a:t>
            </a:r>
          </a:p>
        </p:txBody>
      </p:sp>
      <p:sp>
        <p:nvSpPr>
          <p:cNvPr id="3" name="Content Placeholder 2"/>
          <p:cNvSpPr>
            <a:spLocks noGrp="1"/>
          </p:cNvSpPr>
          <p:nvPr>
            <p:ph idx="1"/>
          </p:nvPr>
        </p:nvSpPr>
        <p:spPr>
          <a:xfrm>
            <a:off x="1066799" y="1520354"/>
            <a:ext cx="10761879" cy="999879"/>
          </a:xfrm>
        </p:spPr>
        <p:txBody>
          <a:bodyPr/>
          <a:lstStyle/>
          <a:p>
            <a:r>
              <a:rPr lang="vi-VN" dirty="0"/>
              <a:t>Đôi khi ta sẽ không biết trước có bao nhiêu đối số mà một hàm cần chấp nhận. </a:t>
            </a:r>
            <a:endParaRPr lang="en-US" dirty="0"/>
          </a:p>
          <a:p>
            <a:r>
              <a:rPr lang="vi-VN" dirty="0"/>
              <a:t>Python cho phép một hàm thu thập một số đối số tùy ý từ câu lệnh gọi</a:t>
            </a:r>
            <a:endParaRPr lang="en-US" dirty="0"/>
          </a:p>
        </p:txBody>
      </p:sp>
      <p:sp>
        <p:nvSpPr>
          <p:cNvPr id="5" name="Rectangle 4"/>
          <p:cNvSpPr/>
          <p:nvPr/>
        </p:nvSpPr>
        <p:spPr>
          <a:xfrm>
            <a:off x="1443643" y="2796059"/>
            <a:ext cx="8068666" cy="1892826"/>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def </a:t>
            </a:r>
            <a:r>
              <a:rPr lang="en-US" sz="1400" spc="-20" dirty="0" err="1">
                <a:latin typeface="Courier New" panose="02070309020205020404" pitchFamily="49" charset="0"/>
                <a:ea typeface="SimSun" panose="02010600030101010101" pitchFamily="2" charset="-122"/>
              </a:rPr>
              <a:t>make_pizza</a:t>
            </a:r>
            <a:r>
              <a:rPr lang="en-US" sz="1400" spc="-20" dirty="0">
                <a:latin typeface="Courier New" panose="02070309020205020404" pitchFamily="49" charset="0"/>
                <a:ea typeface="SimSun" panose="02010600030101010101" pitchFamily="2" charset="-122"/>
              </a:rPr>
              <a:t>(</a:t>
            </a:r>
            <a:r>
              <a:rPr lang="en-US" sz="1400" b="1" spc="-20" dirty="0">
                <a:latin typeface="Courier New" panose="02070309020205020404" pitchFamily="49" charset="0"/>
                <a:ea typeface="SimSun" panose="02010600030101010101" pitchFamily="2" charset="-122"/>
              </a:rPr>
              <a:t>*toppings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 the list of toppings that have been requested."""</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print(toppings)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make_pizza</a:t>
            </a:r>
            <a:r>
              <a:rPr lang="en-US" sz="1400" spc="-20" dirty="0">
                <a:latin typeface="Courier New" panose="02070309020205020404" pitchFamily="49" charset="0"/>
                <a:ea typeface="SimSun" panose="02010600030101010101" pitchFamily="2" charset="-122"/>
              </a:rPr>
              <a:t>('pepperoni')</a:t>
            </a:r>
          </a:p>
          <a:p>
            <a:r>
              <a:rPr lang="vi-VN" sz="1400" spc="-20" dirty="0">
                <a:latin typeface="Courier New" panose="02070309020205020404" pitchFamily="49" charset="0"/>
                <a:ea typeface="SimSun" panose="02010600030101010101" pitchFamily="2" charset="-122"/>
              </a:rPr>
              <a:t>make_pizza('mushrooms', 'green peppers', 'extra cheese')</a:t>
            </a:r>
            <a:endParaRPr lang="en-US" sz="1400" spc="-20" dirty="0">
              <a:latin typeface="Courier New" panose="02070309020205020404" pitchFamily="49" charset="0"/>
              <a:ea typeface="SimSun" panose="02010600030101010101" pitchFamily="2" charset="-122"/>
            </a:endParaRPr>
          </a:p>
        </p:txBody>
      </p:sp>
      <p:sp>
        <p:nvSpPr>
          <p:cNvPr id="7" name="Rectangle 6"/>
          <p:cNvSpPr/>
          <p:nvPr/>
        </p:nvSpPr>
        <p:spPr>
          <a:xfrm>
            <a:off x="1097280" y="4716280"/>
            <a:ext cx="5627219" cy="1015663"/>
          </a:xfrm>
          <a:prstGeom prst="rect">
            <a:avLst/>
          </a:prstGeom>
        </p:spPr>
        <p:txBody>
          <a:bodyPr wrap="square">
            <a:spAutoFit/>
          </a:bodyPr>
          <a:lstStyle/>
          <a:p>
            <a:r>
              <a:rPr lang="en-US" dirty="0" err="1">
                <a:latin typeface="Times New Roman" panose="02020603050405020304" pitchFamily="18" charset="0"/>
                <a:ea typeface="SimSun" panose="02010600030101010101" pitchFamily="2" charset="-122"/>
              </a:rPr>
              <a:t>Dấu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hoa</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thị</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trong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tham</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số</a:t>
            </a:r>
            <a:r>
              <a:rPr lang="en-US" dirty="0">
                <a:latin typeface="Times New Roman" panose="02020603050405020304" pitchFamily="18" charset="0"/>
                <a:ea typeface="SimSun" panose="02010600030101010101" pitchFamily="2" charset="-122"/>
              </a:rPr>
              <a:t> * toppings </a:t>
            </a:r>
            <a:r>
              <a:rPr lang="en-US" dirty="0" err="1">
                <a:latin typeface="Times New Roman" panose="02020603050405020304" pitchFamily="18" charset="0"/>
                <a:ea typeface="SimSun" panose="02010600030101010101" pitchFamily="2" charset="-122"/>
              </a:rPr>
              <a:t>cho</a:t>
            </a:r>
            <a:r>
              <a:rPr lang="en-US" dirty="0">
                <a:latin typeface="Times New Roman" panose="02020603050405020304" pitchFamily="18" charset="0"/>
                <a:ea typeface="SimSun" panose="02010600030101010101" pitchFamily="2" charset="-122"/>
              </a:rPr>
              <a:t> Python </a:t>
            </a:r>
            <a:r>
              <a:rPr lang="en-US" dirty="0" err="1">
                <a:latin typeface="Times New Roman" panose="02020603050405020304" pitchFamily="18" charset="0"/>
                <a:ea typeface="SimSun" panose="02010600030101010101" pitchFamily="2" charset="-122"/>
              </a:rPr>
              <a:t>biết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tạo</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bộ</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giá</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trị</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trống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được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gọi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là</a:t>
            </a:r>
            <a:r>
              <a:rPr lang="en-US" dirty="0">
                <a:latin typeface="Times New Roman" panose="02020603050405020304" pitchFamily="18" charset="0"/>
                <a:ea typeface="SimSun" panose="02010600030101010101" pitchFamily="2" charset="-122"/>
              </a:rPr>
              <a:t> toppings </a:t>
            </a:r>
            <a:r>
              <a:rPr lang="en-US" dirty="0" err="1">
                <a:latin typeface="Times New Roman" panose="02020603050405020304" pitchFamily="18" charset="0"/>
                <a:ea typeface="SimSun" panose="02010600030101010101" pitchFamily="2" charset="-122"/>
              </a:rPr>
              <a:t>và</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đóng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gói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bất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giá</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trị</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nào</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nhận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được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vào</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bộ</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này</a:t>
            </a:r>
            <a:r>
              <a:rPr lang="en-US" dirty="0">
                <a:latin typeface="Times New Roman" panose="02020603050405020304" pitchFamily="18" charset="0"/>
                <a:ea typeface="SimSun" panose="02010600030101010101" pitchFamily="2" charset="-122"/>
              </a:rPr>
              <a:t>. </a:t>
            </a:r>
            <a:endParaRPr lang="en-US" dirty="0"/>
          </a:p>
        </p:txBody>
      </p:sp>
      <p:sp>
        <p:nvSpPr>
          <p:cNvPr id="9" name="Rectangle 8"/>
          <p:cNvSpPr/>
          <p:nvPr/>
        </p:nvSpPr>
        <p:spPr>
          <a:xfrm>
            <a:off x="1097280" y="5786734"/>
            <a:ext cx="5369357" cy="923330"/>
          </a:xfrm>
          <a:prstGeom prst="rect">
            <a:avLst/>
          </a:prstGeom>
        </p:spPr>
        <p:txBody>
          <a:bodyPr wrap="square">
            <a:spAutoFit/>
          </a:bodyPr>
          <a:lstStyle/>
          <a:p>
            <a:r>
              <a:rPr lang="en-US" dirty="0" err="1">
                <a:latin typeface="Times New Roman" panose="02020603050405020304" pitchFamily="18" charset="0"/>
                <a:ea typeface="SimSun" panose="02010600030101010101" pitchFamily="2" charset="-122"/>
              </a:rPr>
              <a:t>Lời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gọi</a:t>
            </a:r>
            <a:r>
              <a:rPr lang="en-US" dirty="0">
                <a:latin typeface="Times New Roman" panose="02020603050405020304" pitchFamily="18" charset="0"/>
                <a:ea typeface="SimSun" panose="02010600030101010101" pitchFamily="2" charset="-122"/>
              </a:rPr>
              <a:t> print() </a:t>
            </a:r>
            <a:r>
              <a:rPr lang="en-US" dirty="0" err="1">
                <a:latin typeface="Times New Roman" panose="02020603050405020304" pitchFamily="18" charset="0"/>
                <a:ea typeface="SimSun" panose="02010600030101010101" pitchFamily="2" charset="-122"/>
              </a:rPr>
              <a:t>trong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thân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hàm</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tạo</a:t>
            </a:r>
            <a:r>
              <a:rPr lang="en-US" dirty="0">
                <a:latin typeface="Times New Roman" panose="02020603050405020304" pitchFamily="18" charset="0"/>
                <a:ea typeface="SimSun" panose="02010600030101010101" pitchFamily="2" charset="-122"/>
              </a:rPr>
              <a:t> ra </a:t>
            </a:r>
            <a:r>
              <a:rPr lang="en-US" dirty="0" err="1">
                <a:latin typeface="Times New Roman" panose="02020603050405020304" pitchFamily="18" charset="0"/>
                <a:ea typeface="SimSun" panose="02010600030101010101" pitchFamily="2" charset="-122"/>
              </a:rPr>
              <a:t>kết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quả</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cho</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thấy</a:t>
            </a:r>
            <a:r>
              <a:rPr lang="en-US" dirty="0">
                <a:latin typeface="Times New Roman" panose="02020603050405020304" pitchFamily="18" charset="0"/>
                <a:ea typeface="SimSun" panose="02010600030101010101" pitchFamily="2" charset="-122"/>
              </a:rPr>
              <a:t> Python </a:t>
            </a:r>
            <a:r>
              <a:rPr lang="en-US" dirty="0" err="1">
                <a:latin typeface="Times New Roman" panose="02020603050405020304" pitchFamily="18" charset="0"/>
                <a:ea typeface="SimSun" panose="02010600030101010101" pitchFamily="2" charset="-122"/>
              </a:rPr>
              <a:t>có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thể</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xử</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lý</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lệnh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gọi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hàm</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với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giá</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trị</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và</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lệnh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gọi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ba</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giá</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trị</a:t>
            </a:r>
            <a:r>
              <a:rPr lang="en-US" dirty="0">
                <a:latin typeface="Times New Roman" panose="02020603050405020304" pitchFamily="18" charset="0"/>
                <a:ea typeface="SimSun" panose="02010600030101010101" pitchFamily="2" charset="-122"/>
              </a:rPr>
              <a:t>. </a:t>
            </a:r>
            <a:endParaRPr lang="en-US" dirty="0"/>
          </a:p>
        </p:txBody>
      </p:sp>
      <p:sp>
        <p:nvSpPr>
          <p:cNvPr id="11" name="Rectangle 10"/>
          <p:cNvSpPr/>
          <p:nvPr/>
        </p:nvSpPr>
        <p:spPr>
          <a:xfrm>
            <a:off x="7273747" y="5454335"/>
            <a:ext cx="4918253" cy="664797"/>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('pepperoni',)</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('mushrooms', 'green peppers', 'extra cheese')</a:t>
            </a:r>
          </a:p>
        </p:txBody>
      </p:sp>
    </p:spTree>
    <p:extLst>
      <p:ext uri="{BB962C8B-B14F-4D97-AF65-F5344CB8AC3E}">
        <p14:creationId xmlns:p14="http://schemas.microsoft.com/office/powerpoint/2010/main" val="54881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Nội dung</a:t>
            </a:r>
            <a:endParaRPr lang="en-US" b="1" dirty="0"/>
          </a:p>
        </p:txBody>
      </p:sp>
      <p:sp>
        <p:nvSpPr>
          <p:cNvPr id="3" name="Content Placeholder 2"/>
          <p:cNvSpPr>
            <a:spLocks noGrp="1"/>
          </p:cNvSpPr>
          <p:nvPr>
            <p:ph idx="1"/>
          </p:nvPr>
        </p:nvSpPr>
        <p:spPr/>
        <p:txBody>
          <a:bodyPr/>
          <a:lstStyle/>
          <a:p>
            <a:r>
              <a:rPr lang="en-US" sz="2800">
                <a:latin typeface="Calibri Light" panose="020F0302020204030204" pitchFamily="34" charset="0"/>
                <a:cs typeface="Calibri Light" panose="020F0302020204030204" pitchFamily="34" charset="0"/>
              </a:rPr>
              <a:t>Định nghĩa Hàm</a:t>
            </a:r>
          </a:p>
          <a:p>
            <a:r>
              <a:rPr lang="en-US" sz="2800">
                <a:latin typeface="Calibri Light" panose="020F0302020204030204" pitchFamily="34" charset="0"/>
                <a:cs typeface="Calibri Light" panose="020F0302020204030204" pitchFamily="34" charset="0"/>
              </a:rPr>
              <a:t>Truyền tham số</a:t>
            </a:r>
          </a:p>
          <a:p>
            <a:r>
              <a:rPr lang="en-US" sz="2800">
                <a:latin typeface="Calibri Light" panose="020F0302020204030204" pitchFamily="34" charset="0"/>
                <a:cs typeface="Calibri Light" panose="020F0302020204030204" pitchFamily="34" charset="0"/>
              </a:rPr>
              <a:t>Giá trị trả về</a:t>
            </a:r>
          </a:p>
          <a:p>
            <a:r>
              <a:rPr lang="en-US" sz="2800">
                <a:latin typeface="Calibri Light" panose="020F0302020204030204" pitchFamily="34" charset="0"/>
                <a:cs typeface="Calibri Light" panose="020F0302020204030204" pitchFamily="34" charset="0"/>
              </a:rPr>
              <a:t>Truyền một danh sách vào hàm</a:t>
            </a:r>
          </a:p>
          <a:p>
            <a:r>
              <a:rPr lang="en-US" sz="2800">
                <a:latin typeface="Calibri Light" panose="020F0302020204030204" pitchFamily="34" charset="0"/>
                <a:cs typeface="Calibri Light" panose="020F0302020204030204" pitchFamily="34" charset="0"/>
              </a:rPr>
              <a:t>Truyền một đối số tùy ý</a:t>
            </a:r>
          </a:p>
          <a:p>
            <a:r>
              <a:rPr lang="en-US" sz="2800">
                <a:latin typeface="Calibri Light" panose="020F0302020204030204" pitchFamily="34" charset="0"/>
                <a:cs typeface="Calibri Light" panose="020F0302020204030204" pitchFamily="34" charset="0"/>
              </a:rPr>
              <a:t>Lưu trữ hàm trong module</a:t>
            </a:r>
          </a:p>
          <a:p>
            <a:endParaRPr lang="vi-VN" sz="2800" dirty="0">
              <a:latin typeface="Calibri Light" panose="020F0302020204030204" pitchFamily="34" charset="0"/>
              <a:cs typeface="Calibri Light" panose="020F0302020204030204" pitchFamily="34" charset="0"/>
            </a:endParaRPr>
          </a:p>
          <a:p>
            <a:endParaRPr lang="en-US" dirty="0"/>
          </a:p>
        </p:txBody>
      </p:sp>
    </p:spTree>
    <p:extLst>
      <p:ext uri="{BB962C8B-B14F-4D97-AF65-F5344CB8AC3E}">
        <p14:creationId xmlns:p14="http://schemas.microsoft.com/office/powerpoint/2010/main" val="3197220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Truyền một đối số tùy ý</a:t>
            </a:r>
          </a:p>
        </p:txBody>
      </p:sp>
      <p:sp>
        <p:nvSpPr>
          <p:cNvPr id="3" name="Content Placeholder 2"/>
          <p:cNvSpPr>
            <a:spLocks noGrp="1"/>
          </p:cNvSpPr>
          <p:nvPr>
            <p:ph idx="1"/>
          </p:nvPr>
        </p:nvSpPr>
        <p:spPr>
          <a:xfrm>
            <a:off x="526693" y="1845734"/>
            <a:ext cx="11243463" cy="758477"/>
          </a:xfrm>
        </p:spPr>
        <p:txBody>
          <a:bodyPr/>
          <a:lstStyle/>
          <a:p>
            <a:r>
              <a:rPr lang="en-US"/>
              <a:t>T</a:t>
            </a:r>
            <a:r>
              <a:rPr lang="vi-VN"/>
              <a:t>hay thế lệnh gọi print() bằng một vòng lặp chạy qua danh sách các topping và mô tả bánh pizza đang được đặt hàng</a:t>
            </a:r>
            <a:endParaRPr lang="en-US"/>
          </a:p>
        </p:txBody>
      </p:sp>
      <p:sp>
        <p:nvSpPr>
          <p:cNvPr id="5" name="Rectangle 4"/>
          <p:cNvSpPr/>
          <p:nvPr/>
        </p:nvSpPr>
        <p:spPr>
          <a:xfrm>
            <a:off x="526694" y="2712585"/>
            <a:ext cx="6096000" cy="2528000"/>
          </a:xfrm>
          <a:prstGeom prst="rect">
            <a:avLst/>
          </a:prstGeom>
        </p:spPr>
        <p:txBody>
          <a:bodyPr>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def make_pizza(*toppings):</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"""Summarize the pizza we are about to make."""</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print("\nMaking a pizza with the following toppings:")</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for topping in toppings:</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print(f"- {topping}")</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make_pizza('pepperoni')</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make_pizza('mushrooms', 'green peppers', 'extra cheese')</a:t>
            </a:r>
          </a:p>
        </p:txBody>
      </p:sp>
      <p:sp>
        <p:nvSpPr>
          <p:cNvPr id="7" name="Rectangle 6"/>
          <p:cNvSpPr/>
          <p:nvPr/>
        </p:nvSpPr>
        <p:spPr>
          <a:xfrm>
            <a:off x="7056729" y="2604211"/>
            <a:ext cx="4501286" cy="2272545"/>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Making a pizza with the following toppings:</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pepperoni</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Making a pizza with the following toppings:</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mushrooms</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green peppers</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extra cheese</a:t>
            </a:r>
          </a:p>
        </p:txBody>
      </p:sp>
      <p:sp>
        <p:nvSpPr>
          <p:cNvPr id="9" name="Rectangle 8"/>
          <p:cNvSpPr/>
          <p:nvPr/>
        </p:nvSpPr>
        <p:spPr>
          <a:xfrm>
            <a:off x="1097280" y="5702019"/>
            <a:ext cx="6061275" cy="369332"/>
          </a:xfrm>
          <a:prstGeom prst="rect">
            <a:avLst/>
          </a:prstGeom>
        </p:spPr>
        <p:txBody>
          <a:bodyPr wrap="none">
            <a:spAutoFit/>
          </a:bodyPr>
          <a:lstStyle/>
          <a:p>
            <a:r>
              <a:rPr lang="en-US">
                <a:latin typeface="Times New Roman" panose="02020603050405020304" pitchFamily="18" charset="0"/>
                <a:ea typeface="SimSun" panose="02010600030101010101" pitchFamily="2" charset="-122"/>
              </a:rPr>
              <a:t>Cú pháp này hoạt động bất kể hàm nhận được bao nhiêu đối số.</a:t>
            </a:r>
            <a:endParaRPr lang="en-US"/>
          </a:p>
        </p:txBody>
      </p:sp>
    </p:spTree>
    <p:extLst>
      <p:ext uri="{BB962C8B-B14F-4D97-AF65-F5344CB8AC3E}">
        <p14:creationId xmlns:p14="http://schemas.microsoft.com/office/powerpoint/2010/main" val="1280390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Kết hợp đối số vị trí và tùy ý</a:t>
            </a:r>
          </a:p>
        </p:txBody>
      </p:sp>
      <p:sp>
        <p:nvSpPr>
          <p:cNvPr id="5" name="Rectangle 4"/>
          <p:cNvSpPr/>
          <p:nvPr/>
        </p:nvSpPr>
        <p:spPr>
          <a:xfrm>
            <a:off x="856323" y="1655119"/>
            <a:ext cx="10986542" cy="707886"/>
          </a:xfrm>
          <a:prstGeom prst="rect">
            <a:avLst/>
          </a:prstGeom>
        </p:spPr>
        <p:txBody>
          <a:bodyPr wrap="square">
            <a:spAutoFit/>
          </a:bodyPr>
          <a:lstStyle/>
          <a:p>
            <a:r>
              <a:rPr lang="en-US" dirty="0" err="1">
                <a:latin typeface="Times New Roman" panose="02020603050405020304" pitchFamily="18" charset="0"/>
                <a:ea typeface="SimSun" panose="02010600030101010101" pitchFamily="2" charset="-122"/>
              </a:rPr>
              <a:t>Nếu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muốn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hàm</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chấp</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nhận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số</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loại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đối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số</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khác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nhau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thì</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tham</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số</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chấp</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nhận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số</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đối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số</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tùy</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ý</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phải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được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đặt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cuối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cùng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trong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định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nghĩa</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hàm</a:t>
            </a:r>
            <a:r>
              <a:rPr lang="en-US" dirty="0">
                <a:latin typeface="Times New Roman" panose="02020603050405020304" pitchFamily="18" charset="0"/>
                <a:ea typeface="SimSun" panose="02010600030101010101" pitchFamily="2" charset="-122"/>
              </a:rPr>
              <a:t>. </a:t>
            </a:r>
            <a:endParaRPr lang="en-US" dirty="0"/>
          </a:p>
        </p:txBody>
      </p:sp>
      <p:sp>
        <p:nvSpPr>
          <p:cNvPr id="7" name="Rectangle 6"/>
          <p:cNvSpPr/>
          <p:nvPr/>
        </p:nvSpPr>
        <p:spPr>
          <a:xfrm>
            <a:off x="856322" y="2396115"/>
            <a:ext cx="10986542" cy="417871"/>
          </a:xfrm>
          <a:prstGeom prst="rect">
            <a:avLst/>
          </a:prstGeom>
        </p:spPr>
        <p:txBody>
          <a:bodyPr wrap="square">
            <a:spAutoFit/>
          </a:bodyPr>
          <a:lstStyle/>
          <a:p>
            <a:pPr algn="just">
              <a:lnSpc>
                <a:spcPct val="115000"/>
              </a:lnSpc>
              <a:spcBef>
                <a:spcPts val="300"/>
              </a:spcBef>
              <a:spcAft>
                <a:spcPts val="300"/>
              </a:spcAft>
            </a:pPr>
            <a:r>
              <a:rPr lang="en-US" spc="-20" dirty="0">
                <a:latin typeface="Times New Roman" panose="02020603050405020304" pitchFamily="18" charset="0"/>
                <a:ea typeface="SimSun" panose="02010600030101010101" pitchFamily="2" charset="-122"/>
              </a:rPr>
              <a:t>Python </a:t>
            </a:r>
            <a:r>
              <a:rPr lang="en-US" spc="-20" dirty="0" err="1">
                <a:latin typeface="Times New Roman" panose="02020603050405020304" pitchFamily="18" charset="0"/>
                <a:ea typeface="SimSun" panose="02010600030101010101" pitchFamily="2" charset="-122"/>
              </a:rPr>
              <a:t>khớp</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các</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đối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số</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vị</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trí</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và</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từ</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khóa</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trước</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rồi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thu</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thập</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bất</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kỳ</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đối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số</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nào</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còn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lại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trong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tham</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số</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cuối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cùng</a:t>
            </a:r>
            <a:r>
              <a:rPr lang="en-US" spc="-20" dirty="0">
                <a:latin typeface="Times New Roman" panose="02020603050405020304" pitchFamily="18" charset="0"/>
                <a:ea typeface="SimSun" panose="02010600030101010101" pitchFamily="2" charset="-122"/>
              </a:rPr>
              <a:t>.</a:t>
            </a:r>
          </a:p>
        </p:txBody>
      </p:sp>
      <p:sp>
        <p:nvSpPr>
          <p:cNvPr id="9" name="Rectangle 8"/>
          <p:cNvSpPr/>
          <p:nvPr/>
        </p:nvSpPr>
        <p:spPr>
          <a:xfrm>
            <a:off x="559613" y="3167929"/>
            <a:ext cx="5566867" cy="3108543"/>
          </a:xfrm>
          <a:prstGeom prst="rect">
            <a:avLst/>
          </a:prstGeom>
        </p:spPr>
        <p:txBody>
          <a:bodyPr wrap="square">
            <a:spAutoFit/>
          </a:bodyPr>
          <a:lstStyle/>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def</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make_pizza</a:t>
            </a:r>
            <a:r>
              <a:rPr lang="en-US" sz="1400" spc="-20" dirty="0">
                <a:latin typeface="Courier New" panose="02070309020205020404" pitchFamily="49" charset="0"/>
                <a:ea typeface="SimSun" panose="02010600030101010101" pitchFamily="2" charset="-122"/>
              </a:rPr>
              <a:t>(size, *toppings):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"""Summarize the pizza we are about to make."""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print(f"\</a:t>
            </a:r>
            <a:r>
              <a:rPr lang="en-US" sz="1400" spc="-20" dirty="0" err="1">
                <a:latin typeface="Courier New" panose="02070309020205020404" pitchFamily="49" charset="0"/>
                <a:ea typeface="SimSun" panose="02010600030101010101" pitchFamily="2" charset="-122"/>
              </a:rPr>
              <a:t>nMaking</a:t>
            </a:r>
            <a:r>
              <a:rPr lang="en-US" sz="1400" spc="-20" dirty="0">
                <a:latin typeface="Courier New" panose="02070309020205020404" pitchFamily="49" charset="0"/>
                <a:ea typeface="SimSun" panose="02010600030101010101" pitchFamily="2" charset="-122"/>
              </a:rPr>
              <a:t> a {size}-inch pizza with the following toppings:")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for topping in toppings: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print(f"- {topping}")</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make_pizza</a:t>
            </a:r>
            <a:r>
              <a:rPr lang="en-US" sz="1400" spc="-20" dirty="0">
                <a:latin typeface="Courier New" panose="02070309020205020404" pitchFamily="49" charset="0"/>
                <a:ea typeface="SimSun" panose="02010600030101010101" pitchFamily="2" charset="-122"/>
              </a:rPr>
              <a:t>(16, 'pepperoni')</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make_pizza</a:t>
            </a:r>
            <a:r>
              <a:rPr lang="en-US" sz="1400" spc="-20" dirty="0">
                <a:latin typeface="Courier New" panose="02070309020205020404" pitchFamily="49" charset="0"/>
                <a:ea typeface="SimSun" panose="02010600030101010101" pitchFamily="2" charset="-122"/>
              </a:rPr>
              <a:t>(12, 'mushrooms', 'green peppers', 'extra cheese')</a:t>
            </a:r>
          </a:p>
        </p:txBody>
      </p:sp>
      <p:sp>
        <p:nvSpPr>
          <p:cNvPr id="11" name="Rectangle 10"/>
          <p:cNvSpPr/>
          <p:nvPr/>
        </p:nvSpPr>
        <p:spPr>
          <a:xfrm>
            <a:off x="6837274" y="3774103"/>
            <a:ext cx="6096000" cy="2272545"/>
          </a:xfrm>
          <a:prstGeom prst="rect">
            <a:avLst/>
          </a:prstGeom>
        </p:spPr>
        <p:txBody>
          <a:bodyPr>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Making a 16-inch pizza with the following toppings:</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pepperoni</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Making a 12-inch pizza with the following toppings:</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mushrooms</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green peppers</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extra cheese</a:t>
            </a:r>
          </a:p>
        </p:txBody>
      </p:sp>
    </p:spTree>
    <p:extLst>
      <p:ext uri="{BB962C8B-B14F-4D97-AF65-F5344CB8AC3E}">
        <p14:creationId xmlns:p14="http://schemas.microsoft.com/office/powerpoint/2010/main" val="786415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Sử dụng đối số từ khóa tùy ý</a:t>
            </a:r>
          </a:p>
        </p:txBody>
      </p:sp>
      <p:sp>
        <p:nvSpPr>
          <p:cNvPr id="3" name="Content Placeholder 2"/>
          <p:cNvSpPr>
            <a:spLocks noGrp="1"/>
          </p:cNvSpPr>
          <p:nvPr>
            <p:ph idx="1"/>
          </p:nvPr>
        </p:nvSpPr>
        <p:spPr>
          <a:xfrm>
            <a:off x="1097278" y="1734759"/>
            <a:ext cx="10734503" cy="1080346"/>
          </a:xfrm>
        </p:spPr>
        <p:txBody>
          <a:bodyPr/>
          <a:lstStyle/>
          <a:p>
            <a:r>
              <a:rPr lang="vi-VN" dirty="0"/>
              <a:t>Đôi khi ta muốn chấp nhận một số lượng đối số tùy ý, nhưng ta sẽ không biết trước loại thông tin nào sẽ được chuyển đến hàm. Trong trường hợp này, ta có thể viết các hàm chấp nhận nhiều cặp khóa-giá trị như câu lệnh gọi cung cấp. </a:t>
            </a:r>
            <a:endParaRPr lang="en-US" dirty="0"/>
          </a:p>
        </p:txBody>
      </p:sp>
      <p:sp>
        <p:nvSpPr>
          <p:cNvPr id="5" name="Rectangle 4"/>
          <p:cNvSpPr/>
          <p:nvPr/>
        </p:nvSpPr>
        <p:spPr>
          <a:xfrm>
            <a:off x="1499060" y="3327724"/>
            <a:ext cx="9392717" cy="3262432"/>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def </a:t>
            </a:r>
            <a:r>
              <a:rPr lang="en-US" sz="1400" spc="-20" dirty="0" err="1">
                <a:latin typeface="Courier New" panose="02070309020205020404" pitchFamily="49" charset="0"/>
                <a:ea typeface="SimSun" panose="02010600030101010101" pitchFamily="2" charset="-122"/>
              </a:rPr>
              <a:t>build_profile</a:t>
            </a:r>
            <a:r>
              <a:rPr lang="en-US" sz="1400" spc="-20" dirty="0">
                <a:latin typeface="Courier New" panose="02070309020205020404" pitchFamily="49" charset="0"/>
                <a:ea typeface="SimSun" panose="02010600030101010101" pitchFamily="2" charset="-122"/>
              </a:rPr>
              <a:t>(first, last, </a:t>
            </a:r>
            <a:r>
              <a:rPr lang="en-US" sz="1400" b="1" spc="-20" dirty="0">
                <a:latin typeface="Courier New" panose="02070309020205020404" pitchFamily="49" charset="0"/>
                <a:ea typeface="SimSun" panose="02010600030101010101" pitchFamily="2" charset="-122"/>
              </a:rPr>
              <a:t>**</a:t>
            </a:r>
            <a:r>
              <a:rPr lang="en-US" sz="1400" b="1" spc="-20" dirty="0" err="1">
                <a:latin typeface="Courier New" panose="02070309020205020404" pitchFamily="49" charset="0"/>
                <a:ea typeface="SimSun" panose="02010600030101010101" pitchFamily="2" charset="-122"/>
              </a:rPr>
              <a:t>user_info</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"""Build a dictionary containing everything we know about a user."""</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user_info</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first_name</a:t>
            </a:r>
            <a:r>
              <a:rPr lang="en-US" sz="1400" spc="-20" dirty="0">
                <a:latin typeface="Courier New" panose="02070309020205020404" pitchFamily="49" charset="0"/>
                <a:ea typeface="SimSun" panose="02010600030101010101" pitchFamily="2" charset="-122"/>
              </a:rPr>
              <a:t>'] = first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user_info</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last_name</a:t>
            </a:r>
            <a:r>
              <a:rPr lang="en-US" sz="1400" spc="-20" dirty="0">
                <a:latin typeface="Courier New" panose="02070309020205020404" pitchFamily="49" charset="0"/>
                <a:ea typeface="SimSun" panose="02010600030101010101" pitchFamily="2" charset="-122"/>
              </a:rPr>
              <a:t>'] = last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return </a:t>
            </a:r>
            <a:r>
              <a:rPr lang="en-US" sz="1400" spc="-20" dirty="0" err="1">
                <a:latin typeface="Courier New" panose="02070309020205020404" pitchFamily="49" charset="0"/>
                <a:ea typeface="SimSun" panose="02010600030101010101" pitchFamily="2" charset="-122"/>
              </a:rPr>
              <a:t>user_info</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user_profile</a:t>
            </a:r>
            <a:r>
              <a:rPr lang="en-US" sz="1400" spc="-20" dirty="0">
                <a:latin typeface="Courier New" panose="02070309020205020404" pitchFamily="49" charset="0"/>
                <a:ea typeface="SimSun" panose="02010600030101010101" pitchFamily="2" charset="-122"/>
              </a:rPr>
              <a:t> = </a:t>
            </a:r>
            <a:r>
              <a:rPr lang="en-US" sz="1400" spc="-20" dirty="0" err="1">
                <a:latin typeface="Courier New" panose="02070309020205020404" pitchFamily="49" charset="0"/>
                <a:ea typeface="SimSun" panose="02010600030101010101" pitchFamily="2" charset="-122"/>
              </a:rPr>
              <a:t>build_profile</a:t>
            </a:r>
            <a:r>
              <a:rPr lang="en-US" sz="1400" spc="-20" dirty="0">
                <a:latin typeface="Courier New" panose="02070309020205020404" pitchFamily="49" charset="0"/>
                <a:ea typeface="SimSun" panose="02010600030101010101" pitchFamily="2" charset="-122"/>
              </a:rPr>
              <a:t>('albert', '</a:t>
            </a:r>
            <a:r>
              <a:rPr lang="en-US" sz="1400" spc="-20" dirty="0" err="1">
                <a:latin typeface="Courier New" panose="02070309020205020404" pitchFamily="49" charset="0"/>
                <a:ea typeface="SimSun" panose="02010600030101010101" pitchFamily="2" charset="-122"/>
              </a:rPr>
              <a:t>einstein</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location='</a:t>
            </a:r>
            <a:r>
              <a:rPr lang="en-US" sz="1400" spc="-20" dirty="0" err="1">
                <a:latin typeface="Courier New" panose="02070309020205020404" pitchFamily="49" charset="0"/>
                <a:ea typeface="SimSun" panose="02010600030101010101" pitchFamily="2" charset="-122"/>
              </a:rPr>
              <a:t>princeton</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field='physics')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user_profile</a:t>
            </a:r>
            <a:r>
              <a:rPr lang="en-US" sz="1400" spc="-20" dirty="0">
                <a:latin typeface="Courier New" panose="02070309020205020404" pitchFamily="49" charset="0"/>
                <a:ea typeface="SimSun" panose="02010600030101010101" pitchFamily="2" charset="-122"/>
              </a:rPr>
              <a:t>)</a:t>
            </a:r>
          </a:p>
        </p:txBody>
      </p:sp>
    </p:spTree>
    <p:extLst>
      <p:ext uri="{BB962C8B-B14F-4D97-AF65-F5344CB8AC3E}">
        <p14:creationId xmlns:p14="http://schemas.microsoft.com/office/powerpoint/2010/main" val="92330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Sử dụng đối số từ khóa tùy ý</a:t>
            </a:r>
          </a:p>
        </p:txBody>
      </p:sp>
      <p:sp>
        <p:nvSpPr>
          <p:cNvPr id="3" name="Content Placeholder 2"/>
          <p:cNvSpPr>
            <a:spLocks noGrp="1"/>
          </p:cNvSpPr>
          <p:nvPr>
            <p:ph idx="1"/>
          </p:nvPr>
        </p:nvSpPr>
        <p:spPr>
          <a:xfrm>
            <a:off x="1194262" y="1525536"/>
            <a:ext cx="10058400" cy="1036455"/>
          </a:xfrm>
        </p:spPr>
        <p:txBody>
          <a:bodyPr/>
          <a:lstStyle/>
          <a:p>
            <a:r>
              <a:rPr lang="vi-VN" dirty="0"/>
              <a:t>Trong phần nội dung của build_profile(), chúng ta thêm họ và tên vào từ điển user_info vì chúng ta sẽ luôn nhận được hai phần thông tin này từ người dùng và chúng chưa được đưa vào từ điển. Sau đó, chúng ta trả lại từ điển user_info cho dòng gọi hàm.</a:t>
            </a:r>
            <a:endParaRPr lang="en-US" dirty="0"/>
          </a:p>
        </p:txBody>
      </p:sp>
      <p:sp>
        <p:nvSpPr>
          <p:cNvPr id="5" name="Rectangle 4"/>
          <p:cNvSpPr/>
          <p:nvPr/>
        </p:nvSpPr>
        <p:spPr>
          <a:xfrm>
            <a:off x="1194262" y="3429000"/>
            <a:ext cx="10058400" cy="729430"/>
          </a:xfrm>
          <a:prstGeom prst="rect">
            <a:avLst/>
          </a:prstGeom>
        </p:spPr>
        <p:txBody>
          <a:bodyPr wrap="square">
            <a:spAutoFit/>
          </a:bodyPr>
          <a:lstStyle/>
          <a:p>
            <a:pPr algn="just">
              <a:lnSpc>
                <a:spcPct val="115000"/>
              </a:lnSpc>
              <a:spcBef>
                <a:spcPts val="300"/>
              </a:spcBef>
              <a:spcAft>
                <a:spcPts val="300"/>
              </a:spcAft>
            </a:pPr>
            <a:r>
              <a:rPr lang="en-US" spc="-20" dirty="0" err="1">
                <a:latin typeface="Times New Roman" panose="02020603050405020304" pitchFamily="18" charset="0"/>
                <a:ea typeface="SimSun" panose="02010600030101010101" pitchFamily="2" charset="-122"/>
              </a:rPr>
              <a:t>Gọi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build_profile</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truyền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cho</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nó</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tên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là</a:t>
            </a:r>
            <a:r>
              <a:rPr lang="en-US" spc="-20" dirty="0">
                <a:latin typeface="Times New Roman" panose="02020603050405020304" pitchFamily="18" charset="0"/>
                <a:ea typeface="SimSun" panose="02010600030101010101" pitchFamily="2" charset="-122"/>
              </a:rPr>
              <a:t> 'albert', </a:t>
            </a:r>
            <a:r>
              <a:rPr lang="en-US" spc="-20" dirty="0" err="1">
                <a:latin typeface="Times New Roman" panose="02020603050405020304" pitchFamily="18" charset="0"/>
                <a:ea typeface="SimSun" panose="02010600030101010101" pitchFamily="2" charset="-122"/>
              </a:rPr>
              <a:t>họ</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einstein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và</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hai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cặp</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khóa-giá</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trị</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là</a:t>
            </a:r>
            <a:r>
              <a:rPr lang="en-US" spc="-20" dirty="0">
                <a:latin typeface="Times New Roman" panose="02020603050405020304" pitchFamily="18" charset="0"/>
                <a:ea typeface="SimSun" panose="02010600030101010101" pitchFamily="2" charset="-122"/>
              </a:rPr>
              <a:t> location = 'Princeton' </a:t>
            </a:r>
            <a:r>
              <a:rPr lang="en-US" spc="-20" dirty="0" err="1">
                <a:latin typeface="Times New Roman" panose="02020603050405020304" pitchFamily="18" charset="0"/>
                <a:ea typeface="SimSun" panose="02010600030101010101" pitchFamily="2" charset="-122"/>
              </a:rPr>
              <a:t>và</a:t>
            </a:r>
            <a:r>
              <a:rPr lang="en-US" spc="-20" dirty="0">
                <a:latin typeface="Times New Roman" panose="02020603050405020304" pitchFamily="18" charset="0"/>
                <a:ea typeface="SimSun" panose="02010600030101010101" pitchFamily="2" charset="-122"/>
              </a:rPr>
              <a:t> field = 'Physics'. </a:t>
            </a:r>
            <a:r>
              <a:rPr lang="en-US" spc="-20" dirty="0" err="1">
                <a:latin typeface="Times New Roman" panose="02020603050405020304" pitchFamily="18" charset="0"/>
                <a:ea typeface="SimSun" panose="02010600030101010101" pitchFamily="2" charset="-122"/>
              </a:rPr>
              <a:t>Gán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hồ</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sơ</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đã</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trả</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về</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cho</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user_profile</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và</a:t>
            </a:r>
            <a:r>
              <a:rPr lang="en-US" spc="-20" dirty="0">
                <a:latin typeface="Times New Roman" panose="02020603050405020304" pitchFamily="18" charset="0"/>
                <a:ea typeface="SimSun" panose="02010600030101010101" pitchFamily="2" charset="-122"/>
              </a:rPr>
              <a:t> in </a:t>
            </a:r>
            <a:r>
              <a:rPr lang="en-US" spc="-20" dirty="0" err="1">
                <a:latin typeface="Times New Roman" panose="02020603050405020304" pitchFamily="18" charset="0"/>
                <a:ea typeface="SimSun" panose="02010600030101010101" pitchFamily="2" charset="-122"/>
              </a:rPr>
              <a:t>user_profile</a:t>
            </a:r>
            <a:r>
              <a:rPr lang="en-US" spc="-20" dirty="0">
                <a:latin typeface="Times New Roman" panose="02020603050405020304" pitchFamily="18" charset="0"/>
                <a:ea typeface="SimSun" panose="02010600030101010101" pitchFamily="2" charset="-122"/>
              </a:rPr>
              <a:t>:</a:t>
            </a:r>
          </a:p>
        </p:txBody>
      </p:sp>
      <p:sp>
        <p:nvSpPr>
          <p:cNvPr id="7" name="Rectangle 6"/>
          <p:cNvSpPr/>
          <p:nvPr/>
        </p:nvSpPr>
        <p:spPr>
          <a:xfrm>
            <a:off x="1213103" y="4398188"/>
            <a:ext cx="6876289" cy="572080"/>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{'location':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princeton</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'field': 'physics',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first_name</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'albert',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last_name</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einstein</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p>
        </p:txBody>
      </p:sp>
      <p:sp>
        <p:nvSpPr>
          <p:cNvPr id="9" name="Rectangle 8"/>
          <p:cNvSpPr/>
          <p:nvPr/>
        </p:nvSpPr>
        <p:spPr>
          <a:xfrm>
            <a:off x="1213103" y="5332464"/>
            <a:ext cx="10058401" cy="729430"/>
          </a:xfrm>
          <a:prstGeom prst="rect">
            <a:avLst/>
          </a:prstGeom>
        </p:spPr>
        <p:txBody>
          <a:bodyPr wrap="square">
            <a:spAutoFit/>
          </a:bodyPr>
          <a:lstStyle/>
          <a:p>
            <a:pPr algn="just">
              <a:lnSpc>
                <a:spcPct val="115000"/>
              </a:lnSpc>
              <a:spcBef>
                <a:spcPts val="300"/>
              </a:spcBef>
              <a:spcAft>
                <a:spcPts val="300"/>
              </a:spcAft>
            </a:pPr>
            <a:r>
              <a:rPr lang="en-US" spc="-20" dirty="0" err="1">
                <a:latin typeface="Times New Roman" panose="02020603050405020304" pitchFamily="18" charset="0"/>
                <a:ea typeface="SimSun" panose="02010600030101010101" pitchFamily="2" charset="-122"/>
              </a:rPr>
              <a:t>Từ</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điển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trả</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về</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chứa</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họ</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và</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tên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của</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người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dùng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trong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trường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hợp</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này</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là</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cả</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vị</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trí</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và</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lĩnh</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vực</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nghiên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cứu</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Hàm</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sẽ</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hoạt</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động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bất</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kể</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có</a:t>
            </a:r>
            <a:r>
              <a:rPr lang="en-US" spc="-20" dirty="0">
                <a:latin typeface="Times New Roman" panose="02020603050405020304" pitchFamily="18" charset="0"/>
                <a:ea typeface="SimSun" panose="02010600030101010101" pitchFamily="2" charset="-122"/>
              </a:rPr>
              <a:t> bao </a:t>
            </a:r>
            <a:r>
              <a:rPr lang="en-US" spc="-20" dirty="0" err="1">
                <a:latin typeface="Times New Roman" panose="02020603050405020304" pitchFamily="18" charset="0"/>
                <a:ea typeface="SimSun" panose="02010600030101010101" pitchFamily="2" charset="-122"/>
              </a:rPr>
              <a:t>nhiêu</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cặp</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khóa-giá</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trị</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bổ</a:t>
            </a:r>
            <a:r>
              <a:rPr lang="en-US" spc="-20" dirty="0">
                <a:latin typeface="Times New Roman" panose="02020603050405020304" pitchFamily="18" charset="0"/>
                <a:ea typeface="SimSun" panose="02010600030101010101" pitchFamily="2" charset="-122"/>
              </a:rPr>
              <a:t> sung </a:t>
            </a:r>
            <a:r>
              <a:rPr lang="en-US" spc="-20" dirty="0" err="1">
                <a:latin typeface="Times New Roman" panose="02020603050405020304" pitchFamily="18" charset="0"/>
                <a:ea typeface="SimSun" panose="02010600030101010101" pitchFamily="2" charset="-122"/>
              </a:rPr>
              <a:t>được</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cung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cấp</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trong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lệnh</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gọi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hàm</a:t>
            </a:r>
            <a:r>
              <a:rPr lang="en-US" spc="-20" dirty="0">
                <a:latin typeface="Times New Roman" panose="02020603050405020304" pitchFamily="18" charset="0"/>
                <a:ea typeface="SimSun" panose="02010600030101010101" pitchFamily="2" charset="-122"/>
              </a:rPr>
              <a:t>.</a:t>
            </a:r>
          </a:p>
        </p:txBody>
      </p:sp>
    </p:spTree>
    <p:extLst>
      <p:ext uri="{BB962C8B-B14F-4D97-AF65-F5344CB8AC3E}">
        <p14:creationId xmlns:p14="http://schemas.microsoft.com/office/powerpoint/2010/main" val="8665374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7.6. Lưu trữ hàm trong module</a:t>
            </a:r>
          </a:p>
        </p:txBody>
      </p:sp>
      <p:sp>
        <p:nvSpPr>
          <p:cNvPr id="3" name="Content Placeholder 2"/>
          <p:cNvSpPr>
            <a:spLocks noGrp="1"/>
          </p:cNvSpPr>
          <p:nvPr>
            <p:ph idx="1"/>
          </p:nvPr>
        </p:nvSpPr>
        <p:spPr/>
        <p:txBody>
          <a:bodyPr>
            <a:normAutofit fontScale="92500" lnSpcReduction="10000"/>
          </a:bodyPr>
          <a:lstStyle/>
          <a:p>
            <a:r>
              <a:rPr lang="vi-VN"/>
              <a:t>Một ưu điểm của các hàm là cách chúng tách các khối mã nguồn khỏi chương trình chính. Bằng cách sử dụng tên mô tả cho các hàm, chương trình chính sẽ dễ theo dõi hơn nhiều. </a:t>
            </a:r>
            <a:endParaRPr lang="en-US"/>
          </a:p>
          <a:p>
            <a:r>
              <a:rPr lang="vi-VN"/>
              <a:t>Ta có thể lưu trữ các hàm của mình trong một tệp riêng được gọi là mô-đun và sau đó nhập mô-đun đó vào chương trình chính. Một câu lệnh nhập (import) yêu cầu Python làm cho code trong một mô-đun có sẵn trong tệp chương trình hiện đang chạy.</a:t>
            </a:r>
            <a:endParaRPr lang="en-US"/>
          </a:p>
          <a:p>
            <a:r>
              <a:rPr lang="vi-VN"/>
              <a:t>Việc lưu trữ các hàm trong một tệp riêng biệt cho phép ẩn các chi tiết của code chương trình và tập trung vào logic cấp cao hơn của nó. Nó cũng cho phép sử dụng lại các hàm trong nhiều chương trình khác nhau. </a:t>
            </a:r>
            <a:endParaRPr lang="en-US"/>
          </a:p>
          <a:p>
            <a:r>
              <a:rPr lang="vi-VN"/>
              <a:t>Khi ta lưu trữ các hàm của mình trong các tệp riêng biệt, ta có thể chia sẻ các tệp đó với các lập trình viên khác mà không cần phải chia sẻ toàn bộ chương trình của mình. Biết cách import các hàm cũng cho phép ta sử dụng thư viện các hàm mà các lập trình viên khác đã viết.</a:t>
            </a:r>
            <a:endParaRPr lang="en-US"/>
          </a:p>
        </p:txBody>
      </p:sp>
    </p:spTree>
    <p:extLst>
      <p:ext uri="{BB962C8B-B14F-4D97-AF65-F5344CB8AC3E}">
        <p14:creationId xmlns:p14="http://schemas.microsoft.com/office/powerpoint/2010/main" val="3962601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Import toàn bộ module</a:t>
            </a:r>
          </a:p>
        </p:txBody>
      </p:sp>
      <p:sp>
        <p:nvSpPr>
          <p:cNvPr id="3" name="Content Placeholder 2"/>
          <p:cNvSpPr>
            <a:spLocks noGrp="1"/>
          </p:cNvSpPr>
          <p:nvPr>
            <p:ph idx="1"/>
          </p:nvPr>
        </p:nvSpPr>
        <p:spPr>
          <a:xfrm>
            <a:off x="1066800" y="1538294"/>
            <a:ext cx="10058400" cy="831629"/>
          </a:xfrm>
        </p:spPr>
        <p:txBody>
          <a:bodyPr/>
          <a:lstStyle/>
          <a:p>
            <a:r>
              <a:rPr lang="vi-VN" dirty="0"/>
              <a:t>Để bắt đầu import các hàm, trước tiên chúng ta cần tạo một mô-đun. </a:t>
            </a:r>
            <a:endParaRPr lang="en-US" dirty="0"/>
          </a:p>
          <a:p>
            <a:r>
              <a:rPr lang="vi-VN" dirty="0"/>
              <a:t>Mô-đun là một tệp kết thúc bằng .py có chứa code muốn import vào chương trình chính. </a:t>
            </a:r>
            <a:endParaRPr lang="en-US" dirty="0"/>
          </a:p>
        </p:txBody>
      </p:sp>
      <p:sp>
        <p:nvSpPr>
          <p:cNvPr id="7" name="Rectangle 6"/>
          <p:cNvSpPr/>
          <p:nvPr/>
        </p:nvSpPr>
        <p:spPr>
          <a:xfrm>
            <a:off x="1415933" y="3061432"/>
            <a:ext cx="9487594" cy="1638910"/>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def </a:t>
            </a:r>
            <a:r>
              <a:rPr lang="en-US" sz="1400" spc="-20" dirty="0" err="1">
                <a:latin typeface="Courier New" panose="02070309020205020404" pitchFamily="49" charset="0"/>
                <a:ea typeface="SimSun" panose="02010600030101010101" pitchFamily="2" charset="-122"/>
              </a:rPr>
              <a:t>make_pizza</a:t>
            </a:r>
            <a:r>
              <a:rPr lang="en-US" sz="1400" spc="-20" dirty="0">
                <a:latin typeface="Courier New" panose="02070309020205020404" pitchFamily="49" charset="0"/>
                <a:ea typeface="SimSun" panose="02010600030101010101" pitchFamily="2" charset="-122"/>
              </a:rPr>
              <a:t>(size, *toppings):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"""Summarize the pizza we are about to make."""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print(f"\</a:t>
            </a:r>
            <a:r>
              <a:rPr lang="en-US" sz="1400" spc="-20" dirty="0" err="1">
                <a:latin typeface="Courier New" panose="02070309020205020404" pitchFamily="49" charset="0"/>
                <a:ea typeface="SimSun" panose="02010600030101010101" pitchFamily="2" charset="-122"/>
              </a:rPr>
              <a:t>nMaking</a:t>
            </a:r>
            <a:r>
              <a:rPr lang="en-US" sz="1400" spc="-20" dirty="0">
                <a:latin typeface="Courier New" panose="02070309020205020404" pitchFamily="49" charset="0"/>
                <a:ea typeface="SimSun" panose="02010600030101010101" pitchFamily="2" charset="-122"/>
              </a:rPr>
              <a:t> a {size}-inch pizza with the following toppings:")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for topping in toppings: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print(f"- {topping}")</a:t>
            </a:r>
          </a:p>
        </p:txBody>
      </p:sp>
      <p:sp>
        <p:nvSpPr>
          <p:cNvPr id="8" name="Rectangle 7"/>
          <p:cNvSpPr/>
          <p:nvPr/>
        </p:nvSpPr>
        <p:spPr>
          <a:xfrm>
            <a:off x="1097279" y="2753655"/>
            <a:ext cx="1023357" cy="307777"/>
          </a:xfrm>
          <a:prstGeom prst="rect">
            <a:avLst/>
          </a:prstGeom>
        </p:spPr>
        <p:txBody>
          <a:bodyPr wrap="none">
            <a:spAutoFit/>
          </a:bodyPr>
          <a:lstStyle/>
          <a:p>
            <a:r>
              <a:rPr lang="en-US" sz="1400" b="1" spc="-20">
                <a:latin typeface="Courier New" panose="02070309020205020404" pitchFamily="49" charset="0"/>
                <a:ea typeface="SimSun" panose="02010600030101010101" pitchFamily="2" charset="-122"/>
              </a:rPr>
              <a:t>pizza.py</a:t>
            </a:r>
            <a:endParaRPr lang="en-US" sz="1400" b="1"/>
          </a:p>
        </p:txBody>
      </p:sp>
      <p:sp>
        <p:nvSpPr>
          <p:cNvPr id="10" name="Rectangle 9"/>
          <p:cNvSpPr/>
          <p:nvPr/>
        </p:nvSpPr>
        <p:spPr>
          <a:xfrm>
            <a:off x="1608957" y="5118217"/>
            <a:ext cx="8574134" cy="1314206"/>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import pizza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pizza.make_pizza</a:t>
            </a:r>
            <a:r>
              <a:rPr lang="en-US" sz="1400" spc="-20" dirty="0">
                <a:latin typeface="Courier New" panose="02070309020205020404" pitchFamily="49" charset="0"/>
                <a:ea typeface="SimSun" panose="02010600030101010101" pitchFamily="2" charset="-122"/>
              </a:rPr>
              <a:t>(16, 'pepperoni')</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pizza.make_pizza</a:t>
            </a:r>
            <a:r>
              <a:rPr lang="en-US" sz="1400" spc="-20" dirty="0">
                <a:latin typeface="Courier New" panose="02070309020205020404" pitchFamily="49" charset="0"/>
                <a:ea typeface="SimSun" panose="02010600030101010101" pitchFamily="2" charset="-122"/>
              </a:rPr>
              <a:t>(12, 'mushrooms', 'green peppers', 'extra cheese')</a:t>
            </a:r>
          </a:p>
        </p:txBody>
      </p:sp>
      <p:sp>
        <p:nvSpPr>
          <p:cNvPr id="11" name="Rectangle 10"/>
          <p:cNvSpPr/>
          <p:nvPr/>
        </p:nvSpPr>
        <p:spPr>
          <a:xfrm>
            <a:off x="1097279" y="4748464"/>
            <a:ext cx="1652375" cy="307777"/>
          </a:xfrm>
          <a:prstGeom prst="rect">
            <a:avLst/>
          </a:prstGeom>
        </p:spPr>
        <p:txBody>
          <a:bodyPr wrap="none">
            <a:spAutoFit/>
          </a:bodyPr>
          <a:lstStyle/>
          <a:p>
            <a:r>
              <a:rPr lang="en-US" sz="1400" b="1" spc="-20">
                <a:latin typeface="Courier New" panose="02070309020205020404" pitchFamily="49" charset="0"/>
                <a:ea typeface="SimSun" panose="02010600030101010101" pitchFamily="2" charset="-122"/>
              </a:rPr>
              <a:t>make_pizzas.py</a:t>
            </a:r>
            <a:endParaRPr lang="en-US" sz="1400" b="1"/>
          </a:p>
        </p:txBody>
      </p:sp>
    </p:spTree>
    <p:extLst>
      <p:ext uri="{BB962C8B-B14F-4D97-AF65-F5344CB8AC3E}">
        <p14:creationId xmlns:p14="http://schemas.microsoft.com/office/powerpoint/2010/main" val="1953956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Import toàn bộ module</a:t>
            </a:r>
          </a:p>
        </p:txBody>
      </p:sp>
      <p:sp>
        <p:nvSpPr>
          <p:cNvPr id="3" name="Content Placeholder 2"/>
          <p:cNvSpPr>
            <a:spLocks noGrp="1"/>
          </p:cNvSpPr>
          <p:nvPr>
            <p:ph idx="1"/>
          </p:nvPr>
        </p:nvSpPr>
        <p:spPr>
          <a:xfrm>
            <a:off x="834044" y="1651073"/>
            <a:ext cx="10058400" cy="853575"/>
          </a:xfrm>
        </p:spPr>
        <p:txBody>
          <a:bodyPr/>
          <a:lstStyle/>
          <a:p>
            <a:r>
              <a:rPr lang="vi-VN" dirty="0"/>
              <a:t>Để gọi một hàm từ một mô-đun đã import, hãy nhập tên của mô-đun ta đã import, pizza, theo sau là tên của hàm, make_pizza(), được phân tách bằng dấu chấm. </a:t>
            </a:r>
            <a:endParaRPr lang="en-US" dirty="0"/>
          </a:p>
        </p:txBody>
      </p:sp>
      <p:sp>
        <p:nvSpPr>
          <p:cNvPr id="5" name="Rectangle 4"/>
          <p:cNvSpPr/>
          <p:nvPr/>
        </p:nvSpPr>
        <p:spPr>
          <a:xfrm>
            <a:off x="1208115" y="2838591"/>
            <a:ext cx="8781011" cy="2272545"/>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Making a 16-inch pizza with the following toppings:</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pepperoni</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Making a 12-inch pizza with the following toppings:</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mushrooms</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green peppers</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extra cheese</a:t>
            </a:r>
          </a:p>
        </p:txBody>
      </p:sp>
      <p:sp>
        <p:nvSpPr>
          <p:cNvPr id="7" name="Rectangle 6"/>
          <p:cNvSpPr/>
          <p:nvPr/>
        </p:nvSpPr>
        <p:spPr>
          <a:xfrm>
            <a:off x="1097280" y="5111136"/>
            <a:ext cx="10058400" cy="729430"/>
          </a:xfrm>
          <a:prstGeom prst="rect">
            <a:avLst/>
          </a:prstGeom>
        </p:spPr>
        <p:txBody>
          <a:bodyPr wrap="square">
            <a:spAutoFit/>
          </a:bodyPr>
          <a:lstStyle/>
          <a:p>
            <a:pPr algn="just">
              <a:lnSpc>
                <a:spcPct val="115000"/>
              </a:lnSpc>
              <a:spcBef>
                <a:spcPts val="300"/>
              </a:spcBef>
              <a:spcAft>
                <a:spcPts val="300"/>
              </a:spcAft>
            </a:pPr>
            <a:r>
              <a:rPr lang="en-US" spc="-20" dirty="0" err="1">
                <a:latin typeface="Times New Roman" panose="02020603050405020304" pitchFamily="18" charset="0"/>
                <a:ea typeface="SimSun" panose="02010600030101010101" pitchFamily="2" charset="-122"/>
              </a:rPr>
              <a:t>Nếu</a:t>
            </a:r>
            <a:r>
              <a:rPr lang="en-US" spc="-20" dirty="0">
                <a:latin typeface="Times New Roman" panose="02020603050405020304" pitchFamily="18" charset="0"/>
                <a:ea typeface="SimSun" panose="02010600030101010101" pitchFamily="2" charset="-122"/>
              </a:rPr>
              <a:t> ta </a:t>
            </a:r>
            <a:r>
              <a:rPr lang="en-US" spc="-20" dirty="0" err="1">
                <a:latin typeface="Times New Roman" panose="02020603050405020304" pitchFamily="18" charset="0"/>
                <a:ea typeface="SimSun" panose="02010600030101010101" pitchFamily="2" charset="-122"/>
              </a:rPr>
              <a:t>sử</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dụng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loại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câu</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lệnh</a:t>
            </a:r>
            <a:r>
              <a:rPr lang="en-US" spc="-20" dirty="0">
                <a:latin typeface="Times New Roman" panose="02020603050405020304" pitchFamily="18" charset="0"/>
                <a:ea typeface="SimSun" panose="02010600030101010101" pitchFamily="2" charset="-122"/>
              </a:rPr>
              <a:t> import </a:t>
            </a:r>
            <a:r>
              <a:rPr lang="en-US" spc="-20" dirty="0" err="1">
                <a:latin typeface="Times New Roman" panose="02020603050405020304" pitchFamily="18" charset="0"/>
                <a:ea typeface="SimSun" panose="02010600030101010101" pitchFamily="2" charset="-122"/>
              </a:rPr>
              <a:t>này</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để</a:t>
            </a:r>
            <a:r>
              <a:rPr lang="en-US" spc="-20" dirty="0">
                <a:latin typeface="Times New Roman" panose="02020603050405020304" pitchFamily="18" charset="0"/>
                <a:ea typeface="SimSun" panose="02010600030101010101" pitchFamily="2" charset="-122"/>
              </a:rPr>
              <a:t> import </a:t>
            </a:r>
            <a:r>
              <a:rPr lang="en-US" spc="-20" dirty="0" err="1">
                <a:latin typeface="Times New Roman" panose="02020603050405020304" pitchFamily="18" charset="0"/>
                <a:ea typeface="SimSun" panose="02010600030101010101" pitchFamily="2" charset="-122"/>
              </a:rPr>
              <a:t>toàn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bộ</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mô-đun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có</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tên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module_name.py</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mỗi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hàm</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trong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mô-đun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có</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sẵn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thông</a:t>
            </a:r>
            <a:r>
              <a:rPr lang="en-US" spc="-20" dirty="0">
                <a:latin typeface="Times New Roman" panose="02020603050405020304" pitchFamily="18" charset="0"/>
                <a:ea typeface="SimSun" panose="02010600030101010101" pitchFamily="2" charset="-122"/>
              </a:rPr>
              <a:t> qua </a:t>
            </a:r>
            <a:r>
              <a:rPr lang="en-US" spc="-20" dirty="0" err="1">
                <a:latin typeface="Times New Roman" panose="02020603050405020304" pitchFamily="18" charset="0"/>
                <a:ea typeface="SimSun" panose="02010600030101010101" pitchFamily="2" charset="-122"/>
              </a:rPr>
              <a:t>cú</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pháp</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sau</a:t>
            </a:r>
            <a:r>
              <a:rPr lang="en-US" spc="-20" dirty="0">
                <a:latin typeface="Times New Roman" panose="02020603050405020304" pitchFamily="18" charset="0"/>
                <a:ea typeface="SimSun" panose="02010600030101010101" pitchFamily="2" charset="-122"/>
              </a:rPr>
              <a:t>:</a:t>
            </a:r>
          </a:p>
        </p:txBody>
      </p:sp>
      <p:sp>
        <p:nvSpPr>
          <p:cNvPr id="9" name="Rectangle 8"/>
          <p:cNvSpPr/>
          <p:nvPr/>
        </p:nvSpPr>
        <p:spPr>
          <a:xfrm>
            <a:off x="986444" y="5879903"/>
            <a:ext cx="3015249" cy="332014"/>
          </a:xfrm>
          <a:prstGeom prst="rect">
            <a:avLst/>
          </a:prstGeom>
        </p:spPr>
        <p:txBody>
          <a:bodyPr wrap="none">
            <a:spAutoFit/>
          </a:bodyPr>
          <a:lstStyle/>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module_name.function_name</a:t>
            </a:r>
            <a:r>
              <a:rPr lang="en-US" sz="1400" spc="-20" dirty="0">
                <a:latin typeface="Courier New" panose="02070309020205020404" pitchFamily="49" charset="0"/>
                <a:ea typeface="SimSun" panose="02010600030101010101" pitchFamily="2" charset="-122"/>
              </a:rPr>
              <a:t>()</a:t>
            </a:r>
          </a:p>
        </p:txBody>
      </p:sp>
      <p:sp>
        <p:nvSpPr>
          <p:cNvPr id="10" name="Rectangle 9"/>
          <p:cNvSpPr/>
          <p:nvPr/>
        </p:nvSpPr>
        <p:spPr>
          <a:xfrm>
            <a:off x="5512848" y="5857770"/>
            <a:ext cx="4378122" cy="340093"/>
          </a:xfrm>
          <a:prstGeom prst="rect">
            <a:avLst/>
          </a:prstGeom>
        </p:spPr>
        <p:txBody>
          <a:bodyPr wrap="none">
            <a:spAutoFit/>
          </a:bodyPr>
          <a:lstStyle/>
          <a:p>
            <a:pPr algn="just">
              <a:lnSpc>
                <a:spcPct val="115000"/>
              </a:lnSpc>
              <a:spcBef>
                <a:spcPts val="300"/>
              </a:spcBef>
              <a:spcAft>
                <a:spcPts val="300"/>
              </a:spcAft>
            </a:pPr>
            <a:r>
              <a:rPr lang="en-US" sz="1400" b="1" spc="-20" dirty="0" err="1">
                <a:latin typeface="Courier New" panose="02070309020205020404" pitchFamily="49" charset="0"/>
                <a:ea typeface="SimSun" panose="02010600030101010101" pitchFamily="2" charset="-122"/>
              </a:rPr>
              <a:t>Ví</a:t>
            </a:r>
            <a:r>
              <a:rPr lang="en-US" sz="1400" b="1" spc="-20" dirty="0">
                <a:latin typeface="Courier New" panose="02070309020205020404" pitchFamily="49" charset="0"/>
                <a:ea typeface="SimSun" panose="02010600030101010101" pitchFamily="2" charset="-122"/>
              </a:rPr>
              <a:t> </a:t>
            </a:r>
            <a:r>
              <a:rPr lang="en-US" sz="1400" b="1" spc="-20" dirty="0" err="1">
                <a:latin typeface="Courier New" panose="02070309020205020404" pitchFamily="49" charset="0"/>
                <a:ea typeface="SimSun" panose="02010600030101010101" pitchFamily="2" charset="-122"/>
              </a:rPr>
              <a:t>dụ</a:t>
            </a:r>
            <a:r>
              <a:rPr lang="en-US" sz="1400" b="1" spc="-20" dirty="0">
                <a:latin typeface="Courier New" panose="02070309020205020404" pitchFamily="49" charset="0"/>
                <a:ea typeface="SimSun" panose="02010600030101010101" pitchFamily="2" charset="-122"/>
              </a:rPr>
              <a:t>: </a:t>
            </a:r>
            <a:r>
              <a:rPr lang="en-US" sz="1400" b="1" spc="-20" dirty="0" err="1">
                <a:latin typeface="Courier New" panose="02070309020205020404" pitchFamily="49" charset="0"/>
                <a:ea typeface="SimSun" panose="02010600030101010101" pitchFamily="2" charset="-122"/>
              </a:rPr>
              <a:t>pizza.make_pizza</a:t>
            </a:r>
            <a:r>
              <a:rPr lang="en-US" sz="1400" b="1" spc="-20" dirty="0">
                <a:latin typeface="Courier New" panose="02070309020205020404" pitchFamily="49" charset="0"/>
                <a:ea typeface="SimSun" panose="02010600030101010101" pitchFamily="2" charset="-122"/>
              </a:rPr>
              <a:t>(16, 'pepperoni')</a:t>
            </a:r>
          </a:p>
        </p:txBody>
      </p:sp>
    </p:spTree>
    <p:extLst>
      <p:ext uri="{BB962C8B-B14F-4D97-AF65-F5344CB8AC3E}">
        <p14:creationId xmlns:p14="http://schemas.microsoft.com/office/powerpoint/2010/main" val="17842949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Import các hàm cụ thể</a:t>
            </a:r>
          </a:p>
        </p:txBody>
      </p:sp>
      <p:sp>
        <p:nvSpPr>
          <p:cNvPr id="3" name="Content Placeholder 2"/>
          <p:cNvSpPr>
            <a:spLocks noGrp="1"/>
          </p:cNvSpPr>
          <p:nvPr>
            <p:ph idx="1"/>
          </p:nvPr>
        </p:nvSpPr>
        <p:spPr>
          <a:xfrm>
            <a:off x="1097280" y="1845734"/>
            <a:ext cx="10058400" cy="539021"/>
          </a:xfrm>
        </p:spPr>
        <p:txBody>
          <a:bodyPr/>
          <a:lstStyle/>
          <a:p>
            <a:r>
              <a:rPr lang="en-US" dirty="0" err="1"/>
              <a:t>Có</a:t>
            </a:r>
            <a:r>
              <a:rPr lang="en-US" dirty="0"/>
              <a:t> </a:t>
            </a:r>
            <a:r>
              <a:rPr lang="en-US" dirty="0" err="1"/>
              <a:t>thể</a:t>
            </a:r>
            <a:r>
              <a:rPr lang="en-US" dirty="0"/>
              <a:t> import </a:t>
            </a:r>
            <a:r>
              <a:rPr lang="en-US" dirty="0" err="1"/>
              <a:t>một</a:t>
            </a:r>
            <a:r>
              <a:rPr lang="en-US" dirty="0"/>
              <a:t> </a:t>
            </a:r>
            <a:r>
              <a:rPr lang="en-US" dirty="0" err="1"/>
              <a:t>hàm</a:t>
            </a:r>
            <a:r>
              <a:rPr lang="en-US" dirty="0"/>
              <a:t> </a:t>
            </a:r>
            <a:r>
              <a:rPr lang="en-US" dirty="0" err="1"/>
              <a:t>cụ</a:t>
            </a:r>
            <a:r>
              <a:rPr lang="en-US" dirty="0"/>
              <a:t> </a:t>
            </a:r>
            <a:r>
              <a:rPr lang="en-US" dirty="0" err="1"/>
              <a:t>thể</a:t>
            </a:r>
            <a:r>
              <a:rPr lang="en-US" dirty="0"/>
              <a:t> </a:t>
            </a:r>
            <a:r>
              <a:rPr lang="en-US" dirty="0" err="1"/>
              <a:t>từ</a:t>
            </a:r>
            <a:r>
              <a:rPr lang="en-US" dirty="0"/>
              <a:t> </a:t>
            </a:r>
            <a:r>
              <a:rPr lang="en-US" dirty="0" err="1"/>
              <a:t>một</a:t>
            </a:r>
            <a:r>
              <a:rPr lang="en-US" dirty="0"/>
              <a:t> </a:t>
            </a:r>
            <a:r>
              <a:rPr lang="en-US" dirty="0" err="1"/>
              <a:t>mô-đun</a:t>
            </a:r>
            <a:r>
              <a:rPr lang="en-US" dirty="0"/>
              <a:t>. </a:t>
            </a:r>
            <a:r>
              <a:rPr lang="en-US" dirty="0" err="1"/>
              <a:t>Đây</a:t>
            </a:r>
            <a:r>
              <a:rPr lang="en-US" dirty="0"/>
              <a:t> </a:t>
            </a:r>
            <a:r>
              <a:rPr lang="en-US" dirty="0" err="1"/>
              <a:t>là</a:t>
            </a:r>
            <a:r>
              <a:rPr lang="en-US" dirty="0"/>
              <a:t> </a:t>
            </a:r>
            <a:r>
              <a:rPr lang="en-US" dirty="0" err="1"/>
              <a:t>cú</a:t>
            </a:r>
            <a:r>
              <a:rPr lang="en-US" dirty="0"/>
              <a:t> </a:t>
            </a:r>
            <a:r>
              <a:rPr lang="en-US" dirty="0" err="1"/>
              <a:t>pháp</a:t>
            </a:r>
            <a:r>
              <a:rPr lang="en-US" dirty="0"/>
              <a:t> </a:t>
            </a:r>
            <a:r>
              <a:rPr lang="en-US" dirty="0" err="1"/>
              <a:t>chung</a:t>
            </a:r>
            <a:r>
              <a:rPr lang="en-US" dirty="0"/>
              <a:t> </a:t>
            </a:r>
            <a:r>
              <a:rPr lang="en-US" dirty="0" err="1"/>
              <a:t>cho</a:t>
            </a:r>
            <a:r>
              <a:rPr lang="en-US" dirty="0"/>
              <a:t> </a:t>
            </a:r>
            <a:r>
              <a:rPr lang="en-US" dirty="0" err="1"/>
              <a:t>cách</a:t>
            </a:r>
            <a:r>
              <a:rPr lang="en-US" dirty="0"/>
              <a:t> </a:t>
            </a:r>
            <a:r>
              <a:rPr lang="en-US" dirty="0" err="1"/>
              <a:t>tiếp</a:t>
            </a:r>
            <a:r>
              <a:rPr lang="en-US" dirty="0"/>
              <a:t> </a:t>
            </a:r>
            <a:r>
              <a:rPr lang="en-US" dirty="0" err="1"/>
              <a:t>cận</a:t>
            </a:r>
            <a:r>
              <a:rPr lang="en-US" dirty="0"/>
              <a:t> </a:t>
            </a:r>
            <a:r>
              <a:rPr lang="en-US" dirty="0" err="1"/>
              <a:t>này</a:t>
            </a:r>
            <a:r>
              <a:rPr lang="en-US" dirty="0"/>
              <a:t>:</a:t>
            </a:r>
          </a:p>
        </p:txBody>
      </p:sp>
      <p:sp>
        <p:nvSpPr>
          <p:cNvPr id="5" name="Rectangle 4"/>
          <p:cNvSpPr/>
          <p:nvPr/>
        </p:nvSpPr>
        <p:spPr>
          <a:xfrm>
            <a:off x="1194262" y="2932898"/>
            <a:ext cx="4063613" cy="332014"/>
          </a:xfrm>
          <a:prstGeom prst="rect">
            <a:avLst/>
          </a:prstGeom>
        </p:spPr>
        <p:txBody>
          <a:bodyPr wrap="none">
            <a:spAutoFit/>
          </a:bodyPr>
          <a:lstStyle/>
          <a:p>
            <a:pPr algn="just">
              <a:lnSpc>
                <a:spcPct val="115000"/>
              </a:lnSpc>
              <a:spcBef>
                <a:spcPts val="300"/>
              </a:spcBef>
              <a:spcAft>
                <a:spcPts val="300"/>
              </a:spcAft>
            </a:pPr>
            <a:r>
              <a:rPr lang="en-US" sz="1400" i="1" spc="-20" dirty="0">
                <a:latin typeface="Courier New" panose="02070309020205020404" pitchFamily="49" charset="0"/>
                <a:ea typeface="SimSun" panose="02010600030101010101" pitchFamily="2" charset="-122"/>
              </a:rPr>
              <a:t>from </a:t>
            </a:r>
            <a:r>
              <a:rPr lang="en-US" sz="1400" i="1" spc="-20" dirty="0" err="1">
                <a:latin typeface="Courier New" panose="02070309020205020404" pitchFamily="49" charset="0"/>
                <a:ea typeface="SimSun" panose="02010600030101010101" pitchFamily="2" charset="-122"/>
              </a:rPr>
              <a:t>module_name</a:t>
            </a:r>
            <a:r>
              <a:rPr lang="en-US" sz="1400" i="1" spc="-20" dirty="0">
                <a:latin typeface="Courier New" panose="02070309020205020404" pitchFamily="49" charset="0"/>
                <a:ea typeface="SimSun" panose="02010600030101010101" pitchFamily="2" charset="-122"/>
              </a:rPr>
              <a:t> import </a:t>
            </a:r>
            <a:r>
              <a:rPr lang="en-US" sz="1400" i="1" spc="-20" dirty="0" err="1">
                <a:latin typeface="Courier New" panose="02070309020205020404" pitchFamily="49" charset="0"/>
                <a:ea typeface="SimSun" panose="02010600030101010101" pitchFamily="2" charset="-122"/>
              </a:rPr>
              <a:t>function_name</a:t>
            </a:r>
            <a:endParaRPr lang="en-US" sz="1400" i="1" spc="-20" dirty="0">
              <a:latin typeface="Courier New" panose="02070309020205020404" pitchFamily="49" charset="0"/>
              <a:ea typeface="SimSun" panose="02010600030101010101" pitchFamily="2" charset="-122"/>
            </a:endParaRPr>
          </a:p>
        </p:txBody>
      </p:sp>
      <p:sp>
        <p:nvSpPr>
          <p:cNvPr id="7" name="Rectangle 6"/>
          <p:cNvSpPr/>
          <p:nvPr/>
        </p:nvSpPr>
        <p:spPr>
          <a:xfrm>
            <a:off x="1097280" y="3412493"/>
            <a:ext cx="10058400" cy="646331"/>
          </a:xfrm>
          <a:prstGeom prst="rect">
            <a:avLst/>
          </a:prstGeom>
        </p:spPr>
        <p:txBody>
          <a:bodyPr wrap="square">
            <a:spAutoFit/>
          </a:bodyPr>
          <a:lstStyle/>
          <a:p>
            <a:r>
              <a:rPr lang="en-US" dirty="0" err="1">
                <a:latin typeface="Times New Roman" panose="02020603050405020304" pitchFamily="18" charset="0"/>
                <a:ea typeface="SimSun" panose="02010600030101010101" pitchFamily="2" charset="-122"/>
              </a:rPr>
              <a:t>có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thể</a:t>
            </a:r>
            <a:r>
              <a:rPr lang="en-US" dirty="0">
                <a:latin typeface="Times New Roman" panose="02020603050405020304" pitchFamily="18" charset="0"/>
                <a:ea typeface="SimSun" panose="02010600030101010101" pitchFamily="2" charset="-122"/>
              </a:rPr>
              <a:t> import bao </a:t>
            </a:r>
            <a:r>
              <a:rPr lang="en-US" dirty="0" err="1">
                <a:latin typeface="Times New Roman" panose="02020603050405020304" pitchFamily="18" charset="0"/>
                <a:ea typeface="SimSun" panose="02010600030101010101" pitchFamily="2" charset="-122"/>
              </a:rPr>
              <a:t>nhiêu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hàm</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tùy</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thích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từ</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mô-đun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bằng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cách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phân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tách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tên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của</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từng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hàm</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bằng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dấu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phẩy</a:t>
            </a:r>
            <a:r>
              <a:rPr lang="en-US" dirty="0">
                <a:latin typeface="Times New Roman" panose="02020603050405020304" pitchFamily="18" charset="0"/>
                <a:ea typeface="SimSun" panose="02010600030101010101" pitchFamily="2" charset="-122"/>
              </a:rPr>
              <a:t>:</a:t>
            </a:r>
            <a:endParaRPr lang="en-US" dirty="0"/>
          </a:p>
        </p:txBody>
      </p:sp>
      <p:sp>
        <p:nvSpPr>
          <p:cNvPr id="9" name="Rectangle 8"/>
          <p:cNvSpPr/>
          <p:nvPr/>
        </p:nvSpPr>
        <p:spPr>
          <a:xfrm>
            <a:off x="1097280" y="4353987"/>
            <a:ext cx="10058400" cy="332014"/>
          </a:xfrm>
          <a:prstGeom prst="rect">
            <a:avLst/>
          </a:prstGeom>
        </p:spPr>
        <p:txBody>
          <a:bodyPr wrap="square">
            <a:spAutoFit/>
          </a:bodyPr>
          <a:lstStyle/>
          <a:p>
            <a:pPr algn="just">
              <a:lnSpc>
                <a:spcPct val="115000"/>
              </a:lnSpc>
              <a:spcBef>
                <a:spcPts val="300"/>
              </a:spcBef>
              <a:spcAft>
                <a:spcPts val="300"/>
              </a:spcAft>
            </a:pPr>
            <a:r>
              <a:rPr lang="en-US" sz="1400" i="1" spc="-20">
                <a:latin typeface="Courier New" panose="02070309020205020404" pitchFamily="49" charset="0"/>
                <a:ea typeface="SimSun" panose="02010600030101010101" pitchFamily="2" charset="-122"/>
              </a:rPr>
              <a:t>from module_name import function_0, function_1, function_2</a:t>
            </a:r>
          </a:p>
        </p:txBody>
      </p:sp>
      <p:sp>
        <p:nvSpPr>
          <p:cNvPr id="11" name="Rectangle 10"/>
          <p:cNvSpPr/>
          <p:nvPr/>
        </p:nvSpPr>
        <p:spPr>
          <a:xfrm>
            <a:off x="1097280" y="4934193"/>
            <a:ext cx="7578547" cy="1314206"/>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from pizza import </a:t>
            </a:r>
            <a:r>
              <a:rPr lang="en-US" sz="1400" spc="-20" dirty="0" err="1">
                <a:latin typeface="Courier New" panose="02070309020205020404" pitchFamily="49" charset="0"/>
                <a:ea typeface="SimSun" panose="02010600030101010101" pitchFamily="2" charset="-122"/>
              </a:rPr>
              <a:t>make_pizza</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make_pizza</a:t>
            </a:r>
            <a:r>
              <a:rPr lang="en-US" sz="1400" spc="-20" dirty="0">
                <a:latin typeface="Courier New" panose="02070309020205020404" pitchFamily="49" charset="0"/>
                <a:ea typeface="SimSun" panose="02010600030101010101" pitchFamily="2" charset="-122"/>
              </a:rPr>
              <a:t>(16, 'pepperoni')</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make_pizza</a:t>
            </a:r>
            <a:r>
              <a:rPr lang="en-US" sz="1400" spc="-20" dirty="0">
                <a:latin typeface="Courier New" panose="02070309020205020404" pitchFamily="49" charset="0"/>
                <a:ea typeface="SimSun" panose="02010600030101010101" pitchFamily="2" charset="-122"/>
              </a:rPr>
              <a:t>(12, 'mushrooms', 'green peppers', 'extra cheese')</a:t>
            </a:r>
          </a:p>
        </p:txBody>
      </p:sp>
    </p:spTree>
    <p:extLst>
      <p:ext uri="{BB962C8B-B14F-4D97-AF65-F5344CB8AC3E}">
        <p14:creationId xmlns:p14="http://schemas.microsoft.com/office/powerpoint/2010/main" val="1538514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Sử</a:t>
            </a:r>
            <a:r>
              <a:rPr lang="en-US" dirty="0"/>
              <a:t> </a:t>
            </a:r>
            <a:r>
              <a:rPr lang="en-US" dirty="0" err="1"/>
              <a:t>dụng</a:t>
            </a:r>
            <a:r>
              <a:rPr lang="en-US" dirty="0"/>
              <a:t> as </a:t>
            </a:r>
            <a:r>
              <a:rPr lang="en-US" dirty="0" err="1"/>
              <a:t>cấp</a:t>
            </a:r>
            <a:r>
              <a:rPr lang="en-US" dirty="0"/>
              <a:t> </a:t>
            </a:r>
            <a:r>
              <a:rPr lang="en-US" dirty="0" err="1"/>
              <a:t>hàm</a:t>
            </a:r>
            <a:r>
              <a:rPr lang="en-US" dirty="0"/>
              <a:t> </a:t>
            </a:r>
            <a:r>
              <a:rPr lang="en-US" dirty="0" err="1"/>
              <a:t>một</a:t>
            </a:r>
            <a:r>
              <a:rPr lang="en-US" dirty="0"/>
              <a:t> </a:t>
            </a:r>
            <a:r>
              <a:rPr lang="en-US" dirty="0" err="1"/>
              <a:t>bí</a:t>
            </a:r>
            <a:r>
              <a:rPr lang="en-US" dirty="0"/>
              <a:t> </a:t>
            </a:r>
            <a:r>
              <a:rPr lang="en-US" dirty="0" err="1"/>
              <a:t>danh</a:t>
            </a:r>
            <a:r>
              <a:rPr lang="en-US" dirty="0"/>
              <a:t> (Alias)</a:t>
            </a:r>
          </a:p>
        </p:txBody>
      </p:sp>
      <p:sp>
        <p:nvSpPr>
          <p:cNvPr id="3" name="Content Placeholder 2"/>
          <p:cNvSpPr>
            <a:spLocks noGrp="1"/>
          </p:cNvSpPr>
          <p:nvPr>
            <p:ph idx="1"/>
          </p:nvPr>
        </p:nvSpPr>
        <p:spPr>
          <a:xfrm>
            <a:off x="1066800" y="1563040"/>
            <a:ext cx="10058400" cy="1438791"/>
          </a:xfrm>
        </p:spPr>
        <p:txBody>
          <a:bodyPr/>
          <a:lstStyle/>
          <a:p>
            <a:r>
              <a:rPr lang="vi-VN" dirty="0"/>
              <a:t>Nếu tên của một hàm ta đang import có thể xung đột với tên tồn tại trong chương trình đang viết hoặc nếu tên hàm dài, có thể sử dụng một bí danh ngắn, duy nhất — một tên thay thế tương tự như biệt hiệu cho hàm. </a:t>
            </a:r>
            <a:endParaRPr lang="en-US" dirty="0"/>
          </a:p>
          <a:p>
            <a:r>
              <a:rPr lang="en-US" dirty="0" err="1"/>
              <a:t>Đ</a:t>
            </a:r>
            <a:r>
              <a:rPr lang="vi-VN" dirty="0"/>
              <a:t>ặt biệt hiệu đặc biệt này cho hàm khi import hàm.</a:t>
            </a:r>
            <a:endParaRPr lang="en-US" dirty="0"/>
          </a:p>
        </p:txBody>
      </p:sp>
      <p:sp>
        <p:nvSpPr>
          <p:cNvPr id="7" name="Rectangle 6"/>
          <p:cNvSpPr/>
          <p:nvPr/>
        </p:nvSpPr>
        <p:spPr>
          <a:xfrm>
            <a:off x="1066800" y="3906903"/>
            <a:ext cx="10687507" cy="130612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from pizza import </a:t>
            </a:r>
            <a:r>
              <a:rPr lang="en-US" sz="1400" spc="-20" dirty="0" err="1">
                <a:latin typeface="Courier New" panose="02070309020205020404" pitchFamily="49" charset="0"/>
                <a:ea typeface="SimSun" panose="02010600030101010101" pitchFamily="2" charset="-122"/>
              </a:rPr>
              <a:t>make_pizza</a:t>
            </a:r>
            <a:r>
              <a:rPr lang="en-US" sz="1400" spc="-20" dirty="0">
                <a:latin typeface="Courier New" panose="02070309020205020404" pitchFamily="49" charset="0"/>
                <a:ea typeface="SimSun" panose="02010600030101010101" pitchFamily="2" charset="-122"/>
              </a:rPr>
              <a:t> as </a:t>
            </a:r>
            <a:r>
              <a:rPr lang="en-US" sz="1400" spc="-20" dirty="0" err="1">
                <a:latin typeface="Courier New" panose="02070309020205020404" pitchFamily="49" charset="0"/>
                <a:ea typeface="SimSun" panose="02010600030101010101" pitchFamily="2" charset="-122"/>
              </a:rPr>
              <a:t>mp</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mp</a:t>
            </a:r>
            <a:r>
              <a:rPr lang="en-US" sz="1400" spc="-20" dirty="0">
                <a:latin typeface="Courier New" panose="02070309020205020404" pitchFamily="49" charset="0"/>
                <a:ea typeface="SimSun" panose="02010600030101010101" pitchFamily="2" charset="-122"/>
              </a:rPr>
              <a:t>(16, 'pepperoni')</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mp</a:t>
            </a:r>
            <a:r>
              <a:rPr lang="en-US" sz="1400" spc="-20" dirty="0">
                <a:latin typeface="Courier New" panose="02070309020205020404" pitchFamily="49" charset="0"/>
                <a:ea typeface="SimSun" panose="02010600030101010101" pitchFamily="2" charset="-122"/>
              </a:rPr>
              <a:t>(12, 'mushrooms', 'green peppers', 'extra cheese')</a:t>
            </a:r>
          </a:p>
        </p:txBody>
      </p:sp>
      <p:sp>
        <p:nvSpPr>
          <p:cNvPr id="9" name="Rectangle 8"/>
          <p:cNvSpPr/>
          <p:nvPr/>
        </p:nvSpPr>
        <p:spPr>
          <a:xfrm>
            <a:off x="1097279" y="5581689"/>
            <a:ext cx="1082348" cy="369332"/>
          </a:xfrm>
          <a:prstGeom prst="rect">
            <a:avLst/>
          </a:prstGeom>
        </p:spPr>
        <p:txBody>
          <a:bodyPr wrap="none">
            <a:spAutoFit/>
          </a:bodyPr>
          <a:lstStyle/>
          <a:p>
            <a:r>
              <a:rPr lang="en-US">
                <a:latin typeface="Times New Roman" panose="02020603050405020304" pitchFamily="18" charset="0"/>
                <a:ea typeface="SimSun" panose="02010600030101010101" pitchFamily="2" charset="-122"/>
              </a:rPr>
              <a:t>Cú pháp: </a:t>
            </a:r>
            <a:endParaRPr lang="en-US"/>
          </a:p>
        </p:txBody>
      </p:sp>
      <p:sp>
        <p:nvSpPr>
          <p:cNvPr id="11" name="Rectangle 10"/>
          <p:cNvSpPr/>
          <p:nvPr/>
        </p:nvSpPr>
        <p:spPr>
          <a:xfrm>
            <a:off x="1097279" y="5916385"/>
            <a:ext cx="4692631" cy="332014"/>
          </a:xfrm>
          <a:prstGeom prst="rect">
            <a:avLst/>
          </a:prstGeom>
        </p:spPr>
        <p:txBody>
          <a:bodyPr wrap="none">
            <a:spAutoFit/>
          </a:bodyPr>
          <a:lstStyle/>
          <a:p>
            <a:pPr algn="just">
              <a:lnSpc>
                <a:spcPct val="115000"/>
              </a:lnSpc>
              <a:spcBef>
                <a:spcPts val="300"/>
              </a:spcBef>
              <a:spcAft>
                <a:spcPts val="300"/>
              </a:spcAft>
            </a:pPr>
            <a:r>
              <a:rPr lang="en-US" sz="1400" i="1" spc="-20" dirty="0">
                <a:latin typeface="Courier New" panose="02070309020205020404" pitchFamily="49" charset="0"/>
                <a:ea typeface="SimSun" panose="02010600030101010101" pitchFamily="2" charset="-122"/>
              </a:rPr>
              <a:t>from </a:t>
            </a:r>
            <a:r>
              <a:rPr lang="en-US" sz="1400" i="1" spc="-20" dirty="0" err="1">
                <a:latin typeface="Courier New" panose="02070309020205020404" pitchFamily="49" charset="0"/>
                <a:ea typeface="SimSun" panose="02010600030101010101" pitchFamily="2" charset="-122"/>
              </a:rPr>
              <a:t>module_name</a:t>
            </a:r>
            <a:r>
              <a:rPr lang="en-US" sz="1400" i="1" spc="-20" dirty="0">
                <a:latin typeface="Courier New" panose="02070309020205020404" pitchFamily="49" charset="0"/>
                <a:ea typeface="SimSun" panose="02010600030101010101" pitchFamily="2" charset="-122"/>
              </a:rPr>
              <a:t> import </a:t>
            </a:r>
            <a:r>
              <a:rPr lang="en-US" sz="1400" i="1" spc="-20" dirty="0" err="1">
                <a:latin typeface="Courier New" panose="02070309020205020404" pitchFamily="49" charset="0"/>
                <a:ea typeface="SimSun" panose="02010600030101010101" pitchFamily="2" charset="-122"/>
              </a:rPr>
              <a:t>function_name</a:t>
            </a:r>
            <a:r>
              <a:rPr lang="en-US" sz="1400" i="1" spc="-20" dirty="0">
                <a:latin typeface="Courier New" panose="02070309020205020404" pitchFamily="49" charset="0"/>
                <a:ea typeface="SimSun" panose="02010600030101010101" pitchFamily="2" charset="-122"/>
              </a:rPr>
              <a:t> as </a:t>
            </a:r>
            <a:r>
              <a:rPr lang="en-US" sz="1400" i="1" spc="-20" dirty="0" err="1">
                <a:latin typeface="Courier New" panose="02070309020205020404" pitchFamily="49" charset="0"/>
                <a:ea typeface="SimSun" panose="02010600030101010101" pitchFamily="2" charset="-122"/>
              </a:rPr>
              <a:t>fn</a:t>
            </a:r>
            <a:endParaRPr lang="en-US" sz="1400" i="1" spc="-20" dirty="0">
              <a:latin typeface="Courier New" panose="02070309020205020404" pitchFamily="49" charset="0"/>
              <a:ea typeface="SimSun" panose="02010600030101010101" pitchFamily="2" charset="-122"/>
            </a:endParaRPr>
          </a:p>
        </p:txBody>
      </p:sp>
    </p:spTree>
    <p:extLst>
      <p:ext uri="{BB962C8B-B14F-4D97-AF65-F5344CB8AC3E}">
        <p14:creationId xmlns:p14="http://schemas.microsoft.com/office/powerpoint/2010/main" val="17813860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Sử</a:t>
            </a:r>
            <a:r>
              <a:rPr lang="en-US" dirty="0"/>
              <a:t> </a:t>
            </a:r>
            <a:r>
              <a:rPr lang="en-US" dirty="0" err="1"/>
              <a:t>dụng</a:t>
            </a:r>
            <a:r>
              <a:rPr lang="en-US" dirty="0"/>
              <a:t> as </a:t>
            </a:r>
            <a:r>
              <a:rPr lang="en-US" dirty="0" err="1"/>
              <a:t>cấp</a:t>
            </a:r>
            <a:r>
              <a:rPr lang="en-US" dirty="0"/>
              <a:t> </a:t>
            </a:r>
            <a:r>
              <a:rPr lang="en-US" dirty="0" err="1"/>
              <a:t>mô-đun</a:t>
            </a:r>
            <a:r>
              <a:rPr lang="en-US" dirty="0"/>
              <a:t> </a:t>
            </a:r>
            <a:r>
              <a:rPr lang="en-US" dirty="0" err="1"/>
              <a:t>bí</a:t>
            </a:r>
            <a:r>
              <a:rPr lang="en-US" dirty="0"/>
              <a:t> </a:t>
            </a:r>
            <a:r>
              <a:rPr lang="en-US" dirty="0" err="1"/>
              <a:t>danh</a:t>
            </a:r>
            <a:endParaRPr lang="en-US" dirty="0"/>
          </a:p>
        </p:txBody>
      </p:sp>
      <p:sp>
        <p:nvSpPr>
          <p:cNvPr id="3" name="Content Placeholder 2"/>
          <p:cNvSpPr>
            <a:spLocks noGrp="1"/>
          </p:cNvSpPr>
          <p:nvPr>
            <p:ph idx="1"/>
          </p:nvPr>
        </p:nvSpPr>
        <p:spPr>
          <a:xfrm>
            <a:off x="844904" y="1653027"/>
            <a:ext cx="10058400" cy="765792"/>
          </a:xfrm>
        </p:spPr>
        <p:txBody>
          <a:bodyPr/>
          <a:lstStyle/>
          <a:p>
            <a:r>
              <a:rPr lang="en-US" dirty="0"/>
              <a:t>C</a:t>
            </a:r>
            <a:r>
              <a:rPr lang="vi-VN" dirty="0"/>
              <a:t>ó thể cung cấp bí danh cho tên mô-đun. Đặt cho mô-đun một bí danh ngắn, như p cho pizza, cho phép gọi các chức năng của mô-đun nhanh hơn. </a:t>
            </a:r>
            <a:endParaRPr lang="en-US" dirty="0"/>
          </a:p>
        </p:txBody>
      </p:sp>
      <p:sp>
        <p:nvSpPr>
          <p:cNvPr id="5" name="Rectangle 4"/>
          <p:cNvSpPr/>
          <p:nvPr/>
        </p:nvSpPr>
        <p:spPr>
          <a:xfrm>
            <a:off x="1097279" y="2719900"/>
            <a:ext cx="9553651" cy="1306127"/>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import pizza as p</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p.make_pizza(16, 'pepperoni')</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p.make_pizza(12, 'mushrooms', 'green peppers', 'extra cheese')</a:t>
            </a:r>
          </a:p>
        </p:txBody>
      </p:sp>
      <p:sp>
        <p:nvSpPr>
          <p:cNvPr id="7" name="Rectangle 6"/>
          <p:cNvSpPr/>
          <p:nvPr/>
        </p:nvSpPr>
        <p:spPr>
          <a:xfrm>
            <a:off x="1097278" y="4439182"/>
            <a:ext cx="9934043" cy="646331"/>
          </a:xfrm>
          <a:prstGeom prst="rect">
            <a:avLst/>
          </a:prstGeom>
        </p:spPr>
        <p:txBody>
          <a:bodyPr wrap="square">
            <a:spAutoFit/>
          </a:bodyPr>
          <a:lstStyle/>
          <a:p>
            <a:r>
              <a:rPr lang="vi-VN" dirty="0">
                <a:latin typeface="Times New Roman" panose="02020603050405020304" pitchFamily="18" charset="0"/>
                <a:ea typeface="SimSun" panose="02010600030101010101" pitchFamily="2" charset="-122"/>
              </a:rPr>
              <a:t>Mô-đun Pizza được đặt bí danh p trong câu lệnh import, nhưng tất cả các chức năng của mô-đun vẫn giữ nguyên tên ban đầu.</a:t>
            </a:r>
            <a:endParaRPr lang="en-US" dirty="0"/>
          </a:p>
        </p:txBody>
      </p:sp>
      <p:sp>
        <p:nvSpPr>
          <p:cNvPr id="9" name="Rectangle 8"/>
          <p:cNvSpPr/>
          <p:nvPr/>
        </p:nvSpPr>
        <p:spPr>
          <a:xfrm>
            <a:off x="1097278" y="5284814"/>
            <a:ext cx="1082348" cy="369332"/>
          </a:xfrm>
          <a:prstGeom prst="rect">
            <a:avLst/>
          </a:prstGeom>
        </p:spPr>
        <p:txBody>
          <a:bodyPr wrap="none">
            <a:spAutoFit/>
          </a:bodyPr>
          <a:lstStyle/>
          <a:p>
            <a:r>
              <a:rPr lang="vi-VN" dirty="0">
                <a:latin typeface="Times New Roman" panose="02020603050405020304" pitchFamily="18" charset="0"/>
                <a:ea typeface="SimSun" panose="02010600030101010101" pitchFamily="2" charset="-122"/>
              </a:rPr>
              <a:t>Cú pháp</a:t>
            </a:r>
            <a:r>
              <a:rPr lang="en-US" dirty="0">
                <a:latin typeface="Times New Roman" panose="02020603050405020304" pitchFamily="18" charset="0"/>
                <a:ea typeface="SimSun" panose="02010600030101010101" pitchFamily="2" charset="-122"/>
              </a:rPr>
              <a:t>:</a:t>
            </a:r>
            <a:r>
              <a:rPr lang="vi-VN" dirty="0">
                <a:latin typeface="Times New Roman" panose="02020603050405020304" pitchFamily="18" charset="0"/>
                <a:ea typeface="SimSun" panose="02010600030101010101" pitchFamily="2" charset="-122"/>
              </a:rPr>
              <a:t> </a:t>
            </a:r>
            <a:endParaRPr lang="en-US" dirty="0"/>
          </a:p>
        </p:txBody>
      </p:sp>
      <p:sp>
        <p:nvSpPr>
          <p:cNvPr id="11" name="Rectangle 10"/>
          <p:cNvSpPr/>
          <p:nvPr/>
        </p:nvSpPr>
        <p:spPr>
          <a:xfrm>
            <a:off x="1097278" y="5949921"/>
            <a:ext cx="2805576" cy="332014"/>
          </a:xfrm>
          <a:prstGeom prst="rect">
            <a:avLst/>
          </a:prstGeom>
        </p:spPr>
        <p:txBody>
          <a:bodyPr wrap="none">
            <a:spAutoFit/>
          </a:bodyPr>
          <a:lstStyle/>
          <a:p>
            <a:pPr algn="just">
              <a:lnSpc>
                <a:spcPct val="115000"/>
              </a:lnSpc>
              <a:spcBef>
                <a:spcPts val="300"/>
              </a:spcBef>
              <a:spcAft>
                <a:spcPts val="300"/>
              </a:spcAft>
            </a:pPr>
            <a:r>
              <a:rPr lang="en-US" sz="1400" i="1" spc="-20" dirty="0">
                <a:latin typeface="Courier New" panose="02070309020205020404" pitchFamily="49" charset="0"/>
                <a:ea typeface="SimSun" panose="02010600030101010101" pitchFamily="2" charset="-122"/>
              </a:rPr>
              <a:t>import </a:t>
            </a:r>
            <a:r>
              <a:rPr lang="en-US" sz="1400" i="1" spc="-20" dirty="0" err="1">
                <a:latin typeface="Courier New" panose="02070309020205020404" pitchFamily="49" charset="0"/>
                <a:ea typeface="SimSun" panose="02010600030101010101" pitchFamily="2" charset="-122"/>
              </a:rPr>
              <a:t>module_name</a:t>
            </a:r>
            <a:r>
              <a:rPr lang="en-US" sz="1400" i="1" spc="-20" dirty="0">
                <a:latin typeface="Courier New" panose="02070309020205020404" pitchFamily="49" charset="0"/>
                <a:ea typeface="SimSun" panose="02010600030101010101" pitchFamily="2" charset="-122"/>
              </a:rPr>
              <a:t> as </a:t>
            </a:r>
            <a:r>
              <a:rPr lang="en-US" sz="1400" i="1" spc="-20" dirty="0" err="1">
                <a:latin typeface="Courier New" panose="02070309020205020404" pitchFamily="49" charset="0"/>
                <a:ea typeface="SimSun" panose="02010600030101010101" pitchFamily="2" charset="-122"/>
              </a:rPr>
              <a:t>mn</a:t>
            </a:r>
            <a:r>
              <a:rPr lang="en-US" sz="1400" i="1" spc="-20" dirty="0">
                <a:latin typeface="Courier New" panose="02070309020205020404" pitchFamily="49" charset="0"/>
                <a:ea typeface="SimSun" panose="02010600030101010101" pitchFamily="2" charset="-122"/>
              </a:rPr>
              <a:t> </a:t>
            </a:r>
          </a:p>
        </p:txBody>
      </p:sp>
    </p:spTree>
    <p:extLst>
      <p:ext uri="{BB962C8B-B14F-4D97-AF65-F5344CB8AC3E}">
        <p14:creationId xmlns:p14="http://schemas.microsoft.com/office/powerpoint/2010/main" val="476664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latin typeface="Calibri Light" panose="020F0302020204030204" pitchFamily="34" charset="0"/>
                <a:cs typeface="Calibri Light" panose="020F0302020204030204" pitchFamily="34" charset="0"/>
              </a:rPr>
              <a:t>7.1. Định nghĩa Hàm</a:t>
            </a:r>
            <a:endParaRPr lang="en-US"/>
          </a:p>
        </p:txBody>
      </p:sp>
      <p:sp>
        <p:nvSpPr>
          <p:cNvPr id="5" name="Rectangle 4"/>
          <p:cNvSpPr/>
          <p:nvPr/>
        </p:nvSpPr>
        <p:spPr>
          <a:xfrm>
            <a:off x="7205472" y="2036038"/>
            <a:ext cx="4030675" cy="1542923"/>
          </a:xfrm>
          <a:prstGeom prst="rect">
            <a:avLst/>
          </a:prstGeom>
        </p:spPr>
        <p:txBody>
          <a:bodyPr wrap="square">
            <a:spAutoFit/>
          </a:bodyPr>
          <a:lstStyle/>
          <a:p>
            <a:pPr algn="just">
              <a:lnSpc>
                <a:spcPct val="115000"/>
              </a:lnSpc>
              <a:spcBef>
                <a:spcPts val="300"/>
              </a:spcBef>
              <a:spcAft>
                <a:spcPts val="300"/>
              </a:spcAft>
            </a:pPr>
            <a:r>
              <a:rPr lang="en-US" sz="1300" spc="-20">
                <a:latin typeface="Courier New" panose="02070309020205020404" pitchFamily="49" charset="0"/>
                <a:ea typeface="SimSun" panose="02010600030101010101" pitchFamily="2" charset="-122"/>
              </a:rPr>
              <a:t>def greet_user():</a:t>
            </a:r>
          </a:p>
          <a:p>
            <a:pPr algn="just">
              <a:lnSpc>
                <a:spcPct val="115000"/>
              </a:lnSpc>
              <a:spcBef>
                <a:spcPts val="300"/>
              </a:spcBef>
              <a:spcAft>
                <a:spcPts val="300"/>
              </a:spcAft>
            </a:pPr>
            <a:r>
              <a:rPr lang="en-US" sz="1300" spc="-20">
                <a:latin typeface="Courier New" panose="02070309020205020404" pitchFamily="49" charset="0"/>
                <a:ea typeface="SimSun" panose="02010600030101010101" pitchFamily="2" charset="-122"/>
              </a:rPr>
              <a:t>	"""Display a simple greeting.""" </a:t>
            </a:r>
          </a:p>
          <a:p>
            <a:pPr algn="just">
              <a:lnSpc>
                <a:spcPct val="115000"/>
              </a:lnSpc>
              <a:spcBef>
                <a:spcPts val="300"/>
              </a:spcBef>
              <a:spcAft>
                <a:spcPts val="300"/>
              </a:spcAft>
            </a:pPr>
            <a:r>
              <a:rPr lang="en-US" sz="1300" spc="-20">
                <a:latin typeface="Courier New" panose="02070309020205020404" pitchFamily="49" charset="0"/>
                <a:ea typeface="SimSun" panose="02010600030101010101" pitchFamily="2" charset="-122"/>
              </a:rPr>
              <a:t>	print("Hello!") </a:t>
            </a:r>
          </a:p>
          <a:p>
            <a:pPr algn="just">
              <a:lnSpc>
                <a:spcPct val="115000"/>
              </a:lnSpc>
              <a:spcBef>
                <a:spcPts val="300"/>
              </a:spcBef>
              <a:spcAft>
                <a:spcPts val="300"/>
              </a:spcAft>
            </a:pPr>
            <a:r>
              <a:rPr lang="en-US" sz="1300" spc="-2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300" spc="-20">
                <a:latin typeface="Courier New" panose="02070309020205020404" pitchFamily="49" charset="0"/>
                <a:ea typeface="SimSun" panose="02010600030101010101" pitchFamily="2" charset="-122"/>
              </a:rPr>
              <a:t>greet_user()</a:t>
            </a:r>
          </a:p>
        </p:txBody>
      </p:sp>
      <p:sp>
        <p:nvSpPr>
          <p:cNvPr id="7" name="Rectangle 6"/>
          <p:cNvSpPr/>
          <p:nvPr/>
        </p:nvSpPr>
        <p:spPr>
          <a:xfrm>
            <a:off x="1097280" y="2036038"/>
            <a:ext cx="3608680" cy="369332"/>
          </a:xfrm>
          <a:prstGeom prst="rect">
            <a:avLst/>
          </a:prstGeom>
        </p:spPr>
        <p:txBody>
          <a:bodyPr wrap="none">
            <a:spAutoFit/>
          </a:bodyPr>
          <a:lstStyle/>
          <a:p>
            <a:r>
              <a:rPr lang="en-US" dirty="0" err="1">
                <a:latin typeface="Times New Roman" panose="02020603050405020304" pitchFamily="18" charset="0"/>
                <a:ea typeface="SimSun" panose="02010600030101010101" pitchFamily="2" charset="-122"/>
              </a:rPr>
              <a:t>Cấu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trúc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đơn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giản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nhất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của</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hàm</a:t>
            </a:r>
            <a:r>
              <a:rPr lang="en-US" dirty="0">
                <a:latin typeface="Times New Roman" panose="02020603050405020304" pitchFamily="18" charset="0"/>
                <a:ea typeface="SimSun" panose="02010600030101010101" pitchFamily="2" charset="-122"/>
              </a:rPr>
              <a:t>:</a:t>
            </a:r>
            <a:endParaRPr lang="en-US" dirty="0"/>
          </a:p>
        </p:txBody>
      </p:sp>
      <p:sp>
        <p:nvSpPr>
          <p:cNvPr id="9" name="Rectangle 8"/>
          <p:cNvSpPr/>
          <p:nvPr/>
        </p:nvSpPr>
        <p:spPr>
          <a:xfrm>
            <a:off x="1097280" y="2571825"/>
            <a:ext cx="5215738" cy="646331"/>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Dòng lệnh đầu tiên sử dụng từ khóa def để thông báo cho Python rằng ta đang định nghĩa một hàm. </a:t>
            </a:r>
            <a:endParaRPr lang="en-US"/>
          </a:p>
        </p:txBody>
      </p:sp>
      <p:sp>
        <p:nvSpPr>
          <p:cNvPr id="11" name="Rectangle 10"/>
          <p:cNvSpPr/>
          <p:nvPr/>
        </p:nvSpPr>
        <p:spPr>
          <a:xfrm>
            <a:off x="1097280" y="3406290"/>
            <a:ext cx="5215738" cy="646331"/>
          </a:xfrm>
          <a:prstGeom prst="rect">
            <a:avLst/>
          </a:prstGeom>
        </p:spPr>
        <p:txBody>
          <a:bodyPr wrap="square">
            <a:spAutoFit/>
          </a:bodyPr>
          <a:lstStyle/>
          <a:p>
            <a:r>
              <a:rPr lang="en-US" dirty="0" err="1">
                <a:latin typeface="Times New Roman" panose="02020603050405020304" pitchFamily="18" charset="0"/>
                <a:ea typeface="SimSun" panose="02010600030101010101" pitchFamily="2" charset="-122"/>
              </a:rPr>
              <a:t>Bất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dòng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thụt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lề</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nào</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theo</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sau</a:t>
            </a:r>
            <a:r>
              <a:rPr lang="en-US" dirty="0">
                <a:latin typeface="Times New Roman" panose="02020603050405020304" pitchFamily="18" charset="0"/>
                <a:ea typeface="SimSun" panose="02010600030101010101" pitchFamily="2" charset="-122"/>
              </a:rPr>
              <a:t> def </a:t>
            </a:r>
            <a:r>
              <a:rPr lang="en-US" dirty="0" err="1">
                <a:latin typeface="Times New Roman" panose="02020603050405020304" pitchFamily="18" charset="0"/>
                <a:ea typeface="SimSun" panose="02010600030101010101" pitchFamily="2" charset="-122"/>
              </a:rPr>
              <a:t>greet_user</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tạo</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nên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phần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thân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của</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hàm</a:t>
            </a:r>
            <a:endParaRPr lang="en-US" dirty="0"/>
          </a:p>
        </p:txBody>
      </p:sp>
      <p:sp>
        <p:nvSpPr>
          <p:cNvPr id="13" name="Rectangle 12"/>
          <p:cNvSpPr/>
          <p:nvPr/>
        </p:nvSpPr>
        <p:spPr>
          <a:xfrm>
            <a:off x="1097280" y="4240755"/>
            <a:ext cx="5632704" cy="646331"/>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Dòng """Display a simple greeting.""" là một chú thích được gọi là mỗi chuỗi tài liệu</a:t>
            </a:r>
            <a:endParaRPr lang="en-US"/>
          </a:p>
        </p:txBody>
      </p:sp>
      <p:sp>
        <p:nvSpPr>
          <p:cNvPr id="15" name="Rectangle 14"/>
          <p:cNvSpPr/>
          <p:nvPr/>
        </p:nvSpPr>
        <p:spPr>
          <a:xfrm>
            <a:off x="1097280" y="4992121"/>
            <a:ext cx="9751162" cy="729430"/>
          </a:xfrm>
          <a:prstGeom prst="rect">
            <a:avLst/>
          </a:prstGeom>
        </p:spPr>
        <p:txBody>
          <a:bodyPr wrap="square">
            <a:spAutoFit/>
          </a:bodyPr>
          <a:lstStyle/>
          <a:p>
            <a:pPr algn="just">
              <a:lnSpc>
                <a:spcPct val="115000"/>
              </a:lnSpc>
              <a:spcBef>
                <a:spcPts val="300"/>
              </a:spcBef>
              <a:spcAft>
                <a:spcPts val="300"/>
              </a:spcAft>
            </a:pPr>
            <a:r>
              <a:rPr lang="en-US" spc="-20">
                <a:latin typeface="Times New Roman" panose="02020603050405020304" pitchFamily="18" charset="0"/>
                <a:ea typeface="SimSun" panose="02010600030101010101" pitchFamily="2" charset="-122"/>
              </a:rPr>
              <a:t>Dòng print("Hello!") Là dòng code duy nhất trong phần thân của hàm này, vì vậy, greet_user() chỉ có một lệnh: print(“Hello!").</a:t>
            </a:r>
          </a:p>
        </p:txBody>
      </p:sp>
      <p:sp>
        <p:nvSpPr>
          <p:cNvPr id="17" name="Rectangle 16"/>
          <p:cNvSpPr/>
          <p:nvPr/>
        </p:nvSpPr>
        <p:spPr>
          <a:xfrm>
            <a:off x="7205472" y="3890461"/>
            <a:ext cx="765594"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Hello!</a:t>
            </a:r>
          </a:p>
        </p:txBody>
      </p:sp>
    </p:spTree>
    <p:extLst>
      <p:ext uri="{BB962C8B-B14F-4D97-AF65-F5344CB8AC3E}">
        <p14:creationId xmlns:p14="http://schemas.microsoft.com/office/powerpoint/2010/main" val="913504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Import tất cả các hàm trong module</a:t>
            </a:r>
          </a:p>
        </p:txBody>
      </p:sp>
      <p:sp>
        <p:nvSpPr>
          <p:cNvPr id="3" name="Content Placeholder 2"/>
          <p:cNvSpPr>
            <a:spLocks noGrp="1"/>
          </p:cNvSpPr>
          <p:nvPr>
            <p:ph idx="1"/>
          </p:nvPr>
        </p:nvSpPr>
        <p:spPr>
          <a:xfrm>
            <a:off x="1097280" y="1845734"/>
            <a:ext cx="10058400" cy="824314"/>
          </a:xfrm>
        </p:spPr>
        <p:txBody>
          <a:bodyPr/>
          <a:lstStyle/>
          <a:p>
            <a:r>
              <a:rPr lang="en-US"/>
              <a:t>Có thể yêu cầu Python import mọi hàm trong một mô-đun bằng cách sử dụng toán tử dấu hoa thị (*):</a:t>
            </a:r>
          </a:p>
        </p:txBody>
      </p:sp>
      <p:sp>
        <p:nvSpPr>
          <p:cNvPr id="7" name="Rectangle 6"/>
          <p:cNvSpPr/>
          <p:nvPr/>
        </p:nvSpPr>
        <p:spPr>
          <a:xfrm>
            <a:off x="1097280" y="2670048"/>
            <a:ext cx="7412736" cy="989502"/>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from pizza import *</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make_pizza(16, 'pepperoni')</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make_pizza(12, 'mushrooms', 'green peppers', 'extra cheese')</a:t>
            </a:r>
          </a:p>
        </p:txBody>
      </p:sp>
      <p:sp>
        <p:nvSpPr>
          <p:cNvPr id="9" name="Rectangle 8"/>
          <p:cNvSpPr/>
          <p:nvPr/>
        </p:nvSpPr>
        <p:spPr>
          <a:xfrm>
            <a:off x="1097279" y="3735921"/>
            <a:ext cx="9941357" cy="923330"/>
          </a:xfrm>
          <a:prstGeom prst="rect">
            <a:avLst/>
          </a:prstGeom>
        </p:spPr>
        <p:txBody>
          <a:bodyPr wrap="square">
            <a:spAutoFit/>
          </a:bodyPr>
          <a:lstStyle/>
          <a:p>
            <a:r>
              <a:rPr lang="vi-VN">
                <a:latin typeface="Times New Roman" panose="02020603050405020304" pitchFamily="18" charset="0"/>
                <a:ea typeface="SimSun" panose="02010600030101010101" pitchFamily="2" charset="-122"/>
              </a:rPr>
              <a:t>Dấu hoa thị trong câu lệnh import yêu cầu Python sao chép mọi hàm từ mô-đun pizza vào tệp chương trình này. Vì mọi hàm đều được import nên </a:t>
            </a:r>
            <a:r>
              <a:rPr lang="en-US">
                <a:latin typeface="Times New Roman" panose="02020603050405020304" pitchFamily="18" charset="0"/>
                <a:ea typeface="SimSun" panose="02010600030101010101" pitchFamily="2" charset="-122"/>
              </a:rPr>
              <a:t>ta</a:t>
            </a:r>
            <a:r>
              <a:rPr lang="vi-VN">
                <a:latin typeface="Times New Roman" panose="02020603050405020304" pitchFamily="18" charset="0"/>
                <a:ea typeface="SimSun" panose="02010600030101010101" pitchFamily="2" charset="-122"/>
              </a:rPr>
              <a:t> có thể gọi từng hàm theo tên mà không cần sử dụng ký hiệu dấu chấm. </a:t>
            </a:r>
            <a:endParaRPr lang="en-US"/>
          </a:p>
        </p:txBody>
      </p:sp>
    </p:spTree>
    <p:extLst>
      <p:ext uri="{BB962C8B-B14F-4D97-AF65-F5344CB8AC3E}">
        <p14:creationId xmlns:p14="http://schemas.microsoft.com/office/powerpoint/2010/main" val="40276697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Kết chương</a:t>
            </a:r>
          </a:p>
        </p:txBody>
      </p:sp>
      <p:sp>
        <p:nvSpPr>
          <p:cNvPr id="3" name="Content Placeholder 2"/>
          <p:cNvSpPr>
            <a:spLocks noGrp="1"/>
          </p:cNvSpPr>
          <p:nvPr>
            <p:ph idx="1"/>
          </p:nvPr>
        </p:nvSpPr>
        <p:spPr>
          <a:xfrm>
            <a:off x="1097280" y="1845734"/>
            <a:ext cx="10058400" cy="4459968"/>
          </a:xfrm>
        </p:spPr>
        <p:txBody>
          <a:bodyPr>
            <a:normAutofit fontScale="85000" lnSpcReduction="20000"/>
          </a:bodyPr>
          <a:lstStyle/>
          <a:p>
            <a:r>
              <a:rPr lang="vi-VN"/>
              <a:t>Trong chương này, chúng ta đã học cách viết hàm và truyền đối số để các hàm có quyền truy cập vào thông tin cần thiết để thực hiện công việc của hàm. Ta đã học cách sử dụng các đối số vị trí và từ khóa cũng như cách để chấp nhận một số lượng đối số tùy ý. Ta đã thấy các hàm hiển thị đầu ra và các hàm trả về giá trị. Chúng ta đã học cách sử dụng các hàm với danh sách, từ điển, câu lệnh if và vòng lặp while. Bạn cũng đã thấy cách lưu trữ các hàm đang viết trong các tệp riêng biệt được gọi là mô-đun, do đó, chương trình sẽ sẽ đơn giản và dễ hiểu hơn. </a:t>
            </a:r>
          </a:p>
          <a:p>
            <a:r>
              <a:rPr lang="vi-VN"/>
              <a:t>Một trong những mục tiêu của một lập trình viên là viết mã đơn giản làm những gì bạn muốn và các chức năng giúp bạn làm điều này. Hàm cho phép bạn viết các khối mã và để chúng một mình và biết chúng hoạt động. Khi nào chúng ta biết một chức năng thực hiện đúng công việc của nó, ta có thể tin tưởng rằng và ta có thể chuyển sang một công việc tiếp theo trong dự án</a:t>
            </a:r>
          </a:p>
          <a:p>
            <a:r>
              <a:rPr lang="vi-VN"/>
              <a:t>Các hàm cho phép ta viết mã một lần và sau đó sử dụng lại mã đó bất kỳ lúc nào ta muốn. Khi ta cần chạy mã trong một hàm, tất cả những gì cần làm là viết một lệnh gọi một dòng và hàm thực hiện công việc của nó. Khi ta cần sửa đổi hành vi của một hàm, ta chỉ phải sửa đổi một khối mã và thay đổi có hiệu lực ở mọi nơi đã thực hiện lời gọi đến hàm đó. </a:t>
            </a:r>
          </a:p>
          <a:p>
            <a:endParaRPr lang="en-US"/>
          </a:p>
        </p:txBody>
      </p:sp>
    </p:spTree>
    <p:extLst>
      <p:ext uri="{BB962C8B-B14F-4D97-AF65-F5344CB8AC3E}">
        <p14:creationId xmlns:p14="http://schemas.microsoft.com/office/powerpoint/2010/main" val="3471403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Truyền thông tin tới một hàm</a:t>
            </a:r>
          </a:p>
        </p:txBody>
      </p:sp>
      <p:sp>
        <p:nvSpPr>
          <p:cNvPr id="3" name="Content Placeholder 2"/>
          <p:cNvSpPr>
            <a:spLocks noGrp="1"/>
          </p:cNvSpPr>
          <p:nvPr>
            <p:ph idx="1"/>
          </p:nvPr>
        </p:nvSpPr>
        <p:spPr>
          <a:xfrm>
            <a:off x="931026" y="1633592"/>
            <a:ext cx="10058400" cy="1058400"/>
          </a:xfrm>
        </p:spPr>
        <p:txBody>
          <a:bodyPr>
            <a:normAutofit fontScale="92500" lnSpcReduction="20000"/>
          </a:bodyPr>
          <a:lstStyle/>
          <a:p>
            <a:r>
              <a:rPr lang="en-US" dirty="0" err="1"/>
              <a:t>Để</a:t>
            </a:r>
            <a:r>
              <a:rPr lang="en-US" dirty="0"/>
              <a:t> </a:t>
            </a:r>
            <a:r>
              <a:rPr lang="en-US" dirty="0" err="1"/>
              <a:t>truyền</a:t>
            </a:r>
            <a:r>
              <a:rPr lang="en-US" dirty="0"/>
              <a:t> </a:t>
            </a:r>
            <a:r>
              <a:rPr lang="en-US" dirty="0" err="1"/>
              <a:t>thông</a:t>
            </a:r>
            <a:r>
              <a:rPr lang="en-US" dirty="0"/>
              <a:t> tin </a:t>
            </a:r>
            <a:r>
              <a:rPr lang="en-US" dirty="0" err="1"/>
              <a:t>tới</a:t>
            </a:r>
            <a:r>
              <a:rPr lang="en-US" dirty="0"/>
              <a:t> </a:t>
            </a:r>
            <a:r>
              <a:rPr lang="en-US" dirty="0" err="1"/>
              <a:t>một</a:t>
            </a:r>
            <a:r>
              <a:rPr lang="en-US" dirty="0"/>
              <a:t> </a:t>
            </a:r>
            <a:r>
              <a:rPr lang="en-US" dirty="0" err="1"/>
              <a:t>hàm</a:t>
            </a:r>
            <a:r>
              <a:rPr lang="en-US" dirty="0"/>
              <a:t>, </a:t>
            </a:r>
            <a:r>
              <a:rPr lang="en-US" dirty="0" err="1"/>
              <a:t>nhập</a:t>
            </a:r>
            <a:r>
              <a:rPr lang="en-US" dirty="0"/>
              <a:t> </a:t>
            </a:r>
            <a:r>
              <a:rPr lang="en-US" dirty="0" err="1"/>
              <a:t>tham</a:t>
            </a:r>
            <a:r>
              <a:rPr lang="en-US" dirty="0"/>
              <a:t> </a:t>
            </a:r>
            <a:r>
              <a:rPr lang="en-US" dirty="0" err="1"/>
              <a:t>số</a:t>
            </a:r>
            <a:r>
              <a:rPr lang="en-US" dirty="0"/>
              <a:t> username </a:t>
            </a:r>
            <a:r>
              <a:rPr lang="en-US" dirty="0" err="1"/>
              <a:t>trong</a:t>
            </a:r>
            <a:r>
              <a:rPr lang="en-US" dirty="0"/>
              <a:t> </a:t>
            </a:r>
            <a:r>
              <a:rPr lang="en-US" dirty="0" err="1"/>
              <a:t>dấu</a:t>
            </a:r>
            <a:r>
              <a:rPr lang="en-US" dirty="0"/>
              <a:t> </a:t>
            </a:r>
            <a:r>
              <a:rPr lang="en-US" dirty="0" err="1"/>
              <a:t>ngoặc</a:t>
            </a:r>
            <a:r>
              <a:rPr lang="en-US" dirty="0"/>
              <a:t> </a:t>
            </a:r>
            <a:r>
              <a:rPr lang="en-US" dirty="0" err="1"/>
              <a:t>đơn</a:t>
            </a:r>
            <a:r>
              <a:rPr lang="en-US" dirty="0"/>
              <a:t> </a:t>
            </a:r>
            <a:r>
              <a:rPr lang="en-US" dirty="0" err="1"/>
              <a:t>định</a:t>
            </a:r>
            <a:r>
              <a:rPr lang="en-US" dirty="0"/>
              <a:t> </a:t>
            </a:r>
            <a:r>
              <a:rPr lang="en-US" dirty="0" err="1"/>
              <a:t>nghĩa</a:t>
            </a:r>
            <a:r>
              <a:rPr lang="en-US" dirty="0"/>
              <a:t> </a:t>
            </a:r>
            <a:r>
              <a:rPr lang="en-US" dirty="0" err="1"/>
              <a:t>hàm</a:t>
            </a:r>
            <a:endParaRPr lang="en-US" dirty="0"/>
          </a:p>
          <a:p>
            <a:r>
              <a:rPr lang="en-US" dirty="0" err="1"/>
              <a:t>Hàm</a:t>
            </a:r>
            <a:r>
              <a:rPr lang="en-US" dirty="0"/>
              <a:t> </a:t>
            </a:r>
            <a:r>
              <a:rPr lang="en-US" dirty="0" err="1"/>
              <a:t>yêu</a:t>
            </a:r>
            <a:r>
              <a:rPr lang="en-US" dirty="0"/>
              <a:t> </a:t>
            </a:r>
            <a:r>
              <a:rPr lang="en-US" dirty="0" err="1"/>
              <a:t>cầu</a:t>
            </a:r>
            <a:r>
              <a:rPr lang="en-US" dirty="0"/>
              <a:t> ta </a:t>
            </a:r>
            <a:r>
              <a:rPr lang="en-US" dirty="0" err="1"/>
              <a:t>cung</a:t>
            </a:r>
            <a:r>
              <a:rPr lang="en-US" dirty="0"/>
              <a:t> </a:t>
            </a:r>
            <a:r>
              <a:rPr lang="en-US" dirty="0" err="1"/>
              <a:t>cấp</a:t>
            </a:r>
            <a:r>
              <a:rPr lang="en-US" dirty="0"/>
              <a:t> </a:t>
            </a:r>
            <a:r>
              <a:rPr lang="en-US" dirty="0" err="1"/>
              <a:t>một</a:t>
            </a:r>
            <a:r>
              <a:rPr lang="en-US" dirty="0"/>
              <a:t> </a:t>
            </a:r>
            <a:r>
              <a:rPr lang="en-US" dirty="0" err="1"/>
              <a:t>giá</a:t>
            </a:r>
            <a:r>
              <a:rPr lang="en-US" dirty="0"/>
              <a:t> </a:t>
            </a:r>
            <a:r>
              <a:rPr lang="en-US" dirty="0" err="1"/>
              <a:t>trị</a:t>
            </a:r>
            <a:r>
              <a:rPr lang="en-US" dirty="0"/>
              <a:t> </a:t>
            </a:r>
            <a:r>
              <a:rPr lang="en-US" dirty="0" err="1"/>
              <a:t>cho</a:t>
            </a:r>
            <a:r>
              <a:rPr lang="en-US" dirty="0"/>
              <a:t> username </a:t>
            </a:r>
            <a:r>
              <a:rPr lang="en-US" dirty="0" err="1"/>
              <a:t>mỗi</a:t>
            </a:r>
            <a:r>
              <a:rPr lang="en-US" dirty="0"/>
              <a:t> </a:t>
            </a:r>
            <a:r>
              <a:rPr lang="en-US" dirty="0" err="1"/>
              <a:t>khi</a:t>
            </a:r>
            <a:r>
              <a:rPr lang="en-US" dirty="0"/>
              <a:t> </a:t>
            </a:r>
            <a:r>
              <a:rPr lang="en-US" dirty="0" err="1"/>
              <a:t>gọi</a:t>
            </a:r>
            <a:r>
              <a:rPr lang="en-US" dirty="0"/>
              <a:t> </a:t>
            </a:r>
            <a:r>
              <a:rPr lang="en-US" dirty="0" err="1"/>
              <a:t>nó</a:t>
            </a:r>
            <a:endParaRPr lang="en-US" dirty="0"/>
          </a:p>
          <a:p>
            <a:endParaRPr lang="en-US" dirty="0"/>
          </a:p>
        </p:txBody>
      </p:sp>
      <p:sp>
        <p:nvSpPr>
          <p:cNvPr id="9" name="Rectangle 8"/>
          <p:cNvSpPr/>
          <p:nvPr/>
        </p:nvSpPr>
        <p:spPr>
          <a:xfrm>
            <a:off x="1097280" y="2761757"/>
            <a:ext cx="6096000" cy="1630831"/>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def </a:t>
            </a:r>
            <a:r>
              <a:rPr lang="en-US" sz="1400" spc="-20" dirty="0" err="1">
                <a:latin typeface="Courier New" panose="02070309020205020404" pitchFamily="49" charset="0"/>
                <a:ea typeface="SimSun" panose="02010600030101010101" pitchFamily="2" charset="-122"/>
              </a:rPr>
              <a:t>greet_user</a:t>
            </a:r>
            <a:r>
              <a:rPr lang="en-US" sz="1400" spc="-20" dirty="0">
                <a:latin typeface="Courier New" panose="02070309020205020404" pitchFamily="49" charset="0"/>
                <a:ea typeface="SimSun" panose="02010600030101010101" pitchFamily="2" charset="-122"/>
              </a:rPr>
              <a:t>(username):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"""Display a simple greeting."""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f"Hello</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username.title</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greet_user</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jesse</a:t>
            </a:r>
            <a:r>
              <a:rPr lang="en-US" sz="1400" spc="-20" dirty="0">
                <a:latin typeface="Courier New" panose="02070309020205020404" pitchFamily="49" charset="0"/>
                <a:ea typeface="SimSun" panose="02010600030101010101" pitchFamily="2" charset="-122"/>
              </a:rPr>
              <a:t>')</a:t>
            </a:r>
          </a:p>
        </p:txBody>
      </p:sp>
      <p:sp>
        <p:nvSpPr>
          <p:cNvPr id="13" name="Rectangle 12"/>
          <p:cNvSpPr/>
          <p:nvPr/>
        </p:nvSpPr>
        <p:spPr>
          <a:xfrm>
            <a:off x="1097280" y="4462353"/>
            <a:ext cx="1443344"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Hello, Jesse!</a:t>
            </a:r>
          </a:p>
        </p:txBody>
      </p:sp>
      <p:sp>
        <p:nvSpPr>
          <p:cNvPr id="15" name="Rectangle 14"/>
          <p:cNvSpPr/>
          <p:nvPr/>
        </p:nvSpPr>
        <p:spPr>
          <a:xfrm>
            <a:off x="1097280" y="4993646"/>
            <a:ext cx="10058400" cy="646331"/>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Lệnh greet_user('jesse') sẽ gọi hàm greet_user() và cung cấp cho hàm thông tin cần thiết để thực hiện lệnh gọi print(). Hàm chấp nhận tên được chuyển và hiển thị lời chào cho tên đó</a:t>
            </a:r>
            <a:endParaRPr lang="en-US"/>
          </a:p>
        </p:txBody>
      </p:sp>
    </p:spTree>
    <p:extLst>
      <p:ext uri="{BB962C8B-B14F-4D97-AF65-F5344CB8AC3E}">
        <p14:creationId xmlns:p14="http://schemas.microsoft.com/office/powerpoint/2010/main" val="121990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Đối số và tham số</a:t>
            </a:r>
          </a:p>
        </p:txBody>
      </p:sp>
      <p:sp>
        <p:nvSpPr>
          <p:cNvPr id="3" name="Content Placeholder 2"/>
          <p:cNvSpPr>
            <a:spLocks noGrp="1"/>
          </p:cNvSpPr>
          <p:nvPr>
            <p:ph idx="1"/>
          </p:nvPr>
        </p:nvSpPr>
        <p:spPr/>
        <p:txBody>
          <a:bodyPr/>
          <a:lstStyle/>
          <a:p>
            <a:pPr>
              <a:buFont typeface="Wingdings" panose="05000000000000000000" pitchFamily="2" charset="2"/>
              <a:buChar char="q"/>
            </a:pPr>
            <a:r>
              <a:rPr lang="vi-VN" dirty="0"/>
              <a:t>Biến username của greet_user() là một ví dụ về một </a:t>
            </a:r>
            <a:r>
              <a:rPr lang="vi-VN" i="1" dirty="0"/>
              <a:t>tham số</a:t>
            </a:r>
            <a:r>
              <a:rPr lang="vi-VN" dirty="0"/>
              <a:t>, một phần thông tin mà hàm cần để thực hiện công việc của nó. </a:t>
            </a:r>
            <a:endParaRPr lang="en-US" dirty="0"/>
          </a:p>
          <a:p>
            <a:pPr>
              <a:buFont typeface="Wingdings" panose="05000000000000000000" pitchFamily="2" charset="2"/>
              <a:buChar char="q"/>
            </a:pPr>
            <a:r>
              <a:rPr lang="vi-VN" dirty="0"/>
              <a:t>Giá trị 'jesse' trong greet_user('jesse') là một ví dụ về </a:t>
            </a:r>
            <a:r>
              <a:rPr lang="vi-VN" i="1" dirty="0"/>
              <a:t>đối số</a:t>
            </a:r>
            <a:r>
              <a:rPr lang="vi-VN" dirty="0"/>
              <a:t>. Đối số là một phần thông tin được truyền từ một lệnh gọi hàm đến một hàm. Khi chúng ta gọi hàm, chúng ta đặt giá trị mà chúng ta muốn hàm hoạt động trong dấu ngoặc đơn. </a:t>
            </a:r>
            <a:endParaRPr lang="en-US" dirty="0"/>
          </a:p>
          <a:p>
            <a:pPr>
              <a:buFont typeface="Wingdings" panose="05000000000000000000" pitchFamily="2" charset="2"/>
              <a:buChar char="q"/>
            </a:pPr>
            <a:r>
              <a:rPr lang="vi-VN" dirty="0"/>
              <a:t>Trong trường hợp này, đối số 'jesse' đã được chuyển đến hàm greet_user() và giá trị được gán cho tham số username.</a:t>
            </a:r>
            <a:endParaRPr lang="en-US" dirty="0"/>
          </a:p>
        </p:txBody>
      </p:sp>
    </p:spTree>
    <p:extLst>
      <p:ext uri="{BB962C8B-B14F-4D97-AF65-F5344CB8AC3E}">
        <p14:creationId xmlns:p14="http://schemas.microsoft.com/office/powerpoint/2010/main" val="3529263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7.2. Truyền tham số</a:t>
            </a:r>
          </a:p>
        </p:txBody>
      </p:sp>
      <p:sp>
        <p:nvSpPr>
          <p:cNvPr id="3" name="Content Placeholder 2"/>
          <p:cNvSpPr>
            <a:spLocks noGrp="1"/>
          </p:cNvSpPr>
          <p:nvPr>
            <p:ph idx="1"/>
          </p:nvPr>
        </p:nvSpPr>
        <p:spPr/>
        <p:txBody>
          <a:bodyPr/>
          <a:lstStyle/>
          <a:p>
            <a:r>
              <a:rPr lang="vi-VN" dirty="0"/>
              <a:t>Bởi vì một định nghĩa hàm có thể có nhiều tham số, một lệnh gọi hàm có thể cần nhiều đối số. Chúng ta có thể truyền các đối số cho các hàm của mình theo một số cách. </a:t>
            </a:r>
            <a:endParaRPr lang="en-US" dirty="0"/>
          </a:p>
          <a:p>
            <a:r>
              <a:rPr lang="vi-VN" dirty="0"/>
              <a:t>Ta có thể sử dụng các đối số có vị trí, các đối số này cần theo cùng thứ tự mà các tham số đã được viết; các đối số từ khóa, trong đó mỗi đối số bao gồm một tên biến và một giá trị; và danh sách và từ điển các giá trị.</a:t>
            </a:r>
            <a:endParaRPr lang="en-US" dirty="0"/>
          </a:p>
        </p:txBody>
      </p:sp>
    </p:spTree>
    <p:extLst>
      <p:ext uri="{BB962C8B-B14F-4D97-AF65-F5344CB8AC3E}">
        <p14:creationId xmlns:p14="http://schemas.microsoft.com/office/powerpoint/2010/main" val="1845180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Đối số có vị trí</a:t>
            </a:r>
          </a:p>
        </p:txBody>
      </p:sp>
      <p:sp>
        <p:nvSpPr>
          <p:cNvPr id="3" name="Content Placeholder 2"/>
          <p:cNvSpPr>
            <a:spLocks noGrp="1"/>
          </p:cNvSpPr>
          <p:nvPr>
            <p:ph idx="1"/>
          </p:nvPr>
        </p:nvSpPr>
        <p:spPr>
          <a:xfrm>
            <a:off x="1097280" y="1845734"/>
            <a:ext cx="10058400" cy="999879"/>
          </a:xfrm>
        </p:spPr>
        <p:txBody>
          <a:bodyPr/>
          <a:lstStyle/>
          <a:p>
            <a:r>
              <a:rPr lang="vi-VN"/>
              <a:t>Khi gọi một hàm, Python phải khớp từng đối số trong lệnh gọi hàm với một tham số trong định nghĩa hàm. Cách đơn giản nhất để làm điều này là dựa trên thứ tự của các đối số được cung cấp</a:t>
            </a:r>
            <a:endParaRPr lang="en-US"/>
          </a:p>
        </p:txBody>
      </p:sp>
      <p:sp>
        <p:nvSpPr>
          <p:cNvPr id="5" name="Rectangle 4"/>
          <p:cNvSpPr/>
          <p:nvPr/>
        </p:nvSpPr>
        <p:spPr>
          <a:xfrm>
            <a:off x="1097280" y="3261846"/>
            <a:ext cx="8939174" cy="2031325"/>
          </a:xfrm>
          <a:prstGeom prst="rect">
            <a:avLst/>
          </a:prstGeom>
        </p:spPr>
        <p:txBody>
          <a:bodyPr wrap="square">
            <a:spAutoFit/>
          </a:bodyPr>
          <a:lstStyle/>
          <a:p>
            <a:r>
              <a:rPr lang="en-US" sz="1800" dirty="0" err="1"/>
              <a:t>def</a:t>
            </a:r>
            <a:r>
              <a:rPr lang="en-US" sz="1800" dirty="0"/>
              <a:t> </a:t>
            </a:r>
            <a:r>
              <a:rPr lang="en-US" sz="1800" dirty="0" err="1"/>
              <a:t>describe_pet</a:t>
            </a:r>
            <a:r>
              <a:rPr lang="en-US" sz="1800" dirty="0"/>
              <a:t>(</a:t>
            </a:r>
            <a:r>
              <a:rPr lang="en-US" sz="1800" dirty="0" err="1"/>
              <a:t>animal_type</a:t>
            </a:r>
            <a:r>
              <a:rPr lang="en-US" sz="1800" dirty="0"/>
              <a:t>, </a:t>
            </a:r>
            <a:r>
              <a:rPr lang="en-US" sz="1800" dirty="0" err="1"/>
              <a:t>pet_name</a:t>
            </a:r>
            <a:r>
              <a:rPr lang="en-US" sz="1800" dirty="0"/>
              <a:t>): </a:t>
            </a:r>
          </a:p>
          <a:p>
            <a:r>
              <a:rPr lang="en-US" sz="1800" dirty="0"/>
              <a:t>    """Display information about a pet.""" </a:t>
            </a:r>
          </a:p>
          <a:p>
            <a:r>
              <a:rPr lang="en-US" sz="1800" dirty="0"/>
              <a:t>    print(f"\</a:t>
            </a:r>
            <a:r>
              <a:rPr lang="en-US" sz="1800" dirty="0" err="1"/>
              <a:t>nI</a:t>
            </a:r>
            <a:r>
              <a:rPr lang="en-US" sz="1800" dirty="0"/>
              <a:t> have a {</a:t>
            </a:r>
            <a:r>
              <a:rPr lang="en-US" sz="1800" dirty="0" err="1"/>
              <a:t>animal_type</a:t>
            </a:r>
            <a:r>
              <a:rPr lang="en-US" sz="1800" dirty="0"/>
              <a:t>}.")</a:t>
            </a:r>
          </a:p>
          <a:p>
            <a:r>
              <a:rPr lang="en-US" sz="1800" dirty="0"/>
              <a:t>    print(</a:t>
            </a:r>
            <a:r>
              <a:rPr lang="en-US" sz="1800" dirty="0" err="1"/>
              <a:t>f"My</a:t>
            </a:r>
            <a:r>
              <a:rPr lang="en-US" sz="1800" dirty="0"/>
              <a:t> {</a:t>
            </a:r>
            <a:r>
              <a:rPr lang="en-US" sz="1800" dirty="0" err="1"/>
              <a:t>animal_type</a:t>
            </a:r>
            <a:r>
              <a:rPr lang="en-US" sz="1800" dirty="0"/>
              <a:t>}'s name is {</a:t>
            </a:r>
            <a:r>
              <a:rPr lang="en-US" sz="1800" dirty="0" err="1"/>
              <a:t>pet_name.title</a:t>
            </a:r>
            <a:r>
              <a:rPr lang="en-US" sz="1800" dirty="0"/>
              <a:t>()}.")</a:t>
            </a:r>
          </a:p>
          <a:p>
            <a:r>
              <a:rPr lang="en-US" sz="1800" dirty="0" err="1"/>
              <a:t>describe_pet</a:t>
            </a:r>
            <a:r>
              <a:rPr lang="en-US" sz="1800" dirty="0"/>
              <a:t>('hamster', 'harry')</a:t>
            </a:r>
          </a:p>
          <a:p>
            <a:r>
              <a:rPr lang="en-US" sz="1800" dirty="0"/>
              <a:t/>
            </a:r>
            <a:br>
              <a:rPr lang="en-US" sz="1800" dirty="0"/>
            </a:br>
            <a:endParaRPr lang="en-US" sz="1800" dirty="0"/>
          </a:p>
        </p:txBody>
      </p:sp>
      <p:sp>
        <p:nvSpPr>
          <p:cNvPr id="7" name="Rectangle 6"/>
          <p:cNvSpPr/>
          <p:nvPr/>
        </p:nvSpPr>
        <p:spPr>
          <a:xfrm>
            <a:off x="1097280" y="5633615"/>
            <a:ext cx="6096000" cy="614784"/>
          </a:xfrm>
          <a:prstGeom prst="rect">
            <a:avLst/>
          </a:prstGeom>
        </p:spPr>
        <p:txBody>
          <a:bodyPr>
            <a:spAutoFit/>
          </a:bodyPr>
          <a:lstStyle/>
          <a:p>
            <a:pPr algn="just">
              <a:lnSpc>
                <a:spcPct val="115000"/>
              </a:lnSpc>
              <a:spcBef>
                <a:spcPts val="300"/>
              </a:spcBef>
              <a:spcAft>
                <a:spcPts val="300"/>
              </a:spcAft>
            </a:pPr>
            <a:r>
              <a:rPr lang="en-US" sz="13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I have a hamster.</a:t>
            </a:r>
          </a:p>
          <a:p>
            <a:pPr algn="just">
              <a:lnSpc>
                <a:spcPct val="115000"/>
              </a:lnSpc>
              <a:spcBef>
                <a:spcPts val="300"/>
              </a:spcBef>
              <a:spcAft>
                <a:spcPts val="300"/>
              </a:spcAft>
            </a:pPr>
            <a:r>
              <a:rPr lang="en-US" sz="13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My hamster's name is Harry.</a:t>
            </a:r>
          </a:p>
        </p:txBody>
      </p:sp>
    </p:spTree>
    <p:extLst>
      <p:ext uri="{BB962C8B-B14F-4D97-AF65-F5344CB8AC3E}">
        <p14:creationId xmlns:p14="http://schemas.microsoft.com/office/powerpoint/2010/main" val="2617430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Nhiều lời gọi hàm</a:t>
            </a:r>
          </a:p>
        </p:txBody>
      </p:sp>
      <p:sp>
        <p:nvSpPr>
          <p:cNvPr id="3" name="Content Placeholder 2"/>
          <p:cNvSpPr>
            <a:spLocks noGrp="1"/>
          </p:cNvSpPr>
          <p:nvPr>
            <p:ph idx="1"/>
          </p:nvPr>
        </p:nvSpPr>
        <p:spPr>
          <a:xfrm>
            <a:off x="1097280" y="1591879"/>
            <a:ext cx="10058400" cy="436608"/>
          </a:xfrm>
        </p:spPr>
        <p:txBody>
          <a:bodyPr/>
          <a:lstStyle/>
          <a:p>
            <a:r>
              <a:rPr lang="en-US" dirty="0" err="1"/>
              <a:t>Có</a:t>
            </a:r>
            <a:r>
              <a:rPr lang="en-US" dirty="0"/>
              <a:t> </a:t>
            </a:r>
            <a:r>
              <a:rPr lang="en-US" dirty="0" err="1"/>
              <a:t>thể</a:t>
            </a:r>
            <a:r>
              <a:rPr lang="en-US" dirty="0"/>
              <a:t> </a:t>
            </a:r>
            <a:r>
              <a:rPr lang="en-US" dirty="0" err="1"/>
              <a:t>gọi</a:t>
            </a:r>
            <a:r>
              <a:rPr lang="en-US" dirty="0"/>
              <a:t> </a:t>
            </a:r>
            <a:r>
              <a:rPr lang="en-US" dirty="0" err="1"/>
              <a:t>một</a:t>
            </a:r>
            <a:r>
              <a:rPr lang="en-US" dirty="0"/>
              <a:t> </a:t>
            </a:r>
            <a:r>
              <a:rPr lang="en-US" dirty="0" err="1"/>
              <a:t>hàm</a:t>
            </a:r>
            <a:r>
              <a:rPr lang="en-US" dirty="0"/>
              <a:t> </a:t>
            </a:r>
            <a:r>
              <a:rPr lang="en-US" dirty="0" err="1"/>
              <a:t>nhiều</a:t>
            </a:r>
            <a:r>
              <a:rPr lang="en-US" dirty="0"/>
              <a:t> </a:t>
            </a:r>
            <a:r>
              <a:rPr lang="en-US" dirty="0" err="1"/>
              <a:t>lần</a:t>
            </a:r>
            <a:r>
              <a:rPr lang="en-US" dirty="0"/>
              <a:t> </a:t>
            </a:r>
            <a:r>
              <a:rPr lang="en-US" dirty="0" err="1"/>
              <a:t>nếu</a:t>
            </a:r>
            <a:r>
              <a:rPr lang="en-US" dirty="0"/>
              <a:t> </a:t>
            </a:r>
            <a:r>
              <a:rPr lang="en-US" dirty="0" err="1"/>
              <a:t>cần</a:t>
            </a:r>
            <a:endParaRPr lang="en-US" dirty="0"/>
          </a:p>
        </p:txBody>
      </p:sp>
      <p:sp>
        <p:nvSpPr>
          <p:cNvPr id="7" name="Rectangle 6"/>
          <p:cNvSpPr/>
          <p:nvPr/>
        </p:nvSpPr>
        <p:spPr>
          <a:xfrm>
            <a:off x="1554480" y="2284840"/>
            <a:ext cx="8017459" cy="2288319"/>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def </a:t>
            </a:r>
            <a:r>
              <a:rPr lang="en-US" sz="1400" spc="-20" dirty="0" err="1">
                <a:latin typeface="Courier New" panose="02070309020205020404" pitchFamily="49" charset="0"/>
                <a:ea typeface="SimSun" panose="02010600030101010101" pitchFamily="2" charset="-122"/>
              </a:rPr>
              <a:t>describe_pet</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animal_type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pet_name</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"""Display information about a pet."""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print(f"\</a:t>
            </a:r>
            <a:r>
              <a:rPr lang="en-US" sz="1400" spc="-20" dirty="0" err="1">
                <a:latin typeface="Courier New" panose="02070309020205020404" pitchFamily="49" charset="0"/>
                <a:ea typeface="SimSun" panose="02010600030101010101" pitchFamily="2" charset="-122"/>
              </a:rPr>
              <a:t>nI</a:t>
            </a:r>
            <a:r>
              <a:rPr lang="en-US" sz="1400" spc="-20" dirty="0">
                <a:latin typeface="Courier New" panose="02070309020205020404" pitchFamily="49" charset="0"/>
                <a:ea typeface="SimSun" panose="02010600030101010101" pitchFamily="2" charset="-122"/>
              </a:rPr>
              <a:t> have a {</a:t>
            </a:r>
            <a:r>
              <a:rPr lang="en-US" sz="1400" spc="-20" dirty="0" err="1">
                <a:latin typeface="Courier New" panose="02070309020205020404" pitchFamily="49" charset="0"/>
                <a:ea typeface="SimSun" panose="02010600030101010101" pitchFamily="2" charset="-122"/>
              </a:rPr>
              <a:t>animal_type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f"My</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animal_type</a:t>
            </a:r>
            <a:r>
              <a:rPr lang="en-US" sz="1400" spc="-20" dirty="0">
                <a:latin typeface="Courier New" panose="02070309020205020404" pitchFamily="49" charset="0"/>
                <a:ea typeface="SimSun" panose="02010600030101010101" pitchFamily="2" charset="-122"/>
              </a:rPr>
              <a:t>}'s name is {</a:t>
            </a:r>
            <a:r>
              <a:rPr lang="en-US" sz="1400" spc="-20" dirty="0" err="1">
                <a:latin typeface="Courier New" panose="02070309020205020404" pitchFamily="49" charset="0"/>
                <a:ea typeface="SimSun" panose="02010600030101010101" pitchFamily="2" charset="-122"/>
              </a:rPr>
              <a:t>pet_name.title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describe_pet</a:t>
            </a:r>
            <a:r>
              <a:rPr lang="en-US" sz="1400" spc="-20" dirty="0">
                <a:latin typeface="Courier New" panose="02070309020205020404" pitchFamily="49" charset="0"/>
                <a:ea typeface="SimSun" panose="02010600030101010101" pitchFamily="2" charset="-122"/>
              </a:rPr>
              <a:t>('hamster', 'harry')</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describe_pet</a:t>
            </a:r>
            <a:r>
              <a:rPr lang="en-US" sz="1400" spc="-20" dirty="0">
                <a:latin typeface="Courier New" panose="02070309020205020404" pitchFamily="49" charset="0"/>
                <a:ea typeface="SimSun" panose="02010600030101010101" pitchFamily="2" charset="-122"/>
              </a:rPr>
              <a:t>('dog', 'willie')</a:t>
            </a:r>
          </a:p>
        </p:txBody>
      </p:sp>
      <p:sp>
        <p:nvSpPr>
          <p:cNvPr id="9" name="Rectangle 8"/>
          <p:cNvSpPr/>
          <p:nvPr/>
        </p:nvSpPr>
        <p:spPr>
          <a:xfrm>
            <a:off x="1554480" y="4829512"/>
            <a:ext cx="6096000" cy="1623137"/>
          </a:xfrm>
          <a:prstGeom prst="rect">
            <a:avLst/>
          </a:prstGeom>
        </p:spPr>
        <p:txBody>
          <a:bodyPr>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I have a hamster.</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My hamster's name is Harry.</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I have a dog.</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My dog's name is Willie.</a:t>
            </a:r>
          </a:p>
        </p:txBody>
      </p:sp>
    </p:spTree>
    <p:extLst>
      <p:ext uri="{BB962C8B-B14F-4D97-AF65-F5344CB8AC3E}">
        <p14:creationId xmlns:p14="http://schemas.microsoft.com/office/powerpoint/2010/main" val="2170290362"/>
      </p:ext>
    </p:extLst>
  </p:cSld>
  <p:clrMapOvr>
    <a:masterClrMapping/>
  </p:clrMapOvr>
</p:sld>
</file>

<file path=ppt/theme/theme1.xml><?xml version="1.0" encoding="utf-8"?>
<a:theme xmlns:a="http://schemas.openxmlformats.org/drawingml/2006/main" name="PTIT">
  <a:themeElements>
    <a:clrScheme name="Default Design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FF"/>
        </a:solidFill>
        <a:ln w="38100" cap="flat" cmpd="dbl" algn="ctr">
          <a:solidFill>
            <a:srgbClr val="800000"/>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Times New Roman" pitchFamily="18" charset="0"/>
            <a:cs typeface="Tahoma" pitchFamily="34" charset="0"/>
          </a:defRPr>
        </a:defPPr>
      </a:lstStyle>
    </a:spDef>
    <a:lnDef>
      <a:spPr bwMode="auto">
        <a:xfrm>
          <a:off x="0" y="0"/>
          <a:ext cx="1" cy="1"/>
        </a:xfrm>
        <a:custGeom>
          <a:avLst/>
          <a:gdLst/>
          <a:ahLst/>
          <a:cxnLst/>
          <a:rect l="0" t="0" r="0" b="0"/>
          <a:pathLst/>
        </a:custGeom>
        <a:solidFill>
          <a:srgbClr val="FF99FF"/>
        </a:solidFill>
        <a:ln w="38100" cap="flat" cmpd="dbl" algn="ctr">
          <a:solidFill>
            <a:srgbClr val="800000"/>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Times New Roman" pitchFamily="18" charset="0"/>
            <a:cs typeface="Tahoma" pitchFamily="34" charset="0"/>
          </a:defRPr>
        </a:defPPr>
      </a:lstStyle>
    </a:lnDef>
  </a:objectDefaults>
  <a:extraClrSchemeLst>
    <a:extraClrScheme>
      <a:clrScheme name="Default Design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TIT" id="{2DAEBF6E-63E8-1F41-B3E1-A14F02C2BA0A}" vid="{7EECE0AB-1C52-4547-A630-0E11FA73F0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PTIT</Template>
  <TotalTime>1961</TotalTime>
  <Words>6759</Words>
  <Application>Microsoft Office PowerPoint</Application>
  <PresentationFormat>Widescreen</PresentationFormat>
  <Paragraphs>540</Paragraphs>
  <Slides>41</Slides>
  <Notes>29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ＭＳ Ｐゴシック</vt:lpstr>
      <vt:lpstr>SimSun</vt:lpstr>
      <vt:lpstr>Arial</vt:lpstr>
      <vt:lpstr>Calibri</vt:lpstr>
      <vt:lpstr>Calibri Light</vt:lpstr>
      <vt:lpstr>Consolas</vt:lpstr>
      <vt:lpstr>Courier New</vt:lpstr>
      <vt:lpstr>Tahoma</vt:lpstr>
      <vt:lpstr>Times New Roman</vt:lpstr>
      <vt:lpstr>Wingdings</vt:lpstr>
      <vt:lpstr>PTIT</vt:lpstr>
      <vt:lpstr>PowerPoint Presentation</vt:lpstr>
      <vt:lpstr>Chương 7. Hàm (function) </vt:lpstr>
      <vt:lpstr>Nội dung</vt:lpstr>
      <vt:lpstr>7.1. Định nghĩa Hàm</vt:lpstr>
      <vt:lpstr>Truyền thông tin tới một hàm</vt:lpstr>
      <vt:lpstr>Đối số và tham số</vt:lpstr>
      <vt:lpstr>7.2. Truyền tham số</vt:lpstr>
      <vt:lpstr>Đối số có vị trí</vt:lpstr>
      <vt:lpstr>Nhiều lời gọi hàm</vt:lpstr>
      <vt:lpstr>Vấn đề thứ tự trong Đối số có vị trí</vt:lpstr>
      <vt:lpstr>Đối số từ khóa</vt:lpstr>
      <vt:lpstr>Giá trị mặc định </vt:lpstr>
      <vt:lpstr>Giá trị mặc định </vt:lpstr>
      <vt:lpstr>Lệnh gọi hàm tương đương</vt:lpstr>
      <vt:lpstr>Tránh lỗi đối số</vt:lpstr>
      <vt:lpstr>7.3. Giá trị trả về</vt:lpstr>
      <vt:lpstr>Trả về giá trị đơn</vt:lpstr>
      <vt:lpstr>Tạo số đối số tùy chọn</vt:lpstr>
      <vt:lpstr>Tạo số đối số tùy chọn</vt:lpstr>
      <vt:lpstr>Trả về một từ điển</vt:lpstr>
      <vt:lpstr>Trả về một từ điển</vt:lpstr>
      <vt:lpstr>Sử dụng một hàm với vòng lặp while</vt:lpstr>
      <vt:lpstr>Sử dụng một hàm với vòng lặp while</vt:lpstr>
      <vt:lpstr>7.4. Truyền một danh sách vào hàm </vt:lpstr>
      <vt:lpstr>Sửa đổi danh sách trong một hàm</vt:lpstr>
      <vt:lpstr>Sửa đổi danh sách trong một hàm</vt:lpstr>
      <vt:lpstr>Sửa đổi danh sách trong một hàm</vt:lpstr>
      <vt:lpstr>Ngăn một hàm sửa đổi danh sách</vt:lpstr>
      <vt:lpstr>7.5. Truyền một đối số tùy ý</vt:lpstr>
      <vt:lpstr>Truyền một đối số tùy ý</vt:lpstr>
      <vt:lpstr>Kết hợp đối số vị trí và tùy ý</vt:lpstr>
      <vt:lpstr>Sử dụng đối số từ khóa tùy ý</vt:lpstr>
      <vt:lpstr>Sử dụng đối số từ khóa tùy ý</vt:lpstr>
      <vt:lpstr>7.6. Lưu trữ hàm trong module</vt:lpstr>
      <vt:lpstr>Import toàn bộ module</vt:lpstr>
      <vt:lpstr>Import toàn bộ module</vt:lpstr>
      <vt:lpstr>Import các hàm cụ thể</vt:lpstr>
      <vt:lpstr>Sử dụng as cấp hàm một bí danh (Alias)</vt:lpstr>
      <vt:lpstr>Sử dụng as cấp mô-đun bí danh</vt:lpstr>
      <vt:lpstr>Import tất cả các hàm trong module</vt:lpstr>
      <vt:lpstr>Kết chương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môn học</dc:title>
  <dc:creator>esitevn.net@gmail.com</dc:creator>
  <cp:lastModifiedBy>Phong</cp:lastModifiedBy>
  <cp:revision>271</cp:revision>
  <dcterms:created xsi:type="dcterms:W3CDTF">2021-07-18T06:44:26Z</dcterms:created>
  <dcterms:modified xsi:type="dcterms:W3CDTF">2022-09-28T07:13:32Z</dcterms:modified>
</cp:coreProperties>
</file>