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0" r:id="rId1"/>
  </p:sldMasterIdLst>
  <p:notesMasterIdLst>
    <p:notesMasterId r:id="rId45"/>
  </p:notesMasterIdLst>
  <p:sldIdLst>
    <p:sldId id="1802" r:id="rId2"/>
    <p:sldId id="256" r:id="rId3"/>
    <p:sldId id="257" r:id="rId4"/>
    <p:sldId id="258" r:id="rId5"/>
    <p:sldId id="259" r:id="rId6"/>
    <p:sldId id="260" r:id="rId7"/>
    <p:sldId id="261" r:id="rId8"/>
    <p:sldId id="269" r:id="rId9"/>
    <p:sldId id="270" r:id="rId10"/>
    <p:sldId id="262" r:id="rId11"/>
    <p:sldId id="271" r:id="rId12"/>
    <p:sldId id="272" r:id="rId13"/>
    <p:sldId id="273" r:id="rId14"/>
    <p:sldId id="263" r:id="rId15"/>
    <p:sldId id="274" r:id="rId16"/>
    <p:sldId id="275" r:id="rId17"/>
    <p:sldId id="276" r:id="rId18"/>
    <p:sldId id="277" r:id="rId19"/>
    <p:sldId id="290" r:id="rId20"/>
    <p:sldId id="291" r:id="rId21"/>
    <p:sldId id="292" r:id="rId22"/>
    <p:sldId id="293" r:id="rId23"/>
    <p:sldId id="264" r:id="rId24"/>
    <p:sldId id="278" r:id="rId25"/>
    <p:sldId id="294" r:id="rId26"/>
    <p:sldId id="295" r:id="rId27"/>
    <p:sldId id="279" r:id="rId28"/>
    <p:sldId id="296" r:id="rId29"/>
    <p:sldId id="280" r:id="rId30"/>
    <p:sldId id="281" r:id="rId31"/>
    <p:sldId id="297" r:id="rId32"/>
    <p:sldId id="298" r:id="rId33"/>
    <p:sldId id="265" r:id="rId34"/>
    <p:sldId id="283" r:id="rId35"/>
    <p:sldId id="284" r:id="rId36"/>
    <p:sldId id="285" r:id="rId37"/>
    <p:sldId id="286" r:id="rId38"/>
    <p:sldId id="287" r:id="rId39"/>
    <p:sldId id="288" r:id="rId40"/>
    <p:sldId id="289" r:id="rId41"/>
    <p:sldId id="266" r:id="rId42"/>
    <p:sldId id="267" r:id="rId43"/>
    <p:sldId id="268" r:id="rId44"/>
  </p:sldIdLst>
  <p:sldSz cx="12192000" cy="6858000"/>
  <p:notesSz cx="6858000" cy="9144000"/>
  <p:defaultTextStyle>
    <a:defPPr>
      <a:defRPr lang="en-US"/>
    </a:defPPr>
    <a:lvl1pPr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0"/>
    <p:restoredTop sz="95032" autoAdjust="0"/>
  </p:normalViewPr>
  <p:slideViewPr>
    <p:cSldViewPr snapToGrid="0">
      <p:cViewPr varScale="1">
        <p:scale>
          <a:sx n="72" d="100"/>
          <a:sy n="72" d="100"/>
        </p:scale>
        <p:origin x="45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E9778-E9C8-4D36-AD3E-A4CC80884212}" type="datetimeFigureOut">
              <a:rPr lang="en-US" smtClean="0"/>
              <a:t>10/4/2022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6A76F-27B4-4EB8-8676-E3084474B9D5}" type="slidenum">
              <a:rPr lang="en-US" smtClean="0"/>
              <a:t>‹#›</a:t>
            </a:fld>
            <a:endParaRPr lang="en-US"/>
          </a:p>
        </p:txBody>
      </p:sp>
    </p:spTree>
    <p:extLst>
      <p:ext uri="{BB962C8B-B14F-4D97-AF65-F5344CB8AC3E}">
        <p14:creationId xmlns:p14="http://schemas.microsoft.com/office/powerpoint/2010/main" val="2884228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Tại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chúng ta định nghĩa một lớp được gọi là Dog. Theo quy ước, các tên viết hoa đề cập đến các lớp bằng Python.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Không có dấu ngoặc đơn nào trong định dạng lớp bởi vì chúng ta tạo lớp này từ đầu.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Tại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 chúng ta viết một chuỗi tài liệu mô tả những gìlớp này thực hiện.</a:t>
            </a: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7</a:t>
            </a:fld>
            <a:endParaRPr lang="en-US"/>
          </a:p>
        </p:txBody>
      </p:sp>
    </p:spTree>
    <p:extLst>
      <p:ext uri="{BB962C8B-B14F-4D97-AF65-F5344CB8AC3E}">
        <p14:creationId xmlns:p14="http://schemas.microsoft.com/office/powerpoint/2010/main" val="587313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Không có nhiều ô tô được bán ra khi mới chỉ đi được 0 dặm, do đó chúng ta cần một cách để thay đổi giá trị của thuộc tính này. </a:t>
            </a: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17</a:t>
            </a:fld>
            <a:endParaRPr lang="en-US"/>
          </a:p>
        </p:txBody>
      </p:sp>
    </p:spTree>
    <p:extLst>
      <p:ext uri="{BB962C8B-B14F-4D97-AF65-F5344CB8AC3E}">
        <p14:creationId xmlns:p14="http://schemas.microsoft.com/office/powerpoint/2010/main" val="757385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sử dụng ký hiệu dấu chấm để truy cập thuộc tính odometer_reading của ô tô và đặt trực tiếp giá trị của nó. Dòng này yêu cầu Python lấy thực thể my_new_car, tìm thuộc tính odometer_reading được liên kết với nó và đặt giá trị của thuộc tính đó thành 23:</a:t>
            </a: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19</a:t>
            </a:fld>
            <a:endParaRPr lang="en-US"/>
          </a:p>
        </p:txBody>
      </p:sp>
    </p:spTree>
    <p:extLst>
      <p:ext uri="{BB962C8B-B14F-4D97-AF65-F5344CB8AC3E}">
        <p14:creationId xmlns:p14="http://schemas.microsoft.com/office/powerpoint/2010/main" val="4208894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Thay đổi duy nhất cho lớp Car là bổ sung phương thức update_odometer() tại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Phương thức này nhận một giá trị số dặm và gán nó cho self.odometer_reading.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Tại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 chúng ta gọi update_odometer() và cung cấp cho nó 23 làm đối số (tương ứng với  tham số số dặm trong định nghĩa phương thức). Nó thiết lập đồng hồ đo đường đến 23 và phương thức read_odometer() in kết quả:</a:t>
            </a: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20</a:t>
            </a:fld>
            <a:endParaRPr lang="en-US"/>
          </a:p>
        </p:txBody>
      </p:sp>
    </p:spTree>
    <p:extLst>
      <p:ext uri="{BB962C8B-B14F-4D97-AF65-F5344CB8AC3E}">
        <p14:creationId xmlns:p14="http://schemas.microsoft.com/office/powerpoint/2010/main" val="517776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Bây giờ update_odometer() kiểm tra xem số dặm mới có hợp lý trước đó không khi sửa đổi thuộc tính. Nếu số dặm mới, biến mileage, lớn hơn hoặc bằng với số dặm hiện có, self.odometer_reading, ta có thể cập nhật đồng hồ đo đường đọc số dặm mới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số dặm mới ít hơn số dặm hiện có, sẽ nhận được cảnh báo rằng không thể lùi đồng hồ đo đường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a:t>
            </a: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21</a:t>
            </a:fld>
            <a:endParaRPr lang="en-US"/>
          </a:p>
        </p:txBody>
      </p:sp>
    </p:spTree>
    <p:extLst>
      <p:ext uri="{BB962C8B-B14F-4D97-AF65-F5344CB8AC3E}">
        <p14:creationId xmlns:p14="http://schemas.microsoft.com/office/powerpoint/2010/main" val="1522404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Phương thức mới  increment_odometer() tại </a:t>
            </a:r>
            <a:r>
              <a:rPr lang="zh-CN" altLang="en-US" sz="1200" kern="1200">
                <a:solidFill>
                  <a:schemeClr val="tx1"/>
                </a:solidFill>
                <a:effectLst/>
                <a:latin typeface="+mn-lt"/>
                <a:ea typeface="+mn-ea"/>
                <a:cs typeface="+mn-cs"/>
              </a:rPr>
              <a:t>① </a:t>
            </a:r>
            <a:r>
              <a:rPr lang="en-US" sz="1200" kern="1200">
                <a:solidFill>
                  <a:schemeClr val="tx1"/>
                </a:solidFill>
                <a:effectLst/>
                <a:latin typeface="+mn-lt"/>
                <a:ea typeface="+mn-ea"/>
                <a:cs typeface="+mn-cs"/>
              </a:rPr>
              <a:t>nhận giá trị số dặm, và cộng thêm giá trị này vào self.odometer_reading. </a:t>
            </a:r>
          </a:p>
          <a:p>
            <a:r>
              <a:rPr lang="en-US" sz="1200" kern="1200">
                <a:solidFill>
                  <a:schemeClr val="tx1"/>
                </a:solidFill>
                <a:effectLst/>
                <a:latin typeface="+mn-lt"/>
                <a:ea typeface="+mn-ea"/>
                <a:cs typeface="+mn-cs"/>
              </a:rPr>
              <a:t>Tại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 chúng ta tạo ra một chiếc xe đã qua sử dụng, my_used_car. </a:t>
            </a:r>
          </a:p>
          <a:p>
            <a:r>
              <a:rPr lang="en-US" sz="1200" kern="1200">
                <a:solidFill>
                  <a:schemeClr val="tx1"/>
                </a:solidFill>
                <a:effectLst/>
                <a:latin typeface="+mn-lt"/>
                <a:ea typeface="+mn-ea"/>
                <a:cs typeface="+mn-cs"/>
              </a:rPr>
              <a:t>Chúng ta đặt đồng hồ đo đường của nó thành 23.500 bằng cách gọi update_odometer() và truyền giá trị 23500 tại </a:t>
            </a:r>
            <a:r>
              <a:rPr lang="zh-CN" altLang="en-US" sz="1200" kern="1200">
                <a:solidFill>
                  <a:schemeClr val="tx1"/>
                </a:solidFill>
                <a:effectLst/>
                <a:latin typeface="+mn-lt"/>
                <a:ea typeface="+mn-ea"/>
                <a:cs typeface="+mn-cs"/>
              </a:rPr>
              <a:t>③</a:t>
            </a:r>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Tại </a:t>
            </a:r>
            <a:r>
              <a:rPr lang="zh-CN" altLang="en-US" sz="1200" kern="1200">
                <a:solidFill>
                  <a:schemeClr val="tx1"/>
                </a:solidFill>
                <a:effectLst/>
                <a:latin typeface="+mn-lt"/>
                <a:ea typeface="+mn-ea"/>
                <a:cs typeface="+mn-cs"/>
              </a:rPr>
              <a:t>④</a:t>
            </a:r>
            <a:r>
              <a:rPr lang="en-US" sz="1200" kern="1200">
                <a:solidFill>
                  <a:schemeClr val="tx1"/>
                </a:solidFill>
                <a:effectLst/>
                <a:latin typeface="+mn-lt"/>
                <a:ea typeface="+mn-ea"/>
                <a:cs typeface="+mn-cs"/>
              </a:rPr>
              <a:t>, chúng ta gọi increment_odometer() và chuyển nó 100 để thêm 100 dặm từ lúc chúng ta mua đến lúc đi đăng ký nó:</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Ta có thể dễ dàng sửa đổi phương thức này để từ chối các gia số âm để ngăn một người sử dụng chức năng này quay lại đồng hồ đo đường.</a:t>
            </a:r>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22</a:t>
            </a:fld>
            <a:endParaRPr lang="en-US"/>
          </a:p>
        </p:txBody>
      </p:sp>
    </p:spTree>
    <p:extLst>
      <p:ext uri="{BB962C8B-B14F-4D97-AF65-F5344CB8AC3E}">
        <p14:creationId xmlns:p14="http://schemas.microsoft.com/office/powerpoint/2010/main" val="2522121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25</a:t>
            </a:fld>
            <a:endParaRPr lang="en-US"/>
          </a:p>
        </p:txBody>
      </p:sp>
    </p:spTree>
    <p:extLst>
      <p:ext uri="{BB962C8B-B14F-4D97-AF65-F5344CB8AC3E}">
        <p14:creationId xmlns:p14="http://schemas.microsoft.com/office/powerpoint/2010/main" val="1363655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Khi ta có một lớp con kế thừa từ một lớp cha, ta có thể thêm bất kỳ thuộc tính và phương thức mới nào cần thiết để phân biệt lớp con với lớp cha. </a:t>
            </a:r>
          </a:p>
          <a:p>
            <a:r>
              <a:rPr lang="en-US" sz="1200" kern="1200">
                <a:solidFill>
                  <a:schemeClr val="tx1"/>
                </a:solidFill>
                <a:effectLst/>
                <a:latin typeface="+mn-lt"/>
                <a:ea typeface="+mn-ea"/>
                <a:cs typeface="+mn-cs"/>
              </a:rPr>
              <a:t>. Chúng ta sẽ lưu trữ kích thước pin và viết phương thức prints mô tả về pin</a:t>
            </a:r>
          </a:p>
          <a:p>
            <a:endParaRPr lang="en-US" sz="1200" kern="1200">
              <a:solidFill>
                <a:schemeClr val="tx1"/>
              </a:solidFill>
              <a:effectLst/>
              <a:latin typeface="+mn-lt"/>
              <a:ea typeface="+mn-ea"/>
              <a:cs typeface="+mn-cs"/>
            </a:endParaRPr>
          </a:p>
          <a:p>
            <a:pPr algn="just">
              <a:lnSpc>
                <a:spcPct val="115000"/>
              </a:lnSpc>
              <a:spcBef>
                <a:spcPts val="300"/>
              </a:spcBef>
              <a:spcAft>
                <a:spcPts val="300"/>
              </a:spcAft>
            </a:pPr>
            <a:r>
              <a:rPr lang="en-US" sz="1200" spc="-20">
                <a:latin typeface="Courier New" panose="02070309020205020404" pitchFamily="49" charset="0"/>
                <a:ea typeface="SimSun" panose="02010600030101010101" pitchFamily="2" charset="-122"/>
              </a:rPr>
              <a:t>"""Initialize attributes of the parent class.</a:t>
            </a:r>
          </a:p>
          <a:p>
            <a:pPr algn="just">
              <a:lnSpc>
                <a:spcPct val="115000"/>
              </a:lnSpc>
              <a:spcBef>
                <a:spcPts val="300"/>
              </a:spcBef>
              <a:spcAft>
                <a:spcPts val="300"/>
              </a:spcAft>
            </a:pPr>
            <a:r>
              <a:rPr lang="en-US" sz="1200" spc="-20">
                <a:latin typeface="Courier New" panose="02070309020205020404" pitchFamily="49" charset="0"/>
                <a:ea typeface="SimSun" panose="02010600030101010101" pitchFamily="2" charset="-122"/>
              </a:rPr>
              <a:t>Then initialize attributes specific to an electric car."""</a:t>
            </a: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27</a:t>
            </a:fld>
            <a:endParaRPr lang="en-US"/>
          </a:p>
        </p:txBody>
      </p:sp>
    </p:spTree>
    <p:extLst>
      <p:ext uri="{BB962C8B-B14F-4D97-AF65-F5344CB8AC3E}">
        <p14:creationId xmlns:p14="http://schemas.microsoft.com/office/powerpoint/2010/main" val="3967751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Tại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chúng ta thêm một thuộc tính mới self.battery_size và đặt giá trị ban đầu của nó thành 75. Thuộc tính này sẽ được liên kết với tất cả các thể hiện được tạo từ Lớp ElectricCar nhưng sẽ không được liên kết với bất kỳ thể hiện nào của lớp Car.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cũng thêm một phương thức được gọi là description_battery() để in thông tin về pin ở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 Khi ta gọi phương thức này, ta nhận được mô tả rõ ràng cụ thể cho một chiếc ô tô điện:</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một thuộc tính hoặc phương thức có thể thuộc về bất kỳ chiếc ô tô nào, dành riêng cho xe điện, nên được thêm vào lớp Car thay vì lớp ElectricCar. Sau đó bất kỳ ai sử dụng lớp Car cũng sẽ có sẵn chức năng đó, và lớp ElectricCar sẽ chỉ chứa mã cho thông tin và hành vi cụ thể đối với xe điện</a:t>
            </a: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28</a:t>
            </a:fld>
            <a:endParaRPr lang="en-US"/>
          </a:p>
        </p:txBody>
      </p:sp>
    </p:spTree>
    <p:extLst>
      <p:ext uri="{BB962C8B-B14F-4D97-AF65-F5344CB8AC3E}">
        <p14:creationId xmlns:p14="http://schemas.microsoft.com/office/powerpoint/2010/main" val="1682580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Bây giờ nếu ai đó cố gắng gọi fill_gas_tank() bằng một chiếc ô tô điện, Python sẽ bỏ qua phương thức fill_gas_tank() trong lớp Car và chạy mã này thay thế.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Khi ta sử dụng kế thừa, ta có thể làm cho các lớp con giữ lại những gì cần thiết và ghi đè bất kỳ thứ không cần từ lớp cha.</a:t>
            </a: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29</a:t>
            </a:fld>
            <a:endParaRPr lang="en-US"/>
          </a:p>
        </p:txBody>
      </p:sp>
    </p:spTree>
    <p:extLst>
      <p:ext uri="{BB962C8B-B14F-4D97-AF65-F5344CB8AC3E}">
        <p14:creationId xmlns:p14="http://schemas.microsoft.com/office/powerpoint/2010/main" val="2815123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chúng ta định nghĩa một lớp mới có tên là Battery không kế thừa từ bất kỳ lớp khác. Phương thức __init __() tại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 có một tham số, pin_size, tham số self. Đây là một thông số tùy chọn đặt kích thước của pin thành 75 nếu không có giá trị nào được cung cấp. Phương thức description_battery() đã có cũng chuyển đến lớp này </a:t>
            </a:r>
            <a:r>
              <a:rPr lang="zh-CN" altLang="en-US" sz="1200" kern="1200">
                <a:solidFill>
                  <a:schemeClr val="tx1"/>
                </a:solidFill>
                <a:effectLst/>
                <a:latin typeface="+mn-lt"/>
                <a:ea typeface="+mn-ea"/>
                <a:cs typeface="+mn-cs"/>
              </a:rPr>
              <a:t>③</a:t>
            </a:r>
            <a:r>
              <a:rPr lang="en-US" sz="1200" kern="1200">
                <a:solidFill>
                  <a:schemeClr val="tx1"/>
                </a:solidFill>
                <a:effectLst/>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30</a:t>
            </a:fld>
            <a:endParaRPr lang="en-US"/>
          </a:p>
        </p:txBody>
      </p:sp>
    </p:spTree>
    <p:extLst>
      <p:ext uri="{BB962C8B-B14F-4D97-AF65-F5344CB8AC3E}">
        <p14:creationId xmlns:p14="http://schemas.microsoft.com/office/powerpoint/2010/main" val="1878990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sẽ truyền cho phương thức khởi tạo Dog() tên và tuổi làm đối số; self tự động được truyền, vì vậy ta không cần phải truyền nó. Bất cứ khi nào chúng ta muốn tạo một thể hiện từ lớp Dog, chúng ta sẽ chỉ cung cấp giá trị cho hai thông số cuối cùng, name và age. </a:t>
            </a: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8</a:t>
            </a:fld>
            <a:endParaRPr lang="en-US"/>
          </a:p>
        </p:txBody>
      </p:sp>
    </p:spTree>
    <p:extLst>
      <p:ext uri="{BB962C8B-B14F-4D97-AF65-F5344CB8AC3E}">
        <p14:creationId xmlns:p14="http://schemas.microsoft.com/office/powerpoint/2010/main" val="1286098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Dòng này yêu cầu Python tạo một thể hiện mới của Battery (với kích thước mặc định là 75, bởi vì chúng ta không chỉ định một giá trị) và chỉ định thực thể đó cho thuộc tính self.battery của lớp ElectricCar. Điều này sẽ xảy ra mỗi khi phương thức __init __() được gọi ; bất kỳ thể hiện nào của ElectricCar bây giờ sẽ có thực thể Battery được tạo tự động. </a:t>
            </a:r>
          </a:p>
          <a:p>
            <a:endParaRPr lang="en-US"/>
          </a:p>
          <a:p>
            <a:r>
              <a:rPr lang="en-US" sz="1200" kern="1200">
                <a:solidFill>
                  <a:schemeClr val="tx1"/>
                </a:solidFill>
                <a:effectLst/>
                <a:latin typeface="+mn-lt"/>
                <a:ea typeface="+mn-ea"/>
                <a:cs typeface="+mn-cs"/>
              </a:rPr>
              <a:t>my_tesla.battery.describe_battery()</a:t>
            </a:r>
          </a:p>
          <a:p>
            <a:r>
              <a:rPr lang="en-US" sz="1200" kern="1200">
                <a:solidFill>
                  <a:schemeClr val="tx1"/>
                </a:solidFill>
                <a:effectLst/>
                <a:latin typeface="+mn-lt"/>
                <a:ea typeface="+mn-ea"/>
                <a:cs typeface="+mn-cs"/>
              </a:rPr>
              <a:t>Dòng này yêu cầu Python xem xét thực thể my_tesla, tìm thuộc tính</a:t>
            </a:r>
            <a:r>
              <a:rPr lang="en-US" sz="1200" i="1" kern="1200">
                <a:solidFill>
                  <a:schemeClr val="tx1"/>
                </a:solidFill>
                <a:effectLst/>
                <a:latin typeface="+mn-lt"/>
                <a:ea typeface="+mn-ea"/>
                <a:cs typeface="+mn-cs"/>
              </a:rPr>
              <a:t> battery</a:t>
            </a:r>
            <a:r>
              <a:rPr lang="en-US" sz="1200" kern="1200">
                <a:solidFill>
                  <a:schemeClr val="tx1"/>
                </a:solidFill>
                <a:effectLst/>
                <a:latin typeface="+mn-lt"/>
                <a:ea typeface="+mn-ea"/>
                <a:cs typeface="+mn-cs"/>
              </a:rPr>
              <a:t> của nó và gọi phương thức description_battery() được liên kết với thực thể Battery được lưu trữ trong thuộc tính. Đầu ra giống với những gì chúng ta đã thấy trước đây:</a:t>
            </a: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31</a:t>
            </a:fld>
            <a:endParaRPr lang="en-US"/>
          </a:p>
        </p:txBody>
      </p:sp>
    </p:spTree>
    <p:extLst>
      <p:ext uri="{BB962C8B-B14F-4D97-AF65-F5344CB8AC3E}">
        <p14:creationId xmlns:p14="http://schemas.microsoft.com/office/powerpoint/2010/main" val="3799107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Phương thức mới get_range() tại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thực hiện một số phân tích đơn giản. Nếu năng lực pin là 75 kWh, get_range() thiết lập range 260 dặm, và nếu năng lực pin là 100 kWh, nó thiết lập range thành 315 dặm. Sau đó nó thông báo giá trị này. Khi chúng ta muốn sử dụng phương thức này, chúng ta lại phải gọi nó qua thuộc tính battery của ô tô tại </a:t>
            </a:r>
            <a:r>
              <a:rPr lang="zh-CN" altLang="en-US" sz="1200" kern="1200">
                <a:solidFill>
                  <a:schemeClr val="tx1"/>
                </a:solidFill>
                <a:effectLst/>
                <a:latin typeface="+mn-lt"/>
                <a:ea typeface="+mn-ea"/>
                <a:cs typeface="+mn-cs"/>
              </a:rPr>
              <a:t>②</a:t>
            </a:r>
            <a:r>
              <a:rPr lang="en-US" sz="1200" kern="1200">
                <a:solidFill>
                  <a:schemeClr val="tx1"/>
                </a:solidFill>
                <a:effectLst/>
                <a:latin typeface="+mn-lt"/>
                <a:ea typeface="+mn-ea"/>
                <a:cs typeface="+mn-cs"/>
              </a:rPr>
              <a:t>.</a:t>
            </a: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32</a:t>
            </a:fld>
            <a:endParaRPr lang="en-US"/>
          </a:p>
        </p:txBody>
      </p:sp>
    </p:spTree>
    <p:extLst>
      <p:ext uri="{BB962C8B-B14F-4D97-AF65-F5344CB8AC3E}">
        <p14:creationId xmlns:p14="http://schemas.microsoft.com/office/powerpoint/2010/main" val="2642431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Chúng ta cần tạo một mô-đun chỉ chứa lớp Car. Điều này mang lại một vấn đề về đặt tên: chúng ta đã có một tệp có tên car.py trong chương này, mô-đun này phải được đặt tên là car.py vì nó chứa mã đại diện cho một chiếc ô tô. </a:t>
            </a:r>
          </a:p>
          <a:p>
            <a:r>
              <a:rPr lang="en-US" sz="1200" kern="1200">
                <a:solidFill>
                  <a:schemeClr val="tx1"/>
                </a:solidFill>
                <a:effectLst/>
                <a:latin typeface="+mn-lt"/>
                <a:ea typeface="+mn-ea"/>
                <a:cs typeface="+mn-cs"/>
              </a:rPr>
              <a:t>Chúng ta sẽ giải quyết vấn đề đặt tên này bằng cách lưu trữ lớp Car trong một mô-đun có tên car.py, thay thế tệp car.py chúng ta đã sử dụng trước đây.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Câu lệnh import yêu cầu Python mở module car và import lớp Car. Sau đó, ta có thể sử dụng lớp Car như là ta đã định nghĩa trong tệp hiện tại.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Hãy hình dung tệp chương trình này sẽ có độ dài bao nhiêu nếu bao gồm toàn bộ lớp Car.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Khi ta thay vào đó di chuyển lớp sang một mô-đun và nhập mô-đun, ta vẫn nhận được tất cả chức năng như vậy, nhưng giữ cho chương trình chính gọn gàng và dễ dàng đọc.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Ta nên lưu trữ hầu hết logic trong các tệp riêng biệt; một khi các lớp làm việc đúng theo chức năng, ta có thể để chúng yên và tập trung vào logic cấp cao hơn của chương trình chính.</a:t>
            </a: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34</a:t>
            </a:fld>
            <a:endParaRPr lang="en-US"/>
          </a:p>
        </p:txBody>
      </p:sp>
    </p:spTree>
    <p:extLst>
      <p:ext uri="{BB962C8B-B14F-4D97-AF65-F5344CB8AC3E}">
        <p14:creationId xmlns:p14="http://schemas.microsoft.com/office/powerpoint/2010/main" val="749406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E8F6A76F-27B4-4EB8-8676-E3084474B9D5}" type="slidenum">
              <a:rPr lang="en-US" smtClean="0"/>
              <a:t>35</a:t>
            </a:fld>
            <a:endParaRPr lang="en-US"/>
          </a:p>
        </p:txBody>
      </p:sp>
    </p:spTree>
    <p:extLst>
      <p:ext uri="{BB962C8B-B14F-4D97-AF65-F5344CB8AC3E}">
        <p14:creationId xmlns:p14="http://schemas.microsoft.com/office/powerpoint/2010/main" val="572132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ví dụ trên, chúng ta tạo ra một chiế xe beetle sử dụng hàm khởi tạo của lớp Car và tạo ra một chiếc xe tesla sử dụng hàm khởi tạo của lớp ElectricCar.</a:t>
            </a: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36</a:t>
            </a:fld>
            <a:endParaRPr lang="en-US"/>
          </a:p>
        </p:txBody>
      </p:sp>
    </p:spTree>
    <p:extLst>
      <p:ext uri="{BB962C8B-B14F-4D97-AF65-F5344CB8AC3E}">
        <p14:creationId xmlns:p14="http://schemas.microsoft.com/office/powerpoint/2010/main" val="1751389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Bởi vì mọi lệnh gọi tạo ra một thể hiện của một lớp bao gồm tên mô-đun, ta sẽ không sợ bị trùng với bất kỳ tên nào được sử dụng trong thời điểm hiện tại.</a:t>
            </a:r>
            <a:endParaRPr lang="en-US"/>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37</a:t>
            </a:fld>
            <a:endParaRPr lang="en-US"/>
          </a:p>
        </p:txBody>
      </p:sp>
    </p:spTree>
    <p:extLst>
      <p:ext uri="{BB962C8B-B14F-4D97-AF65-F5344CB8AC3E}">
        <p14:creationId xmlns:p14="http://schemas.microsoft.com/office/powerpoint/2010/main" val="3822215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Nếu vô tình nhập một lớp có cùng tên trong chương trình, ta có thể tạo ra các lỗi khó để chẩn đoán. </a:t>
            </a:r>
          </a:p>
          <a:p>
            <a:r>
              <a:rPr lang="en-US" sz="1200" kern="1200">
                <a:solidFill>
                  <a:schemeClr val="tx1"/>
                </a:solidFill>
                <a:effectLst/>
                <a:latin typeface="+mn-lt"/>
                <a:ea typeface="+mn-ea"/>
                <a:cs typeface="+mn-cs"/>
              </a:rPr>
              <a:t>Chúng ta tìm hiểu nội dung này ở đây vì mặc dù nó không được khuyến nghị bở ta có thể gặp trong mã của người khác vào một lúc nào đó.</a:t>
            </a:r>
          </a:p>
          <a:p>
            <a:r>
              <a:rPr lang="en-US" sz="1200" kern="1200">
                <a:solidFill>
                  <a:schemeClr val="tx1"/>
                </a:solidFill>
                <a:effectLst/>
                <a:latin typeface="+mn-lt"/>
                <a:ea typeface="+mn-ea"/>
                <a:cs typeface="+mn-cs"/>
              </a:rPr>
              <a:t>Nếu cần nhập nhiều lớp từ một mô-đun, tốt hơn hết là ta nên nhập toàn bộ mô-đun và sử dụng cú pháp module_name.ClassName. </a:t>
            </a:r>
          </a:p>
          <a:p>
            <a:r>
              <a:rPr lang="en-US" sz="1200" kern="1200">
                <a:solidFill>
                  <a:schemeClr val="tx1"/>
                </a:solidFill>
                <a:effectLst/>
                <a:latin typeface="+mn-lt"/>
                <a:ea typeface="+mn-ea"/>
                <a:cs typeface="+mn-cs"/>
              </a:rPr>
              <a:t>Bạn sẽ không thấy tất cả các lớp được sử dụng ở đầu trang, nhưng sẽ thấy rõ nơi mô-đun được sử dụng trong chương trình. </a:t>
            </a: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38</a:t>
            </a:fld>
            <a:endParaRPr lang="en-US"/>
          </a:p>
        </p:txBody>
      </p:sp>
    </p:spTree>
    <p:extLst>
      <p:ext uri="{BB962C8B-B14F-4D97-AF65-F5344CB8AC3E}">
        <p14:creationId xmlns:p14="http://schemas.microsoft.com/office/powerpoint/2010/main" val="1337610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nhập</a:t>
            </a:r>
            <a:r>
              <a:rPr lang="en-US" sz="1200" kern="1200" dirty="0">
                <a:solidFill>
                  <a:schemeClr val="tx1"/>
                </a:solidFill>
                <a:effectLst/>
                <a:latin typeface="+mn-lt"/>
                <a:ea typeface="+mn-ea"/>
                <a:cs typeface="+mn-cs"/>
              </a:rPr>
              <a:t> Car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mô-đun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ElectricCar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mô-đun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nó</a:t>
            </a:r>
            <a:r>
              <a:rPr lang="en-US" sz="1200" kern="1200" dirty="0">
                <a:solidFill>
                  <a:schemeClr val="tx1"/>
                </a:solidFill>
                <a:effectLst/>
                <a:latin typeface="+mn-lt"/>
                <a:ea typeface="+mn-ea"/>
                <a:cs typeface="+mn-cs"/>
              </a:rPr>
              <a:t>. Sau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E8F6A76F-27B4-4EB8-8676-E3084474B9D5}" type="slidenum">
              <a:rPr lang="en-US" smtClean="0"/>
              <a:t>39</a:t>
            </a:fld>
            <a:endParaRPr lang="en-US"/>
          </a:p>
        </p:txBody>
      </p:sp>
    </p:spTree>
    <p:extLst>
      <p:ext uri="{BB962C8B-B14F-4D97-AF65-F5344CB8AC3E}">
        <p14:creationId xmlns:p14="http://schemas.microsoft.com/office/powerpoint/2010/main" val="2611662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chemeClr val="tx1"/>
                </a:solidFill>
                <a:effectLst/>
                <a:latin typeface="+mn-lt"/>
                <a:ea typeface="+mn-ea"/>
                <a:cs typeface="+mn-cs"/>
              </a:rPr>
              <a:t>Ví dụ, hãy xem xét một chương trình mà </a:t>
            </a:r>
            <a:r>
              <a:rPr lang="en-US" sz="1200" kern="1200">
                <a:solidFill>
                  <a:schemeClr val="tx1"/>
                </a:solidFill>
                <a:effectLst/>
                <a:latin typeface="+mn-lt"/>
                <a:ea typeface="+mn-ea"/>
                <a:cs typeface="+mn-cs"/>
              </a:rPr>
              <a:t>ta</a:t>
            </a:r>
            <a:r>
              <a:rPr lang="vi-VN" sz="1200" kern="1200">
                <a:solidFill>
                  <a:schemeClr val="tx1"/>
                </a:solidFill>
                <a:effectLst/>
                <a:latin typeface="+mn-lt"/>
                <a:ea typeface="+mn-ea"/>
                <a:cs typeface="+mn-cs"/>
              </a:rPr>
              <a:t> muốn tạo một nhóm của ô tô điện. Việc gõ (và đọc) ElectricCar có thể trở nên tẻ nhạt </a:t>
            </a:r>
            <a:r>
              <a:rPr lang="en-US" sz="1200" kern="1200">
                <a:solidFill>
                  <a:schemeClr val="tx1"/>
                </a:solidFill>
                <a:effectLst/>
                <a:latin typeface="+mn-lt"/>
                <a:ea typeface="+mn-ea"/>
                <a:cs typeface="+mn-cs"/>
              </a:rPr>
              <a:t>và lặp lại</a:t>
            </a:r>
            <a:r>
              <a:rPr lang="vi-VN" sz="1200"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Ta</a:t>
            </a:r>
            <a:r>
              <a:rPr lang="vi-VN" sz="1200" kern="1200">
                <a:solidFill>
                  <a:schemeClr val="tx1"/>
                </a:solidFill>
                <a:effectLst/>
                <a:latin typeface="+mn-lt"/>
                <a:ea typeface="+mn-ea"/>
                <a:cs typeface="+mn-cs"/>
              </a:rPr>
              <a:t> có thể đặt bí danh cho ElectricCar trong câu lệnh nhập: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40</a:t>
            </a:fld>
            <a:endParaRPr lang="en-US"/>
          </a:p>
        </p:txBody>
      </p:sp>
    </p:spTree>
    <p:extLst>
      <p:ext uri="{BB962C8B-B14F-4D97-AF65-F5344CB8AC3E}">
        <p14:creationId xmlns:p14="http://schemas.microsoft.com/office/powerpoint/2010/main" val="131931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Hiện tại, sit() và roll_over() không có tác dụng gì nhiều. Chúng chỉ đơn giản là in thông báo cho biết con chó đang ngồi hoặc lăn qua. </a:t>
            </a:r>
            <a:endParaRPr lang="en-US"/>
          </a:p>
          <a:p>
            <a:r>
              <a:rPr lang="vi-VN"/>
              <a:t>Nhưng khái niệm có thể là mở rộng cho các tình huống thực tế: nếu lớp này là một phần của một trò chơi máy tính thực tế, thì các phương thức này sẽ chứa mã để tạo ra một con chó hoạt hình ngồi và lăn lộn. </a:t>
            </a:r>
            <a:endParaRPr lang="en-US"/>
          </a:p>
          <a:p>
            <a:r>
              <a:rPr lang="vi-VN"/>
              <a:t>Nếu lớp này được viết để điều khiển rô bốt, các phương thức này sẽ chỉ đạo các chuyển động khiến một con chó robot ngồi và lăn.</a:t>
            </a:r>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9</a:t>
            </a:fld>
            <a:endParaRPr lang="en-US"/>
          </a:p>
        </p:txBody>
      </p:sp>
    </p:spTree>
    <p:extLst>
      <p:ext uri="{BB962C8B-B14F-4D97-AF65-F5344CB8AC3E}">
        <p14:creationId xmlns:p14="http://schemas.microsoft.com/office/powerpoint/2010/main" val="4021140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gán thể hiện đó cho biến my_dog. Quy ước đặt tên rất hữu ích ở đây: chúng ta thường có thể cho rằng tên viết hoa như Dog đề cập đến một lớp và tên viết thường như my_dog đề cập đến một thể hiện duy nhất được tạo ra từ một lớp. </a:t>
            </a: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10</a:t>
            </a:fld>
            <a:endParaRPr lang="en-US"/>
          </a:p>
        </p:txBody>
      </p:sp>
    </p:spTree>
    <p:extLst>
      <p:ext uri="{BB962C8B-B14F-4D97-AF65-F5344CB8AC3E}">
        <p14:creationId xmlns:p14="http://schemas.microsoft.com/office/powerpoint/2010/main" val="4217003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E8F6A76F-27B4-4EB8-8676-E3084474B9D5}" type="slidenum">
              <a:rPr lang="en-US" smtClean="0"/>
              <a:t>11</a:t>
            </a:fld>
            <a:endParaRPr lang="en-US"/>
          </a:p>
        </p:txBody>
      </p:sp>
    </p:spTree>
    <p:extLst>
      <p:ext uri="{BB962C8B-B14F-4D97-AF65-F5344CB8AC3E}">
        <p14:creationId xmlns:p14="http://schemas.microsoft.com/office/powerpoint/2010/main" val="1383663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Cú pháp này khá hữu ích. Khi các thuộc tính và phương thức đã đưa ra các tên mô tả thích hợp như name, age, sit() và roll_over(), chúng ta có thể dễ dàng suy ra khối mã nào, thậm chí là khối mà chúng ta chưa từng thấy trước đây.</a:t>
            </a: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12</a:t>
            </a:fld>
            <a:endParaRPr lang="en-US"/>
          </a:p>
        </p:txBody>
      </p:sp>
    </p:spTree>
    <p:extLst>
      <p:ext uri="{BB962C8B-B14F-4D97-AF65-F5344CB8AC3E}">
        <p14:creationId xmlns:p14="http://schemas.microsoft.com/office/powerpoint/2010/main" val="214775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Ngay cả khi chúng ta sử dụng cùng tên và tuổi cho con chó thứ hai, Python sẽ vẫn tạo một thể hiện riêng biệt từ lớp Dog.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có thể tạo ra bao nhiêu thể hiện từ một lớp nếu muốn, miễn là ta cung cấp từng thể hiện một tên biến duy nhất hoặc nó chiếm một vị trí duy nhất trong danh sách hoặc từ điển.</a:t>
            </a: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13</a:t>
            </a:fld>
            <a:endParaRPr lang="en-US"/>
          </a:p>
        </p:txBody>
      </p:sp>
    </p:spTree>
    <p:extLst>
      <p:ext uri="{BB962C8B-B14F-4D97-AF65-F5344CB8AC3E}">
        <p14:creationId xmlns:p14="http://schemas.microsoft.com/office/powerpoint/2010/main" val="3062604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Tại </a:t>
            </a:r>
            <a:r>
              <a:rPr lang="zh-CN" altLang="en-US" sz="1200" kern="1200">
                <a:solidFill>
                  <a:schemeClr val="tx1"/>
                </a:solidFill>
                <a:effectLst/>
                <a:latin typeface="+mn-lt"/>
                <a:ea typeface="+mn-ea"/>
                <a:cs typeface="+mn-cs"/>
              </a:rPr>
              <a:t>①</a:t>
            </a:r>
            <a:r>
              <a:rPr lang="en-US" sz="1200" kern="1200">
                <a:solidFill>
                  <a:schemeClr val="tx1"/>
                </a:solidFill>
                <a:effectLst/>
                <a:latin typeface="+mn-lt"/>
                <a:ea typeface="+mn-ea"/>
                <a:cs typeface="+mn-cs"/>
              </a:rPr>
              <a:t> trong lớp Car, chúng ta xác định phương thức __init __() với tự tham số thứ nhất, giống như chúng ta đã làm trước đây với lớp Dog của chúng ta. </a:t>
            </a:r>
          </a:p>
          <a:p>
            <a:r>
              <a:rPr lang="en-US" sz="1200" kern="1200">
                <a:solidFill>
                  <a:schemeClr val="tx1"/>
                </a:solidFill>
                <a:effectLst/>
                <a:latin typeface="+mn-lt"/>
                <a:ea typeface="+mn-ea"/>
                <a:cs typeface="+mn-cs"/>
              </a:rPr>
              <a:t>Chúng ta cũng cho nó ba tham số khác: make, model và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Phương thức __init __() nhận các tham số này và gán chúng cho các thuộc tính sẽ liên kết với các thể hiện được tạo từ lớp này.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Khi chúng ta tạo ra một thể hiện của chiếc ô tô mới, chúng ta sẽ cần chỉ định kiểu dáng, kiểu máy và năm cho thể hiện của mình.</a:t>
            </a: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15</a:t>
            </a:fld>
            <a:endParaRPr lang="en-US"/>
          </a:p>
        </p:txBody>
      </p:sp>
    </p:spTree>
    <p:extLst>
      <p:ext uri="{BB962C8B-B14F-4D97-AF65-F5344CB8AC3E}">
        <p14:creationId xmlns:p14="http://schemas.microsoft.com/office/powerpoint/2010/main" val="1261040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Để làm cho lớp thú vị hơn, ta thêm một thuộc tính thay đổi theo thời gian. Chúng ta sẽ thêm một thuộc tính lưu trữ quãng đường tổng thể của ô tô.</a:t>
            </a:r>
          </a:p>
          <a:p>
            <a:endParaRPr lang="en-US"/>
          </a:p>
        </p:txBody>
      </p:sp>
      <p:sp>
        <p:nvSpPr>
          <p:cNvPr id="4" name="Slide Number Placeholder 3"/>
          <p:cNvSpPr>
            <a:spLocks noGrp="1"/>
          </p:cNvSpPr>
          <p:nvPr>
            <p:ph type="sldNum" sz="quarter" idx="10"/>
          </p:nvPr>
        </p:nvSpPr>
        <p:spPr/>
        <p:txBody>
          <a:bodyPr/>
          <a:lstStyle/>
          <a:p>
            <a:fld id="{E8F6A76F-27B4-4EB8-8676-E3084474B9D5}" type="slidenum">
              <a:rPr lang="en-US" smtClean="0"/>
              <a:t>16</a:t>
            </a:fld>
            <a:endParaRPr lang="en-US"/>
          </a:p>
        </p:txBody>
      </p:sp>
    </p:spTree>
    <p:extLst>
      <p:ext uri="{BB962C8B-B14F-4D97-AF65-F5344CB8AC3E}">
        <p14:creationId xmlns:p14="http://schemas.microsoft.com/office/powerpoint/2010/main" val="29685291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Oval 38">
            <a:extLst>
              <a:ext uri="{FF2B5EF4-FFF2-40B4-BE49-F238E27FC236}">
                <a16:creationId xmlns:a16="http://schemas.microsoft.com/office/drawing/2014/main" xmlns="" id="{5BE51AB7-6445-AE4B-B790-0C1D14FCCF9B}"/>
              </a:ext>
            </a:extLst>
          </p:cNvPr>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5" name="Rectangle 39">
            <a:extLst>
              <a:ext uri="{FF2B5EF4-FFF2-40B4-BE49-F238E27FC236}">
                <a16:creationId xmlns:a16="http://schemas.microsoft.com/office/drawing/2014/main" xmlns="" id="{A480ECDC-E865-A747-A87A-2398ADDCE171}"/>
              </a:ext>
            </a:extLst>
          </p:cNvPr>
          <p:cNvSpPr>
            <a:spLocks noChangeArrowheads="1"/>
          </p:cNvSpPr>
          <p:nvPr/>
        </p:nvSpPr>
        <p:spPr bwMode="ltGray">
          <a:xfrm>
            <a:off x="0" y="4437064"/>
            <a:ext cx="12192000" cy="1728787"/>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40" descr="a">
            <a:extLst>
              <a:ext uri="{FF2B5EF4-FFF2-40B4-BE49-F238E27FC236}">
                <a16:creationId xmlns:a16="http://schemas.microsoft.com/office/drawing/2014/main" xmlns="" id="{44716B91-829D-CC4D-B841-EAA7AC5DAE7A}"/>
              </a:ext>
            </a:extLst>
          </p:cNvPr>
          <p:cNvSpPr>
            <a:spLocks noChangeArrowheads="1"/>
          </p:cNvSpPr>
          <p:nvPr/>
        </p:nvSpPr>
        <p:spPr bwMode="gray">
          <a:xfrm>
            <a:off x="1295401" y="1628775"/>
            <a:ext cx="4705351" cy="3671888"/>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41" descr="b">
            <a:extLst>
              <a:ext uri="{FF2B5EF4-FFF2-40B4-BE49-F238E27FC236}">
                <a16:creationId xmlns:a16="http://schemas.microsoft.com/office/drawing/2014/main" xmlns="" id="{0EF3C5EB-B787-4B43-AC7B-EA2F48EBC169}"/>
              </a:ext>
            </a:extLst>
          </p:cNvPr>
          <p:cNvSpPr>
            <a:spLocks noChangeArrowheads="1"/>
          </p:cNvSpPr>
          <p:nvPr/>
        </p:nvSpPr>
        <p:spPr bwMode="gray">
          <a:xfrm>
            <a:off x="431801" y="1268413"/>
            <a:ext cx="1917700" cy="1511300"/>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8" name="Oval 42" descr="d">
            <a:extLst>
              <a:ext uri="{FF2B5EF4-FFF2-40B4-BE49-F238E27FC236}">
                <a16:creationId xmlns:a16="http://schemas.microsoft.com/office/drawing/2014/main" xmlns="" id="{803E4484-1EF2-2B41-8AFD-4FDCF914483B}"/>
              </a:ext>
            </a:extLst>
          </p:cNvPr>
          <p:cNvSpPr>
            <a:spLocks noChangeArrowheads="1"/>
          </p:cNvSpPr>
          <p:nvPr/>
        </p:nvSpPr>
        <p:spPr bwMode="gray">
          <a:xfrm>
            <a:off x="1678518" y="260351"/>
            <a:ext cx="1246716" cy="936625"/>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9" name="Oval 43">
            <a:extLst>
              <a:ext uri="{FF2B5EF4-FFF2-40B4-BE49-F238E27FC236}">
                <a16:creationId xmlns:a16="http://schemas.microsoft.com/office/drawing/2014/main" xmlns="" id="{A474FB02-03B3-0647-9BEA-72A3AE8A2D7D}"/>
              </a:ext>
            </a:extLst>
          </p:cNvPr>
          <p:cNvSpPr>
            <a:spLocks noChangeArrowheads="1"/>
          </p:cNvSpPr>
          <p:nvPr/>
        </p:nvSpPr>
        <p:spPr bwMode="gray">
          <a:xfrm>
            <a:off x="5615518" y="2636838"/>
            <a:ext cx="1631949" cy="1223962"/>
          </a:xfrm>
          <a:prstGeom prst="ellipse">
            <a:avLst/>
          </a:prstGeom>
          <a:solidFill>
            <a:srgbClr val="1BABE5">
              <a:alpha val="10196"/>
            </a:srgbClr>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 name="Oval 44" descr="c">
            <a:extLst>
              <a:ext uri="{FF2B5EF4-FFF2-40B4-BE49-F238E27FC236}">
                <a16:creationId xmlns:a16="http://schemas.microsoft.com/office/drawing/2014/main" xmlns="" id="{9620E68E-A8F1-1F46-AE03-F9375B10D19A}"/>
              </a:ext>
            </a:extLst>
          </p:cNvPr>
          <p:cNvSpPr>
            <a:spLocks noChangeArrowheads="1"/>
          </p:cNvSpPr>
          <p:nvPr/>
        </p:nvSpPr>
        <p:spPr bwMode="gray">
          <a:xfrm>
            <a:off x="5135034" y="3500439"/>
            <a:ext cx="2110317" cy="1582737"/>
          </a:xfrm>
          <a:prstGeom prst="ellipse">
            <a:avLst/>
          </a:prstGeom>
          <a:blipFill dpi="0" rotWithShape="1">
            <a:blip r:embed="rId5"/>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3074" name="Rectangle 2"/>
          <p:cNvSpPr>
            <a:spLocks noGrp="1" noChangeArrowheads="1"/>
          </p:cNvSpPr>
          <p:nvPr>
            <p:ph type="ctrTitle"/>
          </p:nvPr>
        </p:nvSpPr>
        <p:spPr>
          <a:xfrm>
            <a:off x="5689600" y="1219200"/>
            <a:ext cx="5994400" cy="1752600"/>
          </a:xfrm>
        </p:spPr>
        <p:txBody>
          <a:bodyPr/>
          <a:lstStyle>
            <a:lvl1pPr algn="r">
              <a:defRPr sz="4800">
                <a:solidFill>
                  <a:schemeClr val="tx2"/>
                </a:solidFill>
              </a:defRPr>
            </a:lvl1pPr>
          </a:lstStyle>
          <a:p>
            <a:r>
              <a:rPr lang="en-US"/>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r>
              <a:rPr lang="en-US"/>
              <a:t>Click to edit Master subtitle style</a:t>
            </a:r>
          </a:p>
        </p:txBody>
      </p:sp>
      <p:sp>
        <p:nvSpPr>
          <p:cNvPr id="11" name="Rectangle 4">
            <a:extLst>
              <a:ext uri="{FF2B5EF4-FFF2-40B4-BE49-F238E27FC236}">
                <a16:creationId xmlns:a16="http://schemas.microsoft.com/office/drawing/2014/main" xmlns="" id="{5F90606D-AD68-4C46-A50A-B312949F4C10}"/>
              </a:ext>
            </a:extLst>
          </p:cNvPr>
          <p:cNvSpPr>
            <a:spLocks noGrp="1" noChangeArrowheads="1"/>
          </p:cNvSpPr>
          <p:nvPr>
            <p:ph type="dt" sz="half" idx="10"/>
          </p:nvPr>
        </p:nvSpPr>
        <p:spPr>
          <a:xfrm>
            <a:off x="4775200" y="6400801"/>
            <a:ext cx="2946400" cy="244475"/>
          </a:xfrm>
        </p:spPr>
        <p:txBody>
          <a:bodyPr/>
          <a:lstStyle>
            <a:lvl1pPr algn="ctr">
              <a:defRPr sz="1200"/>
            </a:lvl1pPr>
          </a:lstStyle>
          <a:p>
            <a:fld id="{1820B81B-473E-4F89-9B28-06EC322C533C}" type="datetimeFigureOut">
              <a:rPr lang="en-US" smtClean="0"/>
              <a:t>10/4/2022</a:t>
            </a:fld>
            <a:endParaRPr lang="en-US"/>
          </a:p>
        </p:txBody>
      </p:sp>
      <p:sp>
        <p:nvSpPr>
          <p:cNvPr id="12" name="Rectangle 5">
            <a:extLst>
              <a:ext uri="{FF2B5EF4-FFF2-40B4-BE49-F238E27FC236}">
                <a16:creationId xmlns:a16="http://schemas.microsoft.com/office/drawing/2014/main" xmlns="" id="{15027D4F-18DF-2942-A40F-99936849EE84}"/>
              </a:ext>
            </a:extLst>
          </p:cNvPr>
          <p:cNvSpPr>
            <a:spLocks noGrp="1" noChangeArrowheads="1"/>
          </p:cNvSpPr>
          <p:nvPr>
            <p:ph type="ftr" sz="quarter" idx="11"/>
          </p:nvPr>
        </p:nvSpPr>
        <p:spPr>
          <a:xfrm>
            <a:off x="7912101" y="6391276"/>
            <a:ext cx="2578100" cy="244475"/>
          </a:xfrm>
          <a:prstGeom prst="rect">
            <a:avLst/>
          </a:prstGeom>
        </p:spPr>
        <p:txBody>
          <a:bodyPr/>
          <a:lstStyle>
            <a:lvl1pPr algn="r" eaLnBrk="1" hangingPunct="1">
              <a:defRPr sz="1200" b="1" i="1">
                <a:solidFill>
                  <a:schemeClr val="tx2"/>
                </a:solidFill>
                <a:latin typeface="+mn-lt"/>
                <a:ea typeface="+mn-ea"/>
                <a:cs typeface="ＭＳ Ｐゴシック" charset="0"/>
              </a:defRPr>
            </a:lvl1pPr>
          </a:lstStyle>
          <a:p>
            <a:endParaRPr lang="en-US"/>
          </a:p>
        </p:txBody>
      </p:sp>
      <p:sp>
        <p:nvSpPr>
          <p:cNvPr id="13" name="Rectangle 6">
            <a:extLst>
              <a:ext uri="{FF2B5EF4-FFF2-40B4-BE49-F238E27FC236}">
                <a16:creationId xmlns:a16="http://schemas.microsoft.com/office/drawing/2014/main" xmlns="" id="{1A2D2DEB-9AAC-C44C-862D-48C2D08C79E2}"/>
              </a:ext>
            </a:extLst>
          </p:cNvPr>
          <p:cNvSpPr>
            <a:spLocks noGrp="1" noChangeArrowheads="1"/>
          </p:cNvSpPr>
          <p:nvPr>
            <p:ph type="sldNum" sz="quarter" idx="12"/>
          </p:nvPr>
        </p:nvSpPr>
        <p:spPr>
          <a:xfrm>
            <a:off x="508000" y="6400801"/>
            <a:ext cx="2844800" cy="244475"/>
          </a:xfrm>
        </p:spPr>
        <p:txBody>
          <a:bodyPr/>
          <a:lstStyle>
            <a:lvl1pPr algn="l">
              <a:defRPr sz="1200"/>
            </a:lvl1pPr>
          </a:lstStyle>
          <a:p>
            <a:fld id="{2BB7751F-E880-4EF4-8193-60BF2E3758E4}" type="slidenum">
              <a:rPr lang="en-US" smtClean="0"/>
              <a:t>‹#›</a:t>
            </a:fld>
            <a:endParaRPr lang="en-US"/>
          </a:p>
        </p:txBody>
      </p:sp>
    </p:spTree>
    <p:extLst>
      <p:ext uri="{BB962C8B-B14F-4D97-AF65-F5344CB8AC3E}">
        <p14:creationId xmlns:p14="http://schemas.microsoft.com/office/powerpoint/2010/main" val="1230123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0DD7CBA1-AAB6-D048-94E3-55A4C203294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774A8A23-E993-604F-BE68-207579BBC2F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10/4/2022</a:t>
            </a:fld>
            <a:endParaRPr lang="en-US"/>
          </a:p>
        </p:txBody>
      </p:sp>
    </p:spTree>
    <p:extLst>
      <p:ext uri="{BB962C8B-B14F-4D97-AF65-F5344CB8AC3E}">
        <p14:creationId xmlns:p14="http://schemas.microsoft.com/office/powerpoint/2010/main" val="1415993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3102E684-BC82-9D4E-ACFC-50C5FD0FFAF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A8FA977F-41FB-3642-8802-96ABA7C6E07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10/4/2022</a:t>
            </a:fld>
            <a:endParaRPr lang="en-US"/>
          </a:p>
        </p:txBody>
      </p:sp>
    </p:spTree>
    <p:extLst>
      <p:ext uri="{BB962C8B-B14F-4D97-AF65-F5344CB8AC3E}">
        <p14:creationId xmlns:p14="http://schemas.microsoft.com/office/powerpoint/2010/main" val="1640051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609600"/>
            <a:ext cx="11023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a:extLst>
              <a:ext uri="{FF2B5EF4-FFF2-40B4-BE49-F238E27FC236}">
                <a16:creationId xmlns:a16="http://schemas.microsoft.com/office/drawing/2014/main" xmlns="" id="{5E4899E2-FB0F-E14D-B90F-D175916B56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xmlns="" id="{66A472E2-6F79-B741-A164-E8208F4C6E44}"/>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10/4/2022</a:t>
            </a:fld>
            <a:endParaRPr lang="en-US"/>
          </a:p>
        </p:txBody>
      </p:sp>
    </p:spTree>
    <p:extLst>
      <p:ext uri="{BB962C8B-B14F-4D97-AF65-F5344CB8AC3E}">
        <p14:creationId xmlns:p14="http://schemas.microsoft.com/office/powerpoint/2010/main" val="615233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pPr lvl="0"/>
            <a:r>
              <a:rPr lang="en-US" noProof="0"/>
              <a:t>Click icon to add table</a:t>
            </a:r>
          </a:p>
        </p:txBody>
      </p:sp>
      <p:sp>
        <p:nvSpPr>
          <p:cNvPr id="4" name="Rectangle 6">
            <a:extLst>
              <a:ext uri="{FF2B5EF4-FFF2-40B4-BE49-F238E27FC236}">
                <a16:creationId xmlns:a16="http://schemas.microsoft.com/office/drawing/2014/main" xmlns="" id="{99FB4837-8A1C-D84B-A9EB-26D81444846C}"/>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47261F50-A3E4-9848-B502-15D291E1728B}"/>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10/4/2022</a:t>
            </a:fld>
            <a:endParaRPr lang="en-US"/>
          </a:p>
        </p:txBody>
      </p:sp>
    </p:spTree>
    <p:extLst>
      <p:ext uri="{BB962C8B-B14F-4D97-AF65-F5344CB8AC3E}">
        <p14:creationId xmlns:p14="http://schemas.microsoft.com/office/powerpoint/2010/main" val="3307125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3" name="Oval 105">
            <a:extLst>
              <a:ext uri="{FF2B5EF4-FFF2-40B4-BE49-F238E27FC236}">
                <a16:creationId xmlns:a16="http://schemas.microsoft.com/office/drawing/2014/main" xmlns="" id="{F92CFA11-8826-034D-8EDF-E8A4C82CFA0B}"/>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4" name="Rectangle 106">
            <a:extLst>
              <a:ext uri="{FF2B5EF4-FFF2-40B4-BE49-F238E27FC236}">
                <a16:creationId xmlns:a16="http://schemas.microsoft.com/office/drawing/2014/main" xmlns="" id="{5759E6C5-854D-CD45-9F44-83DAB087C712}"/>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5" name="Oval 107" descr="b">
            <a:extLst>
              <a:ext uri="{FF2B5EF4-FFF2-40B4-BE49-F238E27FC236}">
                <a16:creationId xmlns:a16="http://schemas.microsoft.com/office/drawing/2014/main" xmlns="" id="{8CEA13B8-3B04-B949-A124-01E96BDEE69C}"/>
              </a:ext>
            </a:extLst>
          </p:cNvPr>
          <p:cNvSpPr>
            <a:spLocks noChangeArrowheads="1"/>
          </p:cNvSpPr>
          <p:nvPr/>
        </p:nvSpPr>
        <p:spPr bwMode="gray">
          <a:xfrm>
            <a:off x="1488018" y="58739"/>
            <a:ext cx="1153583" cy="892175"/>
          </a:xfrm>
          <a:prstGeom prst="ellipse">
            <a:avLst/>
          </a:prstGeom>
          <a:blipFill dpi="0" rotWithShape="1">
            <a:blip r:embed="rId2"/>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6" name="Oval 108" descr="c">
            <a:extLst>
              <a:ext uri="{FF2B5EF4-FFF2-40B4-BE49-F238E27FC236}">
                <a16:creationId xmlns:a16="http://schemas.microsoft.com/office/drawing/2014/main" xmlns="" id="{E0216B9F-FD4F-6C46-9662-B0FC3984A183}"/>
              </a:ext>
            </a:extLst>
          </p:cNvPr>
          <p:cNvSpPr>
            <a:spLocks noChangeArrowheads="1"/>
          </p:cNvSpPr>
          <p:nvPr/>
        </p:nvSpPr>
        <p:spPr bwMode="gray">
          <a:xfrm>
            <a:off x="10801351" y="106363"/>
            <a:ext cx="1054100" cy="830262"/>
          </a:xfrm>
          <a:prstGeom prst="ellipse">
            <a:avLst/>
          </a:prstGeom>
          <a:blipFill dpi="0" rotWithShape="1">
            <a:blip r:embed="rId3"/>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7" name="Oval 109" descr="a">
            <a:extLst>
              <a:ext uri="{FF2B5EF4-FFF2-40B4-BE49-F238E27FC236}">
                <a16:creationId xmlns:a16="http://schemas.microsoft.com/office/drawing/2014/main" xmlns="" id="{4A2D804B-E926-C843-BBF0-64F002CB806F}"/>
              </a:ext>
            </a:extLst>
          </p:cNvPr>
          <p:cNvSpPr>
            <a:spLocks noChangeArrowheads="1"/>
          </p:cNvSpPr>
          <p:nvPr/>
        </p:nvSpPr>
        <p:spPr bwMode="gray">
          <a:xfrm>
            <a:off x="239185" y="333376"/>
            <a:ext cx="1536700" cy="1223963"/>
          </a:xfrm>
          <a:prstGeom prst="ellipse">
            <a:avLst/>
          </a:prstGeom>
          <a:blipFill dpi="0" rotWithShape="1">
            <a:blip r:embed="rId4"/>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2" name="Title 1"/>
          <p:cNvSpPr>
            <a:spLocks noGrp="1"/>
          </p:cNvSpPr>
          <p:nvPr>
            <p:ph type="title"/>
          </p:nvPr>
        </p:nvSpPr>
        <p:spPr>
          <a:xfrm>
            <a:off x="1219200" y="1524000"/>
            <a:ext cx="10162117" cy="1752600"/>
          </a:xfrm>
        </p:spPr>
        <p:txBody>
          <a:bodyPr/>
          <a:lstStyle/>
          <a:p>
            <a:r>
              <a:rPr lang="en-US"/>
              <a:t>Click to edit Master title style</a:t>
            </a:r>
          </a:p>
        </p:txBody>
      </p:sp>
      <p:sp>
        <p:nvSpPr>
          <p:cNvPr id="8" name="Date Placeholder 7">
            <a:extLst>
              <a:ext uri="{FF2B5EF4-FFF2-40B4-BE49-F238E27FC236}">
                <a16:creationId xmlns:a16="http://schemas.microsoft.com/office/drawing/2014/main" xmlns="" id="{63734738-A0BE-7446-A2B7-C0FA2759178B}"/>
              </a:ext>
            </a:extLst>
          </p:cNvPr>
          <p:cNvSpPr>
            <a:spLocks noGrp="1" noChangeArrowheads="1"/>
          </p:cNvSpPr>
          <p:nvPr>
            <p:ph type="dt" idx="10"/>
          </p:nvPr>
        </p:nvSpPr>
        <p:spPr/>
        <p:txBody>
          <a:bodyPr/>
          <a:lstStyle>
            <a:lvl1pPr>
              <a:defRPr/>
            </a:lvl1pPr>
          </a:lstStyle>
          <a:p>
            <a:fld id="{1820B81B-473E-4F89-9B28-06EC322C533C}" type="datetimeFigureOut">
              <a:rPr lang="en-US" smtClean="0"/>
              <a:t>10/4/2022</a:t>
            </a:fld>
            <a:endParaRPr lang="en-US"/>
          </a:p>
        </p:txBody>
      </p:sp>
      <p:sp>
        <p:nvSpPr>
          <p:cNvPr id="9" name="Footer Placeholder 3">
            <a:extLst>
              <a:ext uri="{FF2B5EF4-FFF2-40B4-BE49-F238E27FC236}">
                <a16:creationId xmlns:a16="http://schemas.microsoft.com/office/drawing/2014/main" xmlns="" id="{A708D372-D347-C24D-B5FD-2F97FD0CE4F7}"/>
              </a:ext>
            </a:extLst>
          </p:cNvPr>
          <p:cNvSpPr>
            <a:spLocks noGrp="1" noChangeArrowheads="1"/>
          </p:cNvSpPr>
          <p:nvPr>
            <p:ph type="ftr" idx="11"/>
          </p:nvPr>
        </p:nvSpPr>
        <p:spPr>
          <a:xfrm>
            <a:off x="4165601" y="6243638"/>
            <a:ext cx="3858684" cy="455612"/>
          </a:xfrm>
          <a:prstGeom prst="rect">
            <a:avLst/>
          </a:prstGeom>
        </p:spPr>
        <p:txBody>
          <a:bodyPr/>
          <a:lstStyle>
            <a:lvl1pPr eaLnBrk="1" hangingPunct="1">
              <a:defRPr>
                <a:latin typeface="Tahoma" panose="020B0604030504040204" pitchFamily="34" charset="0"/>
                <a:ea typeface="+mn-ea"/>
                <a:cs typeface="ＭＳ Ｐゴシック" charset="0"/>
              </a:defRPr>
            </a:lvl1pPr>
          </a:lstStyle>
          <a:p>
            <a:endParaRPr lang="en-US"/>
          </a:p>
        </p:txBody>
      </p:sp>
      <p:sp>
        <p:nvSpPr>
          <p:cNvPr id="10" name="Slide Number Placeholder 9">
            <a:extLst>
              <a:ext uri="{FF2B5EF4-FFF2-40B4-BE49-F238E27FC236}">
                <a16:creationId xmlns:a16="http://schemas.microsoft.com/office/drawing/2014/main" xmlns="" id="{0505635D-AB8B-6E4B-9D7D-A1E7FCADFED5}"/>
              </a:ext>
            </a:extLst>
          </p:cNvPr>
          <p:cNvSpPr>
            <a:spLocks noGrp="1" noChangeArrowheads="1"/>
          </p:cNvSpPr>
          <p:nvPr>
            <p:ph type="sldNum" idx="12"/>
          </p:nvPr>
        </p:nvSpPr>
        <p:spPr/>
        <p:txBody>
          <a:bodyPr/>
          <a:lstStyle>
            <a:lvl1pPr>
              <a:defRPr/>
            </a:lvl1pPr>
          </a:lstStyle>
          <a:p>
            <a:fld id="{2BB7751F-E880-4EF4-8193-60BF2E3758E4}" type="slidenum">
              <a:rPr lang="en-US" smtClean="0"/>
              <a:t>‹#›</a:t>
            </a:fld>
            <a:endParaRPr lang="en-US"/>
          </a:p>
        </p:txBody>
      </p:sp>
    </p:spTree>
    <p:extLst>
      <p:ext uri="{BB962C8B-B14F-4D97-AF65-F5344CB8AC3E}">
        <p14:creationId xmlns:p14="http://schemas.microsoft.com/office/powerpoint/2010/main" val="27166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36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C216E3D4-13B5-554E-BF6A-5E425A1D0D9E}"/>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1AE2E03D-D0BF-E94C-8474-68B0636F124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10/4/2022</a:t>
            </a:fld>
            <a:endParaRPr lang="en-US"/>
          </a:p>
        </p:txBody>
      </p:sp>
    </p:spTree>
    <p:extLst>
      <p:ext uri="{BB962C8B-B14F-4D97-AF65-F5344CB8AC3E}">
        <p14:creationId xmlns:p14="http://schemas.microsoft.com/office/powerpoint/2010/main" val="253389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xmlns="" id="{7C6A52D3-36FA-1A45-A24C-33BB6BDD861A}"/>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5" name="Rectangle 4">
            <a:extLst>
              <a:ext uri="{FF2B5EF4-FFF2-40B4-BE49-F238E27FC236}">
                <a16:creationId xmlns:a16="http://schemas.microsoft.com/office/drawing/2014/main" xmlns="" id="{09E37A11-AAAA-DA40-9957-72A2C4EA392F}"/>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10/4/2022</a:t>
            </a:fld>
            <a:endParaRPr lang="en-US"/>
          </a:p>
        </p:txBody>
      </p:sp>
    </p:spTree>
    <p:extLst>
      <p:ext uri="{BB962C8B-B14F-4D97-AF65-F5344CB8AC3E}">
        <p14:creationId xmlns:p14="http://schemas.microsoft.com/office/powerpoint/2010/main" val="83059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xmlns="" id="{EBE1437A-D96B-BC45-8EC4-DDEBEF90E0B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553DCF69-AD76-554D-95A8-D0607B503FE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10/4/2022</a:t>
            </a:fld>
            <a:endParaRPr lang="en-US"/>
          </a:p>
        </p:txBody>
      </p:sp>
    </p:spTree>
    <p:extLst>
      <p:ext uri="{BB962C8B-B14F-4D97-AF65-F5344CB8AC3E}">
        <p14:creationId xmlns:p14="http://schemas.microsoft.com/office/powerpoint/2010/main" val="499516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xmlns="" id="{C8E40912-1068-0B45-8D05-EA2E77D6101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8" name="Rectangle 4">
            <a:extLst>
              <a:ext uri="{FF2B5EF4-FFF2-40B4-BE49-F238E27FC236}">
                <a16:creationId xmlns:a16="http://schemas.microsoft.com/office/drawing/2014/main" xmlns="" id="{619B5564-8738-D145-9F80-76160BF9DF65}"/>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10/4/2022</a:t>
            </a:fld>
            <a:endParaRPr lang="en-US"/>
          </a:p>
        </p:txBody>
      </p:sp>
    </p:spTree>
    <p:extLst>
      <p:ext uri="{BB962C8B-B14F-4D97-AF65-F5344CB8AC3E}">
        <p14:creationId xmlns:p14="http://schemas.microsoft.com/office/powerpoint/2010/main" val="3174396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xmlns="" id="{E9403ED7-90C7-294F-AAC5-C6B12C7D93DB}"/>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4" name="Rectangle 4">
            <a:extLst>
              <a:ext uri="{FF2B5EF4-FFF2-40B4-BE49-F238E27FC236}">
                <a16:creationId xmlns:a16="http://schemas.microsoft.com/office/drawing/2014/main" xmlns="" id="{E965CCD8-5174-544A-8013-23405BEF9D08}"/>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10/4/2022</a:t>
            </a:fld>
            <a:endParaRPr lang="en-US"/>
          </a:p>
        </p:txBody>
      </p:sp>
    </p:spTree>
    <p:extLst>
      <p:ext uri="{BB962C8B-B14F-4D97-AF65-F5344CB8AC3E}">
        <p14:creationId xmlns:p14="http://schemas.microsoft.com/office/powerpoint/2010/main" val="126724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xmlns="" id="{9992C6BE-8F35-5D4C-9B8B-F463A3234096}"/>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3" name="Rectangle 4">
            <a:extLst>
              <a:ext uri="{FF2B5EF4-FFF2-40B4-BE49-F238E27FC236}">
                <a16:creationId xmlns:a16="http://schemas.microsoft.com/office/drawing/2014/main" xmlns="" id="{FD1583A2-30C2-C844-A2BC-1113E094AB7C}"/>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10/4/2022</a:t>
            </a:fld>
            <a:endParaRPr lang="en-US"/>
          </a:p>
        </p:txBody>
      </p:sp>
    </p:spTree>
    <p:extLst>
      <p:ext uri="{BB962C8B-B14F-4D97-AF65-F5344CB8AC3E}">
        <p14:creationId xmlns:p14="http://schemas.microsoft.com/office/powerpoint/2010/main" val="2589948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2BEB3EFE-809F-944D-B57D-9EA5658E5C9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59D85EE4-2628-4647-8559-082214BA5712}"/>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10/4/2022</a:t>
            </a:fld>
            <a:endParaRPr lang="en-US"/>
          </a:p>
        </p:txBody>
      </p:sp>
    </p:spTree>
    <p:extLst>
      <p:ext uri="{BB962C8B-B14F-4D97-AF65-F5344CB8AC3E}">
        <p14:creationId xmlns:p14="http://schemas.microsoft.com/office/powerpoint/2010/main" val="1232137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A7E12332-C1A2-184E-9A40-5DF5DC5DE168}"/>
              </a:ext>
            </a:extLst>
          </p:cNvPr>
          <p:cNvSpPr>
            <a:spLocks noGrp="1" noChangeArrowheads="1"/>
          </p:cNvSpPr>
          <p:nvPr>
            <p:ph type="sldNum" sz="quarter" idx="10"/>
          </p:nvPr>
        </p:nvSpPr>
        <p:spPr>
          <a:ln/>
        </p:spPr>
        <p:txBody>
          <a:bodyPr/>
          <a:lstStyle>
            <a:lvl1pPr>
              <a:defRPr/>
            </a:lvl1pPr>
          </a:lstStyle>
          <a:p>
            <a:fld id="{2BB7751F-E880-4EF4-8193-60BF2E3758E4}" type="slidenum">
              <a:rPr lang="en-US" smtClean="0"/>
              <a:t>‹#›</a:t>
            </a:fld>
            <a:endParaRPr lang="en-US"/>
          </a:p>
        </p:txBody>
      </p:sp>
      <p:sp>
        <p:nvSpPr>
          <p:cNvPr id="6" name="Rectangle 4">
            <a:extLst>
              <a:ext uri="{FF2B5EF4-FFF2-40B4-BE49-F238E27FC236}">
                <a16:creationId xmlns:a16="http://schemas.microsoft.com/office/drawing/2014/main" xmlns="" id="{069533F4-9B54-A043-91B4-3079589DFD56}"/>
              </a:ext>
            </a:extLst>
          </p:cNvPr>
          <p:cNvSpPr>
            <a:spLocks noGrp="1" noChangeArrowheads="1"/>
          </p:cNvSpPr>
          <p:nvPr>
            <p:ph type="dt" sz="half" idx="11"/>
          </p:nvPr>
        </p:nvSpPr>
        <p:spPr>
          <a:ln/>
        </p:spPr>
        <p:txBody>
          <a:bodyPr/>
          <a:lstStyle>
            <a:lvl1pPr>
              <a:defRPr/>
            </a:lvl1pPr>
          </a:lstStyle>
          <a:p>
            <a:fld id="{1820B81B-473E-4F89-9B28-06EC322C533C}" type="datetimeFigureOut">
              <a:rPr lang="en-US" smtClean="0"/>
              <a:t>10/4/2022</a:t>
            </a:fld>
            <a:endParaRPr lang="en-US"/>
          </a:p>
        </p:txBody>
      </p:sp>
    </p:spTree>
    <p:extLst>
      <p:ext uri="{BB962C8B-B14F-4D97-AF65-F5344CB8AC3E}">
        <p14:creationId xmlns:p14="http://schemas.microsoft.com/office/powerpoint/2010/main" val="172485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129" name="Oval 105">
            <a:extLst>
              <a:ext uri="{FF2B5EF4-FFF2-40B4-BE49-F238E27FC236}">
                <a16:creationId xmlns:a16="http://schemas.microsoft.com/office/drawing/2014/main" xmlns="" id="{4F3621C5-664F-2746-8F1E-A81D54B9BD94}"/>
              </a:ext>
            </a:extLst>
          </p:cNvPr>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w="9525">
            <a:noFill/>
            <a:round/>
            <a:headEnd/>
            <a:tailEnd/>
          </a:ln>
          <a:effectLst/>
        </p:spPr>
        <p:txBody>
          <a:bodyPr wrap="none" anchor="ctr"/>
          <a:lstStyle/>
          <a:p>
            <a:pPr eaLnBrk="1" hangingPunct="1">
              <a:defRPr/>
            </a:pPr>
            <a:endParaRPr lang="en-US" sz="1800">
              <a:ea typeface="+mn-ea"/>
              <a:cs typeface="ＭＳ Ｐゴシック" charset="0"/>
            </a:endParaRPr>
          </a:p>
        </p:txBody>
      </p:sp>
      <p:sp>
        <p:nvSpPr>
          <p:cNvPr id="1027" name="Rectangle 106">
            <a:extLst>
              <a:ext uri="{FF2B5EF4-FFF2-40B4-BE49-F238E27FC236}">
                <a16:creationId xmlns:a16="http://schemas.microsoft.com/office/drawing/2014/main" xmlns="" id="{C8DE3ECC-8307-DE43-8CD9-31E485BBF150}"/>
              </a:ext>
            </a:extLst>
          </p:cNvPr>
          <p:cNvSpPr>
            <a:spLocks noChangeArrowheads="1"/>
          </p:cNvSpPr>
          <p:nvPr/>
        </p:nvSpPr>
        <p:spPr bwMode="gray">
          <a:xfrm>
            <a:off x="0" y="549275"/>
            <a:ext cx="12192000" cy="647700"/>
          </a:xfrm>
          <a:prstGeom prst="rect">
            <a:avLst/>
          </a:prstGeom>
          <a:solidFill>
            <a:schemeClr val="accent1"/>
          </a:solidFill>
          <a:ln>
            <a:noFill/>
          </a:ln>
          <a:extLst>
            <a:ext uri="{91240B29-F687-4f45-9708-019B960494DF}"/>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dirty="0">
              <a:ea typeface="+mn-ea"/>
              <a:cs typeface="ＭＳ Ｐゴシック" charset="0"/>
            </a:endParaRPr>
          </a:p>
        </p:txBody>
      </p:sp>
      <p:sp>
        <p:nvSpPr>
          <p:cNvPr id="1028" name="Oval 107" descr="b">
            <a:extLst>
              <a:ext uri="{FF2B5EF4-FFF2-40B4-BE49-F238E27FC236}">
                <a16:creationId xmlns:a16="http://schemas.microsoft.com/office/drawing/2014/main" xmlns="" id="{DD4569FC-FFB3-8D4D-9606-AA4BD0045D45}"/>
              </a:ext>
            </a:extLst>
          </p:cNvPr>
          <p:cNvSpPr>
            <a:spLocks noChangeArrowheads="1"/>
          </p:cNvSpPr>
          <p:nvPr/>
        </p:nvSpPr>
        <p:spPr bwMode="gray">
          <a:xfrm>
            <a:off x="1488018" y="58739"/>
            <a:ext cx="1153583" cy="892175"/>
          </a:xfrm>
          <a:prstGeom prst="ellipse">
            <a:avLst/>
          </a:prstGeom>
          <a:blipFill dpi="0" rotWithShape="1">
            <a:blip r:embed="rId17"/>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29" name="Oval 108" descr="c">
            <a:extLst>
              <a:ext uri="{FF2B5EF4-FFF2-40B4-BE49-F238E27FC236}">
                <a16:creationId xmlns:a16="http://schemas.microsoft.com/office/drawing/2014/main" xmlns="" id="{3A45F11D-F350-5844-8EE8-BFBFF70F0E63}"/>
              </a:ext>
            </a:extLst>
          </p:cNvPr>
          <p:cNvSpPr>
            <a:spLocks noChangeArrowheads="1"/>
          </p:cNvSpPr>
          <p:nvPr/>
        </p:nvSpPr>
        <p:spPr bwMode="gray">
          <a:xfrm>
            <a:off x="10801351" y="106363"/>
            <a:ext cx="1054100" cy="830262"/>
          </a:xfrm>
          <a:prstGeom prst="ellipse">
            <a:avLst/>
          </a:prstGeom>
          <a:blipFill dpi="0" rotWithShape="1">
            <a:blip r:embed="rId18"/>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0" name="Oval 109" descr="a">
            <a:extLst>
              <a:ext uri="{FF2B5EF4-FFF2-40B4-BE49-F238E27FC236}">
                <a16:creationId xmlns:a16="http://schemas.microsoft.com/office/drawing/2014/main" xmlns="" id="{B5D90FF6-8387-A44A-BD13-6E74F5AC44E2}"/>
              </a:ext>
            </a:extLst>
          </p:cNvPr>
          <p:cNvSpPr>
            <a:spLocks noChangeArrowheads="1"/>
          </p:cNvSpPr>
          <p:nvPr/>
        </p:nvSpPr>
        <p:spPr bwMode="gray">
          <a:xfrm>
            <a:off x="239185" y="333376"/>
            <a:ext cx="1536700" cy="1223963"/>
          </a:xfrm>
          <a:prstGeom prst="ellipse">
            <a:avLst/>
          </a:prstGeom>
          <a:blipFill dpi="0" rotWithShape="1">
            <a:blip r:embed="rId19"/>
            <a:srcRect/>
            <a:stretch>
              <a:fillRect/>
            </a:stretch>
          </a:blipFill>
          <a:ln w="38100">
            <a:solidFill>
              <a:schemeClr val="bg1"/>
            </a:solidFill>
            <a:round/>
            <a:headEnd/>
            <a:tailEnd/>
          </a:ln>
          <a:effectLst>
            <a:outerShdw blurRad="63500" dist="89803" dir="2700000" algn="ctr" rotWithShape="0">
              <a:srgbClr val="000000">
                <a:alpha val="18999"/>
              </a:srgbClr>
            </a:outerShdw>
          </a:effec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z="1800">
              <a:ea typeface="+mn-ea"/>
              <a:cs typeface="ＭＳ Ｐゴシック" charset="0"/>
            </a:endParaRPr>
          </a:p>
        </p:txBody>
      </p:sp>
      <p:sp>
        <p:nvSpPr>
          <p:cNvPr id="1031" name="Rectangle 3">
            <a:extLst>
              <a:ext uri="{FF2B5EF4-FFF2-40B4-BE49-F238E27FC236}">
                <a16:creationId xmlns:a16="http://schemas.microsoft.com/office/drawing/2014/main" xmlns="" id="{DB2B0F15-C253-F340-B93D-2D3E9D3C1CFA}"/>
              </a:ext>
            </a:extLst>
          </p:cNvPr>
          <p:cNvSpPr>
            <a:spLocks noGrp="1" noChangeArrowheads="1"/>
          </p:cNvSpPr>
          <p:nvPr>
            <p:ph type="body" idx="1"/>
          </p:nvPr>
        </p:nvSpPr>
        <p:spPr bwMode="gray">
          <a:xfrm>
            <a:off x="609600" y="1676400"/>
            <a:ext cx="11023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6">
            <a:extLst>
              <a:ext uri="{FF2B5EF4-FFF2-40B4-BE49-F238E27FC236}">
                <a16:creationId xmlns:a16="http://schemas.microsoft.com/office/drawing/2014/main" xmlns="" id="{2B8175FF-FCB4-0743-97D1-1369CEEB098B}"/>
              </a:ext>
            </a:extLst>
          </p:cNvPr>
          <p:cNvSpPr>
            <a:spLocks noGrp="1" noChangeArrowheads="1"/>
          </p:cNvSpPr>
          <p:nvPr>
            <p:ph type="sldNum" sz="quarter" idx="4"/>
          </p:nvPr>
        </p:nvSpPr>
        <p:spPr bwMode="gray">
          <a:xfrm>
            <a:off x="5588000" y="6534150"/>
            <a:ext cx="11176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panose="020B0604020202020204" pitchFamily="34" charset="0"/>
              </a:defRPr>
            </a:lvl1pPr>
          </a:lstStyle>
          <a:p>
            <a:fld id="{2BB7751F-E880-4EF4-8193-60BF2E3758E4}" type="slidenum">
              <a:rPr lang="en-US" smtClean="0"/>
              <a:t>‹#›</a:t>
            </a:fld>
            <a:endParaRPr lang="en-US"/>
          </a:p>
        </p:txBody>
      </p:sp>
      <p:sp>
        <p:nvSpPr>
          <p:cNvPr id="1033" name="Rectangle 2">
            <a:extLst>
              <a:ext uri="{FF2B5EF4-FFF2-40B4-BE49-F238E27FC236}">
                <a16:creationId xmlns:a16="http://schemas.microsoft.com/office/drawing/2014/main" xmlns="" id="{65F39CFA-3E22-9B4E-BE88-2AD66AF404DD}"/>
              </a:ext>
            </a:extLst>
          </p:cNvPr>
          <p:cNvSpPr>
            <a:spLocks noGrp="1" noChangeArrowheads="1"/>
          </p:cNvSpPr>
          <p:nvPr>
            <p:ph type="title"/>
          </p:nvPr>
        </p:nvSpPr>
        <p:spPr bwMode="gray">
          <a:xfrm>
            <a:off x="2743200" y="609601"/>
            <a:ext cx="8026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Rectangle 4">
            <a:extLst>
              <a:ext uri="{FF2B5EF4-FFF2-40B4-BE49-F238E27FC236}">
                <a16:creationId xmlns:a16="http://schemas.microsoft.com/office/drawing/2014/main" xmlns="" id="{964C1C0A-8730-FC4A-89FD-BD44055E3970}"/>
              </a:ext>
            </a:extLst>
          </p:cNvPr>
          <p:cNvSpPr>
            <a:spLocks noGrp="1" noChangeArrowheads="1"/>
          </p:cNvSpPr>
          <p:nvPr>
            <p:ph type="dt" sz="half" idx="2"/>
          </p:nvPr>
        </p:nvSpPr>
        <p:spPr bwMode="gray">
          <a:xfrm>
            <a:off x="508000" y="6534150"/>
            <a:ext cx="2540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solidFill>
                  <a:schemeClr val="tx1"/>
                </a:solidFill>
                <a:latin typeface="+mn-lt"/>
                <a:ea typeface="+mn-ea"/>
                <a:cs typeface="ＭＳ Ｐゴシック" charset="0"/>
              </a:defRPr>
            </a:lvl1pPr>
          </a:lstStyle>
          <a:p>
            <a:fld id="{1820B81B-473E-4F89-9B28-06EC322C533C}" type="datetimeFigureOut">
              <a:rPr lang="en-US" smtClean="0"/>
              <a:t>10/4/2022</a:t>
            </a:fld>
            <a:endParaRPr lang="en-US"/>
          </a:p>
        </p:txBody>
      </p:sp>
    </p:spTree>
    <p:extLst>
      <p:ext uri="{BB962C8B-B14F-4D97-AF65-F5344CB8AC3E}">
        <p14:creationId xmlns:p14="http://schemas.microsoft.com/office/powerpoint/2010/main" val="1453984712"/>
      </p:ext>
    </p:extLst>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 id="2147484264" r:id="rId14"/>
    <p:sldLayoutId id="2147484265" r:id="rId15"/>
  </p:sldLayoutIdLst>
  <p:txStyles>
    <p:titleStyle>
      <a:lvl1pPr algn="ctr" rtl="0" eaLnBrk="1" fontAlgn="base" hangingPunct="1">
        <a:spcBef>
          <a:spcPct val="0"/>
        </a:spcBef>
        <a:spcAft>
          <a:spcPct val="0"/>
        </a:spcAft>
        <a:defRPr sz="3200" b="1">
          <a:solidFill>
            <a:schemeClr val="bg1"/>
          </a:solidFill>
          <a:latin typeface="+mj-lt"/>
          <a:ea typeface="ＭＳ Ｐゴシック" charset="0"/>
          <a:cs typeface="ＭＳ Ｐゴシック" charset="0"/>
        </a:defRPr>
      </a:lvl1pPr>
      <a:lvl2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2pPr>
      <a:lvl3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3pPr>
      <a:lvl4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4pPr>
      <a:lvl5pPr algn="ctr" rtl="0" eaLnBrk="1" fontAlgn="base" hangingPunct="1">
        <a:spcBef>
          <a:spcPct val="0"/>
        </a:spcBef>
        <a:spcAft>
          <a:spcPct val="0"/>
        </a:spcAft>
        <a:defRPr sz="3200" b="1">
          <a:solidFill>
            <a:schemeClr val="bg1"/>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ea typeface="ＭＳ Ｐゴシック" charset="0"/>
        </a:defRPr>
      </a:lvl2pPr>
      <a:lvl3pPr marL="1143000" indent="-228600" algn="l" rtl="0" eaLnBrk="1" fontAlgn="base" hangingPunct="1">
        <a:spcBef>
          <a:spcPct val="20000"/>
        </a:spcBef>
        <a:spcAft>
          <a:spcPct val="0"/>
        </a:spcAft>
        <a:buClr>
          <a:schemeClr val="accent2"/>
        </a:buClr>
        <a:buChar char="•"/>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16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file:////var/folders/zj/zrb_qk596cn9yvv6blkd94wh0000gn/T/com.microsoft.Powerpoint/converted_emf.emf"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2">
            <a:extLst>
              <a:ext uri="{FF2B5EF4-FFF2-40B4-BE49-F238E27FC236}">
                <a16:creationId xmlns:a16="http://schemas.microsoft.com/office/drawing/2014/main" xmlns="" id="{2976AFC7-435A-384A-8220-B1DF67B72710}"/>
              </a:ext>
            </a:extLst>
          </p:cNvPr>
          <p:cNvSpPr>
            <a:spLocks noChangeArrowheads="1"/>
          </p:cNvSpPr>
          <p:nvPr/>
        </p:nvSpPr>
        <p:spPr bwMode="ltGray">
          <a:xfrm>
            <a:off x="1524000" y="10668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4" name="Rectangle 13">
            <a:extLst>
              <a:ext uri="{FF2B5EF4-FFF2-40B4-BE49-F238E27FC236}">
                <a16:creationId xmlns:a16="http://schemas.microsoft.com/office/drawing/2014/main" xmlns="" id="{849DEF91-6E17-6F4B-89D3-F134FA37A21F}"/>
              </a:ext>
            </a:extLst>
          </p:cNvPr>
          <p:cNvSpPr>
            <a:spLocks noChangeArrowheads="1"/>
          </p:cNvSpPr>
          <p:nvPr/>
        </p:nvSpPr>
        <p:spPr bwMode="ltGray">
          <a:xfrm>
            <a:off x="1524000" y="3962400"/>
            <a:ext cx="9144000" cy="71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sp>
        <p:nvSpPr>
          <p:cNvPr id="18435" name="Oval 14">
            <a:extLst>
              <a:ext uri="{FF2B5EF4-FFF2-40B4-BE49-F238E27FC236}">
                <a16:creationId xmlns:a16="http://schemas.microsoft.com/office/drawing/2014/main" xmlns="" id="{6034F6E1-BC45-EE48-A8DB-8490B27CEA53}"/>
              </a:ext>
            </a:extLst>
          </p:cNvPr>
          <p:cNvSpPr>
            <a:spLocks noChangeArrowheads="1"/>
          </p:cNvSpPr>
          <p:nvPr/>
        </p:nvSpPr>
        <p:spPr bwMode="gray">
          <a:xfrm>
            <a:off x="5735638" y="2636838"/>
            <a:ext cx="1223962" cy="1223962"/>
          </a:xfrm>
          <a:prstGeom prst="ellipse">
            <a:avLst/>
          </a:prstGeom>
          <a:solidFill>
            <a:srgbClr val="1BABE5">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fr-FR" altLang="en-US" sz="2000">
              <a:latin typeface="Tahoma" panose="020B0604030504040204" pitchFamily="34" charset="0"/>
            </a:endParaRPr>
          </a:p>
        </p:txBody>
      </p:sp>
      <p:pic>
        <p:nvPicPr>
          <p:cNvPr id="18436" name="Picture 15">
            <a:extLst>
              <a:ext uri="{FF2B5EF4-FFF2-40B4-BE49-F238E27FC236}">
                <a16:creationId xmlns:a16="http://schemas.microsoft.com/office/drawing/2014/main" xmlns="" id="{EA7082B1-3E62-C84D-AE50-BF098268B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0"/>
            <a:ext cx="914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7" name="Group 16">
            <a:extLst>
              <a:ext uri="{FF2B5EF4-FFF2-40B4-BE49-F238E27FC236}">
                <a16:creationId xmlns:a16="http://schemas.microsoft.com/office/drawing/2014/main" xmlns="" id="{55A75C2A-9DD1-264C-8384-47A4CCF58A08}"/>
              </a:ext>
            </a:extLst>
          </p:cNvPr>
          <p:cNvGrpSpPr>
            <a:grpSpLocks/>
          </p:cNvGrpSpPr>
          <p:nvPr/>
        </p:nvGrpSpPr>
        <p:grpSpPr bwMode="auto">
          <a:xfrm>
            <a:off x="1576388" y="1004889"/>
            <a:ext cx="3529012" cy="3671887"/>
            <a:chOff x="612" y="1026"/>
            <a:chExt cx="2223" cy="2313"/>
          </a:xfrm>
        </p:grpSpPr>
        <p:sp>
          <p:nvSpPr>
            <p:cNvPr id="18449" name="Oval 17">
              <a:extLst>
                <a:ext uri="{FF2B5EF4-FFF2-40B4-BE49-F238E27FC236}">
                  <a16:creationId xmlns:a16="http://schemas.microsoft.com/office/drawing/2014/main" xmlns="" id="{E30C28F3-D5E7-DB44-A2CD-56EACFC0AD15}"/>
                </a:ext>
              </a:extLst>
            </p:cNvPr>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808080">
                  <a:alpha val="18999"/>
                </a:srgbClr>
              </a:outerShdw>
            </a:effectLst>
          </p:spPr>
          <p:txBody>
            <a:bodyPr wrap="none" anchor="ct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endParaRPr lang="en-US" altLang="en-US" sz="2000"/>
            </a:p>
          </p:txBody>
        </p:sp>
        <p:pic>
          <p:nvPicPr>
            <p:cNvPr id="18450" name="Picture 18" descr="HV_toancanh">
              <a:extLst>
                <a:ext uri="{FF2B5EF4-FFF2-40B4-BE49-F238E27FC236}">
                  <a16:creationId xmlns:a16="http://schemas.microsoft.com/office/drawing/2014/main" xmlns="" id="{106D2528-F06F-E540-A9C5-2C2C1498A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1530"/>
              <a:ext cx="1776"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8" name="Text Box 19">
            <a:extLst>
              <a:ext uri="{FF2B5EF4-FFF2-40B4-BE49-F238E27FC236}">
                <a16:creationId xmlns:a16="http://schemas.microsoft.com/office/drawing/2014/main" xmlns="" id="{EA3C4D1C-4C1E-9846-ADCB-B446672DC6A2}"/>
              </a:ext>
            </a:extLst>
          </p:cNvPr>
          <p:cNvSpPr txBox="1">
            <a:spLocks noChangeArrowheads="1"/>
          </p:cNvSpPr>
          <p:nvPr/>
        </p:nvSpPr>
        <p:spPr bwMode="auto">
          <a:xfrm>
            <a:off x="3886200" y="422276"/>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ClrTx/>
              <a:buFontTx/>
              <a:buNone/>
            </a:pPr>
            <a:r>
              <a:rPr lang="en-US" altLang="en-US" sz="2000">
                <a:solidFill>
                  <a:schemeClr val="tx2"/>
                </a:solidFill>
                <a:latin typeface="Tahoma" panose="020B0604030504040204" pitchFamily="34" charset="0"/>
              </a:rPr>
              <a:t> HỌC VIỆN CÔNG NGHỆ BƯU CHÍNH VIỄN THÔNG </a:t>
            </a:r>
          </a:p>
        </p:txBody>
      </p:sp>
      <p:sp>
        <p:nvSpPr>
          <p:cNvPr id="18439" name="Text Box 20">
            <a:extLst>
              <a:ext uri="{FF2B5EF4-FFF2-40B4-BE49-F238E27FC236}">
                <a16:creationId xmlns:a16="http://schemas.microsoft.com/office/drawing/2014/main" xmlns="" id="{1307F96C-98F1-AC4D-9E08-3BEA3F768D6A}"/>
              </a:ext>
            </a:extLst>
          </p:cNvPr>
          <p:cNvSpPr txBox="1">
            <a:spLocks noChangeArrowheads="1"/>
          </p:cNvSpPr>
          <p:nvPr/>
        </p:nvSpPr>
        <p:spPr bwMode="auto">
          <a:xfrm>
            <a:off x="4800600" y="1905001"/>
            <a:ext cx="586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buClrTx/>
              <a:buFontTx/>
              <a:buNone/>
            </a:pPr>
            <a:r>
              <a:rPr lang="en-US" altLang="en-US" sz="2000">
                <a:solidFill>
                  <a:schemeClr val="tx2"/>
                </a:solidFill>
                <a:latin typeface="Tahoma" panose="020B0604030504040204" pitchFamily="34" charset="0"/>
              </a:rPr>
              <a:t>BÀI GIẢNG MÔN</a:t>
            </a:r>
          </a:p>
        </p:txBody>
      </p:sp>
      <p:sp>
        <p:nvSpPr>
          <p:cNvPr id="18440" name="Text Box 21">
            <a:extLst>
              <a:ext uri="{FF2B5EF4-FFF2-40B4-BE49-F238E27FC236}">
                <a16:creationId xmlns:a16="http://schemas.microsoft.com/office/drawing/2014/main" xmlns="" id="{22981B16-78CF-E542-B425-FBC751ABBFEF}"/>
              </a:ext>
            </a:extLst>
          </p:cNvPr>
          <p:cNvSpPr txBox="1">
            <a:spLocks noChangeArrowheads="1"/>
          </p:cNvSpPr>
          <p:nvPr/>
        </p:nvSpPr>
        <p:spPr bwMode="auto">
          <a:xfrm>
            <a:off x="4800600" y="2714625"/>
            <a:ext cx="60960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itchFamily="2" charset="2"/>
              <a:buChar char="v"/>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Font typeface="Wingdings" pitchFamily="2" charset="2"/>
              <a:buChar char="§"/>
              <a:defRPr sz="22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0000"/>
              </a:lnSpc>
              <a:spcBef>
                <a:spcPct val="50000"/>
              </a:spcBef>
              <a:buClrTx/>
              <a:buFontTx/>
              <a:buNone/>
            </a:pPr>
            <a:r>
              <a:rPr lang="en-US" altLang="en-US" sz="3200" dirty="0" err="1">
                <a:solidFill>
                  <a:schemeClr val="tx2"/>
                </a:solidFill>
                <a:latin typeface="Tahoma" panose="020B0604030504040204" pitchFamily="34" charset="0"/>
              </a:rPr>
              <a:t>Lập</a:t>
            </a:r>
            <a:r>
              <a:rPr lang="en-US" altLang="en-US" sz="3200" dirty="0">
                <a:solidFill>
                  <a:schemeClr val="tx2"/>
                </a:solidFill>
                <a:latin typeface="Tahoma" panose="020B0604030504040204" pitchFamily="34" charset="0"/>
              </a:rPr>
              <a:t> </a:t>
            </a:r>
            <a:r>
              <a:rPr lang="en-US" altLang="en-US" sz="3200" dirty="0" err="1">
                <a:solidFill>
                  <a:schemeClr val="tx2"/>
                </a:solidFill>
                <a:latin typeface="Tahoma" panose="020B0604030504040204" pitchFamily="34" charset="0"/>
              </a:rPr>
              <a:t>trình</a:t>
            </a:r>
            <a:r>
              <a:rPr lang="en-US" altLang="en-US" sz="3200" dirty="0">
                <a:solidFill>
                  <a:schemeClr val="tx2"/>
                </a:solidFill>
                <a:latin typeface="Tahoma" panose="020B0604030504040204" pitchFamily="34" charset="0"/>
              </a:rPr>
              <a:t> Python</a:t>
            </a:r>
          </a:p>
        </p:txBody>
      </p:sp>
      <p:pic>
        <p:nvPicPr>
          <p:cNvPr id="18442" name="Picture 2" descr="/var/folders/zj/zrb_qk596cn9yvv6blkd94wh0000gn/T/com.microsoft.Powerpoint/converted_emf.emf">
            <a:extLst>
              <a:ext uri="{FF2B5EF4-FFF2-40B4-BE49-F238E27FC236}">
                <a16:creationId xmlns:a16="http://schemas.microsoft.com/office/drawing/2014/main" xmlns="" id="{A20216CB-639A-DE46-9739-219FAB96112F}"/>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2" descr="/var/folders/zj/zrb_qk596cn9yvv6blkd94wh0000gn/T/com.microsoft.Powerpoint/converted_emf.emf">
            <a:extLst>
              <a:ext uri="{FF2B5EF4-FFF2-40B4-BE49-F238E27FC236}">
                <a16:creationId xmlns:a16="http://schemas.microsoft.com/office/drawing/2014/main" xmlns="" id="{3837B0FA-BB00-6E41-A81A-FA2C33120E44}"/>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2" descr="/var/folders/zj/zrb_qk596cn9yvv6blkd94wh0000gn/T/com.microsoft.Powerpoint/converted_emf.emf">
            <a:extLst>
              <a:ext uri="{FF2B5EF4-FFF2-40B4-BE49-F238E27FC236}">
                <a16:creationId xmlns:a16="http://schemas.microsoft.com/office/drawing/2014/main" xmlns="" id="{DA21DD6F-7814-7E4C-B334-51389AB6A7F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2" descr="/var/folders/zj/zrb_qk596cn9yvv6blkd94wh0000gn/T/com.microsoft.Powerpoint/converted_emf.emf">
            <a:extLst>
              <a:ext uri="{FF2B5EF4-FFF2-40B4-BE49-F238E27FC236}">
                <a16:creationId xmlns:a16="http://schemas.microsoft.com/office/drawing/2014/main" xmlns="" id="{BDD7E7DB-6F68-5B42-82EB-3C62C2D5234B}"/>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2" descr="/var/folders/zj/zrb_qk596cn9yvv6blkd94wh0000gn/T/com.microsoft.Powerpoint/converted_emf.emf">
            <a:extLst>
              <a:ext uri="{FF2B5EF4-FFF2-40B4-BE49-F238E27FC236}">
                <a16:creationId xmlns:a16="http://schemas.microsoft.com/office/drawing/2014/main" xmlns="" id="{5081A2E2-00AC-344D-99A2-15C6837DAA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2" descr="/var/folders/zj/zrb_qk596cn9yvv6blkd94wh0000gn/T/com.microsoft.Powerpoint/converted_emf.emf">
            <a:extLst>
              <a:ext uri="{FF2B5EF4-FFF2-40B4-BE49-F238E27FC236}">
                <a16:creationId xmlns:a16="http://schemas.microsoft.com/office/drawing/2014/main" xmlns="" id="{5AA15511-806A-704C-8D86-495E61C434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8" name="Picture 2">
            <a:extLst>
              <a:ext uri="{FF2B5EF4-FFF2-40B4-BE49-F238E27FC236}">
                <a16:creationId xmlns:a16="http://schemas.microsoft.com/office/drawing/2014/main" xmlns="" id="{31BD94CC-7636-0640-82CE-3B1ABEDF118C}"/>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2794000" y="1270000"/>
            <a:ext cx="635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95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Tạo một thể hiện của lớp (instance)</a:t>
            </a:r>
          </a:p>
        </p:txBody>
      </p:sp>
      <p:sp>
        <p:nvSpPr>
          <p:cNvPr id="3" name="Content Placeholder 2"/>
          <p:cNvSpPr>
            <a:spLocks noGrp="1"/>
          </p:cNvSpPr>
          <p:nvPr>
            <p:ph idx="1"/>
          </p:nvPr>
        </p:nvSpPr>
        <p:spPr>
          <a:xfrm>
            <a:off x="1097280" y="1845734"/>
            <a:ext cx="10058400" cy="514225"/>
          </a:xfrm>
        </p:spPr>
        <p:txBody>
          <a:bodyPr/>
          <a:lstStyle/>
          <a:p>
            <a:r>
              <a:rPr lang="en-US"/>
              <a:t>Tạo ra thể hiện cho một chú chó cụ thể</a:t>
            </a:r>
          </a:p>
        </p:txBody>
      </p:sp>
      <p:sp>
        <p:nvSpPr>
          <p:cNvPr id="7" name="Rectangle 6"/>
          <p:cNvSpPr/>
          <p:nvPr/>
        </p:nvSpPr>
        <p:spPr>
          <a:xfrm>
            <a:off x="1097280" y="2359959"/>
            <a:ext cx="6096000" cy="1627753"/>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class Dog:</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--snip--</a:t>
            </a:r>
          </a:p>
          <a:p>
            <a:pPr algn="just">
              <a:lnSpc>
                <a:spcPct val="115000"/>
              </a:lnSpc>
              <a:spcBef>
                <a:spcPts val="300"/>
              </a:spcBef>
              <a:spcAft>
                <a:spcPts val="300"/>
              </a:spcAft>
            </a:pPr>
            <a:r>
              <a:rPr lang="zh-CN" altLang="en-US" sz="1400" spc="-20">
                <a:latin typeface="Courier New" panose="02070309020205020404" pitchFamily="49" charset="0"/>
                <a:ea typeface="SimSun" panose="02010600030101010101" pitchFamily="2" charset="-122"/>
              </a:rPr>
              <a:t>①</a:t>
            </a:r>
            <a:r>
              <a:rPr lang="en-US" sz="1400" spc="-20">
                <a:latin typeface="Courier New" panose="02070309020205020404" pitchFamily="49" charset="0"/>
                <a:ea typeface="SimSun" panose="02010600030101010101" pitchFamily="2" charset="-122"/>
              </a:rPr>
              <a:t>	my_dog = Dog('Willie', 6)</a:t>
            </a:r>
          </a:p>
          <a:p>
            <a:pPr algn="just">
              <a:lnSpc>
                <a:spcPct val="115000"/>
              </a:lnSpc>
              <a:spcBef>
                <a:spcPts val="300"/>
              </a:spcBef>
              <a:spcAft>
                <a:spcPts val="300"/>
              </a:spcAft>
            </a:pPr>
            <a:r>
              <a:rPr lang="zh-CN" altLang="en-US" sz="1400" spc="-20">
                <a:latin typeface="Courier New" panose="02070309020205020404" pitchFamily="49" charset="0"/>
                <a:ea typeface="SimSun" panose="02010600030101010101" pitchFamily="2" charset="-122"/>
              </a:rPr>
              <a:t>②</a:t>
            </a:r>
            <a:r>
              <a:rPr lang="en-US" sz="1400" spc="-20">
                <a:latin typeface="Courier New" panose="02070309020205020404" pitchFamily="49" charset="0"/>
                <a:ea typeface="SimSun" panose="02010600030101010101" pitchFamily="2" charset="-122"/>
              </a:rPr>
              <a:t>	print(f"My dog's name is {my_dog.name}.")</a:t>
            </a:r>
          </a:p>
          <a:p>
            <a:pPr algn="just">
              <a:lnSpc>
                <a:spcPct val="115000"/>
              </a:lnSpc>
              <a:spcBef>
                <a:spcPts val="300"/>
              </a:spcBef>
              <a:spcAft>
                <a:spcPts val="300"/>
              </a:spcAft>
            </a:pPr>
            <a:r>
              <a:rPr lang="zh-CN" altLang="en-US" sz="1400" spc="-20">
                <a:latin typeface="Courier New" panose="02070309020205020404" pitchFamily="49" charset="0"/>
                <a:ea typeface="SimSun" panose="02010600030101010101" pitchFamily="2" charset="-122"/>
              </a:rPr>
              <a:t>③</a:t>
            </a:r>
            <a:r>
              <a:rPr lang="en-US" sz="1400" spc="-20">
                <a:latin typeface="Courier New" panose="02070309020205020404" pitchFamily="49" charset="0"/>
                <a:ea typeface="SimSun" panose="02010600030101010101" pitchFamily="2" charset="-122"/>
              </a:rPr>
              <a:t>	print(f"My dog is {my_dog.age} years old.")</a:t>
            </a:r>
          </a:p>
        </p:txBody>
      </p:sp>
      <p:sp>
        <p:nvSpPr>
          <p:cNvPr id="9" name="Rectangle 8"/>
          <p:cNvSpPr/>
          <p:nvPr/>
        </p:nvSpPr>
        <p:spPr>
          <a:xfrm>
            <a:off x="1097280" y="4075383"/>
            <a:ext cx="10058400" cy="923330"/>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Lớp Dog mà chúng ta đang sử dụng ở đây là lớp ta vừa viết trong phần trước. </a:t>
            </a:r>
          </a:p>
          <a:p>
            <a:r>
              <a:rPr lang="en-US">
                <a:latin typeface="Times New Roman" panose="02020603050405020304" pitchFamily="18" charset="0"/>
                <a:ea typeface="SimSun" panose="02010600030101010101" pitchFamily="2" charset="-122"/>
              </a:rPr>
              <a:t>Tại </a:t>
            </a:r>
            <a:r>
              <a:rPr lang="zh-CN" altLang="en-US">
                <a:latin typeface="Times New Roman" panose="02020603050405020304" pitchFamily="18" charset="0"/>
                <a:ea typeface="SimSun" panose="02010600030101010101" pitchFamily="2" charset="-122"/>
                <a:cs typeface="Times New Roman" panose="02020603050405020304" pitchFamily="18" charset="0"/>
              </a:rPr>
              <a:t>①</a:t>
            </a:r>
            <a:r>
              <a:rPr lang="en-US">
                <a:latin typeface="Times New Roman" panose="02020603050405020304" pitchFamily="18" charset="0"/>
                <a:ea typeface="SimSun" panose="02010600030101010101" pitchFamily="2" charset="-122"/>
              </a:rPr>
              <a:t>, chúng ta yêu cầu Python tạo ra một con chó có tên là 'Willie' và có tuổi là 6. Khi Python đọc dòng này, nó gọi phương thức __init __() trong Dog với các đối số 'Willie' và 6.</a:t>
            </a:r>
            <a:endParaRPr lang="en-US"/>
          </a:p>
        </p:txBody>
      </p:sp>
      <p:sp>
        <p:nvSpPr>
          <p:cNvPr id="11" name="Rectangle 10"/>
          <p:cNvSpPr/>
          <p:nvPr/>
        </p:nvSpPr>
        <p:spPr>
          <a:xfrm>
            <a:off x="1097280" y="5102971"/>
            <a:ext cx="10058400"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Phương thức __init __() tạo ra một thể hiện cho con chó cụ thể này và đặt các thuộc tính tên và tuổi sử dụng các giá trị mà chúng ta đã cung cấp. Python sau đó trả về một thể hiện đại diện cho con chó này. </a:t>
            </a:r>
            <a:endParaRPr lang="en-US"/>
          </a:p>
        </p:txBody>
      </p:sp>
    </p:spTree>
    <p:extLst>
      <p:ext uri="{BB962C8B-B14F-4D97-AF65-F5344CB8AC3E}">
        <p14:creationId xmlns:p14="http://schemas.microsoft.com/office/powerpoint/2010/main" val="203478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Truy cập các thuộc tính</a:t>
            </a:r>
          </a:p>
        </p:txBody>
      </p:sp>
      <p:sp>
        <p:nvSpPr>
          <p:cNvPr id="3" name="Content Placeholder 2"/>
          <p:cNvSpPr>
            <a:spLocks noGrp="1"/>
          </p:cNvSpPr>
          <p:nvPr>
            <p:ph idx="1"/>
          </p:nvPr>
        </p:nvSpPr>
        <p:spPr>
          <a:xfrm>
            <a:off x="1097280" y="1845734"/>
            <a:ext cx="10058400" cy="838199"/>
          </a:xfrm>
        </p:spPr>
        <p:txBody>
          <a:bodyPr/>
          <a:lstStyle/>
          <a:p>
            <a:r>
              <a:rPr lang="en-US"/>
              <a:t>Để truy cập các thuộc tính của một thể hiện ta sử dụng ký hiệu dấu chấm. Chúng ta truy cập giá trị của tên thuộc tính của my_dog bằng cách viết:</a:t>
            </a:r>
          </a:p>
        </p:txBody>
      </p:sp>
      <p:sp>
        <p:nvSpPr>
          <p:cNvPr id="5" name="Rectangle 4"/>
          <p:cNvSpPr/>
          <p:nvPr/>
        </p:nvSpPr>
        <p:spPr>
          <a:xfrm>
            <a:off x="1619794" y="3131635"/>
            <a:ext cx="1549463" cy="410882"/>
          </a:xfrm>
          <a:prstGeom prst="rect">
            <a:avLst/>
          </a:prstGeom>
        </p:spPr>
        <p:txBody>
          <a:bodyPr wrap="none">
            <a:spAutoFit/>
          </a:bodyPr>
          <a:lstStyle/>
          <a:p>
            <a:pPr algn="just">
              <a:lnSpc>
                <a:spcPct val="115000"/>
              </a:lnSpc>
              <a:spcBef>
                <a:spcPts val="300"/>
              </a:spcBef>
              <a:spcAft>
                <a:spcPts val="300"/>
              </a:spcAft>
            </a:pPr>
            <a:r>
              <a:rPr lang="en-US" spc="-20">
                <a:solidFill>
                  <a:srgbClr val="A6A6A6"/>
                </a:solidFill>
                <a:latin typeface="Consolas" panose="020B0609020204030204" pitchFamily="49" charset="0"/>
                <a:ea typeface="SimSun" panose="02010600030101010101" pitchFamily="2" charset="-122"/>
                <a:cs typeface="Times New Roman" panose="02020603050405020304" pitchFamily="18" charset="0"/>
              </a:rPr>
              <a:t>my_dog.name</a:t>
            </a:r>
          </a:p>
        </p:txBody>
      </p:sp>
      <p:sp>
        <p:nvSpPr>
          <p:cNvPr id="7" name="Rectangle 6"/>
          <p:cNvSpPr/>
          <p:nvPr/>
        </p:nvSpPr>
        <p:spPr>
          <a:xfrm>
            <a:off x="1619794" y="3587091"/>
            <a:ext cx="10058400"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Ký hiệu dấu chấm thường được sử dụng trong Python. Cú pháp này trình bày cách Python tìm giá trị của thuộc tính. Ở đây Python xem xét thể hiện my_dog và sau đó tìm tên thuộc tính được liên kết với my_dog. </a:t>
            </a:r>
            <a:endParaRPr lang="en-US"/>
          </a:p>
        </p:txBody>
      </p:sp>
      <p:sp>
        <p:nvSpPr>
          <p:cNvPr id="9" name="Rectangle 8"/>
          <p:cNvSpPr/>
          <p:nvPr/>
        </p:nvSpPr>
        <p:spPr>
          <a:xfrm>
            <a:off x="1619794" y="5313023"/>
            <a:ext cx="6096000" cy="649024"/>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My dog's name is Willie.</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My dog is 6 years old.</a:t>
            </a:r>
          </a:p>
        </p:txBody>
      </p:sp>
      <p:sp>
        <p:nvSpPr>
          <p:cNvPr id="11" name="Rectangle 10"/>
          <p:cNvSpPr/>
          <p:nvPr/>
        </p:nvSpPr>
        <p:spPr>
          <a:xfrm>
            <a:off x="1619794" y="4927877"/>
            <a:ext cx="1031051" cy="369332"/>
          </a:xfrm>
          <a:prstGeom prst="rect">
            <a:avLst/>
          </a:prstGeom>
        </p:spPr>
        <p:txBody>
          <a:bodyPr wrap="none">
            <a:spAutoFit/>
          </a:bodyPr>
          <a:lstStyle/>
          <a:p>
            <a:r>
              <a:rPr lang="en-US">
                <a:latin typeface="Times New Roman" panose="02020603050405020304" pitchFamily="18" charset="0"/>
                <a:ea typeface="SimSun" panose="02010600030101010101" pitchFamily="2" charset="-122"/>
              </a:rPr>
              <a:t>Kết quả: </a:t>
            </a:r>
            <a:endParaRPr lang="en-US"/>
          </a:p>
        </p:txBody>
      </p:sp>
    </p:spTree>
    <p:extLst>
      <p:ext uri="{BB962C8B-B14F-4D97-AF65-F5344CB8AC3E}">
        <p14:creationId xmlns:p14="http://schemas.microsoft.com/office/powerpoint/2010/main" val="329715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atin typeface="Calibri Light" panose="020F0302020204030204" pitchFamily="34" charset="0"/>
                <a:cs typeface="Calibri Light" panose="020F0302020204030204" pitchFamily="34" charset="0"/>
              </a:rPr>
              <a:t>Gọi phương thức</a:t>
            </a:r>
            <a:endParaRPr lang="en-US">
              <a:latin typeface="Calibri Light" panose="020F0302020204030204" pitchFamily="34" charset="0"/>
              <a:cs typeface="Calibri Light" panose="020F0302020204030204" pitchFamily="34" charset="0"/>
            </a:endParaRPr>
          </a:p>
        </p:txBody>
      </p:sp>
      <p:sp>
        <p:nvSpPr>
          <p:cNvPr id="5" name="Rectangle 4"/>
          <p:cNvSpPr/>
          <p:nvPr/>
        </p:nvSpPr>
        <p:spPr>
          <a:xfrm>
            <a:off x="1097280" y="1899174"/>
            <a:ext cx="6096000" cy="1630831"/>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class Dog:</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--snip--</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my_dog = Dog('Willie', 6)</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my_dog.sit()</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my_dog.roll_over()</a:t>
            </a:r>
          </a:p>
        </p:txBody>
      </p:sp>
      <p:sp>
        <p:nvSpPr>
          <p:cNvPr id="7" name="Rectangle 6"/>
          <p:cNvSpPr/>
          <p:nvPr/>
        </p:nvSpPr>
        <p:spPr>
          <a:xfrm>
            <a:off x="1097280" y="3693291"/>
            <a:ext cx="10058400" cy="1443472"/>
          </a:xfrm>
          <a:prstGeom prst="rect">
            <a:avLst/>
          </a:prstGeom>
        </p:spPr>
        <p:txBody>
          <a:bodyPr wrap="squar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Để gọi một phương thức, ta cung cấp tên của thể hiện (trong trường hợp này là my_dog) và phương thức ta muốn gọi, được phân tách bằng dấu chấm. </a:t>
            </a:r>
          </a:p>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Khi Python đọc my_dog.sit(), nó tìm kiếm phương thức sit() trong lớp Dog và chạy mã. Python diễn giải dòng my_dog.roll_over() theo cách tương tự.</a:t>
            </a:r>
          </a:p>
        </p:txBody>
      </p:sp>
      <p:sp>
        <p:nvSpPr>
          <p:cNvPr id="9" name="Rectangle 8"/>
          <p:cNvSpPr/>
          <p:nvPr/>
        </p:nvSpPr>
        <p:spPr>
          <a:xfrm>
            <a:off x="1146266" y="5300049"/>
            <a:ext cx="6096000" cy="649024"/>
          </a:xfrm>
          <a:prstGeom prst="rect">
            <a:avLst/>
          </a:prstGeom>
        </p:spPr>
        <p:txBody>
          <a:bodyPr>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Willie is now sitting.</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Willie rolled over!</a:t>
            </a:r>
          </a:p>
        </p:txBody>
      </p:sp>
    </p:spTree>
    <p:extLst>
      <p:ext uri="{BB962C8B-B14F-4D97-AF65-F5344CB8AC3E}">
        <p14:creationId xmlns:p14="http://schemas.microsoft.com/office/powerpoint/2010/main" val="3327909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Tạo ra nhiều thể hiện</a:t>
            </a:r>
          </a:p>
        </p:txBody>
      </p:sp>
      <p:sp>
        <p:nvSpPr>
          <p:cNvPr id="5" name="Rectangle 4"/>
          <p:cNvSpPr/>
          <p:nvPr/>
        </p:nvSpPr>
        <p:spPr>
          <a:xfrm>
            <a:off x="1097280" y="1929626"/>
            <a:ext cx="5184988" cy="3254352"/>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class Dog:</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--snip--</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my_dog = Dog('Willie', 6)</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your_dog = Dog('Lucy', 3)</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print(f"My dog's name is {my_dog.name}.")</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print(f"My dog is {my_dog.age} years old.")</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my_dog.sit()</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print(f"\nYour dog's name is {your_dog.name}.")</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print(f"Your dog is {your_dog.age} years old.")</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your_dog.sit()</a:t>
            </a:r>
          </a:p>
        </p:txBody>
      </p:sp>
      <p:sp>
        <p:nvSpPr>
          <p:cNvPr id="7" name="Rectangle 6"/>
          <p:cNvSpPr/>
          <p:nvPr/>
        </p:nvSpPr>
        <p:spPr>
          <a:xfrm>
            <a:off x="7493000" y="1929626"/>
            <a:ext cx="2743200" cy="2272545"/>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My dog's name is Willie.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My dog is 6 years old.</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Willie is now sitting.</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Your dog's name is Lucy.</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Your dog is 3 years old.</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Lucy is now sitting.</a:t>
            </a:r>
          </a:p>
        </p:txBody>
      </p:sp>
    </p:spTree>
    <p:extLst>
      <p:ext uri="{BB962C8B-B14F-4D97-AF65-F5344CB8AC3E}">
        <p14:creationId xmlns:p14="http://schemas.microsoft.com/office/powerpoint/2010/main" val="1478325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8.2. Làm việc với lớp và thể hiện của lớp</a:t>
            </a:r>
          </a:p>
        </p:txBody>
      </p:sp>
      <p:sp>
        <p:nvSpPr>
          <p:cNvPr id="3" name="Content Placeholder 2"/>
          <p:cNvSpPr>
            <a:spLocks noGrp="1"/>
          </p:cNvSpPr>
          <p:nvPr>
            <p:ph idx="1"/>
          </p:nvPr>
        </p:nvSpPr>
        <p:spPr/>
        <p:txBody>
          <a:bodyPr/>
          <a:lstStyle/>
          <a:p>
            <a:r>
              <a:rPr lang="vi-VN"/>
              <a:t>Chúng ta có thể sử dụng các lớp để biểu diễn nhiều tình huống trong thế giới thực. Một khi ta viết một lớp, ta sẽ dành phần lớn thời gian của mình để làm việc với các thể hiện được tạo từ lớp đó. </a:t>
            </a:r>
            <a:endParaRPr lang="en-US"/>
          </a:p>
          <a:p>
            <a:r>
              <a:rPr lang="vi-VN"/>
              <a:t>Một trong những nhiệm vụ đầu tiên ta sẽ muốn làm là sửa đổi các thuộc tính được liên kết với một thể hiện cụ thể. Ta có thể sửa đổi các thuộc tính của một thể hiện một cách trực tiếp hoặc viết các phương thức cập nhật các thuộc tính theo những cách riêng.</a:t>
            </a:r>
            <a:endParaRPr lang="en-US"/>
          </a:p>
        </p:txBody>
      </p:sp>
    </p:spTree>
    <p:extLst>
      <p:ext uri="{BB962C8B-B14F-4D97-AF65-F5344CB8AC3E}">
        <p14:creationId xmlns:p14="http://schemas.microsoft.com/office/powerpoint/2010/main" val="3385090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Lớp Car</a:t>
            </a:r>
          </a:p>
        </p:txBody>
      </p:sp>
      <p:sp>
        <p:nvSpPr>
          <p:cNvPr id="5" name="Rectangle 4"/>
          <p:cNvSpPr/>
          <p:nvPr/>
        </p:nvSpPr>
        <p:spPr>
          <a:xfrm>
            <a:off x="1295399" y="1737360"/>
            <a:ext cx="10297887" cy="4236544"/>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class 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 simple attempt to represent a car."""</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def __</a:t>
            </a:r>
            <a:r>
              <a:rPr lang="en-US" sz="1400" spc="-20" dirty="0" err="1">
                <a:latin typeface="Courier New" panose="02070309020205020404" pitchFamily="49" charset="0"/>
                <a:ea typeface="SimSun" panose="02010600030101010101" pitchFamily="2" charset="-122"/>
              </a:rPr>
              <a:t>init</a:t>
            </a:r>
            <a:r>
              <a:rPr lang="en-US" sz="1400" spc="-20" dirty="0">
                <a:latin typeface="Courier New" panose="02070309020205020404" pitchFamily="49" charset="0"/>
                <a:ea typeface="SimSun" panose="02010600030101010101" pitchFamily="2" charset="-122"/>
              </a:rPr>
              <a:t>__(self, make, model, year):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"""Initialize attributes to describe a 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self.make</a:t>
            </a:r>
            <a:r>
              <a:rPr lang="en-US" sz="1400" spc="-20" dirty="0">
                <a:latin typeface="Courier New" panose="02070309020205020404" pitchFamily="49" charset="0"/>
                <a:ea typeface="SimSun" panose="02010600030101010101" pitchFamily="2" charset="-122"/>
              </a:rPr>
              <a:t> = make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self.model</a:t>
            </a:r>
            <a:r>
              <a:rPr lang="en-US" sz="1400" spc="-20" dirty="0">
                <a:latin typeface="Courier New" panose="02070309020205020404" pitchFamily="49" charset="0"/>
                <a:ea typeface="SimSun" panose="02010600030101010101" pitchFamily="2" charset="-122"/>
              </a:rPr>
              <a:t> = model</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self.year</a:t>
            </a:r>
            <a:r>
              <a:rPr lang="en-US" sz="1400" spc="-20" dirty="0">
                <a:latin typeface="Courier New" panose="02070309020205020404" pitchFamily="49" charset="0"/>
                <a:ea typeface="SimSun" panose="02010600030101010101" pitchFamily="2" charset="-122"/>
              </a:rPr>
              <a:t> = year</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a:latin typeface="Courier New" panose="02070309020205020404" pitchFamily="49" charset="0"/>
                <a:ea typeface="SimSun" panose="02010600030101010101" pitchFamily="2" charset="-122"/>
              </a:rPr>
              <a:t>		def </a:t>
            </a:r>
            <a:r>
              <a:rPr lang="en-US" sz="1400" spc="-20" dirty="0" err="1">
                <a:latin typeface="Courier New" panose="02070309020205020404" pitchFamily="49" charset="0"/>
                <a:ea typeface="SimSun" panose="02010600030101010101" pitchFamily="2" charset="-122"/>
              </a:rPr>
              <a:t>get_descriptive_name</a:t>
            </a:r>
            <a:r>
              <a:rPr lang="en-US" sz="1400" spc="-20" dirty="0">
                <a:latin typeface="Courier New" panose="02070309020205020404" pitchFamily="49" charset="0"/>
                <a:ea typeface="SimSun" panose="02010600030101010101" pitchFamily="2" charset="-122"/>
              </a:rPr>
              <a:t>(self):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a neatly formatted descriptive name."""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long_name</a:t>
            </a:r>
            <a:r>
              <a:rPr lang="en-US" sz="1400" spc="-20" dirty="0">
                <a:latin typeface="Courier New" panose="02070309020205020404" pitchFamily="49" charset="0"/>
                <a:ea typeface="SimSun" panose="02010600030101010101" pitchFamily="2" charset="-122"/>
              </a:rPr>
              <a:t> = f"{</a:t>
            </a:r>
            <a:r>
              <a:rPr lang="en-US" sz="1400" spc="-20" dirty="0" err="1">
                <a:latin typeface="Courier New" panose="02070309020205020404" pitchFamily="49" charset="0"/>
                <a:ea typeface="SimSun" panose="02010600030101010101" pitchFamily="2" charset="-122"/>
              </a:rPr>
              <a:t>self.year</a:t>
            </a:r>
            <a:r>
              <a:rPr lang="en-US" sz="1400" spc="-20" dirty="0">
                <a:latin typeface="Courier New" panose="02070309020205020404" pitchFamily="49" charset="0"/>
                <a:ea typeface="SimSun" panose="02010600030101010101" pitchFamily="2" charset="-122"/>
              </a:rPr>
              <a:t>} {self. make} {</a:t>
            </a:r>
            <a:r>
              <a:rPr lang="en-US" sz="1400" spc="-20" dirty="0" err="1">
                <a:latin typeface="Courier New" panose="02070309020205020404" pitchFamily="49" charset="0"/>
                <a:ea typeface="SimSun" panose="02010600030101010101" pitchFamily="2" charset="-122"/>
              </a:rPr>
              <a:t>self.model</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return </a:t>
            </a:r>
            <a:r>
              <a:rPr lang="en-US" sz="1400" spc="-20" dirty="0" err="1">
                <a:latin typeface="Courier New" panose="02070309020205020404" pitchFamily="49" charset="0"/>
                <a:ea typeface="SimSun" panose="02010600030101010101" pitchFamily="2" charset="-122"/>
              </a:rPr>
              <a:t>long_name.title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③</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my_new_car</a:t>
            </a:r>
            <a:r>
              <a:rPr lang="en-US" sz="1400" spc="-20" dirty="0">
                <a:latin typeface="Courier New" panose="02070309020205020404" pitchFamily="49" charset="0"/>
                <a:ea typeface="SimSun" panose="02010600030101010101" pitchFamily="2" charset="-122"/>
              </a:rPr>
              <a:t> = Car('</a:t>
            </a:r>
            <a:r>
              <a:rPr lang="en-US" sz="1400" spc="-20" dirty="0" err="1">
                <a:latin typeface="Courier New" panose="02070309020205020404" pitchFamily="49" charset="0"/>
                <a:ea typeface="SimSun" panose="02010600030101010101" pitchFamily="2" charset="-122"/>
              </a:rPr>
              <a:t>audi</a:t>
            </a:r>
            <a:r>
              <a:rPr lang="en-US" sz="1400" spc="-20" dirty="0">
                <a:latin typeface="Courier New" panose="02070309020205020404" pitchFamily="49" charset="0"/>
                <a:ea typeface="SimSun" panose="02010600030101010101" pitchFamily="2" charset="-122"/>
              </a:rPr>
              <a:t>', 'a4', 2019)</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my_new_car.get_descriptive_name</a:t>
            </a:r>
            <a:r>
              <a:rPr lang="en-US" sz="1400" spc="-20" dirty="0">
                <a:latin typeface="Courier New" panose="02070309020205020404" pitchFamily="49" charset="0"/>
                <a:ea typeface="SimSun" panose="02010600030101010101" pitchFamily="2" charset="-122"/>
              </a:rPr>
              <a:t>())</a:t>
            </a:r>
          </a:p>
        </p:txBody>
      </p:sp>
    </p:spTree>
    <p:extLst>
      <p:ext uri="{BB962C8B-B14F-4D97-AF65-F5344CB8AC3E}">
        <p14:creationId xmlns:p14="http://schemas.microsoft.com/office/powerpoint/2010/main" val="2991636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Car</a:t>
            </a:r>
          </a:p>
        </p:txBody>
      </p:sp>
      <p:sp>
        <p:nvSpPr>
          <p:cNvPr id="5" name="Rectangle 4"/>
          <p:cNvSpPr/>
          <p:nvPr/>
        </p:nvSpPr>
        <p:spPr>
          <a:xfrm>
            <a:off x="1097280" y="1986921"/>
            <a:ext cx="10058400" cy="1479700"/>
          </a:xfrm>
          <a:prstGeom prst="rect">
            <a:avLst/>
          </a:prstGeom>
        </p:spPr>
        <p:txBody>
          <a:bodyPr wrap="square">
            <a:spAutoFit/>
          </a:bodyPr>
          <a:lstStyle/>
          <a:p>
            <a:pPr algn="just">
              <a:lnSpc>
                <a:spcPct val="115000"/>
              </a:lnSpc>
              <a:spcBef>
                <a:spcPts val="300"/>
              </a:spcBef>
              <a:spcAft>
                <a:spcPts val="300"/>
              </a:spcAft>
            </a:pPr>
            <a:r>
              <a:rPr lang="en-US" sz="2000" spc="-20">
                <a:latin typeface="Times New Roman" panose="02020603050405020304" pitchFamily="18" charset="0"/>
                <a:ea typeface="SimSun" panose="02010600030101010101" pitchFamily="2" charset="-122"/>
              </a:rPr>
              <a:t>Tại </a:t>
            </a:r>
            <a:r>
              <a:rPr lang="zh-CN" altLang="en-US" sz="2000" spc="-20">
                <a:latin typeface="Times New Roman" panose="02020603050405020304" pitchFamily="18" charset="0"/>
                <a:ea typeface="SimSun" panose="02010600030101010101" pitchFamily="2" charset="-122"/>
              </a:rPr>
              <a:t>②</a:t>
            </a:r>
            <a:r>
              <a:rPr lang="en-US" sz="2000" spc="-20">
                <a:latin typeface="Times New Roman" panose="02020603050405020304" pitchFamily="18" charset="0"/>
                <a:ea typeface="SimSun" panose="02010600030101010101" pitchFamily="2" charset="-122"/>
              </a:rPr>
              <a:t>, chúng ta xác định một phương thức có tên get_descriptive_name() để gộp năm sản xuất, chế tạo và mô hình thành một chuỗi mô tả chiếc xe một cách gọn gàng. Điều này sẽ giúp ta không phải in giá trị của từng thuộc tính riêng lẻ. Để làm việc với các giá trị thuộc tính trong phương thức này, chúng ta sử dụng self.make, self.model và self.year.</a:t>
            </a:r>
          </a:p>
        </p:txBody>
      </p:sp>
      <p:sp>
        <p:nvSpPr>
          <p:cNvPr id="8" name="Rectangle 7"/>
          <p:cNvSpPr/>
          <p:nvPr/>
        </p:nvSpPr>
        <p:spPr>
          <a:xfrm>
            <a:off x="1097280" y="3941676"/>
            <a:ext cx="10058400" cy="771814"/>
          </a:xfrm>
          <a:prstGeom prst="rect">
            <a:avLst/>
          </a:prstGeom>
        </p:spPr>
        <p:txBody>
          <a:bodyPr wrap="square">
            <a:spAutoFit/>
          </a:bodyPr>
          <a:lstStyle/>
          <a:p>
            <a:pPr algn="just">
              <a:lnSpc>
                <a:spcPct val="115000"/>
              </a:lnSpc>
              <a:spcBef>
                <a:spcPts val="300"/>
              </a:spcBef>
              <a:spcAft>
                <a:spcPts val="300"/>
              </a:spcAft>
            </a:pPr>
            <a:r>
              <a:rPr lang="en-US" sz="2000" spc="-20">
                <a:latin typeface="Times New Roman" panose="02020603050405020304" pitchFamily="18" charset="0"/>
                <a:ea typeface="SimSun" panose="02010600030101010101" pitchFamily="2" charset="-122"/>
              </a:rPr>
              <a:t>Tại </a:t>
            </a:r>
            <a:r>
              <a:rPr lang="zh-CN" altLang="en-US" sz="2000" spc="-20">
                <a:latin typeface="Times New Roman" panose="02020603050405020304" pitchFamily="18" charset="0"/>
                <a:ea typeface="SimSun" panose="02010600030101010101" pitchFamily="2" charset="-122"/>
              </a:rPr>
              <a:t>③</a:t>
            </a:r>
            <a:r>
              <a:rPr lang="en-US" sz="2000" spc="-20">
                <a:latin typeface="Times New Roman" panose="02020603050405020304" pitchFamily="18" charset="0"/>
                <a:ea typeface="SimSun" panose="02010600030101010101" pitchFamily="2" charset="-122"/>
              </a:rPr>
              <a:t>, chúng ta tạo một thể hiện từ lớp Car và gán nó cho biến my_new_car. Sau đó, chúng ta gọi phương thức get_descriptive_name() để hiển thị loại ô tô chúng ta có:</a:t>
            </a:r>
          </a:p>
        </p:txBody>
      </p:sp>
      <p:sp>
        <p:nvSpPr>
          <p:cNvPr id="10" name="Rectangle 9"/>
          <p:cNvSpPr/>
          <p:nvPr/>
        </p:nvSpPr>
        <p:spPr>
          <a:xfrm>
            <a:off x="1097280" y="4866092"/>
            <a:ext cx="1673535" cy="410882"/>
          </a:xfrm>
          <a:prstGeom prst="rect">
            <a:avLst/>
          </a:prstGeom>
        </p:spPr>
        <p:txBody>
          <a:bodyPr wrap="none">
            <a:spAutoFit/>
          </a:bodyPr>
          <a:lstStyle/>
          <a:p>
            <a:pPr algn="just">
              <a:lnSpc>
                <a:spcPct val="115000"/>
              </a:lnSpc>
              <a:spcBef>
                <a:spcPts val="300"/>
              </a:spcBef>
              <a:spcAft>
                <a:spcPts val="300"/>
              </a:spcAft>
            </a:pPr>
            <a:r>
              <a:rPr lang="en-US" spc="-20">
                <a:solidFill>
                  <a:srgbClr val="A6A6A6"/>
                </a:solidFill>
                <a:latin typeface="Consolas" panose="020B0609020204030204" pitchFamily="49" charset="0"/>
                <a:ea typeface="SimSun" panose="02010600030101010101" pitchFamily="2" charset="-122"/>
                <a:cs typeface="Times New Roman" panose="02020603050405020304" pitchFamily="18" charset="0"/>
              </a:rPr>
              <a:t>2019 Audi A4</a:t>
            </a:r>
          </a:p>
        </p:txBody>
      </p:sp>
    </p:spTree>
    <p:extLst>
      <p:ext uri="{BB962C8B-B14F-4D97-AF65-F5344CB8AC3E}">
        <p14:creationId xmlns:p14="http://schemas.microsoft.com/office/powerpoint/2010/main" val="3950919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Thiết lập giá trị mặc định cho thuộc tính</a:t>
            </a:r>
          </a:p>
        </p:txBody>
      </p:sp>
      <p:sp>
        <p:nvSpPr>
          <p:cNvPr id="5" name="Rectangle 4"/>
          <p:cNvSpPr/>
          <p:nvPr/>
        </p:nvSpPr>
        <p:spPr>
          <a:xfrm>
            <a:off x="214206" y="1991783"/>
            <a:ext cx="5057987" cy="1200329"/>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Thêm một thuộc tính gọi là odometer_reading luôn bắt đầu bằng giá trị bằng 0. Chúng ta cũng sẽ thêm phương thức read_odometer() để giúp chúng ta đọc đồng hồ đo đường của ô tô</a:t>
            </a:r>
            <a:endParaRPr lang="en-US"/>
          </a:p>
        </p:txBody>
      </p:sp>
      <p:sp>
        <p:nvSpPr>
          <p:cNvPr id="7" name="Rectangle 6"/>
          <p:cNvSpPr/>
          <p:nvPr/>
        </p:nvSpPr>
        <p:spPr>
          <a:xfrm>
            <a:off x="5519057" y="1737360"/>
            <a:ext cx="6587951" cy="5056769"/>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class 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def __</a:t>
            </a:r>
            <a:r>
              <a:rPr lang="en-US" sz="1400" spc="-20" dirty="0" err="1">
                <a:latin typeface="Courier New" panose="02070309020205020404" pitchFamily="49" charset="0"/>
                <a:ea typeface="SimSun" panose="02010600030101010101" pitchFamily="2" charset="-122"/>
              </a:rPr>
              <a:t>init</a:t>
            </a:r>
            <a:r>
              <a:rPr lang="en-US" sz="1400" spc="-20" dirty="0">
                <a:latin typeface="Courier New" panose="02070309020205020404" pitchFamily="49" charset="0"/>
                <a:ea typeface="SimSun" panose="02010600030101010101" pitchFamily="2" charset="-122"/>
              </a:rPr>
              <a:t>__(self, make, model, year):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self.make</a:t>
            </a:r>
            <a:r>
              <a:rPr lang="en-US" sz="1400" spc="-20" dirty="0">
                <a:latin typeface="Courier New" panose="02070309020205020404" pitchFamily="49" charset="0"/>
                <a:ea typeface="SimSun" panose="02010600030101010101" pitchFamily="2" charset="-122"/>
              </a:rPr>
              <a:t> = make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self.model</a:t>
            </a:r>
            <a:r>
              <a:rPr lang="en-US" sz="1400" spc="-20" dirty="0">
                <a:latin typeface="Courier New" panose="02070309020205020404" pitchFamily="49" charset="0"/>
                <a:ea typeface="SimSun" panose="02010600030101010101" pitchFamily="2" charset="-122"/>
              </a:rPr>
              <a:t> = model</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self.year</a:t>
            </a:r>
            <a:r>
              <a:rPr lang="en-US" sz="1400" spc="-20" dirty="0">
                <a:latin typeface="Courier New" panose="02070309020205020404" pitchFamily="49" charset="0"/>
                <a:ea typeface="SimSun" panose="02010600030101010101" pitchFamily="2" charset="-122"/>
              </a:rPr>
              <a:t> = year</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self.odometer_reading</a:t>
            </a:r>
            <a:r>
              <a:rPr lang="en-US" sz="1400" spc="-20" dirty="0">
                <a:latin typeface="Courier New" panose="02070309020205020404" pitchFamily="49" charset="0"/>
                <a:ea typeface="SimSun" panose="02010600030101010101" pitchFamily="2" charset="-122"/>
              </a:rPr>
              <a:t> = 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def </a:t>
            </a:r>
            <a:r>
              <a:rPr lang="en-US" sz="1400" spc="-20" dirty="0" err="1">
                <a:latin typeface="Courier New" panose="02070309020205020404" pitchFamily="49" charset="0"/>
                <a:ea typeface="SimSun" panose="02010600030101010101" pitchFamily="2" charset="-122"/>
              </a:rPr>
              <a:t>get_descriptive_name</a:t>
            </a:r>
            <a:r>
              <a:rPr lang="en-US" sz="1400" spc="-20" dirty="0">
                <a:latin typeface="Courier New" panose="02070309020205020404" pitchFamily="49" charset="0"/>
                <a:ea typeface="SimSun" panose="02010600030101010101" pitchFamily="2" charset="-122"/>
              </a:rPr>
              <a:t>(self):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--snip—</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a:latin typeface="Courier New" panose="02070309020205020404" pitchFamily="49" charset="0"/>
                <a:ea typeface="SimSun" panose="02010600030101010101" pitchFamily="2" charset="-122"/>
              </a:rPr>
              <a:t>	def </a:t>
            </a:r>
            <a:r>
              <a:rPr lang="en-US" sz="1400" spc="-20" dirty="0" err="1">
                <a:latin typeface="Courier New" panose="02070309020205020404" pitchFamily="49" charset="0"/>
                <a:ea typeface="SimSun" panose="02010600030101010101" pitchFamily="2" charset="-122"/>
              </a:rPr>
              <a:t>read_odometer</a:t>
            </a:r>
            <a:r>
              <a:rPr lang="en-US" sz="1400" spc="-20" dirty="0">
                <a:latin typeface="Courier New" panose="02070309020205020404" pitchFamily="49" charset="0"/>
                <a:ea typeface="SimSun" panose="02010600030101010101" pitchFamily="2" charset="-122"/>
              </a:rPr>
              <a:t>(self):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 a statement showing the car’s 			mileage."""</a:t>
            </a:r>
          </a:p>
          <a:p>
            <a:pPr marL="1790700"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f"This</a:t>
            </a:r>
            <a:r>
              <a:rPr lang="en-US" sz="1400" spc="-20" dirty="0">
                <a:latin typeface="Courier New" panose="02070309020205020404" pitchFamily="49" charset="0"/>
                <a:ea typeface="SimSun" panose="02010600030101010101" pitchFamily="2" charset="-122"/>
              </a:rPr>
              <a:t> car has {</a:t>
            </a:r>
            <a:r>
              <a:rPr lang="en-US" sz="1400" spc="-20" dirty="0" err="1">
                <a:latin typeface="Courier New" panose="02070309020205020404" pitchFamily="49" charset="0"/>
                <a:ea typeface="SimSun" panose="02010600030101010101" pitchFamily="2" charset="-122"/>
              </a:rPr>
              <a:t>self.odometer_reading</a:t>
            </a:r>
            <a:r>
              <a:rPr lang="en-US" sz="1400" spc="-20" dirty="0">
                <a:latin typeface="Courier New" panose="02070309020205020404" pitchFamily="49" charset="0"/>
                <a:ea typeface="SimSun" panose="02010600030101010101" pitchFamily="2" charset="-122"/>
              </a:rPr>
              <a:t>} miles on it.")</a:t>
            </a:r>
          </a:p>
          <a:p>
            <a:pPr marL="96838"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my_new_car</a:t>
            </a:r>
            <a:r>
              <a:rPr lang="en-US" sz="1400" spc="-20" dirty="0">
                <a:latin typeface="Courier New" panose="02070309020205020404" pitchFamily="49" charset="0"/>
                <a:ea typeface="SimSun" panose="02010600030101010101" pitchFamily="2" charset="-122"/>
              </a:rPr>
              <a:t> = Car('</a:t>
            </a:r>
            <a:r>
              <a:rPr lang="en-US" sz="1400" spc="-20" dirty="0" err="1">
                <a:latin typeface="Courier New" panose="02070309020205020404" pitchFamily="49" charset="0"/>
                <a:ea typeface="SimSun" panose="02010600030101010101" pitchFamily="2" charset="-122"/>
              </a:rPr>
              <a:t>audi</a:t>
            </a:r>
            <a:r>
              <a:rPr lang="en-US" sz="1400" spc="-20" dirty="0">
                <a:latin typeface="Courier New" panose="02070309020205020404" pitchFamily="49" charset="0"/>
                <a:ea typeface="SimSun" panose="02010600030101010101" pitchFamily="2" charset="-122"/>
              </a:rPr>
              <a:t>', 'a4', 2019)</a:t>
            </a:r>
          </a:p>
          <a:p>
            <a:pPr marL="96838"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my_new_car.get_descriptive_name</a:t>
            </a:r>
            <a:r>
              <a:rPr lang="en-US" sz="1400" spc="-20" dirty="0">
                <a:latin typeface="Courier New" panose="02070309020205020404" pitchFamily="49" charset="0"/>
                <a:ea typeface="SimSun" panose="02010600030101010101" pitchFamily="2" charset="-122"/>
              </a:rPr>
              <a:t>())</a:t>
            </a:r>
          </a:p>
          <a:p>
            <a:pPr marL="96838"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my_new_car.read_odometer</a:t>
            </a:r>
            <a:r>
              <a:rPr lang="en-US" sz="1400" spc="-20" dirty="0">
                <a:latin typeface="Courier New" panose="02070309020205020404" pitchFamily="49" charset="0"/>
                <a:ea typeface="SimSun" panose="02010600030101010101" pitchFamily="2" charset="-122"/>
              </a:rPr>
              <a:t>()</a:t>
            </a:r>
          </a:p>
        </p:txBody>
      </p:sp>
      <p:sp>
        <p:nvSpPr>
          <p:cNvPr id="9" name="Rectangle 8"/>
          <p:cNvSpPr/>
          <p:nvPr/>
        </p:nvSpPr>
        <p:spPr>
          <a:xfrm>
            <a:off x="214206" y="3429000"/>
            <a:ext cx="5057987" cy="1685077"/>
          </a:xfrm>
          <a:prstGeom prst="rect">
            <a:avLst/>
          </a:prstGeom>
        </p:spPr>
        <p:txBody>
          <a:bodyPr wrap="square">
            <a:spAutoFit/>
          </a:bodyPr>
          <a:lstStyle/>
          <a:p>
            <a:pPr algn="just">
              <a:lnSpc>
                <a:spcPct val="115000"/>
              </a:lnSpc>
              <a:spcBef>
                <a:spcPts val="300"/>
              </a:spcBef>
              <a:spcAft>
                <a:spcPts val="300"/>
              </a:spcAft>
            </a:pPr>
            <a:r>
              <a:rPr lang="en-US" spc="-20" dirty="0">
                <a:latin typeface="Times New Roman" panose="02020603050405020304" pitchFamily="18" charset="0"/>
                <a:ea typeface="SimSun" panose="02010600030101010101" pitchFamily="2" charset="-122"/>
              </a:rPr>
              <a:t>Python </a:t>
            </a:r>
            <a:r>
              <a:rPr lang="en-US" spc="-20" dirty="0" err="1">
                <a:latin typeface="Times New Roman" panose="02020603050405020304" pitchFamily="18" charset="0"/>
                <a:ea typeface="SimSun" panose="02010600030101010101" pitchFamily="2" charset="-122"/>
              </a:rPr>
              <a:t>tạo</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một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thuộc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tính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mới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được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gọi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odometer_reading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và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đặt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giá</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trị</a:t>
            </a:r>
            <a:r>
              <a:rPr lang="en-US" spc="-20" dirty="0">
                <a:latin typeface="Times New Roman" panose="02020603050405020304" pitchFamily="18" charset="0"/>
                <a:ea typeface="SimSun" panose="02010600030101010101" pitchFamily="2" charset="-122"/>
              </a:rPr>
              <a:t> ban </a:t>
            </a:r>
            <a:r>
              <a:rPr lang="en-US" spc="-20" dirty="0" err="1">
                <a:latin typeface="Times New Roman" panose="02020603050405020304" pitchFamily="18" charset="0"/>
                <a:ea typeface="SimSun" panose="02010600030101010101" pitchFamily="2" charset="-122"/>
              </a:rPr>
              <a:t>đầu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của</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nó</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là</a:t>
            </a:r>
            <a:r>
              <a:rPr lang="en-US" spc="-20" dirty="0">
                <a:latin typeface="Times New Roman" panose="02020603050405020304" pitchFamily="18" charset="0"/>
                <a:ea typeface="SimSun" panose="02010600030101010101" pitchFamily="2" charset="-122"/>
              </a:rPr>
              <a:t> 0 </a:t>
            </a:r>
            <a:r>
              <a:rPr lang="zh-CN" altLang="en-US" spc="-20" dirty="0">
                <a:latin typeface="Times New Roman" panose="02020603050405020304" pitchFamily="18" charset="0"/>
                <a:ea typeface="SimSun" panose="02010600030101010101" pitchFamily="2" charset="-122"/>
              </a:rPr>
              <a:t>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Chúng</a:t>
            </a:r>
            <a:r>
              <a:rPr lang="en-US" spc="-20" dirty="0">
                <a:latin typeface="Times New Roman" panose="02020603050405020304" pitchFamily="18" charset="0"/>
                <a:ea typeface="SimSun" panose="02010600030101010101" pitchFamily="2" charset="-122"/>
              </a:rPr>
              <a:t> ta </a:t>
            </a:r>
            <a:r>
              <a:rPr lang="en-US" spc="-20" dirty="0" err="1">
                <a:latin typeface="Times New Roman" panose="02020603050405020304" pitchFamily="18" charset="0"/>
                <a:ea typeface="SimSun" panose="02010600030101010101" pitchFamily="2" charset="-122"/>
              </a:rPr>
              <a:t>cũng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có</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một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phương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thức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mới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có</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tên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read_odometer</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tại</a:t>
            </a:r>
            <a:r>
              <a:rPr lang="en-US" spc="-20" dirty="0">
                <a:latin typeface="Times New Roman" panose="02020603050405020304" pitchFamily="18" charset="0"/>
                <a:ea typeface="SimSun" panose="02010600030101010101" pitchFamily="2" charset="-122"/>
              </a:rPr>
              <a:t> </a:t>
            </a:r>
            <a:r>
              <a:rPr lang="zh-CN" altLang="en-US" spc="-20" dirty="0">
                <a:latin typeface="Times New Roman" panose="02020603050405020304" pitchFamily="18" charset="0"/>
                <a:ea typeface="SimSun" panose="02010600030101010101" pitchFamily="2" charset="-122"/>
              </a:rPr>
              <a:t>②</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giúp</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dễ</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dàng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đọc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số</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dặm</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ô</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tô</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đã</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được</a:t>
            </a:r>
            <a:r>
              <a:rPr lang="en-US" spc="-20" dirty="0">
                <a:latin typeface="Times New Roman" panose="02020603050405020304" pitchFamily="18" charset="0"/>
                <a:ea typeface="SimSun" panose="02010600030101010101" pitchFamily="2" charset="-122"/>
              </a:rPr>
              <a:t>.</a:t>
            </a:r>
          </a:p>
        </p:txBody>
      </p:sp>
      <p:sp>
        <p:nvSpPr>
          <p:cNvPr id="11" name="Rectangle 10"/>
          <p:cNvSpPr/>
          <p:nvPr/>
        </p:nvSpPr>
        <p:spPr>
          <a:xfrm>
            <a:off x="214206" y="5114077"/>
            <a:ext cx="3711787" cy="649024"/>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2019 Audi A4</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This car has 0 miles on it.</a:t>
            </a:r>
          </a:p>
        </p:txBody>
      </p:sp>
    </p:spTree>
    <p:extLst>
      <p:ext uri="{BB962C8B-B14F-4D97-AF65-F5344CB8AC3E}">
        <p14:creationId xmlns:p14="http://schemas.microsoft.com/office/powerpoint/2010/main" val="1282049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Thay đổi giá trị thuộc tính</a:t>
            </a:r>
          </a:p>
        </p:txBody>
      </p:sp>
      <p:sp>
        <p:nvSpPr>
          <p:cNvPr id="3" name="Content Placeholder 2"/>
          <p:cNvSpPr>
            <a:spLocks noGrp="1"/>
          </p:cNvSpPr>
          <p:nvPr>
            <p:ph idx="1"/>
          </p:nvPr>
        </p:nvSpPr>
        <p:spPr>
          <a:xfrm>
            <a:off x="1097280" y="1845734"/>
            <a:ext cx="10058400" cy="1777999"/>
          </a:xfrm>
        </p:spPr>
        <p:txBody>
          <a:bodyPr/>
          <a:lstStyle/>
          <a:p>
            <a:r>
              <a:rPr lang="en-US"/>
              <a:t>T</a:t>
            </a:r>
            <a:r>
              <a:rPr lang="vi-VN"/>
              <a:t>hay đổi giá trị của thuộc tính theo ba cách: </a:t>
            </a:r>
            <a:endParaRPr lang="en-US"/>
          </a:p>
          <a:p>
            <a:pPr>
              <a:buFont typeface="Wingdings" panose="05000000000000000000" pitchFamily="2" charset="2"/>
              <a:buChar char="§"/>
            </a:pPr>
            <a:r>
              <a:rPr lang="vi-VN"/>
              <a:t>thay đổi giá trị trực tiếp thông qua một thể hiện, </a:t>
            </a:r>
            <a:endParaRPr lang="en-US"/>
          </a:p>
          <a:p>
            <a:pPr>
              <a:buFont typeface="Wingdings" panose="05000000000000000000" pitchFamily="2" charset="2"/>
              <a:buChar char="§"/>
            </a:pPr>
            <a:r>
              <a:rPr lang="vi-VN"/>
              <a:t>đặt giá trị thông qua một phương thức hoặc </a:t>
            </a:r>
            <a:endParaRPr lang="en-US"/>
          </a:p>
          <a:p>
            <a:pPr>
              <a:buFont typeface="Wingdings" panose="05000000000000000000" pitchFamily="2" charset="2"/>
              <a:buChar char="§"/>
            </a:pPr>
            <a:r>
              <a:rPr lang="vi-VN"/>
              <a:t>gia số giá trị (thêm một số lượng nhất định vào nó) thông qua một phương thức</a:t>
            </a:r>
            <a:endParaRPr lang="en-US"/>
          </a:p>
        </p:txBody>
      </p:sp>
    </p:spTree>
    <p:extLst>
      <p:ext uri="{BB962C8B-B14F-4D97-AF65-F5344CB8AC3E}">
        <p14:creationId xmlns:p14="http://schemas.microsoft.com/office/powerpoint/2010/main" val="1576211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Thay đổi giá trị thuộc tính trực tiếp</a:t>
            </a:r>
          </a:p>
        </p:txBody>
      </p:sp>
      <p:sp>
        <p:nvSpPr>
          <p:cNvPr id="3" name="Content Placeholder 2"/>
          <p:cNvSpPr>
            <a:spLocks noGrp="1"/>
          </p:cNvSpPr>
          <p:nvPr>
            <p:ph idx="1"/>
          </p:nvPr>
        </p:nvSpPr>
        <p:spPr>
          <a:xfrm>
            <a:off x="1097280" y="1800013"/>
            <a:ext cx="10058400" cy="948267"/>
          </a:xfrm>
        </p:spPr>
        <p:txBody>
          <a:bodyPr>
            <a:normAutofit/>
          </a:bodyPr>
          <a:lstStyle/>
          <a:p>
            <a:r>
              <a:rPr lang="en-US"/>
              <a:t>Đ</a:t>
            </a:r>
            <a:r>
              <a:rPr lang="vi-VN"/>
              <a:t>ặt số đọc đồng hồ đo đường thành 23 một cách trực tiếp:</a:t>
            </a:r>
            <a:endParaRPr lang="en-US"/>
          </a:p>
        </p:txBody>
      </p:sp>
      <p:sp>
        <p:nvSpPr>
          <p:cNvPr id="5" name="Rectangle 4"/>
          <p:cNvSpPr/>
          <p:nvPr/>
        </p:nvSpPr>
        <p:spPr>
          <a:xfrm>
            <a:off x="1097280" y="2794000"/>
            <a:ext cx="5726853" cy="2783839"/>
          </a:xfrm>
          <a:prstGeom prst="rect">
            <a:avLst/>
          </a:prstGeom>
        </p:spPr>
        <p:txBody>
          <a:bodyPr wrap="square">
            <a:spAutoFit/>
          </a:bodyPr>
          <a:lstStyle/>
          <a:p>
            <a:pPr algn="just">
              <a:lnSpc>
                <a:spcPct val="115000"/>
              </a:lnSpc>
              <a:spcBef>
                <a:spcPts val="300"/>
              </a:spcBef>
              <a:spcAft>
                <a:spcPts val="300"/>
              </a:spcAft>
            </a:pPr>
            <a:r>
              <a:rPr lang="en-US" spc="-20">
                <a:latin typeface="Courier New" panose="02070309020205020404" pitchFamily="49" charset="0"/>
                <a:ea typeface="SimSun" panose="02010600030101010101" pitchFamily="2" charset="-122"/>
              </a:rPr>
              <a:t>class Car:</a:t>
            </a:r>
          </a:p>
          <a:p>
            <a:pPr algn="just">
              <a:lnSpc>
                <a:spcPct val="115000"/>
              </a:lnSpc>
              <a:spcBef>
                <a:spcPts val="300"/>
              </a:spcBef>
              <a:spcAft>
                <a:spcPts val="300"/>
              </a:spcAft>
            </a:pPr>
            <a:r>
              <a:rPr lang="en-US" spc="-20">
                <a:latin typeface="Courier New" panose="02070309020205020404" pitchFamily="49" charset="0"/>
                <a:ea typeface="SimSun" panose="02010600030101010101" pitchFamily="2" charset="-122"/>
              </a:rPr>
              <a:t>	--snip--</a:t>
            </a:r>
          </a:p>
          <a:p>
            <a:pPr algn="just">
              <a:lnSpc>
                <a:spcPct val="115000"/>
              </a:lnSpc>
              <a:spcBef>
                <a:spcPts val="300"/>
              </a:spcBef>
              <a:spcAft>
                <a:spcPts val="300"/>
              </a:spcAft>
            </a:pPr>
            <a:r>
              <a:rPr lang="en-US" spc="-20">
                <a:latin typeface="Courier New" panose="02070309020205020404" pitchFamily="49" charset="0"/>
                <a:ea typeface="SimSun" panose="02010600030101010101" pitchFamily="2" charset="-122"/>
              </a:rPr>
              <a:t>my_new_car = Car('audi', 'a4', 2019)</a:t>
            </a:r>
          </a:p>
          <a:p>
            <a:pPr algn="just">
              <a:lnSpc>
                <a:spcPct val="115000"/>
              </a:lnSpc>
              <a:spcBef>
                <a:spcPts val="300"/>
              </a:spcBef>
              <a:spcAft>
                <a:spcPts val="300"/>
              </a:spcAft>
            </a:pPr>
            <a:r>
              <a:rPr lang="en-US" spc="-20">
                <a:latin typeface="Courier New" panose="02070309020205020404" pitchFamily="49" charset="0"/>
                <a:ea typeface="SimSun" panose="02010600030101010101" pitchFamily="2" charset="-122"/>
              </a:rPr>
              <a:t>print(my_new_car.get_descriptive_name())</a:t>
            </a:r>
          </a:p>
          <a:p>
            <a:pPr algn="just">
              <a:lnSpc>
                <a:spcPct val="115000"/>
              </a:lnSpc>
              <a:spcBef>
                <a:spcPts val="300"/>
              </a:spcBef>
              <a:spcAft>
                <a:spcPts val="300"/>
              </a:spcAft>
            </a:pPr>
            <a:r>
              <a:rPr lang="en-US" spc="-2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b="1" spc="-20">
                <a:latin typeface="Courier New" panose="02070309020205020404" pitchFamily="49" charset="0"/>
                <a:ea typeface="SimSun" panose="02010600030101010101" pitchFamily="2" charset="-122"/>
              </a:rPr>
              <a:t>my_new_car.odometer_reading = 23</a:t>
            </a:r>
          </a:p>
          <a:p>
            <a:pPr algn="just">
              <a:lnSpc>
                <a:spcPct val="115000"/>
              </a:lnSpc>
              <a:spcBef>
                <a:spcPts val="300"/>
              </a:spcBef>
              <a:spcAft>
                <a:spcPts val="300"/>
              </a:spcAft>
            </a:pPr>
            <a:r>
              <a:rPr lang="en-US" spc="-20">
                <a:latin typeface="Courier New" panose="02070309020205020404" pitchFamily="49" charset="0"/>
                <a:ea typeface="SimSun" panose="02010600030101010101" pitchFamily="2" charset="-122"/>
              </a:rPr>
              <a:t>my_new_car.read_odometer()</a:t>
            </a:r>
          </a:p>
        </p:txBody>
      </p:sp>
      <p:sp>
        <p:nvSpPr>
          <p:cNvPr id="7" name="Rectangle 6"/>
          <p:cNvSpPr/>
          <p:nvPr/>
        </p:nvSpPr>
        <p:spPr>
          <a:xfrm>
            <a:off x="7303347" y="4771464"/>
            <a:ext cx="3852333" cy="806375"/>
          </a:xfrm>
          <a:prstGeom prst="rect">
            <a:avLst/>
          </a:prstGeom>
        </p:spPr>
        <p:txBody>
          <a:bodyPr wrap="square">
            <a:spAutoFit/>
          </a:bodyPr>
          <a:lstStyle/>
          <a:p>
            <a:pPr algn="just">
              <a:lnSpc>
                <a:spcPct val="115000"/>
              </a:lnSpc>
              <a:spcBef>
                <a:spcPts val="300"/>
              </a:spcBef>
              <a:spcAft>
                <a:spcPts val="300"/>
              </a:spcAft>
            </a:pPr>
            <a:r>
              <a:rPr lang="en-US" spc="-20">
                <a:solidFill>
                  <a:srgbClr val="A6A6A6"/>
                </a:solidFill>
                <a:latin typeface="Consolas" panose="020B0609020204030204" pitchFamily="49" charset="0"/>
                <a:ea typeface="SimSun" panose="02010600030101010101" pitchFamily="2" charset="-122"/>
                <a:cs typeface="Times New Roman" panose="02020603050405020304" pitchFamily="18" charset="0"/>
              </a:rPr>
              <a:t>2019 Audi A4</a:t>
            </a:r>
          </a:p>
          <a:p>
            <a:pPr algn="just">
              <a:lnSpc>
                <a:spcPct val="115000"/>
              </a:lnSpc>
              <a:spcBef>
                <a:spcPts val="300"/>
              </a:spcBef>
              <a:spcAft>
                <a:spcPts val="300"/>
              </a:spcAft>
            </a:pPr>
            <a:r>
              <a:rPr lang="en-US" spc="-20">
                <a:solidFill>
                  <a:srgbClr val="A6A6A6"/>
                </a:solidFill>
                <a:latin typeface="Consolas" panose="020B0609020204030204" pitchFamily="49" charset="0"/>
                <a:ea typeface="SimSun" panose="02010600030101010101" pitchFamily="2" charset="-122"/>
                <a:cs typeface="Times New Roman" panose="02020603050405020304" pitchFamily="18" charset="0"/>
              </a:rPr>
              <a:t>This car has 23 miles on it.</a:t>
            </a:r>
          </a:p>
        </p:txBody>
      </p:sp>
    </p:spTree>
    <p:extLst>
      <p:ext uri="{BB962C8B-B14F-4D97-AF65-F5344CB8AC3E}">
        <p14:creationId xmlns:p14="http://schemas.microsoft.com/office/powerpoint/2010/main" val="160531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Chương 8. Lớp (Class)</a:t>
            </a:r>
            <a:endParaRPr lang="en-US" dirty="0"/>
          </a:p>
        </p:txBody>
      </p:sp>
    </p:spTree>
    <p:extLst>
      <p:ext uri="{BB962C8B-B14F-4D97-AF65-F5344CB8AC3E}">
        <p14:creationId xmlns:p14="http://schemas.microsoft.com/office/powerpoint/2010/main" val="217427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libri Light" panose="020F0302020204030204" pitchFamily="34" charset="0"/>
                <a:cs typeface="Calibri Light" panose="020F0302020204030204" pitchFamily="34" charset="0"/>
              </a:rPr>
              <a:t>Thay đổi giá trị thuộc tính qua phương thức</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1097280" y="1845734"/>
            <a:ext cx="10058400" cy="770466"/>
          </a:xfrm>
        </p:spPr>
        <p:txBody>
          <a:bodyPr/>
          <a:lstStyle/>
          <a:p>
            <a:r>
              <a:rPr lang="vi-VN"/>
              <a:t>Thay vì truy cập trực tiếp thuộc tính, ta chuyển giá trị mới cho phương thức xử lý cập nhật giá trị nội bộ</a:t>
            </a:r>
            <a:endParaRPr lang="en-US"/>
          </a:p>
        </p:txBody>
      </p:sp>
      <p:sp>
        <p:nvSpPr>
          <p:cNvPr id="7" name="Rectangle 6"/>
          <p:cNvSpPr/>
          <p:nvPr/>
        </p:nvSpPr>
        <p:spPr>
          <a:xfrm>
            <a:off x="1407522" y="2898654"/>
            <a:ext cx="9172787" cy="293772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class 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--snip--</a:t>
            </a:r>
          </a:p>
          <a:p>
            <a:pPr algn="just">
              <a:lnSpc>
                <a:spcPct val="115000"/>
              </a:lnSpc>
              <a:spcBef>
                <a:spcPts val="300"/>
              </a:spcBef>
              <a:spcAft>
                <a:spcPts val="300"/>
              </a:spcAft>
            </a:pPr>
            <a:r>
              <a:rPr lang="zh-CN" altLang="en-US" sz="1400" b="1" spc="-20" dirty="0">
                <a:latin typeface="Courier New" panose="02070309020205020404" pitchFamily="49" charset="0"/>
                <a:ea typeface="SimSun" panose="02010600030101010101" pitchFamily="2" charset="-122"/>
              </a:rPr>
              <a:t>①</a:t>
            </a:r>
            <a:r>
              <a:rPr lang="en-US" sz="1400" b="1" spc="-20" dirty="0">
                <a:latin typeface="Courier New" panose="02070309020205020404" pitchFamily="49" charset="0"/>
                <a:ea typeface="SimSun" panose="02010600030101010101" pitchFamily="2" charset="-122"/>
              </a:rPr>
              <a:t>	def </a:t>
            </a:r>
            <a:r>
              <a:rPr lang="en-US" sz="1400" b="1" spc="-20" dirty="0" err="1">
                <a:latin typeface="Courier New" panose="02070309020205020404" pitchFamily="49" charset="0"/>
                <a:ea typeface="SimSun" panose="02010600030101010101" pitchFamily="2" charset="-122"/>
              </a:rPr>
              <a:t>update_odometer</a:t>
            </a:r>
            <a:r>
              <a:rPr lang="en-US" sz="1400" b="1" spc="-20" dirty="0">
                <a:latin typeface="Courier New" panose="02070309020205020404" pitchFamily="49" charset="0"/>
                <a:ea typeface="SimSun" panose="02010600030101010101" pitchFamily="2" charset="-122"/>
              </a:rPr>
              <a:t>(self, mileage):</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b="1" spc="-20" dirty="0">
                <a:latin typeface="Courier New" panose="02070309020205020404" pitchFamily="49" charset="0"/>
                <a:ea typeface="SimSun" panose="02010600030101010101" pitchFamily="2" charset="-122"/>
              </a:rPr>
              <a:t>		"""Set the odometer reading to the given value."""</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b="1" spc="-20" dirty="0">
                <a:latin typeface="Courier New" panose="02070309020205020404" pitchFamily="49" charset="0"/>
                <a:ea typeface="SimSun" panose="02010600030101010101" pitchFamily="2" charset="-122"/>
              </a:rPr>
              <a:t>		</a:t>
            </a:r>
            <a:r>
              <a:rPr lang="en-US" sz="1400" b="1" spc="-20" dirty="0" err="1">
                <a:latin typeface="Courier New" panose="02070309020205020404" pitchFamily="49" charset="0"/>
                <a:ea typeface="SimSun" panose="02010600030101010101" pitchFamily="2" charset="-122"/>
              </a:rPr>
              <a:t>self.odometer_reading</a:t>
            </a:r>
            <a:r>
              <a:rPr lang="en-US" sz="1400" b="1" spc="-20" dirty="0">
                <a:latin typeface="Courier New" panose="02070309020205020404" pitchFamily="49" charset="0"/>
                <a:ea typeface="SimSun" panose="02010600030101010101" pitchFamily="2" charset="-122"/>
              </a:rPr>
              <a:t> = mileage</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my_new_car</a:t>
            </a:r>
            <a:r>
              <a:rPr lang="en-US" sz="1400" spc="-20" dirty="0">
                <a:latin typeface="Courier New" panose="02070309020205020404" pitchFamily="49" charset="0"/>
                <a:ea typeface="SimSun" panose="02010600030101010101" pitchFamily="2" charset="-122"/>
              </a:rPr>
              <a:t> = Car('</a:t>
            </a:r>
            <a:r>
              <a:rPr lang="en-US" sz="1400" spc="-20" dirty="0" err="1">
                <a:latin typeface="Courier New" panose="02070309020205020404" pitchFamily="49" charset="0"/>
                <a:ea typeface="SimSun" panose="02010600030101010101" pitchFamily="2" charset="-122"/>
              </a:rPr>
              <a:t>audi</a:t>
            </a:r>
            <a:r>
              <a:rPr lang="en-US" sz="1400" spc="-20" dirty="0">
                <a:latin typeface="Courier New" panose="02070309020205020404" pitchFamily="49" charset="0"/>
                <a:ea typeface="SimSun" panose="02010600030101010101" pitchFamily="2" charset="-122"/>
              </a:rPr>
              <a:t>', 'a4', 2019)</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my_new_car.get_descriptive_name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my_new_car.update_odometer</a:t>
            </a:r>
            <a:r>
              <a:rPr lang="en-US" sz="1400" b="1" spc="-20" dirty="0">
                <a:latin typeface="Courier New" panose="02070309020205020404" pitchFamily="49" charset="0"/>
                <a:ea typeface="SimSun" panose="02010600030101010101" pitchFamily="2" charset="-122"/>
              </a:rPr>
              <a:t>(23)</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my_new_car.read_odometer</a:t>
            </a:r>
            <a:r>
              <a:rPr lang="en-US" sz="1400" spc="-20" dirty="0">
                <a:latin typeface="Courier New" panose="02070309020205020404" pitchFamily="49" charset="0"/>
                <a:ea typeface="SimSun" panose="02010600030101010101" pitchFamily="2" charset="-122"/>
              </a:rPr>
              <a:t>()</a:t>
            </a:r>
          </a:p>
        </p:txBody>
      </p:sp>
      <p:sp>
        <p:nvSpPr>
          <p:cNvPr id="9" name="Rectangle 8"/>
          <p:cNvSpPr/>
          <p:nvPr/>
        </p:nvSpPr>
        <p:spPr>
          <a:xfrm>
            <a:off x="1407522" y="5916000"/>
            <a:ext cx="3000587" cy="66479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2019 Audi A4</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This car has 23 miles on it.</a:t>
            </a:r>
          </a:p>
        </p:txBody>
      </p:sp>
    </p:spTree>
    <p:extLst>
      <p:ext uri="{BB962C8B-B14F-4D97-AF65-F5344CB8AC3E}">
        <p14:creationId xmlns:p14="http://schemas.microsoft.com/office/powerpoint/2010/main" val="4005355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libri Light" panose="020F0302020204030204" pitchFamily="34" charset="0"/>
                <a:cs typeface="Calibri Light" panose="020F0302020204030204" pitchFamily="34" charset="0"/>
              </a:rPr>
              <a:t>Thay đổi giá trị thuộc tính qua phương thức</a:t>
            </a:r>
            <a:r>
              <a:rPr lang="en-US" dirty="0">
                <a:latin typeface="Calibri Light" panose="020F0302020204030204" pitchFamily="34" charset="0"/>
                <a:cs typeface="Calibri Light" panose="020F0302020204030204" pitchFamily="34" charset="0"/>
              </a:rPr>
              <a:t> (t)</a:t>
            </a:r>
          </a:p>
        </p:txBody>
      </p:sp>
      <p:sp>
        <p:nvSpPr>
          <p:cNvPr id="3" name="Content Placeholder 2"/>
          <p:cNvSpPr>
            <a:spLocks noGrp="1"/>
          </p:cNvSpPr>
          <p:nvPr>
            <p:ph idx="1"/>
          </p:nvPr>
        </p:nvSpPr>
        <p:spPr>
          <a:xfrm>
            <a:off x="1097280" y="1633463"/>
            <a:ext cx="10058400" cy="965199"/>
          </a:xfrm>
        </p:spPr>
        <p:txBody>
          <a:bodyPr/>
          <a:lstStyle/>
          <a:p>
            <a:r>
              <a:rPr lang="vi-VN" dirty="0"/>
              <a:t>Chúng ta thể mở rộng phương thức update_odometer() để thực hiện công việc bổ sung mỗi khi số đọc đồng hồ đo đường được thay đổi. Ta thêm một chút logic vào đảm bảo rằng không ai cố gắng quay ngược lại số đọc của đồng hồ đo đường đi:</a:t>
            </a:r>
            <a:endParaRPr lang="en-US" dirty="0"/>
          </a:p>
        </p:txBody>
      </p:sp>
      <p:sp>
        <p:nvSpPr>
          <p:cNvPr id="5" name="Rectangle 4"/>
          <p:cNvSpPr/>
          <p:nvPr/>
        </p:nvSpPr>
        <p:spPr>
          <a:xfrm>
            <a:off x="1148080" y="3429000"/>
            <a:ext cx="10918734" cy="2937727"/>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class 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--snip--</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def </a:t>
            </a:r>
            <a:r>
              <a:rPr lang="en-US" sz="1400" spc="-20" dirty="0" err="1">
                <a:latin typeface="Courier New" panose="02070309020205020404" pitchFamily="49" charset="0"/>
                <a:ea typeface="SimSun" panose="02010600030101010101" pitchFamily="2" charset="-122"/>
              </a:rPr>
              <a:t>update_odometer</a:t>
            </a:r>
            <a:r>
              <a:rPr lang="en-US" sz="1400" spc="-20" dirty="0">
                <a:latin typeface="Courier New" panose="02070309020205020404" pitchFamily="49" charset="0"/>
                <a:ea typeface="SimSun" panose="02010600030101010101" pitchFamily="2" charset="-122"/>
              </a:rPr>
              <a:t>(self, mileage):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		Set the odometer reading to the given value.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Reject the change if it attempts to roll the odometer back.		"""</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 </a:t>
            </a:r>
            <a:r>
              <a:rPr lang="en-US" sz="1400" spc="-20" dirty="0">
                <a:latin typeface="Courier New" panose="02070309020205020404" pitchFamily="49" charset="0"/>
                <a:ea typeface="SimSun" panose="02010600030101010101" pitchFamily="2" charset="-122"/>
              </a:rPr>
              <a:t>		if mileage &gt;= </a:t>
            </a:r>
            <a:r>
              <a:rPr lang="en-US" sz="1400" spc="-20" dirty="0" err="1">
                <a:latin typeface="Courier New" panose="02070309020205020404" pitchFamily="49" charset="0"/>
                <a:ea typeface="SimSun" panose="02010600030101010101" pitchFamily="2" charset="-122"/>
              </a:rPr>
              <a:t>self.odometer_reading</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self.odometer_reading</a:t>
            </a:r>
            <a:r>
              <a:rPr lang="en-US" sz="1400" spc="-20" dirty="0">
                <a:latin typeface="Courier New" panose="02070309020205020404" pitchFamily="49" charset="0"/>
                <a:ea typeface="SimSun" panose="02010600030101010101" pitchFamily="2" charset="-122"/>
              </a:rPr>
              <a:t> = mileage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else:</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a:latin typeface="Courier New" panose="02070309020205020404" pitchFamily="49" charset="0"/>
                <a:ea typeface="SimSun" panose="02010600030101010101" pitchFamily="2" charset="-122"/>
              </a:rPr>
              <a:t>			print("You can't roll back an odometer!")</a:t>
            </a:r>
          </a:p>
        </p:txBody>
      </p:sp>
    </p:spTree>
    <p:extLst>
      <p:ext uri="{BB962C8B-B14F-4D97-AF65-F5344CB8AC3E}">
        <p14:creationId xmlns:p14="http://schemas.microsoft.com/office/powerpoint/2010/main" val="1748394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libri Light" panose="020F0302020204030204" pitchFamily="34" charset="0"/>
                <a:cs typeface="Calibri Light" panose="020F0302020204030204" pitchFamily="34" charset="0"/>
              </a:rPr>
              <a:t>Tăng giá trị của thuộc tính qua phương thức</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249465" y="1666119"/>
            <a:ext cx="4987470" cy="2853266"/>
          </a:xfrm>
        </p:spPr>
        <p:txBody>
          <a:bodyPr/>
          <a:lstStyle/>
          <a:p>
            <a:r>
              <a:rPr lang="vi-VN" dirty="0"/>
              <a:t>Giả sử chúng ta mua một chiếc ô tô đã qua sử dụng và tăng giá trị đi được lên 100 dặm giữa khoảng thời gian mua nó với thời gian đăng ký nó. </a:t>
            </a:r>
            <a:endParaRPr lang="en-US" dirty="0"/>
          </a:p>
          <a:p>
            <a:r>
              <a:rPr lang="vi-VN" dirty="0"/>
              <a:t>Đây là một phương thức cho phép chúng ta chuyển số gia tăng này và thêm giá trị đó cho số đọc đồng hồ đo đường đi:</a:t>
            </a:r>
            <a:endParaRPr lang="en-US" dirty="0"/>
          </a:p>
        </p:txBody>
      </p:sp>
      <p:sp>
        <p:nvSpPr>
          <p:cNvPr id="5" name="Rectangle 4"/>
          <p:cNvSpPr/>
          <p:nvPr/>
        </p:nvSpPr>
        <p:spPr>
          <a:xfrm>
            <a:off x="5394476" y="1666119"/>
            <a:ext cx="6663267" cy="4476225"/>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class 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--snip--</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def </a:t>
            </a:r>
            <a:r>
              <a:rPr lang="en-US" sz="1400" spc="-20" dirty="0" err="1">
                <a:latin typeface="Courier New" panose="02070309020205020404" pitchFamily="49" charset="0"/>
                <a:ea typeface="SimSun" panose="02010600030101010101" pitchFamily="2" charset="-122"/>
              </a:rPr>
              <a:t>update_odometer</a:t>
            </a:r>
            <a:r>
              <a:rPr lang="en-US" sz="1400" spc="-20" dirty="0">
                <a:latin typeface="Courier New" panose="02070309020205020404" pitchFamily="49" charset="0"/>
                <a:ea typeface="SimSun" panose="02010600030101010101" pitchFamily="2" charset="-122"/>
              </a:rPr>
              <a:t>(self, mileage):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--snip--</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a:t>
            </a:r>
            <a:r>
              <a:rPr lang="en-US" sz="1400" b="1" spc="-20" dirty="0">
                <a:latin typeface="Courier New" panose="02070309020205020404" pitchFamily="49" charset="0"/>
                <a:ea typeface="SimSun" panose="02010600030101010101" pitchFamily="2" charset="-122"/>
              </a:rPr>
              <a:t>def </a:t>
            </a:r>
            <a:r>
              <a:rPr lang="en-US" sz="1400" b="1" spc="-20" dirty="0" err="1">
                <a:latin typeface="Courier New" panose="02070309020205020404" pitchFamily="49" charset="0"/>
                <a:ea typeface="SimSun" panose="02010600030101010101" pitchFamily="2" charset="-122"/>
              </a:rPr>
              <a:t>increment_odometer</a:t>
            </a:r>
            <a:r>
              <a:rPr lang="en-US" sz="1400" b="1" spc="-20" dirty="0">
                <a:latin typeface="Courier New" panose="02070309020205020404" pitchFamily="49" charset="0"/>
                <a:ea typeface="SimSun" panose="02010600030101010101" pitchFamily="2" charset="-122"/>
              </a:rPr>
              <a:t>(self, miles):</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b="1" spc="-20" dirty="0">
                <a:latin typeface="Courier New" panose="02070309020205020404" pitchFamily="49" charset="0"/>
                <a:ea typeface="SimSun" panose="02010600030101010101" pitchFamily="2" charset="-122"/>
              </a:rPr>
              <a:t>		"""Add the given amount to the odometer 			reading."""</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b="1" spc="-20" dirty="0">
                <a:latin typeface="Courier New" panose="02070309020205020404" pitchFamily="49" charset="0"/>
                <a:ea typeface="SimSun" panose="02010600030101010101" pitchFamily="2" charset="-122"/>
              </a:rPr>
              <a:t>		</a:t>
            </a:r>
            <a:r>
              <a:rPr lang="en-US" sz="1400" b="1" spc="-20" dirty="0" err="1">
                <a:latin typeface="Courier New" panose="02070309020205020404" pitchFamily="49" charset="0"/>
                <a:ea typeface="SimSun" panose="02010600030101010101" pitchFamily="2" charset="-122"/>
              </a:rPr>
              <a:t>self.odometer_reading</a:t>
            </a:r>
            <a:r>
              <a:rPr lang="en-US" sz="1400" b="1" spc="-20" dirty="0">
                <a:latin typeface="Courier New" panose="02070309020205020404" pitchFamily="49" charset="0"/>
                <a:ea typeface="SimSun" panose="02010600030101010101" pitchFamily="2" charset="-122"/>
              </a:rPr>
              <a:t> += miles</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my_used_car</a:t>
            </a:r>
            <a:r>
              <a:rPr lang="en-US" sz="1400" spc="-20" dirty="0">
                <a:latin typeface="Courier New" panose="02070309020205020404" pitchFamily="49" charset="0"/>
                <a:ea typeface="SimSun" panose="02010600030101010101" pitchFamily="2" charset="-122"/>
              </a:rPr>
              <a:t> = Car('</a:t>
            </a:r>
            <a:r>
              <a:rPr lang="en-US" sz="1400" spc="-20" dirty="0" err="1">
                <a:latin typeface="Courier New" panose="02070309020205020404" pitchFamily="49" charset="0"/>
                <a:ea typeface="SimSun" panose="02010600030101010101" pitchFamily="2" charset="-122"/>
              </a:rPr>
              <a:t>subaru</a:t>
            </a:r>
            <a:r>
              <a:rPr lang="en-US" sz="1400" spc="-20" dirty="0">
                <a:latin typeface="Courier New" panose="02070309020205020404" pitchFamily="49" charset="0"/>
                <a:ea typeface="SimSun" panose="02010600030101010101" pitchFamily="2" charset="-122"/>
              </a:rPr>
              <a:t>', 'outback', 2015)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my_used_car.get_descriptive_name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my_used_car.update_odometer</a:t>
            </a:r>
            <a:r>
              <a:rPr lang="en-US" sz="1400" spc="-20" dirty="0">
                <a:latin typeface="Courier New" panose="02070309020205020404" pitchFamily="49" charset="0"/>
                <a:ea typeface="SimSun" panose="02010600030101010101" pitchFamily="2" charset="-122"/>
              </a:rPr>
              <a:t>(23_500)</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my_used_car.read_odometer</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my_used_car.increment_odometer</a:t>
            </a:r>
            <a:r>
              <a:rPr lang="en-US" sz="1400" spc="-20" dirty="0">
                <a:latin typeface="Courier New" panose="02070309020205020404" pitchFamily="49" charset="0"/>
                <a:ea typeface="SimSun" panose="02010600030101010101" pitchFamily="2" charset="-122"/>
              </a:rPr>
              <a:t>(100)</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my_used_car.read_odometer</a:t>
            </a:r>
            <a:r>
              <a:rPr lang="en-US" sz="1400" spc="-20" dirty="0">
                <a:latin typeface="Courier New" panose="02070309020205020404" pitchFamily="49" charset="0"/>
                <a:ea typeface="SimSun" panose="02010600030101010101" pitchFamily="2" charset="-122"/>
              </a:rPr>
              <a:t>()</a:t>
            </a:r>
          </a:p>
        </p:txBody>
      </p:sp>
      <p:sp>
        <p:nvSpPr>
          <p:cNvPr id="7" name="Rectangle 6"/>
          <p:cNvSpPr/>
          <p:nvPr/>
        </p:nvSpPr>
        <p:spPr>
          <a:xfrm>
            <a:off x="704064" y="5275291"/>
            <a:ext cx="3388360" cy="989502"/>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2015 Subaru Outback</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This car has 23500 miles on it.</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This car has 23600 miles on it.</a:t>
            </a:r>
          </a:p>
        </p:txBody>
      </p:sp>
    </p:spTree>
    <p:extLst>
      <p:ext uri="{BB962C8B-B14F-4D97-AF65-F5344CB8AC3E}">
        <p14:creationId xmlns:p14="http://schemas.microsoft.com/office/powerpoint/2010/main" val="3477556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8.3. Kế thừa</a:t>
            </a:r>
          </a:p>
        </p:txBody>
      </p:sp>
      <p:sp>
        <p:nvSpPr>
          <p:cNvPr id="3" name="Content Placeholder 2"/>
          <p:cNvSpPr>
            <a:spLocks noGrp="1"/>
          </p:cNvSpPr>
          <p:nvPr>
            <p:ph idx="1"/>
          </p:nvPr>
        </p:nvSpPr>
        <p:spPr/>
        <p:txBody>
          <a:bodyPr/>
          <a:lstStyle/>
          <a:p>
            <a:r>
              <a:rPr lang="vi-VN"/>
              <a:t>Không phải lúc nào chúng ta cũng phải bắt đầu lại từ đầu khi viết một lớp. Nếu lớp ta đang viết là một phiên bản chuyên biệt của một lớp khác mà đã được viết, ta có thể sử dụng kế thừa. </a:t>
            </a:r>
            <a:endParaRPr lang="en-US"/>
          </a:p>
          <a:p>
            <a:r>
              <a:rPr lang="vi-VN"/>
              <a:t>Khi một lớp kế thừa từ lớp khác, nó sẽ sử dụng các thuộc tính và phương thức của lớp thứ nhất. Lớp ban đầu được gọi là lớp cha , và lớp mới là lớp con. </a:t>
            </a:r>
            <a:endParaRPr lang="en-US"/>
          </a:p>
          <a:p>
            <a:r>
              <a:rPr lang="vi-VN"/>
              <a:t>Lớp con có thể kế thừa bất kỳ hoặc tất cả các thuộc tính và phương thức của lớp cha của nó, nhưng cũng có thể tự do định nghĩa các thuộc tính và phương thức mới của riêng nó.</a:t>
            </a:r>
            <a:endParaRPr lang="en-US"/>
          </a:p>
        </p:txBody>
      </p:sp>
    </p:spTree>
    <p:extLst>
      <p:ext uri="{BB962C8B-B14F-4D97-AF65-F5344CB8AC3E}">
        <p14:creationId xmlns:p14="http://schemas.microsoft.com/office/powerpoint/2010/main" val="1781131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vi-VN" dirty="0">
                <a:latin typeface="Calibri Light" panose="020F0302020204030204" pitchFamily="34" charset="0"/>
                <a:cs typeface="Calibri Light" panose="020F0302020204030204" pitchFamily="34" charset="0"/>
              </a:rPr>
              <a:t>Phương thức __init __() cho lớp con</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1097280" y="1845734"/>
            <a:ext cx="10058400" cy="3344333"/>
          </a:xfrm>
        </p:spPr>
        <p:txBody>
          <a:bodyPr/>
          <a:lstStyle/>
          <a:p>
            <a:r>
              <a:rPr lang="vi-VN"/>
              <a:t>Khi ta đang viết một lớp mới dựa trên một lớp hiện có, ta sẽ thường muốn gọi phương thức __init __() từ lớp cha. Điều này sẽ khởi tạo bất kỳ thuộc tính nào đã được định nghĩa trong phương thức __init __() của lớp cha và làm các thuộc tính có sẵn trong lớp con.</a:t>
            </a:r>
            <a:endParaRPr lang="en-US"/>
          </a:p>
          <a:p>
            <a:r>
              <a:rPr lang="vi-VN"/>
              <a:t>Ví dụ, hãy mô hình hóa một chiếc ô tô điện. Ô tô điện chỉ là một loại ô tô cụ thể, vì vậy chúng ta có thể dựa xây dựng lớp ElectricCar dựa trên lớp Car đã được xây dựng trước đó. Sau đó, chúng ta sẽ chỉ phải viết mã cho các thuộc tính và hành vi cụ thể đối với ô tô điện.</a:t>
            </a:r>
          </a:p>
          <a:p>
            <a:r>
              <a:rPr lang="vi-VN"/>
              <a:t>Hãy bắt đầu bằng cách tạo một phiên bản đơn giản của lớp ElectricCar,thực hiện mọi thứ mà lớp Car làm:</a:t>
            </a:r>
          </a:p>
          <a:p>
            <a:endParaRPr lang="en-US"/>
          </a:p>
        </p:txBody>
      </p:sp>
    </p:spTree>
    <p:extLst>
      <p:ext uri="{BB962C8B-B14F-4D97-AF65-F5344CB8AC3E}">
        <p14:creationId xmlns:p14="http://schemas.microsoft.com/office/powerpoint/2010/main" val="576931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libri Light" panose="020F0302020204030204" pitchFamily="34" charset="0"/>
                <a:cs typeface="Calibri Light" panose="020F0302020204030204" pitchFamily="34" charset="0"/>
              </a:rPr>
              <a:t>Phương thức __init __() cho lớp con</a:t>
            </a:r>
            <a:endParaRPr lang="en-US" dirty="0"/>
          </a:p>
        </p:txBody>
      </p:sp>
      <p:sp>
        <p:nvSpPr>
          <p:cNvPr id="5" name="Rectangle 4"/>
          <p:cNvSpPr/>
          <p:nvPr/>
        </p:nvSpPr>
        <p:spPr>
          <a:xfrm>
            <a:off x="136676" y="1649470"/>
            <a:ext cx="5147734" cy="2280240"/>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class 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 simple attempt to represent a 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def __</a:t>
            </a:r>
            <a:r>
              <a:rPr lang="en-US" sz="1400" spc="-20" dirty="0" err="1">
                <a:latin typeface="Courier New" panose="02070309020205020404" pitchFamily="49" charset="0"/>
                <a:ea typeface="SimSun" panose="02010600030101010101" pitchFamily="2" charset="-122"/>
              </a:rPr>
              <a:t>init</a:t>
            </a:r>
            <a:r>
              <a:rPr lang="en-US" sz="1400" spc="-20" dirty="0">
                <a:latin typeface="Courier New" panose="02070309020205020404" pitchFamily="49" charset="0"/>
                <a:ea typeface="SimSun" panose="02010600030101010101" pitchFamily="2" charset="-122"/>
              </a:rPr>
              <a:t>__(self, make, model, year):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self.make</a:t>
            </a:r>
            <a:r>
              <a:rPr lang="en-US" sz="1400" spc="-20" dirty="0">
                <a:latin typeface="Courier New" panose="02070309020205020404" pitchFamily="49" charset="0"/>
                <a:ea typeface="SimSun" panose="02010600030101010101" pitchFamily="2" charset="-122"/>
              </a:rPr>
              <a:t> = make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self.model</a:t>
            </a:r>
            <a:r>
              <a:rPr lang="en-US" sz="1400" spc="-20" dirty="0">
                <a:latin typeface="Courier New" panose="02070309020205020404" pitchFamily="49" charset="0"/>
                <a:ea typeface="SimSun" panose="02010600030101010101" pitchFamily="2" charset="-122"/>
              </a:rPr>
              <a:t> = model</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self.year</a:t>
            </a:r>
            <a:r>
              <a:rPr lang="en-US" sz="1400" spc="-20" dirty="0">
                <a:latin typeface="Courier New" panose="02070309020205020404" pitchFamily="49" charset="0"/>
                <a:ea typeface="SimSun" panose="02010600030101010101" pitchFamily="2" charset="-122"/>
              </a:rPr>
              <a:t> = year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self.odometer_reading</a:t>
            </a:r>
            <a:r>
              <a:rPr lang="en-US" sz="1400" spc="-20" dirty="0">
                <a:latin typeface="Courier New" panose="02070309020205020404" pitchFamily="49" charset="0"/>
                <a:ea typeface="SimSun" panose="02010600030101010101" pitchFamily="2" charset="-122"/>
              </a:rPr>
              <a:t> = 0</a:t>
            </a:r>
          </a:p>
        </p:txBody>
      </p:sp>
      <p:sp>
        <p:nvSpPr>
          <p:cNvPr id="7" name="Rectangle 6"/>
          <p:cNvSpPr/>
          <p:nvPr/>
        </p:nvSpPr>
        <p:spPr>
          <a:xfrm>
            <a:off x="5421086" y="1649470"/>
            <a:ext cx="6458857" cy="3023520"/>
          </a:xfrm>
          <a:prstGeom prst="rect">
            <a:avLst/>
          </a:prstGeom>
        </p:spPr>
        <p:txBody>
          <a:bodyPr wrap="square">
            <a:spAutoFit/>
          </a:bodyPr>
          <a:lstStyle/>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class </a:t>
            </a:r>
            <a:r>
              <a:rPr lang="en-US" sz="1400" spc="-20" dirty="0" err="1">
                <a:latin typeface="Courier New" panose="02070309020205020404" pitchFamily="49" charset="0"/>
                <a:ea typeface="SimSun" panose="02010600030101010101" pitchFamily="2" charset="-122"/>
              </a:rPr>
              <a:t>ElectricCar</a:t>
            </a:r>
            <a:r>
              <a:rPr lang="en-US" sz="1400" spc="-20" dirty="0">
                <a:latin typeface="Courier New" panose="02070309020205020404" pitchFamily="49" charset="0"/>
                <a:ea typeface="SimSun" panose="02010600030101010101" pitchFamily="2" charset="-122"/>
              </a:rPr>
              <a:t>(Car):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"""Represent aspects of a car, specific to 		electric vehicles."""</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a:latin typeface="Courier New" panose="02070309020205020404" pitchFamily="49" charset="0"/>
                <a:ea typeface="SimSun" panose="02010600030101010101" pitchFamily="2" charset="-122"/>
              </a:rPr>
              <a:t>		def __</a:t>
            </a:r>
            <a:r>
              <a:rPr lang="en-US" sz="1400" spc="-20" dirty="0" err="1">
                <a:latin typeface="Courier New" panose="02070309020205020404" pitchFamily="49" charset="0"/>
                <a:ea typeface="SimSun" panose="02010600030101010101" pitchFamily="2" charset="-122"/>
              </a:rPr>
              <a:t>init</a:t>
            </a:r>
            <a:r>
              <a:rPr lang="en-US" sz="1400" spc="-20" dirty="0">
                <a:latin typeface="Courier New" panose="02070309020205020404" pitchFamily="49" charset="0"/>
                <a:ea typeface="SimSun" panose="02010600030101010101" pitchFamily="2" charset="-122"/>
              </a:rPr>
              <a:t>__(self, make, model, year):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"""Initialize attributes of the parent 			class."""</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③</a:t>
            </a:r>
            <a:r>
              <a:rPr lang="en-US" sz="1400" spc="-20" dirty="0">
                <a:latin typeface="Courier New" panose="02070309020205020404" pitchFamily="49" charset="0"/>
                <a:ea typeface="SimSun" panose="02010600030101010101" pitchFamily="2" charset="-122"/>
              </a:rPr>
              <a:t>			super().__</a:t>
            </a:r>
            <a:r>
              <a:rPr lang="en-US" sz="1400" spc="-20" dirty="0" err="1">
                <a:latin typeface="Courier New" panose="02070309020205020404" pitchFamily="49" charset="0"/>
                <a:ea typeface="SimSun" panose="02010600030101010101" pitchFamily="2" charset="-122"/>
              </a:rPr>
              <a:t>init</a:t>
            </a:r>
            <a:r>
              <a:rPr lang="en-US" sz="1400" spc="-20" dirty="0">
                <a:latin typeface="Courier New" panose="02070309020205020404" pitchFamily="49" charset="0"/>
                <a:ea typeface="SimSun" panose="02010600030101010101" pitchFamily="2" charset="-122"/>
              </a:rPr>
              <a:t>__(make, model, 			year)</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④</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my_tesla</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ElectricCar</a:t>
            </a:r>
            <a:r>
              <a:rPr lang="en-US" sz="1400" spc="-20" dirty="0">
                <a:latin typeface="Courier New" panose="02070309020205020404" pitchFamily="49" charset="0"/>
                <a:ea typeface="SimSun" panose="02010600030101010101" pitchFamily="2" charset="-122"/>
              </a:rPr>
              <a:t>('tesla', 'model s', 2019)</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my_tesla.get_descriptive_name</a:t>
            </a:r>
            <a:r>
              <a:rPr lang="en-US" sz="1400" spc="-20" dirty="0">
                <a:latin typeface="Courier New" panose="02070309020205020404" pitchFamily="49" charset="0"/>
                <a:ea typeface="SimSun" panose="02010600030101010101" pitchFamily="2" charset="-122"/>
              </a:rPr>
              <a:t>())</a:t>
            </a:r>
          </a:p>
        </p:txBody>
      </p:sp>
      <p:sp>
        <p:nvSpPr>
          <p:cNvPr id="9" name="Rectangle 8"/>
          <p:cNvSpPr/>
          <p:nvPr/>
        </p:nvSpPr>
        <p:spPr>
          <a:xfrm>
            <a:off x="408214" y="5685520"/>
            <a:ext cx="11095446" cy="1125757"/>
          </a:xfrm>
          <a:prstGeom prst="rect">
            <a:avLst/>
          </a:prstGeom>
        </p:spPr>
        <p:txBody>
          <a:bodyPr wrap="square">
            <a:spAutoFit/>
          </a:bodyPr>
          <a:lstStyle/>
          <a:p>
            <a:pPr algn="just">
              <a:lnSpc>
                <a:spcPct val="115000"/>
              </a:lnSpc>
              <a:spcBef>
                <a:spcPts val="300"/>
              </a:spcBef>
              <a:spcAft>
                <a:spcPts val="300"/>
              </a:spcAft>
            </a:pPr>
            <a:r>
              <a:rPr lang="en-US" spc="-20" dirty="0" err="1">
                <a:latin typeface="Times New Roman" panose="02020603050405020304" pitchFamily="18" charset="0"/>
                <a:ea typeface="SimSun" panose="02010600030101010101" pitchFamily="2" charset="-122"/>
              </a:rPr>
              <a:t>Hàm</a:t>
            </a:r>
            <a:r>
              <a:rPr lang="en-US" spc="-20" dirty="0">
                <a:latin typeface="Times New Roman" panose="02020603050405020304" pitchFamily="18" charset="0"/>
                <a:ea typeface="SimSun" panose="02010600030101010101" pitchFamily="2" charset="-122"/>
              </a:rPr>
              <a:t> super </a:t>
            </a:r>
            <a:r>
              <a:rPr lang="en-US" spc="-20" dirty="0" err="1">
                <a:latin typeface="Times New Roman" panose="02020603050405020304" pitchFamily="18" charset="0"/>
                <a:ea typeface="SimSun" panose="02010600030101010101" pitchFamily="2" charset="-122"/>
              </a:rPr>
              <a:t>tại</a:t>
            </a:r>
            <a:r>
              <a:rPr lang="en-US" spc="-20" dirty="0">
                <a:latin typeface="Times New Roman" panose="02020603050405020304" pitchFamily="18" charset="0"/>
                <a:ea typeface="SimSun" panose="02010600030101010101" pitchFamily="2" charset="-122"/>
              </a:rPr>
              <a:t> </a:t>
            </a:r>
            <a:r>
              <a:rPr lang="zh-CN" altLang="en-US" spc="-20" dirty="0">
                <a:latin typeface="Times New Roman" panose="02020603050405020304" pitchFamily="18" charset="0"/>
                <a:ea typeface="SimSun" panose="02010600030101010101" pitchFamily="2" charset="-122"/>
              </a:rPr>
              <a:t>③ </a:t>
            </a:r>
            <a:r>
              <a:rPr lang="en-US" spc="-20" dirty="0" err="1">
                <a:latin typeface="Times New Roman" panose="02020603050405020304" pitchFamily="18" charset="0"/>
                <a:ea typeface="SimSun" panose="02010600030101010101" pitchFamily="2" charset="-122"/>
              </a:rPr>
              <a:t>là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một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chức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năng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đặc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biệt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cho</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phép</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gọi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một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phương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thức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từ</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lớp</a:t>
            </a:r>
            <a:r>
              <a:rPr lang="en-US" spc="-20" dirty="0">
                <a:latin typeface="Times New Roman" panose="02020603050405020304" pitchFamily="18" charset="0"/>
                <a:ea typeface="SimSun" panose="02010600030101010101" pitchFamily="2" charset="-122"/>
              </a:rPr>
              <a:t> cha. </a:t>
            </a:r>
            <a:r>
              <a:rPr lang="en-US" spc="-20" dirty="0" err="1">
                <a:latin typeface="Times New Roman" panose="02020603050405020304" pitchFamily="18" charset="0"/>
                <a:ea typeface="SimSun" panose="02010600030101010101" pitchFamily="2" charset="-122"/>
              </a:rPr>
              <a:t>Dòng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này</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yêu</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cầu</a:t>
            </a:r>
            <a:r>
              <a:rPr lang="en-US" spc="-20" dirty="0">
                <a:latin typeface="Times New Roman" panose="02020603050405020304" pitchFamily="18" charset="0"/>
                <a:ea typeface="SimSun" panose="02010600030101010101" pitchFamily="2" charset="-122"/>
              </a:rPr>
              <a:t> Python </a:t>
            </a:r>
            <a:r>
              <a:rPr lang="en-US" spc="-20" dirty="0" err="1">
                <a:latin typeface="Times New Roman" panose="02020603050405020304" pitchFamily="18" charset="0"/>
                <a:ea typeface="SimSun" panose="02010600030101010101" pitchFamily="2" charset="-122"/>
              </a:rPr>
              <a:t>gọi</a:t>
            </a:r>
            <a:r>
              <a:rPr lang="en-US" spc="-20" dirty="0">
                <a:latin typeface="Times New Roman" panose="02020603050405020304" pitchFamily="18" charset="0"/>
                <a:ea typeface="SimSun" panose="02010600030101010101" pitchFamily="2" charset="-122"/>
              </a:rPr>
              <a:t> __</a:t>
            </a:r>
            <a:r>
              <a:rPr lang="en-US" spc="-20" dirty="0" err="1">
                <a:latin typeface="Times New Roman" panose="02020603050405020304" pitchFamily="18" charset="0"/>
                <a:ea typeface="SimSun" panose="02010600030101010101" pitchFamily="2" charset="-122"/>
              </a:rPr>
              <a:t>init</a:t>
            </a:r>
            <a:r>
              <a:rPr lang="en-US" spc="-20" dirty="0">
                <a:latin typeface="Times New Roman" panose="02020603050405020304" pitchFamily="18" charset="0"/>
                <a:ea typeface="SimSun" panose="02010600030101010101" pitchFamily="2" charset="-122"/>
              </a:rPr>
              <a:t> __() </a:t>
            </a:r>
            <a:r>
              <a:rPr lang="en-US" spc="-20" dirty="0" err="1">
                <a:latin typeface="Times New Roman" panose="02020603050405020304" pitchFamily="18" charset="0"/>
                <a:ea typeface="SimSun" panose="02010600030101010101" pitchFamily="2" charset="-122"/>
              </a:rPr>
              <a:t>từ</a:t>
            </a:r>
            <a:r>
              <a:rPr lang="en-US" spc="-20" dirty="0">
                <a:latin typeface="Times New Roman" panose="02020603050405020304" pitchFamily="18" charset="0"/>
                <a:ea typeface="SimSun" panose="02010600030101010101" pitchFamily="2" charset="-122"/>
              </a:rPr>
              <a:t> Car, </a:t>
            </a:r>
            <a:r>
              <a:rPr lang="en-US" spc="-20" dirty="0" err="1">
                <a:latin typeface="Times New Roman" panose="02020603050405020304" pitchFamily="18" charset="0"/>
                <a:ea typeface="SimSun" panose="02010600030101010101" pitchFamily="2" charset="-122"/>
              </a:rPr>
              <a:t>cung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cấp</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cho</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một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thể</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hiện</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ElectricCar</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tất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cả</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các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thuộc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tính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xác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định</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trong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phương</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thức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đó</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Tên</a:t>
            </a:r>
            <a:r>
              <a:rPr lang="en-US" spc="-20" dirty="0">
                <a:latin typeface="Times New Roman" panose="02020603050405020304" pitchFamily="18" charset="0"/>
                <a:ea typeface="SimSun" panose="02010600030101010101" pitchFamily="2" charset="-122"/>
              </a:rPr>
              <a:t> super </a:t>
            </a:r>
            <a:r>
              <a:rPr lang="en-US" spc="-20" dirty="0" err="1">
                <a:latin typeface="Times New Roman" panose="02020603050405020304" pitchFamily="18" charset="0"/>
                <a:ea typeface="SimSun" panose="02010600030101010101" pitchFamily="2" charset="-122"/>
              </a:rPr>
              <a:t>xuất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phát</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từ</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quy</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ước</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gọi</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lớp</a:t>
            </a:r>
            <a:r>
              <a:rPr lang="en-US" spc="-20" dirty="0">
                <a:latin typeface="Times New Roman" panose="02020603050405020304" pitchFamily="18" charset="0"/>
                <a:ea typeface="SimSun" panose="02010600030101010101" pitchFamily="2" charset="-122"/>
              </a:rPr>
              <a:t> cha </a:t>
            </a:r>
            <a:r>
              <a:rPr lang="en-US" spc="-20" dirty="0" err="1">
                <a:latin typeface="Times New Roman" panose="02020603050405020304" pitchFamily="18" charset="0"/>
                <a:ea typeface="SimSun" panose="02010600030101010101" pitchFamily="2" charset="-122"/>
              </a:rPr>
              <a:t>là</a:t>
            </a:r>
            <a:r>
              <a:rPr lang="en-US" spc="-20" dirty="0">
                <a:latin typeface="Times New Roman" panose="02020603050405020304" pitchFamily="18" charset="0"/>
                <a:ea typeface="SimSun" panose="02010600030101010101" pitchFamily="2" charset="-122"/>
              </a:rPr>
              <a:t> superclass </a:t>
            </a:r>
            <a:r>
              <a:rPr lang="en-US" spc="-20" dirty="0" err="1">
                <a:latin typeface="Times New Roman" panose="02020603050405020304" pitchFamily="18" charset="0"/>
                <a:ea typeface="SimSun" panose="02010600030101010101" pitchFamily="2" charset="-122"/>
              </a:rPr>
              <a:t>và</a:t>
            </a:r>
            <a:r>
              <a:rPr lang="en-US" spc="-20" dirty="0">
                <a:latin typeface="Times New Roman" panose="02020603050405020304" pitchFamily="18" charset="0"/>
                <a:ea typeface="SimSun" panose="02010600030101010101" pitchFamily="2" charset="-122"/>
              </a:rPr>
              <a:t> </a:t>
            </a:r>
            <a:r>
              <a:rPr lang="en-US" spc="-20" dirty="0" err="1">
                <a:latin typeface="Times New Roman" panose="02020603050405020304" pitchFamily="18" charset="0"/>
                <a:ea typeface="SimSun" panose="02010600030101010101" pitchFamily="2" charset="-122"/>
              </a:rPr>
              <a:t>lớp</a:t>
            </a:r>
            <a:r>
              <a:rPr lang="en-US" spc="-20" dirty="0">
                <a:latin typeface="Times New Roman" panose="02020603050405020304" pitchFamily="18" charset="0"/>
                <a:ea typeface="SimSun" panose="02010600030101010101" pitchFamily="2" charset="-122"/>
              </a:rPr>
              <a:t> con </a:t>
            </a:r>
            <a:r>
              <a:rPr lang="en-US" spc="-20" dirty="0" err="1">
                <a:latin typeface="Times New Roman" panose="02020603050405020304" pitchFamily="18" charset="0"/>
                <a:ea typeface="SimSun" panose="02010600030101010101" pitchFamily="2" charset="-122"/>
              </a:rPr>
              <a:t>là</a:t>
            </a:r>
            <a:r>
              <a:rPr lang="en-US" spc="-20" dirty="0">
                <a:latin typeface="Times New Roman" panose="02020603050405020304" pitchFamily="18" charset="0"/>
                <a:ea typeface="SimSun" panose="02010600030101010101" pitchFamily="2" charset="-122"/>
              </a:rPr>
              <a:t> subclass.</a:t>
            </a:r>
          </a:p>
        </p:txBody>
      </p:sp>
      <p:sp>
        <p:nvSpPr>
          <p:cNvPr id="11" name="Rectangle 10"/>
          <p:cNvSpPr/>
          <p:nvPr/>
        </p:nvSpPr>
        <p:spPr>
          <a:xfrm>
            <a:off x="408214" y="4825312"/>
            <a:ext cx="11783786" cy="707886"/>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Tại</a:t>
            </a:r>
            <a:r>
              <a:rPr lang="en-US" dirty="0">
                <a:latin typeface="Times New Roman" panose="02020603050405020304" pitchFamily="18" charset="0"/>
                <a:ea typeface="SimSun" panose="02010600030101010101" pitchFamily="2" charset="-122"/>
              </a:rPr>
              <a:t> </a:t>
            </a:r>
            <a:r>
              <a:rPr lang="zh-CN" altLang="en-US" dirty="0">
                <a:latin typeface="Times New Roman" panose="02020603050405020304" pitchFamily="18" charset="0"/>
                <a:ea typeface="SimSun" panose="02010600030101010101" pitchFamily="2" charset="-122"/>
                <a:cs typeface="Times New Roman" panose="02020603050405020304" pitchFamily="18" charset="0"/>
              </a:rPr>
              <a:t>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chúng</a:t>
            </a:r>
            <a:r>
              <a:rPr lang="en-US" dirty="0">
                <a:latin typeface="Times New Roman" panose="02020603050405020304" pitchFamily="18" charset="0"/>
                <a:ea typeface="SimSun" panose="02010600030101010101" pitchFamily="2" charset="-122"/>
              </a:rPr>
              <a:t> ta </a:t>
            </a:r>
            <a:r>
              <a:rPr lang="en-US" dirty="0" err="1">
                <a:latin typeface="Times New Roman" panose="02020603050405020304" pitchFamily="18" charset="0"/>
                <a:ea typeface="SimSun" panose="02010600030101010101" pitchFamily="2" charset="-122"/>
              </a:rPr>
              <a:t>xác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định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lớp</a:t>
            </a:r>
            <a:r>
              <a:rPr lang="en-US" dirty="0">
                <a:latin typeface="Times New Roman" panose="02020603050405020304" pitchFamily="18" charset="0"/>
                <a:ea typeface="SimSun" panose="02010600030101010101" pitchFamily="2" charset="-122"/>
              </a:rPr>
              <a:t> con, </a:t>
            </a:r>
            <a:r>
              <a:rPr lang="en-US" dirty="0" err="1">
                <a:latin typeface="Times New Roman" panose="02020603050405020304" pitchFamily="18" charset="0"/>
                <a:ea typeface="SimSun" panose="02010600030101010101" pitchFamily="2" charset="-122"/>
              </a:rPr>
              <a:t>ElectricCar</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Tên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của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lớp</a:t>
            </a:r>
            <a:r>
              <a:rPr lang="en-US" dirty="0">
                <a:latin typeface="Times New Roman" panose="02020603050405020304" pitchFamily="18" charset="0"/>
                <a:ea typeface="SimSun" panose="02010600030101010101" pitchFamily="2" charset="-122"/>
              </a:rPr>
              <a:t> cha </a:t>
            </a:r>
            <a:r>
              <a:rPr lang="en-US" dirty="0" err="1">
                <a:latin typeface="Times New Roman" panose="02020603050405020304" pitchFamily="18" charset="0"/>
                <a:ea typeface="SimSun" panose="02010600030101010101" pitchFamily="2" charset="-122"/>
              </a:rPr>
              <a:t>phải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được</a:t>
            </a:r>
            <a:r>
              <a:rPr lang="en-US" dirty="0">
                <a:latin typeface="Times New Roman" panose="02020603050405020304" pitchFamily="18" charset="0"/>
                <a:ea typeface="SimSun" panose="02010600030101010101" pitchFamily="2" charset="-122"/>
              </a:rPr>
              <a:t> bao </a:t>
            </a:r>
            <a:r>
              <a:rPr lang="en-US" dirty="0" err="1">
                <a:latin typeface="Times New Roman" panose="02020603050405020304" pitchFamily="18" charset="0"/>
                <a:ea typeface="SimSun" panose="02010600030101010101" pitchFamily="2" charset="-122"/>
              </a:rPr>
              <a:t>gồm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trong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dấu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ngoặc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đơn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trong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định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nghĩa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của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lớp</a:t>
            </a:r>
            <a:r>
              <a:rPr lang="en-US" dirty="0">
                <a:latin typeface="Times New Roman" panose="02020603050405020304" pitchFamily="18" charset="0"/>
                <a:ea typeface="SimSun" panose="02010600030101010101" pitchFamily="2" charset="-122"/>
              </a:rPr>
              <a:t> con. </a:t>
            </a:r>
            <a:r>
              <a:rPr lang="en-US" dirty="0" err="1">
                <a:latin typeface="Times New Roman" panose="02020603050405020304" pitchFamily="18" charset="0"/>
                <a:ea typeface="SimSun" panose="02010600030101010101" pitchFamily="2" charset="-122"/>
              </a:rPr>
              <a:t>Phương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thức</a:t>
            </a:r>
            <a:r>
              <a:rPr lang="en-US" dirty="0">
                <a:latin typeface="Times New Roman" panose="02020603050405020304" pitchFamily="18" charset="0"/>
                <a:ea typeface="SimSun" panose="02010600030101010101" pitchFamily="2" charset="-122"/>
              </a:rPr>
              <a:t> __</a:t>
            </a:r>
            <a:r>
              <a:rPr lang="en-US" dirty="0" err="1">
                <a:latin typeface="Times New Roman" panose="02020603050405020304" pitchFamily="18" charset="0"/>
                <a:ea typeface="SimSun" panose="02010600030101010101" pitchFamily="2" charset="-122"/>
              </a:rPr>
              <a:t>init</a:t>
            </a:r>
            <a:r>
              <a:rPr lang="en-US" dirty="0">
                <a:latin typeface="Times New Roman" panose="02020603050405020304" pitchFamily="18" charset="0"/>
                <a:ea typeface="SimSun" panose="02010600030101010101" pitchFamily="2" charset="-122"/>
              </a:rPr>
              <a:t> __() </a:t>
            </a:r>
            <a:r>
              <a:rPr lang="en-US" dirty="0" err="1">
                <a:latin typeface="Times New Roman" panose="02020603050405020304" pitchFamily="18" charset="0"/>
                <a:ea typeface="SimSun" panose="02010600030101010101" pitchFamily="2" charset="-122"/>
              </a:rPr>
              <a:t>tại</a:t>
            </a:r>
            <a:r>
              <a:rPr lang="en-US" dirty="0">
                <a:latin typeface="Times New Roman" panose="02020603050405020304" pitchFamily="18" charset="0"/>
                <a:ea typeface="SimSun" panose="02010600030101010101" pitchFamily="2" charset="-122"/>
              </a:rPr>
              <a:t> </a:t>
            </a:r>
            <a:r>
              <a:rPr lang="zh-CN" altLang="en-US" dirty="0">
                <a:latin typeface="Times New Roman" panose="02020603050405020304" pitchFamily="18" charset="0"/>
                <a:ea typeface="SimSun" panose="02010600030101010101" pitchFamily="2" charset="-122"/>
                <a:cs typeface="Times New Roman" panose="02020603050405020304" pitchFamily="18" charset="0"/>
              </a:rPr>
              <a:t>②</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lấy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thông</a:t>
            </a:r>
            <a:r>
              <a:rPr lang="en-US" dirty="0">
                <a:latin typeface="Times New Roman" panose="02020603050405020304" pitchFamily="18" charset="0"/>
                <a:ea typeface="SimSun" panose="02010600030101010101" pitchFamily="2" charset="-122"/>
              </a:rPr>
              <a:t> tin </a:t>
            </a:r>
            <a:r>
              <a:rPr lang="en-US" dirty="0" err="1">
                <a:latin typeface="Times New Roman" panose="02020603050405020304" pitchFamily="18" charset="0"/>
                <a:ea typeface="SimSun" panose="02010600030101010101" pitchFamily="2" charset="-122"/>
              </a:rPr>
              <a:t>cần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thiết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tạo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hiện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của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lớp</a:t>
            </a:r>
            <a:r>
              <a:rPr lang="en-US" dirty="0">
                <a:latin typeface="Times New Roman" panose="02020603050405020304" pitchFamily="18" charset="0"/>
                <a:ea typeface="SimSun" panose="02010600030101010101" pitchFamily="2" charset="-122"/>
              </a:rPr>
              <a:t> Car.</a:t>
            </a:r>
            <a:endParaRPr lang="en-US" dirty="0"/>
          </a:p>
        </p:txBody>
      </p:sp>
    </p:spTree>
    <p:extLst>
      <p:ext uri="{BB962C8B-B14F-4D97-AF65-F5344CB8AC3E}">
        <p14:creationId xmlns:p14="http://schemas.microsoft.com/office/powerpoint/2010/main" val="1994094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atin typeface="Calibri Light" panose="020F0302020204030204" pitchFamily="34" charset="0"/>
                <a:cs typeface="Calibri Light" panose="020F0302020204030204" pitchFamily="34" charset="0"/>
              </a:rPr>
              <a:t>Phương thức __init __() cho lớp con</a:t>
            </a:r>
            <a:endParaRPr lang="en-US"/>
          </a:p>
        </p:txBody>
      </p:sp>
      <p:sp>
        <p:nvSpPr>
          <p:cNvPr id="5" name="Rectangle 4"/>
          <p:cNvSpPr/>
          <p:nvPr/>
        </p:nvSpPr>
        <p:spPr>
          <a:xfrm>
            <a:off x="1097279" y="1963113"/>
            <a:ext cx="10058401" cy="1833643"/>
          </a:xfrm>
          <a:prstGeom prst="rect">
            <a:avLst/>
          </a:prstGeom>
        </p:spPr>
        <p:txBody>
          <a:bodyPr wrap="square">
            <a:spAutoFit/>
          </a:bodyPr>
          <a:lstStyle/>
          <a:p>
            <a:pPr algn="just">
              <a:lnSpc>
                <a:spcPct val="115000"/>
              </a:lnSpc>
              <a:spcBef>
                <a:spcPts val="300"/>
              </a:spcBef>
              <a:spcAft>
                <a:spcPts val="300"/>
              </a:spcAft>
            </a:pPr>
            <a:r>
              <a:rPr lang="en-US" sz="2000" spc="-20">
                <a:latin typeface="Times New Roman" panose="02020603050405020304" pitchFamily="18" charset="0"/>
                <a:ea typeface="SimSun" panose="02010600030101010101" pitchFamily="2" charset="-122"/>
              </a:rPr>
              <a:t>Khi phương thức __init __() được định nghĩa trong ElectricCar được gọi, đến lượt nó ra lệnh cho Python gọi phương thức __init __() được định nghĩa trong lớp cha Car. Chúng ta cung cấp các đối số 'tesla', 'model s' và 2019. Ngoài __init __(), không có thuộc tính hoặc phương thức nào đặc biệt của một chiếc ô tô điện. Tại thời điểm này, chúng ta chỉ đảm bảo ô tô điện có các hành vi tương ứng của ô tô:</a:t>
            </a:r>
          </a:p>
        </p:txBody>
      </p:sp>
      <p:sp>
        <p:nvSpPr>
          <p:cNvPr id="7" name="Rectangle 6"/>
          <p:cNvSpPr/>
          <p:nvPr/>
        </p:nvSpPr>
        <p:spPr>
          <a:xfrm>
            <a:off x="1097279" y="3883959"/>
            <a:ext cx="2417970" cy="410882"/>
          </a:xfrm>
          <a:prstGeom prst="rect">
            <a:avLst/>
          </a:prstGeom>
        </p:spPr>
        <p:txBody>
          <a:bodyPr wrap="none">
            <a:spAutoFit/>
          </a:bodyPr>
          <a:lstStyle/>
          <a:p>
            <a:pPr algn="just">
              <a:lnSpc>
                <a:spcPct val="115000"/>
              </a:lnSpc>
              <a:spcBef>
                <a:spcPts val="300"/>
              </a:spcBef>
              <a:spcAft>
                <a:spcPts val="300"/>
              </a:spcAft>
            </a:pPr>
            <a:r>
              <a:rPr lang="en-US" spc="-20">
                <a:solidFill>
                  <a:srgbClr val="A6A6A6"/>
                </a:solidFill>
                <a:latin typeface="Consolas" panose="020B0609020204030204" pitchFamily="49" charset="0"/>
                <a:ea typeface="SimSun" panose="02010600030101010101" pitchFamily="2" charset="-122"/>
                <a:cs typeface="Times New Roman" panose="02020603050405020304" pitchFamily="18" charset="0"/>
              </a:rPr>
              <a:t>2019 Tesla Model S</a:t>
            </a:r>
          </a:p>
        </p:txBody>
      </p:sp>
      <p:sp>
        <p:nvSpPr>
          <p:cNvPr id="9" name="Rectangle 8"/>
          <p:cNvSpPr/>
          <p:nvPr/>
        </p:nvSpPr>
        <p:spPr>
          <a:xfrm>
            <a:off x="1097278" y="4382044"/>
            <a:ext cx="10058401" cy="771814"/>
          </a:xfrm>
          <a:prstGeom prst="rect">
            <a:avLst/>
          </a:prstGeom>
        </p:spPr>
        <p:txBody>
          <a:bodyPr wrap="square">
            <a:spAutoFit/>
          </a:bodyPr>
          <a:lstStyle/>
          <a:p>
            <a:pPr algn="just">
              <a:lnSpc>
                <a:spcPct val="115000"/>
              </a:lnSpc>
              <a:spcBef>
                <a:spcPts val="300"/>
              </a:spcBef>
              <a:spcAft>
                <a:spcPts val="300"/>
              </a:spcAft>
            </a:pPr>
            <a:r>
              <a:rPr lang="en-US" sz="2000" spc="-20">
                <a:latin typeface="Times New Roman" panose="02020603050405020304" pitchFamily="18" charset="0"/>
                <a:ea typeface="SimSun" panose="02010600030101010101" pitchFamily="2" charset="-122"/>
              </a:rPr>
              <a:t>Thực thể ElectricCar hoạt động giống như một thực thể Car, vì vậy bây giờ chúng ta có thể bắt đầu xác định các thuộc tính và phương thức cụ thể cho ô tô điện.</a:t>
            </a:r>
          </a:p>
        </p:txBody>
      </p:sp>
    </p:spTree>
    <p:extLst>
      <p:ext uri="{BB962C8B-B14F-4D97-AF65-F5344CB8AC3E}">
        <p14:creationId xmlns:p14="http://schemas.microsoft.com/office/powerpoint/2010/main" val="472498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vi-VN" dirty="0">
                <a:latin typeface="Calibri Light" panose="020F0302020204030204" pitchFamily="34" charset="0"/>
                <a:cs typeface="Calibri Light" panose="020F0302020204030204" pitchFamily="34" charset="0"/>
              </a:rPr>
              <a:t>Định nghĩa các thuộc tính, phương thức lớp con</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1097280" y="1845734"/>
            <a:ext cx="10058400" cy="668866"/>
          </a:xfrm>
        </p:spPr>
        <p:txBody>
          <a:bodyPr/>
          <a:lstStyle/>
          <a:p>
            <a:r>
              <a:rPr lang="vi-VN"/>
              <a:t>Thêm một thuộc tính đặc biệt cho ô tô điện (ví dụ là pin) và một phương thức để thông báo về thuộc tính này</a:t>
            </a:r>
            <a:endParaRPr lang="en-US"/>
          </a:p>
        </p:txBody>
      </p:sp>
      <p:sp>
        <p:nvSpPr>
          <p:cNvPr id="5" name="Rectangle 4"/>
          <p:cNvSpPr/>
          <p:nvPr/>
        </p:nvSpPr>
        <p:spPr>
          <a:xfrm>
            <a:off x="1097280" y="2985967"/>
            <a:ext cx="10332720" cy="3262432"/>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class 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--snip--</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class </a:t>
            </a:r>
            <a:r>
              <a:rPr lang="en-US" sz="1400" spc="-20" dirty="0" err="1">
                <a:latin typeface="Courier New" panose="02070309020205020404" pitchFamily="49" charset="0"/>
                <a:ea typeface="SimSun" panose="02010600030101010101" pitchFamily="2" charset="-122"/>
              </a:rPr>
              <a:t>ElectricCar</a:t>
            </a:r>
            <a:r>
              <a:rPr lang="en-US" sz="1400" spc="-20" dirty="0">
                <a:latin typeface="Courier New" panose="02070309020205020404" pitchFamily="49" charset="0"/>
                <a:ea typeface="SimSun" panose="02010600030101010101" pitchFamily="2" charset="-122"/>
              </a:rPr>
              <a:t>(Car):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"""Represent aspects of a car, specific to electric vehicles."""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def __</a:t>
            </a:r>
            <a:r>
              <a:rPr lang="en-US" sz="1400" spc="-20" dirty="0" err="1">
                <a:latin typeface="Courier New" panose="02070309020205020404" pitchFamily="49" charset="0"/>
                <a:ea typeface="SimSun" panose="02010600030101010101" pitchFamily="2" charset="-122"/>
              </a:rPr>
              <a:t>init</a:t>
            </a:r>
            <a:r>
              <a:rPr lang="en-US" sz="1400" spc="-20" dirty="0">
                <a:latin typeface="Courier New" panose="02070309020205020404" pitchFamily="49" charset="0"/>
                <a:ea typeface="SimSun" panose="02010600030101010101" pitchFamily="2" charset="-122"/>
              </a:rPr>
              <a:t>__(self, make, model, year):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super().__</a:t>
            </a:r>
            <a:r>
              <a:rPr lang="en-US" sz="1400" spc="-20" dirty="0" err="1">
                <a:latin typeface="Courier New" panose="02070309020205020404" pitchFamily="49" charset="0"/>
                <a:ea typeface="SimSun" panose="02010600030101010101" pitchFamily="2" charset="-122"/>
              </a:rPr>
              <a:t>init</a:t>
            </a:r>
            <a:r>
              <a:rPr lang="en-US" sz="1400" spc="-20" dirty="0">
                <a:latin typeface="Courier New" panose="02070309020205020404" pitchFamily="49" charset="0"/>
                <a:ea typeface="SimSun" panose="02010600030101010101" pitchFamily="2" charset="-122"/>
              </a:rPr>
              <a:t>__(make, model, year)</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self.battery_size</a:t>
            </a:r>
            <a:r>
              <a:rPr lang="en-US" sz="1400" spc="-20" dirty="0">
                <a:latin typeface="Courier New" panose="02070309020205020404" pitchFamily="49" charset="0"/>
                <a:ea typeface="SimSun" panose="02010600030101010101" pitchFamily="2" charset="-122"/>
              </a:rPr>
              <a:t> = 75</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a:latin typeface="Courier New" panose="02070309020205020404" pitchFamily="49" charset="0"/>
                <a:ea typeface="SimSun" panose="02010600030101010101" pitchFamily="2" charset="-122"/>
              </a:rPr>
              <a:t>	def </a:t>
            </a:r>
            <a:r>
              <a:rPr lang="en-US" sz="1400" spc="-20" dirty="0" err="1">
                <a:latin typeface="Courier New" panose="02070309020205020404" pitchFamily="49" charset="0"/>
                <a:ea typeface="SimSun" panose="02010600030101010101" pitchFamily="2" charset="-122"/>
              </a:rPr>
              <a:t>describe_battery</a:t>
            </a:r>
            <a:r>
              <a:rPr lang="en-US" sz="1400" spc="-20" dirty="0">
                <a:latin typeface="Courier New" panose="02070309020205020404" pitchFamily="49" charset="0"/>
                <a:ea typeface="SimSun" panose="02010600030101010101" pitchFamily="2" charset="-122"/>
              </a:rPr>
              <a:t>(self):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 a statement describing the battery size."""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f"This</a:t>
            </a:r>
            <a:r>
              <a:rPr lang="en-US" sz="1400" spc="-20" dirty="0">
                <a:latin typeface="Courier New" panose="02070309020205020404" pitchFamily="49" charset="0"/>
                <a:ea typeface="SimSun" panose="02010600030101010101" pitchFamily="2" charset="-122"/>
              </a:rPr>
              <a:t> car has a {</a:t>
            </a:r>
            <a:r>
              <a:rPr lang="en-US" sz="1400" spc="-20" dirty="0" err="1">
                <a:latin typeface="Courier New" panose="02070309020205020404" pitchFamily="49" charset="0"/>
                <a:ea typeface="SimSun" panose="02010600030101010101" pitchFamily="2" charset="-122"/>
              </a:rPr>
              <a:t>self.battery_size</a:t>
            </a:r>
            <a:r>
              <a:rPr lang="en-US" sz="1400" spc="-20" dirty="0">
                <a:latin typeface="Courier New" panose="02070309020205020404" pitchFamily="49" charset="0"/>
                <a:ea typeface="SimSun" panose="02010600030101010101" pitchFamily="2" charset="-122"/>
              </a:rPr>
              <a:t>}-kWh battery.")</a:t>
            </a:r>
          </a:p>
        </p:txBody>
      </p:sp>
    </p:spTree>
    <p:extLst>
      <p:ext uri="{BB962C8B-B14F-4D97-AF65-F5344CB8AC3E}">
        <p14:creationId xmlns:p14="http://schemas.microsoft.com/office/powerpoint/2010/main" val="330552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libri Light" panose="020F0302020204030204" pitchFamily="34" charset="0"/>
                <a:cs typeface="Calibri Light" panose="020F0302020204030204" pitchFamily="34" charset="0"/>
              </a:rPr>
              <a:t>Định nghĩa các thuộc tính, phương thức lớp con</a:t>
            </a:r>
            <a:endParaRPr lang="en-US" dirty="0"/>
          </a:p>
        </p:txBody>
      </p:sp>
      <p:sp>
        <p:nvSpPr>
          <p:cNvPr id="5" name="Rectangle 4"/>
          <p:cNvSpPr/>
          <p:nvPr/>
        </p:nvSpPr>
        <p:spPr>
          <a:xfrm>
            <a:off x="1097279" y="1932192"/>
            <a:ext cx="6463453" cy="981423"/>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my_tesla = ElectricCar('tesla', 'model s', 2019)</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print(my_tesla.get_descriptive_name())</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my_tesla.describe_battery()</a:t>
            </a:r>
          </a:p>
        </p:txBody>
      </p:sp>
      <p:sp>
        <p:nvSpPr>
          <p:cNvPr id="7" name="Rectangle 6"/>
          <p:cNvSpPr/>
          <p:nvPr/>
        </p:nvSpPr>
        <p:spPr>
          <a:xfrm>
            <a:off x="1097279" y="3108447"/>
            <a:ext cx="6096000" cy="649024"/>
          </a:xfrm>
          <a:prstGeom prst="rect">
            <a:avLst/>
          </a:prstGeom>
        </p:spPr>
        <p:txBody>
          <a:bodyPr>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2019 Tesla Model 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This car has a 75-kWh battery.</a:t>
            </a:r>
          </a:p>
        </p:txBody>
      </p:sp>
      <p:sp>
        <p:nvSpPr>
          <p:cNvPr id="9" name="Rectangle 8"/>
          <p:cNvSpPr/>
          <p:nvPr/>
        </p:nvSpPr>
        <p:spPr>
          <a:xfrm>
            <a:off x="1097278" y="3861769"/>
            <a:ext cx="10058401" cy="646331"/>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Không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giới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hạn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về</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lượng</a:t>
            </a:r>
            <a:r>
              <a:rPr lang="en-US" dirty="0">
                <a:latin typeface="Times New Roman" panose="02020603050405020304" pitchFamily="18" charset="0"/>
                <a:ea typeface="SimSun" panose="02010600030101010101" pitchFamily="2" charset="-122"/>
              </a:rPr>
              <a:t> ta </a:t>
            </a:r>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chuyên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biệt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hóa</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lớp</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ElectricCar</a:t>
            </a:r>
            <a:r>
              <a:rPr lang="en-US" dirty="0">
                <a:latin typeface="Times New Roman" panose="02020603050405020304" pitchFamily="18" charset="0"/>
                <a:ea typeface="SimSun" panose="02010600030101010101" pitchFamily="2" charset="-122"/>
              </a:rPr>
              <a:t>. Ta </a:t>
            </a:r>
            <a:r>
              <a:rPr lang="en-US" dirty="0" err="1">
                <a:latin typeface="Times New Roman" panose="02020603050405020304" pitchFamily="18" charset="0"/>
                <a:ea typeface="SimSun" panose="02010600030101010101" pitchFamily="2" charset="-122"/>
              </a:rPr>
              <a:t>có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thêm</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nhiều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thuộc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tính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phương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thức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tùy</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ý</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để</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tạo</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mô</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hình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chiếc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ô</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tô</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điện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ở</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bất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kỳ</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mức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độ</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chính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xác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nào</a:t>
            </a:r>
            <a:r>
              <a:rPr lang="en-US" dirty="0">
                <a:latin typeface="Times New Roman" panose="02020603050405020304" pitchFamily="18" charset="0"/>
                <a:ea typeface="SimSun" panose="02010600030101010101" pitchFamily="2" charset="-122"/>
              </a:rPr>
              <a:t> ta </a:t>
            </a:r>
            <a:r>
              <a:rPr lang="en-US" dirty="0" err="1">
                <a:latin typeface="Times New Roman" panose="02020603050405020304" pitchFamily="18" charset="0"/>
                <a:ea typeface="SimSun" panose="02010600030101010101" pitchFamily="2" charset="-122"/>
              </a:rPr>
              <a:t>cần</a:t>
            </a:r>
            <a:endParaRPr lang="en-US" dirty="0"/>
          </a:p>
        </p:txBody>
      </p:sp>
    </p:spTree>
    <p:extLst>
      <p:ext uri="{BB962C8B-B14F-4D97-AF65-F5344CB8AC3E}">
        <p14:creationId xmlns:p14="http://schemas.microsoft.com/office/powerpoint/2010/main" val="3832973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vi-VN">
                <a:latin typeface="Calibri Light" panose="020F0302020204030204" pitchFamily="34" charset="0"/>
                <a:cs typeface="Calibri Light" panose="020F0302020204030204" pitchFamily="34" charset="0"/>
              </a:rPr>
              <a:t>Ghi đè phương thức từ lớp cha</a:t>
            </a:r>
            <a:endParaRPr lang="en-US">
              <a:latin typeface="Calibri Light" panose="020F0302020204030204" pitchFamily="34" charset="0"/>
              <a:cs typeface="Calibri Light" panose="020F0302020204030204" pitchFamily="34" charset="0"/>
            </a:endParaRPr>
          </a:p>
        </p:txBody>
      </p:sp>
      <p:sp>
        <p:nvSpPr>
          <p:cNvPr id="5" name="Rectangle 4"/>
          <p:cNvSpPr/>
          <p:nvPr/>
        </p:nvSpPr>
        <p:spPr>
          <a:xfrm>
            <a:off x="1097280" y="1973702"/>
            <a:ext cx="10058400" cy="923330"/>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Để ghi đè phương thức của lớp cha, ta định nghĩa một phương thức trong lớp con có cùng tên với phương thức muốn ghi đè của lớp cha. Python sẽ bỏ qua phương thức của lớp cha và chỉ chú ý đến phương thức ta định nghĩa trong lớp con</a:t>
            </a:r>
            <a:endParaRPr lang="en-US"/>
          </a:p>
        </p:txBody>
      </p:sp>
      <p:sp>
        <p:nvSpPr>
          <p:cNvPr id="7" name="Rectangle 6"/>
          <p:cNvSpPr/>
          <p:nvPr/>
        </p:nvSpPr>
        <p:spPr>
          <a:xfrm>
            <a:off x="1097280" y="3035068"/>
            <a:ext cx="10058400"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Giả sử lớp Car có một phương thức gọi là fill_gas_tank(). Phương thức này là vô nghĩa đối với một chiếc xe chạy hoàn toàn bằng điện, vì vậy ta có thể muốn ghi đè phương thức này.</a:t>
            </a:r>
            <a:endParaRPr lang="en-US"/>
          </a:p>
        </p:txBody>
      </p:sp>
      <p:sp>
        <p:nvSpPr>
          <p:cNvPr id="9" name="Rectangle 8"/>
          <p:cNvSpPr/>
          <p:nvPr/>
        </p:nvSpPr>
        <p:spPr>
          <a:xfrm>
            <a:off x="1097280" y="4138599"/>
            <a:ext cx="8944791" cy="1630831"/>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class </a:t>
            </a:r>
            <a:r>
              <a:rPr lang="en-US" sz="1400" spc="-20" dirty="0" err="1">
                <a:latin typeface="Courier New" panose="02070309020205020404" pitchFamily="49" charset="0"/>
                <a:ea typeface="SimSun" panose="02010600030101010101" pitchFamily="2" charset="-122"/>
              </a:rPr>
              <a:t>ElectricCar</a:t>
            </a:r>
            <a:r>
              <a:rPr lang="en-US" sz="1400" spc="-20" dirty="0">
                <a:latin typeface="Courier New" panose="02070309020205020404" pitchFamily="49" charset="0"/>
                <a:ea typeface="SimSun" panose="02010600030101010101" pitchFamily="2" charset="-122"/>
              </a:rPr>
              <a:t>(Car):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--snip--</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def </a:t>
            </a:r>
            <a:r>
              <a:rPr lang="en-US" sz="1400" spc="-20" dirty="0" err="1">
                <a:latin typeface="Courier New" panose="02070309020205020404" pitchFamily="49" charset="0"/>
                <a:ea typeface="SimSun" panose="02010600030101010101" pitchFamily="2" charset="-122"/>
              </a:rPr>
              <a:t>fill_gas_tank</a:t>
            </a:r>
            <a:r>
              <a:rPr lang="en-US" sz="1400" spc="-20" dirty="0">
                <a:latin typeface="Courier New" panose="02070309020205020404" pitchFamily="49" charset="0"/>
                <a:ea typeface="SimSun" panose="02010600030101010101" pitchFamily="2" charset="-122"/>
              </a:rPr>
              <a:t>(self):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"""Electric cars don't have gas tanks."""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print("This car doesn't need a gas tank!")</a:t>
            </a:r>
          </a:p>
        </p:txBody>
      </p:sp>
    </p:spTree>
    <p:extLst>
      <p:ext uri="{BB962C8B-B14F-4D97-AF65-F5344CB8AC3E}">
        <p14:creationId xmlns:p14="http://schemas.microsoft.com/office/powerpoint/2010/main" val="304919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Nội dung</a:t>
            </a:r>
            <a:endParaRPr lang="en-US" b="1" dirty="0"/>
          </a:p>
        </p:txBody>
      </p:sp>
      <p:sp>
        <p:nvSpPr>
          <p:cNvPr id="3" name="Content Placeholder 2"/>
          <p:cNvSpPr>
            <a:spLocks noGrp="1"/>
          </p:cNvSpPr>
          <p:nvPr>
            <p:ph idx="1"/>
          </p:nvPr>
        </p:nvSpPr>
        <p:spPr/>
        <p:txBody>
          <a:bodyPr/>
          <a:lstStyle/>
          <a:p>
            <a:r>
              <a:rPr lang="en-US" sz="2800">
                <a:latin typeface="Calibri Light" panose="020F0302020204030204" pitchFamily="34" charset="0"/>
                <a:cs typeface="Calibri Light" panose="020F0302020204030204" pitchFamily="34" charset="0"/>
              </a:rPr>
              <a:t>Giới thiệu</a:t>
            </a:r>
          </a:p>
          <a:p>
            <a:r>
              <a:rPr lang="en-US" sz="2800">
                <a:latin typeface="Calibri Light" panose="020F0302020204030204" pitchFamily="34" charset="0"/>
                <a:cs typeface="Calibri Light" panose="020F0302020204030204" pitchFamily="34" charset="0"/>
              </a:rPr>
              <a:t>Tạo và sử dụng lớp</a:t>
            </a:r>
          </a:p>
          <a:p>
            <a:r>
              <a:rPr lang="en-US" sz="2800">
                <a:latin typeface="Calibri Light" panose="020F0302020204030204" pitchFamily="34" charset="0"/>
                <a:cs typeface="Calibri Light" panose="020F0302020204030204" pitchFamily="34" charset="0"/>
              </a:rPr>
              <a:t>Làm việc với lớp và thể hiện của lớp</a:t>
            </a:r>
          </a:p>
          <a:p>
            <a:r>
              <a:rPr lang="en-US" sz="2800">
                <a:latin typeface="Calibri Light" panose="020F0302020204030204" pitchFamily="34" charset="0"/>
                <a:cs typeface="Calibri Light" panose="020F0302020204030204" pitchFamily="34" charset="0"/>
              </a:rPr>
              <a:t>Kế thừa</a:t>
            </a:r>
          </a:p>
          <a:p>
            <a:r>
              <a:rPr lang="en-US" sz="2800">
                <a:latin typeface="Calibri Light" panose="020F0302020204030204" pitchFamily="34" charset="0"/>
                <a:cs typeface="Calibri Light" panose="020F0302020204030204" pitchFamily="34" charset="0"/>
              </a:rPr>
              <a:t>Sử dụng các lớp</a:t>
            </a:r>
          </a:p>
          <a:p>
            <a:r>
              <a:rPr lang="en-US" sz="2800">
                <a:latin typeface="Calibri Light" panose="020F0302020204030204" pitchFamily="34" charset="0"/>
                <a:cs typeface="Calibri Light" panose="020F0302020204030204" pitchFamily="34" charset="0"/>
              </a:rPr>
              <a:t>Thư viện chuẩn của Python</a:t>
            </a:r>
            <a:endParaRPr lang="vi-VN" sz="2800" dirty="0">
              <a:latin typeface="Calibri Light" panose="020F0302020204030204" pitchFamily="34" charset="0"/>
              <a:cs typeface="Calibri Light" panose="020F0302020204030204" pitchFamily="34" charset="0"/>
            </a:endParaRPr>
          </a:p>
          <a:p>
            <a:endParaRPr lang="en-US" dirty="0"/>
          </a:p>
        </p:txBody>
      </p:sp>
    </p:spTree>
    <p:extLst>
      <p:ext uri="{BB962C8B-B14F-4D97-AF65-F5344CB8AC3E}">
        <p14:creationId xmlns:p14="http://schemas.microsoft.com/office/powerpoint/2010/main" val="3197220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Thuộc tính là một thể hiện lớp</a:t>
            </a:r>
          </a:p>
        </p:txBody>
      </p:sp>
      <p:sp>
        <p:nvSpPr>
          <p:cNvPr id="3" name="Content Placeholder 2"/>
          <p:cNvSpPr>
            <a:spLocks noGrp="1"/>
          </p:cNvSpPr>
          <p:nvPr>
            <p:ph idx="1"/>
          </p:nvPr>
        </p:nvSpPr>
        <p:spPr>
          <a:xfrm>
            <a:off x="1097280" y="1845734"/>
            <a:ext cx="10058400" cy="719666"/>
          </a:xfrm>
        </p:spPr>
        <p:txBody>
          <a:bodyPr/>
          <a:lstStyle/>
          <a:p>
            <a:r>
              <a:rPr lang="en-US"/>
              <a:t>M</a:t>
            </a:r>
            <a:r>
              <a:rPr lang="vi-VN"/>
              <a:t>ột phần của một lớp có thể được viết như một lớp riêng biệt. Ta có thể chia lớp lớn của mình thành các lớp nhỏ hơn làm việc cùng nhau.</a:t>
            </a:r>
            <a:endParaRPr lang="en-US"/>
          </a:p>
        </p:txBody>
      </p:sp>
      <p:sp>
        <p:nvSpPr>
          <p:cNvPr id="5" name="Rectangle 4"/>
          <p:cNvSpPr/>
          <p:nvPr/>
        </p:nvSpPr>
        <p:spPr>
          <a:xfrm>
            <a:off x="1260566" y="2986089"/>
            <a:ext cx="8097521" cy="2613023"/>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class Battery:</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 simple attempt to model a battery for an electric car."""</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a:latin typeface="Courier New" panose="02070309020205020404" pitchFamily="49" charset="0"/>
                <a:ea typeface="SimSun" panose="02010600030101010101" pitchFamily="2" charset="-122"/>
              </a:rPr>
              <a:t>	def __</a:t>
            </a:r>
            <a:r>
              <a:rPr lang="en-US" sz="1400" spc="-20" dirty="0" err="1">
                <a:latin typeface="Courier New" panose="02070309020205020404" pitchFamily="49" charset="0"/>
                <a:ea typeface="SimSun" panose="02010600030101010101" pitchFamily="2" charset="-122"/>
              </a:rPr>
              <a:t>init</a:t>
            </a:r>
            <a:r>
              <a:rPr lang="en-US" sz="1400" spc="-20" dirty="0">
                <a:latin typeface="Courier New" panose="02070309020205020404" pitchFamily="49" charset="0"/>
                <a:ea typeface="SimSun" panose="02010600030101010101" pitchFamily="2" charset="-122"/>
              </a:rPr>
              <a:t>__(self, </a:t>
            </a:r>
            <a:r>
              <a:rPr lang="en-US" sz="1400" spc="-20" dirty="0" err="1">
                <a:latin typeface="Courier New" panose="02070309020205020404" pitchFamily="49" charset="0"/>
                <a:ea typeface="SimSun" panose="02010600030101010101" pitchFamily="2" charset="-122"/>
              </a:rPr>
              <a:t>battery_size</a:t>
            </a:r>
            <a:r>
              <a:rPr lang="en-US" sz="1400" spc="-20" dirty="0">
                <a:latin typeface="Courier New" panose="02070309020205020404" pitchFamily="49" charset="0"/>
                <a:ea typeface="SimSun" panose="02010600030101010101" pitchFamily="2" charset="-122"/>
              </a:rPr>
              <a:t>=75):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"""Initialize the battery's attributes."""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self.battery_size</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battery_size</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③</a:t>
            </a:r>
            <a:r>
              <a:rPr lang="en-US" sz="1400" spc="-20" dirty="0">
                <a:latin typeface="Courier New" panose="02070309020205020404" pitchFamily="49" charset="0"/>
                <a:ea typeface="SimSun" panose="02010600030101010101" pitchFamily="2" charset="-122"/>
              </a:rPr>
              <a:t>		def </a:t>
            </a:r>
            <a:r>
              <a:rPr lang="en-US" sz="1400" spc="-20" dirty="0" err="1">
                <a:latin typeface="Courier New" panose="02070309020205020404" pitchFamily="49" charset="0"/>
                <a:ea typeface="SimSun" panose="02010600030101010101" pitchFamily="2" charset="-122"/>
              </a:rPr>
              <a:t>describe_battery</a:t>
            </a:r>
            <a:r>
              <a:rPr lang="en-US" sz="1400" spc="-20" dirty="0">
                <a:latin typeface="Courier New" panose="02070309020205020404" pitchFamily="49" charset="0"/>
                <a:ea typeface="SimSun" panose="02010600030101010101" pitchFamily="2" charset="-122"/>
              </a:rPr>
              <a:t>(self):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 a statement describing the battery size."""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f"This</a:t>
            </a:r>
            <a:r>
              <a:rPr lang="en-US" sz="1400" spc="-20" dirty="0">
                <a:latin typeface="Courier New" panose="02070309020205020404" pitchFamily="49" charset="0"/>
                <a:ea typeface="SimSun" panose="02010600030101010101" pitchFamily="2" charset="-122"/>
              </a:rPr>
              <a:t> car has a {</a:t>
            </a:r>
            <a:r>
              <a:rPr lang="en-US" sz="1400" spc="-20" dirty="0" err="1">
                <a:latin typeface="Courier New" panose="02070309020205020404" pitchFamily="49" charset="0"/>
                <a:ea typeface="SimSun" panose="02010600030101010101" pitchFamily="2" charset="-122"/>
              </a:rPr>
              <a:t>self.battery_size</a:t>
            </a:r>
            <a:r>
              <a:rPr lang="en-US" sz="1400" spc="-20" dirty="0">
                <a:latin typeface="Courier New" panose="02070309020205020404" pitchFamily="49" charset="0"/>
                <a:ea typeface="SimSun" panose="02010600030101010101" pitchFamily="2" charset="-122"/>
              </a:rPr>
              <a:t>}-kWh battery.")</a:t>
            </a:r>
          </a:p>
        </p:txBody>
      </p:sp>
    </p:spTree>
    <p:extLst>
      <p:ext uri="{BB962C8B-B14F-4D97-AF65-F5344CB8AC3E}">
        <p14:creationId xmlns:p14="http://schemas.microsoft.com/office/powerpoint/2010/main" val="4091459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Thuộc tính là một thể hiện lớp</a:t>
            </a:r>
          </a:p>
        </p:txBody>
      </p:sp>
      <p:sp>
        <p:nvSpPr>
          <p:cNvPr id="5" name="Rectangle 4"/>
          <p:cNvSpPr/>
          <p:nvPr/>
        </p:nvSpPr>
        <p:spPr>
          <a:xfrm>
            <a:off x="1007534" y="1833651"/>
            <a:ext cx="10242852" cy="4236544"/>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class </a:t>
            </a:r>
            <a:r>
              <a:rPr lang="en-US" sz="1400" spc="-20" dirty="0" err="1">
                <a:latin typeface="Courier New" panose="02070309020205020404" pitchFamily="49" charset="0"/>
                <a:ea typeface="SimSun" panose="02010600030101010101" pitchFamily="2" charset="-122"/>
              </a:rPr>
              <a:t>ElectricCar</a:t>
            </a:r>
            <a:r>
              <a:rPr lang="en-US" sz="1400" spc="-20" dirty="0">
                <a:latin typeface="Courier New" panose="02070309020205020404" pitchFamily="49" charset="0"/>
                <a:ea typeface="SimSun" panose="02010600030101010101" pitchFamily="2" charset="-122"/>
              </a:rPr>
              <a:t>(Car):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"""Represent aspects of a car, specific to electric vehicles."""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def __</a:t>
            </a:r>
            <a:r>
              <a:rPr lang="en-US" sz="1400" spc="-20" dirty="0" err="1">
                <a:latin typeface="Courier New" panose="02070309020205020404" pitchFamily="49" charset="0"/>
                <a:ea typeface="SimSun" panose="02010600030101010101" pitchFamily="2" charset="-122"/>
              </a:rPr>
              <a:t>init</a:t>
            </a:r>
            <a:r>
              <a:rPr lang="en-US" sz="1400" spc="-20" dirty="0">
                <a:latin typeface="Courier New" panose="02070309020205020404" pitchFamily="49" charset="0"/>
                <a:ea typeface="SimSun" panose="02010600030101010101" pitchFamily="2" charset="-122"/>
              </a:rPr>
              <a:t>__(self, make, model, year):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Initialize attributes of the parent class.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Then initialize attributes specific to an electric 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super().__</a:t>
            </a:r>
            <a:r>
              <a:rPr lang="en-US" sz="1400" spc="-20" dirty="0" err="1">
                <a:latin typeface="Courier New" panose="02070309020205020404" pitchFamily="49" charset="0"/>
                <a:ea typeface="SimSun" panose="02010600030101010101" pitchFamily="2" charset="-122"/>
              </a:rPr>
              <a:t>init</a:t>
            </a:r>
            <a:r>
              <a:rPr lang="en-US" sz="1400" spc="-20" dirty="0">
                <a:latin typeface="Courier New" panose="02070309020205020404" pitchFamily="49" charset="0"/>
                <a:ea typeface="SimSun" panose="02010600030101010101" pitchFamily="2" charset="-122"/>
              </a:rPr>
              <a:t>__(make, model, year)</a:t>
            </a:r>
          </a:p>
          <a:p>
            <a:pPr marL="342900" indent="-342900" algn="just">
              <a:lnSpc>
                <a:spcPct val="115000"/>
              </a:lnSpc>
              <a:spcBef>
                <a:spcPts val="300"/>
              </a:spcBef>
              <a:spcAft>
                <a:spcPts val="300"/>
              </a:spcAft>
              <a:buAutoNum type="circleNumDbPlain" startAt="4"/>
            </a:pPr>
            <a:r>
              <a:rPr lang="en-US" sz="1400" b="1" spc="-20" dirty="0" err="1">
                <a:latin typeface="Courier New" panose="02070309020205020404" pitchFamily="49" charset="0"/>
                <a:ea typeface="SimSun" panose="02010600030101010101" pitchFamily="2" charset="-122"/>
              </a:rPr>
              <a:t>self.battery</a:t>
            </a:r>
            <a:r>
              <a:rPr lang="en-US" sz="1400" b="1" spc="-20" dirty="0">
                <a:latin typeface="Courier New" panose="02070309020205020404" pitchFamily="49" charset="0"/>
                <a:ea typeface="SimSun" panose="02010600030101010101" pitchFamily="2" charset="-122"/>
              </a:rPr>
              <a:t> = Battery()</a:t>
            </a:r>
          </a:p>
          <a:p>
            <a:pPr algn="just">
              <a:lnSpc>
                <a:spcPct val="115000"/>
              </a:lnSpc>
              <a:spcBef>
                <a:spcPts val="300"/>
              </a:spcBef>
              <a:spcAft>
                <a:spcPts val="300"/>
              </a:spcAft>
            </a:pP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my_tesla</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ElectricCar</a:t>
            </a:r>
            <a:r>
              <a:rPr lang="en-US" sz="1400" spc="-20" dirty="0">
                <a:latin typeface="Courier New" panose="02070309020205020404" pitchFamily="49" charset="0"/>
                <a:ea typeface="SimSun" panose="02010600030101010101" pitchFamily="2" charset="-122"/>
              </a:rPr>
              <a:t>('tesla', 'model s', 2019)</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my_tesla.get_descriptive_name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my_tesla.battery.describe_battery</a:t>
            </a:r>
            <a:r>
              <a:rPr lang="en-US" sz="1400" spc="-20" dirty="0">
                <a:latin typeface="Courier New" panose="02070309020205020404" pitchFamily="49" charset="0"/>
                <a:ea typeface="SimSun" panose="02010600030101010101" pitchFamily="2" charset="-122"/>
              </a:rPr>
              <a:t>()</a:t>
            </a:r>
          </a:p>
        </p:txBody>
      </p:sp>
      <p:sp>
        <p:nvSpPr>
          <p:cNvPr id="7" name="Rectangle 6"/>
          <p:cNvSpPr/>
          <p:nvPr/>
        </p:nvSpPr>
        <p:spPr>
          <a:xfrm>
            <a:off x="6747933" y="5421171"/>
            <a:ext cx="3175000" cy="66479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2019 Tesla Model 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This car has a 75-kWh battery.</a:t>
            </a:r>
          </a:p>
        </p:txBody>
      </p:sp>
    </p:spTree>
    <p:extLst>
      <p:ext uri="{BB962C8B-B14F-4D97-AF65-F5344CB8AC3E}">
        <p14:creationId xmlns:p14="http://schemas.microsoft.com/office/powerpoint/2010/main" val="553802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20535"/>
            <a:ext cx="10626634" cy="1450757"/>
          </a:xfrm>
        </p:spPr>
        <p:txBody>
          <a:bodyPr/>
          <a:lstStyle/>
          <a:p>
            <a:r>
              <a:rPr lang="en-US" dirty="0" err="1"/>
              <a:t>Thuộc</a:t>
            </a:r>
            <a:r>
              <a:rPr lang="en-US" dirty="0"/>
              <a:t> </a:t>
            </a:r>
            <a:r>
              <a:rPr lang="en-US" dirty="0" err="1"/>
              <a:t>tính</a:t>
            </a:r>
            <a:r>
              <a:rPr lang="en-US" dirty="0"/>
              <a:t> </a:t>
            </a:r>
            <a:r>
              <a:rPr lang="en-US" dirty="0" err="1"/>
              <a:t>là</a:t>
            </a:r>
            <a:r>
              <a:rPr lang="en-US" dirty="0"/>
              <a:t> </a:t>
            </a:r>
            <a:r>
              <a:rPr lang="en-US" dirty="0" err="1"/>
              <a:t>một</a:t>
            </a:r>
            <a:r>
              <a:rPr lang="en-US" dirty="0"/>
              <a:t> </a:t>
            </a:r>
            <a:r>
              <a:rPr lang="en-US" dirty="0" err="1"/>
              <a:t>thể</a:t>
            </a:r>
            <a:r>
              <a:rPr lang="en-US" dirty="0"/>
              <a:t> </a:t>
            </a:r>
            <a:r>
              <a:rPr lang="en-US" dirty="0" err="1"/>
              <a:t>hiện</a:t>
            </a:r>
            <a:r>
              <a:rPr lang="en-US" dirty="0"/>
              <a:t> </a:t>
            </a:r>
            <a:r>
              <a:rPr lang="en-US" dirty="0" err="1"/>
              <a:t>lớp</a:t>
            </a:r>
            <a:endParaRPr lang="en-US" dirty="0"/>
          </a:p>
        </p:txBody>
      </p:sp>
      <p:sp>
        <p:nvSpPr>
          <p:cNvPr id="3" name="Content Placeholder 2"/>
          <p:cNvSpPr>
            <a:spLocks noGrp="1"/>
          </p:cNvSpPr>
          <p:nvPr>
            <p:ph idx="1"/>
          </p:nvPr>
        </p:nvSpPr>
        <p:spPr>
          <a:xfrm>
            <a:off x="262830" y="1811867"/>
            <a:ext cx="3847253" cy="1617133"/>
          </a:xfrm>
        </p:spPr>
        <p:txBody>
          <a:bodyPr/>
          <a:lstStyle/>
          <a:p>
            <a:pPr marL="0" indent="0">
              <a:buNone/>
            </a:pPr>
            <a:r>
              <a:rPr lang="en-US" dirty="0"/>
              <a:t>T</a:t>
            </a:r>
            <a:r>
              <a:rPr lang="vi-VN" dirty="0"/>
              <a:t>hêm một phương thức khác vào Battery báo cáo phạm vi hoạt động của ô tô dựa trên kích thước pin</a:t>
            </a:r>
            <a:endParaRPr lang="en-US" dirty="0"/>
          </a:p>
        </p:txBody>
      </p:sp>
      <p:sp>
        <p:nvSpPr>
          <p:cNvPr id="5" name="Rectangle 4"/>
          <p:cNvSpPr/>
          <p:nvPr/>
        </p:nvSpPr>
        <p:spPr>
          <a:xfrm>
            <a:off x="4110083" y="1330718"/>
            <a:ext cx="8244116" cy="5527282"/>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class 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--snip--</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class Battery:</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--snip--</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a:t>
            </a:r>
            <a:r>
              <a:rPr lang="en-US" sz="1400" b="1" spc="-20" dirty="0">
                <a:latin typeface="Courier New" panose="02070309020205020404" pitchFamily="49" charset="0"/>
                <a:ea typeface="SimSun" panose="02010600030101010101" pitchFamily="2" charset="-122"/>
              </a:rPr>
              <a:t>def </a:t>
            </a:r>
            <a:r>
              <a:rPr lang="en-US" sz="1400" b="1" spc="-20" dirty="0" err="1">
                <a:latin typeface="Courier New" panose="02070309020205020404" pitchFamily="49" charset="0"/>
                <a:ea typeface="SimSun" panose="02010600030101010101" pitchFamily="2" charset="-122"/>
              </a:rPr>
              <a:t>get_range</a:t>
            </a:r>
            <a:r>
              <a:rPr lang="en-US" sz="1400" b="1" spc="-20" dirty="0">
                <a:latin typeface="Courier New" panose="02070309020205020404" pitchFamily="49" charset="0"/>
                <a:ea typeface="SimSun" panose="02010600030101010101" pitchFamily="2" charset="-122"/>
              </a:rPr>
              <a:t>(self):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 a statement about the range this battery provides."""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if </a:t>
            </a:r>
            <a:r>
              <a:rPr lang="en-US" sz="1400" spc="-20" dirty="0" err="1">
                <a:latin typeface="Courier New" panose="02070309020205020404" pitchFamily="49" charset="0"/>
                <a:ea typeface="SimSun" panose="02010600030101010101" pitchFamily="2" charset="-122"/>
              </a:rPr>
              <a:t>self.battery_size</a:t>
            </a:r>
            <a:r>
              <a:rPr lang="en-US" sz="1400" spc="-20" dirty="0">
                <a:latin typeface="Courier New" panose="02070309020205020404" pitchFamily="49" charset="0"/>
                <a:ea typeface="SimSun" panose="02010600030101010101" pitchFamily="2" charset="-122"/>
              </a:rPr>
              <a:t> == 75: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range = 260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elif</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self.battery_size</a:t>
            </a:r>
            <a:r>
              <a:rPr lang="en-US" sz="1400" spc="-20" dirty="0">
                <a:latin typeface="Courier New" panose="02070309020205020404" pitchFamily="49" charset="0"/>
                <a:ea typeface="SimSun" panose="02010600030101010101" pitchFamily="2" charset="-122"/>
              </a:rPr>
              <a:t> == 100:</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range = 315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a:t>
            </a:r>
            <a:r>
              <a:rPr lang="en-US" sz="1400" spc="-20" dirty="0" err="1">
                <a:latin typeface="Courier New" panose="02070309020205020404" pitchFamily="49" charset="0"/>
                <a:ea typeface="SimSun" panose="02010600030101010101" pitchFamily="2" charset="-122"/>
              </a:rPr>
              <a:t>f"This</a:t>
            </a:r>
            <a:r>
              <a:rPr lang="en-US" sz="1400" spc="-20" dirty="0">
                <a:latin typeface="Courier New" panose="02070309020205020404" pitchFamily="49" charset="0"/>
                <a:ea typeface="SimSun" panose="02010600030101010101" pitchFamily="2" charset="-122"/>
              </a:rPr>
              <a:t> car can go about {range} miles on a full charge.")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class </a:t>
            </a:r>
            <a:r>
              <a:rPr lang="en-US" sz="1400" spc="-20" dirty="0" err="1">
                <a:latin typeface="Courier New" panose="02070309020205020404" pitchFamily="49" charset="0"/>
                <a:ea typeface="SimSun" panose="02010600030101010101" pitchFamily="2" charset="-122"/>
              </a:rPr>
              <a:t>ElectricCar</a:t>
            </a:r>
            <a:r>
              <a:rPr lang="en-US" sz="1400" spc="-20" dirty="0">
                <a:latin typeface="Courier New" panose="02070309020205020404" pitchFamily="49" charset="0"/>
                <a:ea typeface="SimSun" panose="02010600030101010101" pitchFamily="2" charset="-122"/>
              </a:rPr>
              <a:t>(Car):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--snip--</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my_tesla</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ElectricCar</a:t>
            </a:r>
            <a:r>
              <a:rPr lang="en-US" sz="1400" spc="-20" dirty="0">
                <a:latin typeface="Courier New" panose="02070309020205020404" pitchFamily="49" charset="0"/>
                <a:ea typeface="SimSun" panose="02010600030101010101" pitchFamily="2" charset="-122"/>
              </a:rPr>
              <a:t>('tesla', 'model s', 2019)</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my_tesla.get_descriptive_name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my_tesla.battery.describe_battery</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b="1" spc="-20" dirty="0" err="1">
                <a:latin typeface="Courier New" panose="02070309020205020404" pitchFamily="49" charset="0"/>
                <a:ea typeface="SimSun" panose="02010600030101010101" pitchFamily="2" charset="-122"/>
              </a:rPr>
              <a:t>my_tesla.battery.get_range</a:t>
            </a:r>
            <a:r>
              <a:rPr lang="en-US" sz="1400" b="1" spc="-20" dirty="0">
                <a:latin typeface="Courier New" panose="02070309020205020404" pitchFamily="49" charset="0"/>
                <a:ea typeface="SimSun" panose="02010600030101010101" pitchFamily="2" charset="-122"/>
              </a:rPr>
              <a:t>()</a:t>
            </a:r>
          </a:p>
        </p:txBody>
      </p:sp>
      <p:sp>
        <p:nvSpPr>
          <p:cNvPr id="7" name="Rectangle 6"/>
          <p:cNvSpPr/>
          <p:nvPr/>
        </p:nvSpPr>
        <p:spPr>
          <a:xfrm>
            <a:off x="182880" y="4900657"/>
            <a:ext cx="3847253" cy="1237262"/>
          </a:xfrm>
          <a:prstGeom prst="rect">
            <a:avLst/>
          </a:prstGeom>
        </p:spPr>
        <p:txBody>
          <a:bodyPr wrap="square">
            <a:spAutoFit/>
          </a:bodyPr>
          <a:lstStyle/>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2019 Tesla Model S</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This car has a 75-kWh battery.</a:t>
            </a: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This car can go about 260 miles on a full charge.</a:t>
            </a:r>
          </a:p>
        </p:txBody>
      </p:sp>
    </p:spTree>
    <p:extLst>
      <p:ext uri="{BB962C8B-B14F-4D97-AF65-F5344CB8AC3E}">
        <p14:creationId xmlns:p14="http://schemas.microsoft.com/office/powerpoint/2010/main" val="2425563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8.4. Sử dụng các lớp</a:t>
            </a:r>
          </a:p>
        </p:txBody>
      </p:sp>
      <p:sp>
        <p:nvSpPr>
          <p:cNvPr id="3" name="Content Placeholder 2"/>
          <p:cNvSpPr>
            <a:spLocks noGrp="1"/>
          </p:cNvSpPr>
          <p:nvPr>
            <p:ph idx="1"/>
          </p:nvPr>
        </p:nvSpPr>
        <p:spPr/>
        <p:txBody>
          <a:bodyPr/>
          <a:lstStyle/>
          <a:p>
            <a:r>
              <a:rPr lang="vi-VN"/>
              <a:t>Khi thêm nhiều chức năng hơn vào các lớp, các tệp lưu trữ mã nguồn có thể dài ra, ngay cả khi ta đã sử dụng kế thừa đúng cách. </a:t>
            </a:r>
            <a:endParaRPr lang="en-US"/>
          </a:p>
          <a:p>
            <a:r>
              <a:rPr lang="vi-VN"/>
              <a:t>Để phù hợp với triết lý tổng thể của Python, ta sẽ muốn giữ các tệp mã nguồn gọn gàng nhất có thể. Để trợ giúp, Python cho phép lưu trữ các lớp trong các mô-đun và sau đó nhập các lớp cần thiết vào chương trình chính. </a:t>
            </a:r>
            <a:endParaRPr lang="en-US"/>
          </a:p>
        </p:txBody>
      </p:sp>
    </p:spTree>
    <p:extLst>
      <p:ext uri="{BB962C8B-B14F-4D97-AF65-F5344CB8AC3E}">
        <p14:creationId xmlns:p14="http://schemas.microsoft.com/office/powerpoint/2010/main" val="3510571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vi-VN">
                <a:latin typeface="Calibri Light" panose="020F0302020204030204" pitchFamily="34" charset="0"/>
                <a:cs typeface="Calibri Light" panose="020F0302020204030204" pitchFamily="34" charset="0"/>
              </a:rPr>
              <a:t>Nhập vào một lớp đơn </a:t>
            </a:r>
            <a:endParaRPr lang="en-US">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1066800" y="1555515"/>
            <a:ext cx="10058400" cy="829733"/>
          </a:xfrm>
        </p:spPr>
        <p:txBody>
          <a:bodyPr/>
          <a:lstStyle/>
          <a:p>
            <a:r>
              <a:rPr lang="vi-VN" dirty="0"/>
              <a:t>Kể từ thời điểm này, bất kỳ chương trình sử dụng mô-đun này sẽ cần một tên tệp cụ thể hơn, chẳng hạn như my_car.py. Dưới đây là car.py chỉ với mã từ Car class:</a:t>
            </a:r>
            <a:endParaRPr lang="en-US" dirty="0"/>
          </a:p>
        </p:txBody>
      </p:sp>
      <p:sp>
        <p:nvSpPr>
          <p:cNvPr id="5" name="Rectangle 4"/>
          <p:cNvSpPr/>
          <p:nvPr/>
        </p:nvSpPr>
        <p:spPr>
          <a:xfrm>
            <a:off x="567267" y="3282241"/>
            <a:ext cx="6096000" cy="2929200"/>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"""A class that can be used to represent a 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class Car:</a:t>
            </a:r>
            <a:endParaRPr lang="en-US" sz="1400" spc="-20" dirty="0">
              <a:latin typeface="Times New Roman" panose="02020603050405020304" pitchFamily="18"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 simple attempt to represent a car."""</a:t>
            </a:r>
            <a:endParaRPr lang="en-US" sz="1400" spc="-20" dirty="0">
              <a:latin typeface="Times New Roman" panose="02020603050405020304" pitchFamily="18"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def __</a:t>
            </a:r>
            <a:r>
              <a:rPr lang="en-US" sz="1400" spc="-20" dirty="0" err="1">
                <a:latin typeface="Courier New" panose="02070309020205020404" pitchFamily="49" charset="0"/>
                <a:ea typeface="SimSun" panose="02010600030101010101" pitchFamily="2" charset="-122"/>
              </a:rPr>
              <a:t>init</a:t>
            </a:r>
            <a:r>
              <a:rPr lang="en-US" sz="1400" spc="-20" dirty="0">
                <a:latin typeface="Courier New" panose="02070309020205020404" pitchFamily="49" charset="0"/>
                <a:ea typeface="SimSun" panose="02010600030101010101" pitchFamily="2" charset="-122"/>
              </a:rPr>
              <a:t>__(self, make, model, year):</a:t>
            </a:r>
            <a:endParaRPr lang="en-US" sz="1400" spc="-20" dirty="0">
              <a:latin typeface="Times New Roman" panose="02020603050405020304" pitchFamily="18"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"""Initialize attributes to describe a car."""</a:t>
            </a:r>
            <a:endParaRPr lang="en-US" sz="1400" spc="-20" dirty="0">
              <a:latin typeface="Times New Roman" panose="02020603050405020304" pitchFamily="18"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self.make</a:t>
            </a:r>
            <a:r>
              <a:rPr lang="en-US" sz="1400" spc="-20" dirty="0">
                <a:latin typeface="Courier New" panose="02070309020205020404" pitchFamily="49" charset="0"/>
                <a:ea typeface="SimSun" panose="02010600030101010101" pitchFamily="2" charset="-122"/>
              </a:rPr>
              <a:t> = make</a:t>
            </a:r>
            <a:endParaRPr lang="en-US" sz="1400" spc="-20" dirty="0">
              <a:latin typeface="Times New Roman" panose="02020603050405020304" pitchFamily="18"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self.model</a:t>
            </a:r>
            <a:r>
              <a:rPr lang="en-US" sz="1400" spc="-20" dirty="0">
                <a:latin typeface="Courier New" panose="02070309020205020404" pitchFamily="49" charset="0"/>
                <a:ea typeface="SimSun" panose="02010600030101010101" pitchFamily="2" charset="-122"/>
              </a:rPr>
              <a:t> = model</a:t>
            </a:r>
            <a:endParaRPr lang="en-US" sz="1400" spc="-20" dirty="0">
              <a:latin typeface="Times New Roman" panose="02020603050405020304" pitchFamily="18"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self.year</a:t>
            </a:r>
            <a:r>
              <a:rPr lang="en-US" sz="1400" spc="-20" dirty="0">
                <a:latin typeface="Courier New" panose="02070309020205020404" pitchFamily="49" charset="0"/>
                <a:ea typeface="SimSun" panose="02010600030101010101" pitchFamily="2" charset="-122"/>
              </a:rPr>
              <a:t> = year</a:t>
            </a:r>
            <a:endParaRPr lang="en-US" sz="1400" spc="-20" dirty="0">
              <a:latin typeface="Times New Roman" panose="02020603050405020304" pitchFamily="18"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self.odometer_reading</a:t>
            </a:r>
            <a:r>
              <a:rPr lang="en-US" sz="1400" spc="-20" dirty="0">
                <a:latin typeface="Courier New" panose="02070309020205020404" pitchFamily="49" charset="0"/>
                <a:ea typeface="SimSun" panose="02010600030101010101" pitchFamily="2" charset="-122"/>
              </a:rPr>
              <a:t> = 100</a:t>
            </a:r>
            <a:endParaRPr lang="en-US" sz="1400" spc="-20" dirty="0">
              <a:effectLst/>
              <a:latin typeface="Times New Roman" panose="02020603050405020304" pitchFamily="18" charset="0"/>
              <a:ea typeface="SimSun" panose="02010600030101010101" pitchFamily="2" charset="-122"/>
            </a:endParaRPr>
          </a:p>
        </p:txBody>
      </p:sp>
      <p:sp>
        <p:nvSpPr>
          <p:cNvPr id="7" name="Rectangle 6"/>
          <p:cNvSpPr/>
          <p:nvPr/>
        </p:nvSpPr>
        <p:spPr>
          <a:xfrm>
            <a:off x="7259321" y="3282241"/>
            <a:ext cx="4385733" cy="1630831"/>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from car import Car</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my_new_car = Car('audi', 'a4', 2019)</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print(my_new_car.get_descriptive_name())</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my_new_car.odometer_reading = 23</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my_new_car.read_odometer()</a:t>
            </a:r>
          </a:p>
        </p:txBody>
      </p:sp>
      <p:sp>
        <p:nvSpPr>
          <p:cNvPr id="8" name="Rectangle 7"/>
          <p:cNvSpPr/>
          <p:nvPr/>
        </p:nvSpPr>
        <p:spPr>
          <a:xfrm>
            <a:off x="659958" y="2747643"/>
            <a:ext cx="813684" cy="307777"/>
          </a:xfrm>
          <a:prstGeom prst="rect">
            <a:avLst/>
          </a:prstGeom>
        </p:spPr>
        <p:txBody>
          <a:bodyPr wrap="none">
            <a:spAutoFit/>
          </a:bodyPr>
          <a:lstStyle/>
          <a:p>
            <a:r>
              <a:rPr lang="en-US" sz="1400" b="1" spc="-20">
                <a:latin typeface="Courier New" panose="02070309020205020404" pitchFamily="49" charset="0"/>
                <a:ea typeface="SimSun" panose="02010600030101010101" pitchFamily="2" charset="-122"/>
              </a:rPr>
              <a:t>car.py</a:t>
            </a:r>
            <a:endParaRPr lang="en-US" sz="1400" b="1"/>
          </a:p>
        </p:txBody>
      </p:sp>
      <p:sp>
        <p:nvSpPr>
          <p:cNvPr id="9" name="Rectangle 8"/>
          <p:cNvSpPr/>
          <p:nvPr/>
        </p:nvSpPr>
        <p:spPr>
          <a:xfrm>
            <a:off x="7759896" y="2947892"/>
            <a:ext cx="1128194" cy="307777"/>
          </a:xfrm>
          <a:prstGeom prst="rect">
            <a:avLst/>
          </a:prstGeom>
        </p:spPr>
        <p:txBody>
          <a:bodyPr wrap="none">
            <a:spAutoFit/>
          </a:bodyPr>
          <a:lstStyle/>
          <a:p>
            <a:r>
              <a:rPr lang="en-US" sz="1400" b="1" spc="-20" dirty="0" err="1">
                <a:latin typeface="Courier New" panose="02070309020205020404" pitchFamily="49" charset="0"/>
                <a:ea typeface="SimSun" panose="02010600030101010101" pitchFamily="2" charset="-122"/>
              </a:rPr>
              <a:t>my_car.py</a:t>
            </a:r>
            <a:endParaRPr lang="en-US" sz="1400" b="1" dirty="0"/>
          </a:p>
        </p:txBody>
      </p:sp>
      <p:cxnSp>
        <p:nvCxnSpPr>
          <p:cNvPr id="11" name="Straight Arrow Connector 10"/>
          <p:cNvCxnSpPr/>
          <p:nvPr/>
        </p:nvCxnSpPr>
        <p:spPr>
          <a:xfrm>
            <a:off x="1578188" y="3055094"/>
            <a:ext cx="5681133" cy="37760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259321" y="5094704"/>
            <a:ext cx="3649133" cy="649024"/>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2019 Audi A4</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This car has 23 miles on it.</a:t>
            </a:r>
          </a:p>
        </p:txBody>
      </p:sp>
    </p:spTree>
    <p:extLst>
      <p:ext uri="{BB962C8B-B14F-4D97-AF65-F5344CB8AC3E}">
        <p14:creationId xmlns:p14="http://schemas.microsoft.com/office/powerpoint/2010/main" val="2740113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vi-VN">
                <a:latin typeface="Calibri Light" panose="020F0302020204030204" pitchFamily="34" charset="0"/>
                <a:cs typeface="Calibri Light" panose="020F0302020204030204" pitchFamily="34" charset="0"/>
              </a:rPr>
              <a:t>Lưu trữ nhiều lớp trong một module</a:t>
            </a:r>
            <a:endParaRPr lang="en-US">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1950627" y="1485901"/>
            <a:ext cx="7882467" cy="719666"/>
          </a:xfrm>
        </p:spPr>
        <p:txBody>
          <a:bodyPr>
            <a:normAutofit/>
          </a:bodyPr>
          <a:lstStyle/>
          <a:p>
            <a:r>
              <a:rPr lang="en-US" sz="1800" dirty="0" err="1"/>
              <a:t>Có</a:t>
            </a:r>
            <a:r>
              <a:rPr lang="en-US" sz="1800" dirty="0"/>
              <a:t> </a:t>
            </a:r>
            <a:r>
              <a:rPr lang="vi-VN" sz="1800" dirty="0"/>
              <a:t>thể lưu trữ bao nhiêu lớp tùy thích trong một mô-đun duy nhất, mỗi lớp trong một mô-đun nên có liên quan với nhau bằng cách nào đó.</a:t>
            </a:r>
            <a:endParaRPr lang="en-US" sz="1800" dirty="0"/>
          </a:p>
        </p:txBody>
      </p:sp>
      <p:sp>
        <p:nvSpPr>
          <p:cNvPr id="6" name="Rectangle 5"/>
          <p:cNvSpPr/>
          <p:nvPr/>
        </p:nvSpPr>
        <p:spPr>
          <a:xfrm>
            <a:off x="152397" y="3373088"/>
            <a:ext cx="7301653" cy="1638910"/>
          </a:xfrm>
          <a:prstGeom prst="rect">
            <a:avLst/>
          </a:prstGeom>
        </p:spPr>
        <p:txBody>
          <a:bodyPr wrap="square">
            <a:spAutoFit/>
          </a:bodyPr>
          <a:lstStyle/>
          <a:p>
            <a:pPr algn="just">
              <a:lnSpc>
                <a:spcPct val="115000"/>
              </a:lnSpc>
              <a:spcBef>
                <a:spcPts val="300"/>
              </a:spcBef>
              <a:spcAft>
                <a:spcPts val="300"/>
              </a:spcAft>
            </a:pPr>
            <a:r>
              <a:rPr lang="en-US" sz="1400" i="1" spc="-20" dirty="0">
                <a:latin typeface="Courier New" panose="02070309020205020404" pitchFamily="49" charset="0"/>
                <a:ea typeface="SimSun" panose="02010600030101010101" pitchFamily="2" charset="-122"/>
              </a:rPr>
              <a:t>class Battery:</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 model a battery for an electric 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def __</a:t>
            </a:r>
            <a:r>
              <a:rPr lang="en-US" sz="1400" spc="-20" dirty="0" err="1">
                <a:latin typeface="Courier New" panose="02070309020205020404" pitchFamily="49" charset="0"/>
                <a:ea typeface="SimSun" panose="02010600030101010101" pitchFamily="2" charset="-122"/>
              </a:rPr>
              <a:t>init</a:t>
            </a:r>
            <a:r>
              <a:rPr lang="en-US" sz="1400" spc="-20" dirty="0">
                <a:latin typeface="Courier New" panose="02070309020205020404" pitchFamily="49" charset="0"/>
                <a:ea typeface="SimSun" panose="02010600030101010101" pitchFamily="2" charset="-122"/>
              </a:rPr>
              <a:t>__(self, </a:t>
            </a:r>
            <a:r>
              <a:rPr lang="en-US" sz="1400" spc="-20" dirty="0" err="1">
                <a:latin typeface="Courier New" panose="02070309020205020404" pitchFamily="49" charset="0"/>
                <a:ea typeface="SimSun" panose="02010600030101010101" pitchFamily="2" charset="-122"/>
              </a:rPr>
              <a:t>battery_size</a:t>
            </a:r>
            <a:r>
              <a:rPr lang="en-US" sz="1400" spc="-20" dirty="0">
                <a:latin typeface="Courier New" panose="02070309020205020404" pitchFamily="49" charset="0"/>
                <a:ea typeface="SimSun" panose="02010600030101010101" pitchFamily="2" charset="-122"/>
              </a:rPr>
              <a:t>=75):</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"""Initialize the battery's attributes."""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self.battery_size</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battery_size</a:t>
            </a:r>
            <a:endParaRPr lang="en-US" sz="1400" spc="-20" dirty="0">
              <a:latin typeface="Courier New" panose="02070309020205020404" pitchFamily="49" charset="0"/>
              <a:ea typeface="SimSun" panose="02010600030101010101" pitchFamily="2" charset="-122"/>
            </a:endParaRPr>
          </a:p>
        </p:txBody>
      </p:sp>
      <p:sp>
        <p:nvSpPr>
          <p:cNvPr id="8" name="Rectangle 7"/>
          <p:cNvSpPr/>
          <p:nvPr/>
        </p:nvSpPr>
        <p:spPr>
          <a:xfrm>
            <a:off x="152397" y="5020583"/>
            <a:ext cx="6493332" cy="1229183"/>
          </a:xfrm>
          <a:prstGeom prst="rect">
            <a:avLst/>
          </a:prstGeom>
        </p:spPr>
        <p:txBody>
          <a:bodyPr wrap="square">
            <a:spAutoFit/>
          </a:bodyPr>
          <a:lstStyle/>
          <a:p>
            <a:pPr algn="just">
              <a:lnSpc>
                <a:spcPct val="115000"/>
              </a:lnSpc>
              <a:spcBef>
                <a:spcPts val="300"/>
              </a:spcBef>
              <a:spcAft>
                <a:spcPts val="300"/>
              </a:spcAft>
            </a:pPr>
            <a:r>
              <a:rPr lang="en-US" sz="1400" i="1" spc="-20" dirty="0">
                <a:latin typeface="Courier New" panose="02070309020205020404" pitchFamily="49" charset="0"/>
                <a:ea typeface="SimSun" panose="02010600030101010101" pitchFamily="2" charset="-122"/>
              </a:rPr>
              <a:t>class </a:t>
            </a:r>
            <a:r>
              <a:rPr lang="en-US" sz="1400" i="1" spc="-20" dirty="0" err="1">
                <a:latin typeface="Courier New" panose="02070309020205020404" pitchFamily="49" charset="0"/>
                <a:ea typeface="SimSun" panose="02010600030101010101" pitchFamily="2" charset="-122"/>
              </a:rPr>
              <a:t>ElectricCar</a:t>
            </a:r>
            <a:r>
              <a:rPr lang="en-US" sz="1400" i="1" spc="-20" dirty="0">
                <a:latin typeface="Courier New" panose="02070309020205020404" pitchFamily="49" charset="0"/>
                <a:ea typeface="SimSun" panose="02010600030101010101" pitchFamily="2" charset="-122"/>
              </a:rPr>
              <a:t>(Car):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"""Models aspects of a car, specific to electric vehicles."""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def __</a:t>
            </a:r>
            <a:r>
              <a:rPr lang="en-US" sz="1400" spc="-20" dirty="0" err="1">
                <a:latin typeface="Courier New" panose="02070309020205020404" pitchFamily="49" charset="0"/>
                <a:ea typeface="SimSun" panose="02010600030101010101" pitchFamily="2" charset="-122"/>
              </a:rPr>
              <a:t>init</a:t>
            </a:r>
            <a:r>
              <a:rPr lang="en-US" sz="1400" spc="-20" dirty="0">
                <a:latin typeface="Courier New" panose="02070309020205020404" pitchFamily="49" charset="0"/>
                <a:ea typeface="SimSun" panose="02010600030101010101" pitchFamily="2" charset="-122"/>
              </a:rPr>
              <a:t>__(self, make, model, year):</a:t>
            </a:r>
          </a:p>
        </p:txBody>
      </p:sp>
      <p:sp>
        <p:nvSpPr>
          <p:cNvPr id="10" name="Rectangle 9"/>
          <p:cNvSpPr/>
          <p:nvPr/>
        </p:nvSpPr>
        <p:spPr>
          <a:xfrm>
            <a:off x="152397" y="2474524"/>
            <a:ext cx="6096000" cy="980974"/>
          </a:xfrm>
          <a:prstGeom prst="rect">
            <a:avLst/>
          </a:prstGeom>
        </p:spPr>
        <p:txBody>
          <a:bodyPr>
            <a:spAutoFit/>
          </a:bodyPr>
          <a:lstStyle/>
          <a:p>
            <a:pPr algn="just">
              <a:lnSpc>
                <a:spcPct val="115000"/>
              </a:lnSpc>
              <a:spcBef>
                <a:spcPts val="300"/>
              </a:spcBef>
              <a:spcAft>
                <a:spcPts val="300"/>
              </a:spcAft>
            </a:pPr>
            <a:r>
              <a:rPr lang="en-US" sz="1400" i="1" spc="-20">
                <a:latin typeface="Courier New" panose="02070309020205020404" pitchFamily="49" charset="0"/>
                <a:ea typeface="SimSun" panose="02010600030101010101" pitchFamily="2" charset="-122"/>
              </a:rPr>
              <a:t>class Car:</a:t>
            </a:r>
            <a:endParaRPr lang="en-US" sz="1400" i="1" spc="-20">
              <a:latin typeface="Times New Roman" panose="02020603050405020304" pitchFamily="18" charset="0"/>
              <a:ea typeface="SimSun" panose="02010600030101010101" pitchFamily="2" charset="-122"/>
            </a:endParaRP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"""A simple attempt to represent a car."""</a:t>
            </a:r>
            <a:endParaRPr lang="en-US" sz="1400" spc="-20">
              <a:latin typeface="Times New Roman" panose="02020603050405020304" pitchFamily="18" charset="0"/>
              <a:ea typeface="SimSun" panose="02010600030101010101" pitchFamily="2" charset="-122"/>
            </a:endParaRP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def __init__(self, make, model, year):</a:t>
            </a:r>
            <a:endParaRPr lang="en-US" sz="1400" spc="-20">
              <a:effectLst/>
              <a:latin typeface="Times New Roman" panose="02020603050405020304" pitchFamily="18" charset="0"/>
              <a:ea typeface="SimSun" panose="02010600030101010101" pitchFamily="2" charset="-122"/>
            </a:endParaRPr>
          </a:p>
        </p:txBody>
      </p:sp>
      <p:sp>
        <p:nvSpPr>
          <p:cNvPr id="15" name="Rectangle 14"/>
          <p:cNvSpPr/>
          <p:nvPr/>
        </p:nvSpPr>
        <p:spPr>
          <a:xfrm>
            <a:off x="6883399" y="2545048"/>
            <a:ext cx="5217164" cy="1638910"/>
          </a:xfrm>
          <a:prstGeom prst="rect">
            <a:avLst/>
          </a:prstGeom>
        </p:spPr>
        <p:txBody>
          <a:bodyPr wrap="squar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from car import ElectricCar</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my_tesla = ElectricCar('tesla', 'model s', 2019)</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print(my_tesla.get_descriptive_name())</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my_tesla.battery.describe_battery()</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my_tesla.battery.get_range()</a:t>
            </a:r>
          </a:p>
        </p:txBody>
      </p:sp>
      <p:cxnSp>
        <p:nvCxnSpPr>
          <p:cNvPr id="17" name="Straight Arrow Connector 16"/>
          <p:cNvCxnSpPr/>
          <p:nvPr/>
        </p:nvCxnSpPr>
        <p:spPr>
          <a:xfrm flipV="1">
            <a:off x="2675467" y="2777068"/>
            <a:ext cx="4207932" cy="2429932"/>
          </a:xfrm>
          <a:prstGeom prst="straightConnector1">
            <a:avLst/>
          </a:prstGeom>
          <a:ln>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25943" y="2020901"/>
            <a:ext cx="797654" cy="369332"/>
          </a:xfrm>
          <a:prstGeom prst="rect">
            <a:avLst/>
          </a:prstGeom>
        </p:spPr>
        <p:txBody>
          <a:bodyPr wrap="none">
            <a:spAutoFit/>
          </a:bodyPr>
          <a:lstStyle/>
          <a:p>
            <a:r>
              <a:rPr lang="en-US" b="1" spc="-20">
                <a:latin typeface="Britannic Bold" panose="020B0903060703020204" pitchFamily="34" charset="0"/>
                <a:ea typeface="SimSun" panose="02010600030101010101" pitchFamily="2" charset="-122"/>
              </a:rPr>
              <a:t>car.py</a:t>
            </a:r>
            <a:endParaRPr lang="en-US">
              <a:latin typeface="Britannic Bold" panose="020B0903060703020204" pitchFamily="34" charset="0"/>
            </a:endParaRPr>
          </a:p>
        </p:txBody>
      </p:sp>
      <p:sp>
        <p:nvSpPr>
          <p:cNvPr id="21" name="Rectangle 20"/>
          <p:cNvSpPr/>
          <p:nvPr/>
        </p:nvSpPr>
        <p:spPr>
          <a:xfrm>
            <a:off x="9833094" y="2169765"/>
            <a:ext cx="2050882" cy="369332"/>
          </a:xfrm>
          <a:prstGeom prst="rect">
            <a:avLst/>
          </a:prstGeom>
        </p:spPr>
        <p:txBody>
          <a:bodyPr wrap="none">
            <a:spAutoFit/>
          </a:bodyPr>
          <a:lstStyle/>
          <a:p>
            <a:r>
              <a:rPr lang="en-US" b="1" spc="-20">
                <a:latin typeface="Britannic Bold" panose="020B0903060703020204" pitchFamily="34" charset="0"/>
                <a:ea typeface="SimSun" panose="02010600030101010101" pitchFamily="2" charset="-122"/>
              </a:rPr>
              <a:t>my_electric_car.py</a:t>
            </a:r>
            <a:endParaRPr lang="en-US">
              <a:latin typeface="Britannic Bold" panose="020B0903060703020204" pitchFamily="34" charset="0"/>
            </a:endParaRPr>
          </a:p>
        </p:txBody>
      </p:sp>
      <p:sp>
        <p:nvSpPr>
          <p:cNvPr id="25" name="Rectangle 24"/>
          <p:cNvSpPr/>
          <p:nvPr/>
        </p:nvSpPr>
        <p:spPr>
          <a:xfrm>
            <a:off x="6883399" y="4496895"/>
            <a:ext cx="5000577" cy="989502"/>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2019 Tesla Model S</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This car has a 75-kWh battery.</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This car can go about 260 miles on a full charge.</a:t>
            </a:r>
          </a:p>
        </p:txBody>
      </p:sp>
    </p:spTree>
    <p:extLst>
      <p:ext uri="{BB962C8B-B14F-4D97-AF65-F5344CB8AC3E}">
        <p14:creationId xmlns:p14="http://schemas.microsoft.com/office/powerpoint/2010/main" val="2928107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Nhập vào nhiều lớp trong một module</a:t>
            </a:r>
          </a:p>
        </p:txBody>
      </p:sp>
      <p:sp>
        <p:nvSpPr>
          <p:cNvPr id="3" name="Content Placeholder 2"/>
          <p:cNvSpPr>
            <a:spLocks noGrp="1"/>
          </p:cNvSpPr>
          <p:nvPr>
            <p:ph idx="1"/>
          </p:nvPr>
        </p:nvSpPr>
        <p:spPr>
          <a:xfrm>
            <a:off x="1097280" y="1845734"/>
            <a:ext cx="10058400" cy="914399"/>
          </a:xfrm>
        </p:spPr>
        <p:txBody>
          <a:bodyPr>
            <a:normAutofit fontScale="92500" lnSpcReduction="20000"/>
          </a:bodyPr>
          <a:lstStyle/>
          <a:p>
            <a:r>
              <a:rPr lang="vi-VN" dirty="0"/>
              <a:t>Ta có thể nhập bao nhiêu lớp tùy thích vào một chương trình. Nếu chúng ta muốn làm một chiếc ô tô thông thường và một chiếc ô tô điện trong cùng một tệp, chúng ta nhập cả hai lớp, Car và ElectricCar</a:t>
            </a:r>
            <a:endParaRPr lang="en-US" dirty="0"/>
          </a:p>
        </p:txBody>
      </p:sp>
      <p:sp>
        <p:nvSpPr>
          <p:cNvPr id="5" name="Rectangle 4"/>
          <p:cNvSpPr/>
          <p:nvPr/>
        </p:nvSpPr>
        <p:spPr>
          <a:xfrm>
            <a:off x="1619794" y="3544053"/>
            <a:ext cx="6096000" cy="1630831"/>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from car import Car, </a:t>
            </a:r>
            <a:r>
              <a:rPr lang="en-US" sz="1400" spc="-20" dirty="0" err="1">
                <a:latin typeface="Courier New" panose="02070309020205020404" pitchFamily="49" charset="0"/>
                <a:ea typeface="SimSun" panose="02010600030101010101" pitchFamily="2" charset="-122"/>
              </a:rPr>
              <a:t>ElectricCar</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my_beetle</a:t>
            </a:r>
            <a:r>
              <a:rPr lang="en-US" sz="1400" spc="-20" dirty="0">
                <a:latin typeface="Courier New" panose="02070309020205020404" pitchFamily="49" charset="0"/>
                <a:ea typeface="SimSun" panose="02010600030101010101" pitchFamily="2" charset="-122"/>
              </a:rPr>
              <a:t> = Car('</a:t>
            </a:r>
            <a:r>
              <a:rPr lang="en-US" sz="1400" spc="-20" dirty="0" err="1">
                <a:latin typeface="Courier New" panose="02070309020205020404" pitchFamily="49" charset="0"/>
                <a:ea typeface="SimSun" panose="02010600030101010101" pitchFamily="2" charset="-122"/>
              </a:rPr>
              <a:t>volkswagen</a:t>
            </a:r>
            <a:r>
              <a:rPr lang="en-US" sz="1400" spc="-20" dirty="0">
                <a:latin typeface="Courier New" panose="02070309020205020404" pitchFamily="49" charset="0"/>
                <a:ea typeface="SimSun" panose="02010600030101010101" pitchFamily="2" charset="-122"/>
              </a:rPr>
              <a:t>', 'beetle', 2019)</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my_beetle.get_descriptive_name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my_tesla</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ElectricCar</a:t>
            </a:r>
            <a:r>
              <a:rPr lang="en-US" sz="1400" spc="-20" dirty="0">
                <a:latin typeface="Courier New" panose="02070309020205020404" pitchFamily="49" charset="0"/>
                <a:ea typeface="SimSun" panose="02010600030101010101" pitchFamily="2" charset="-122"/>
              </a:rPr>
              <a:t>('tesla', 'roadster', 2019)</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my_tesla.get_descriptive_name</a:t>
            </a:r>
            <a:r>
              <a:rPr lang="en-US" sz="1400" spc="-20" dirty="0">
                <a:latin typeface="Courier New" panose="02070309020205020404" pitchFamily="49" charset="0"/>
                <a:ea typeface="SimSun" panose="02010600030101010101" pitchFamily="2" charset="-122"/>
              </a:rPr>
              <a:t>())</a:t>
            </a:r>
          </a:p>
        </p:txBody>
      </p:sp>
      <p:sp>
        <p:nvSpPr>
          <p:cNvPr id="7" name="Rectangle 6"/>
          <p:cNvSpPr/>
          <p:nvPr/>
        </p:nvSpPr>
        <p:spPr>
          <a:xfrm>
            <a:off x="1211580" y="2923913"/>
            <a:ext cx="8503920" cy="369332"/>
          </a:xfrm>
          <a:prstGeom prst="rect">
            <a:avLst/>
          </a:prstGeom>
        </p:spPr>
        <p:txBody>
          <a:bodyPr wrap="square">
            <a:spAutoFit/>
          </a:bodyPr>
          <a:lstStyle/>
          <a:p>
            <a:r>
              <a:rPr lang="en-US" dirty="0">
                <a:latin typeface="Times New Roman" panose="02020603050405020304" pitchFamily="18" charset="0"/>
                <a:ea typeface="SimSun" panose="02010600030101010101" pitchFamily="2" charset="-122"/>
              </a:rPr>
              <a:t>N</a:t>
            </a:r>
            <a:r>
              <a:rPr lang="vi-VN" dirty="0">
                <a:latin typeface="Times New Roman" panose="02020603050405020304" pitchFamily="18" charset="0"/>
                <a:ea typeface="SimSun" panose="02010600030101010101" pitchFamily="2" charset="-122"/>
              </a:rPr>
              <a:t>hập</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hai</a:t>
            </a:r>
            <a:r>
              <a:rPr lang="en-US" dirty="0">
                <a:latin typeface="Times New Roman" panose="02020603050405020304" pitchFamily="18" charset="0"/>
                <a:ea typeface="SimSun" panose="02010600030101010101" pitchFamily="2" charset="-122"/>
              </a:rPr>
              <a:t> hay </a:t>
            </a:r>
            <a:r>
              <a:rPr lang="en-US" dirty="0" err="1">
                <a:latin typeface="Times New Roman" panose="02020603050405020304" pitchFamily="18" charset="0"/>
                <a:ea typeface="SimSun" panose="02010600030101010101" pitchFamily="2" charset="-122"/>
              </a:rPr>
              <a:t>nhiều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lớp</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từ</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module </a:t>
            </a:r>
            <a:r>
              <a:rPr lang="en-US" dirty="0" err="1">
                <a:latin typeface="Times New Roman" panose="02020603050405020304" pitchFamily="18" charset="0"/>
                <a:ea typeface="SimSun" panose="02010600030101010101" pitchFamily="2" charset="-122"/>
              </a:rPr>
              <a:t>bằng</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cách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phân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tách</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các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lớp</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với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dấu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phẩy</a:t>
            </a:r>
            <a:r>
              <a:rPr lang="en-US" dirty="0">
                <a:latin typeface="Times New Roman" panose="02020603050405020304" pitchFamily="18" charset="0"/>
                <a:ea typeface="SimSun" panose="02010600030101010101" pitchFamily="2" charset="-122"/>
              </a:rPr>
              <a:t>.</a:t>
            </a:r>
            <a:endParaRPr lang="en-US" dirty="0"/>
          </a:p>
        </p:txBody>
      </p:sp>
      <p:sp>
        <p:nvSpPr>
          <p:cNvPr id="8" name="Rectangle 7"/>
          <p:cNvSpPr/>
          <p:nvPr/>
        </p:nvSpPr>
        <p:spPr>
          <a:xfrm>
            <a:off x="1619794" y="5432381"/>
            <a:ext cx="2509520" cy="523220"/>
          </a:xfrm>
          <a:prstGeom prst="rect">
            <a:avLst/>
          </a:prstGeom>
        </p:spPr>
        <p:txBody>
          <a:bodyPr wrap="square">
            <a:spAutoFit/>
          </a:bodyPr>
          <a:lstStyle/>
          <a:p>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2019 Beetle Beetle</a:t>
            </a:r>
          </a:p>
          <a:p>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2019 Roadster Roadster</a:t>
            </a:r>
          </a:p>
        </p:txBody>
      </p:sp>
    </p:spTree>
    <p:extLst>
      <p:ext uri="{BB962C8B-B14F-4D97-AF65-F5344CB8AC3E}">
        <p14:creationId xmlns:p14="http://schemas.microsoft.com/office/powerpoint/2010/main" val="89534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Nhập vào toàn bộ module</a:t>
            </a:r>
          </a:p>
        </p:txBody>
      </p:sp>
      <p:sp>
        <p:nvSpPr>
          <p:cNvPr id="3" name="Content Placeholder 2"/>
          <p:cNvSpPr>
            <a:spLocks noGrp="1"/>
          </p:cNvSpPr>
          <p:nvPr>
            <p:ph idx="1"/>
          </p:nvPr>
        </p:nvSpPr>
        <p:spPr>
          <a:xfrm>
            <a:off x="931332" y="1471349"/>
            <a:ext cx="10776254" cy="711199"/>
          </a:xfrm>
        </p:spPr>
        <p:txBody>
          <a:bodyPr/>
          <a:lstStyle/>
          <a:p>
            <a:r>
              <a:rPr lang="en-US"/>
              <a:t>C</a:t>
            </a:r>
            <a:r>
              <a:rPr lang="vi-VN"/>
              <a:t>ó thể nhập toàn bộ mô-đun và sau đó truy cập các lớp ta cần sử dụng ký hiệu dấu chấm. Cách tiếp cận này đơn giản và tạo ra mã dễ đọc. </a:t>
            </a:r>
            <a:endParaRPr lang="en-US"/>
          </a:p>
        </p:txBody>
      </p:sp>
      <p:sp>
        <p:nvSpPr>
          <p:cNvPr id="5" name="Rectangle 4"/>
          <p:cNvSpPr/>
          <p:nvPr/>
        </p:nvSpPr>
        <p:spPr>
          <a:xfrm>
            <a:off x="1097279" y="2355165"/>
            <a:ext cx="6096000" cy="1630831"/>
          </a:xfrm>
          <a:prstGeom prst="rect">
            <a:avLst/>
          </a:prstGeom>
        </p:spPr>
        <p:txBody>
          <a:bodyPr>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import car</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my_beetle</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car.Car</a:t>
            </a:r>
            <a:r>
              <a:rPr lang="en-US" sz="1400" spc="-20" dirty="0">
                <a:latin typeface="Courier New" panose="02070309020205020404" pitchFamily="49" charset="0"/>
                <a:ea typeface="SimSun" panose="02010600030101010101" pitchFamily="2" charset="-122"/>
              </a:rPr>
              <a:t>('</a:t>
            </a:r>
            <a:r>
              <a:rPr lang="en-US" sz="1400" spc="-20" dirty="0" err="1">
                <a:latin typeface="Courier New" panose="02070309020205020404" pitchFamily="49" charset="0"/>
                <a:ea typeface="SimSun" panose="02010600030101010101" pitchFamily="2" charset="-122"/>
              </a:rPr>
              <a:t>volkswagen</a:t>
            </a:r>
            <a:r>
              <a:rPr lang="en-US" sz="1400" spc="-20" dirty="0">
                <a:latin typeface="Courier New" panose="02070309020205020404" pitchFamily="49" charset="0"/>
                <a:ea typeface="SimSun" panose="02010600030101010101" pitchFamily="2" charset="-122"/>
              </a:rPr>
              <a:t>', 'beetle', 2019)</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my_beetle.get_descriptive_name</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err="1">
                <a:latin typeface="Courier New" panose="02070309020205020404" pitchFamily="49" charset="0"/>
                <a:ea typeface="SimSun" panose="02010600030101010101" pitchFamily="2" charset="-122"/>
              </a:rPr>
              <a:t>my_tesla</a:t>
            </a:r>
            <a:r>
              <a:rPr lang="en-US" sz="1400" spc="-20" dirty="0">
                <a:latin typeface="Courier New" panose="02070309020205020404" pitchFamily="49" charset="0"/>
                <a:ea typeface="SimSun" panose="02010600030101010101" pitchFamily="2" charset="-122"/>
              </a:rPr>
              <a:t> = </a:t>
            </a:r>
            <a:r>
              <a:rPr lang="en-US" sz="1400" spc="-20" dirty="0" err="1">
                <a:latin typeface="Courier New" panose="02070309020205020404" pitchFamily="49" charset="0"/>
                <a:ea typeface="SimSun" panose="02010600030101010101" pitchFamily="2" charset="-122"/>
              </a:rPr>
              <a:t>car.ElectricCar</a:t>
            </a:r>
            <a:r>
              <a:rPr lang="en-US" sz="1400" spc="-20" dirty="0">
                <a:latin typeface="Courier New" panose="02070309020205020404" pitchFamily="49" charset="0"/>
                <a:ea typeface="SimSun" panose="02010600030101010101" pitchFamily="2" charset="-122"/>
              </a:rPr>
              <a:t>('tesla', 'roadster', 2019)</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print(</a:t>
            </a:r>
            <a:r>
              <a:rPr lang="en-US" sz="1400" spc="-20" dirty="0" err="1">
                <a:latin typeface="Courier New" panose="02070309020205020404" pitchFamily="49" charset="0"/>
                <a:ea typeface="SimSun" panose="02010600030101010101" pitchFamily="2" charset="-122"/>
              </a:rPr>
              <a:t>my_tesla.get_descriptive_name</a:t>
            </a:r>
            <a:r>
              <a:rPr lang="en-US" sz="1400" spc="-20" dirty="0">
                <a:latin typeface="Courier New" panose="02070309020205020404" pitchFamily="49" charset="0"/>
                <a:ea typeface="SimSun" panose="02010600030101010101" pitchFamily="2" charset="-122"/>
              </a:rPr>
              <a:t>())</a:t>
            </a:r>
          </a:p>
        </p:txBody>
      </p:sp>
      <p:sp>
        <p:nvSpPr>
          <p:cNvPr id="7" name="Rectangle 6"/>
          <p:cNvSpPr/>
          <p:nvPr/>
        </p:nvSpPr>
        <p:spPr>
          <a:xfrm>
            <a:off x="1097279" y="4502835"/>
            <a:ext cx="9892453" cy="646331"/>
          </a:xfrm>
          <a:prstGeom prst="rect">
            <a:avLst/>
          </a:prstGeom>
        </p:spPr>
        <p:txBody>
          <a:bodyPr wrap="square">
            <a:spAutoFit/>
          </a:bodyPr>
          <a:lstStyle/>
          <a:p>
            <a:r>
              <a:rPr lang="en-US">
                <a:latin typeface="Times New Roman" panose="02020603050405020304" pitchFamily="18" charset="0"/>
                <a:ea typeface="SimSun" panose="02010600030101010101" pitchFamily="2" charset="-122"/>
              </a:rPr>
              <a:t>đầu tiên chúng ta nhập vào module car. Sau đó, để truy cập vào các lớp, ta sử dụng qua cú pháp: module_name.ClassName. </a:t>
            </a:r>
            <a:endParaRPr lang="en-US"/>
          </a:p>
        </p:txBody>
      </p:sp>
    </p:spTree>
    <p:extLst>
      <p:ext uri="{BB962C8B-B14F-4D97-AF65-F5344CB8AC3E}">
        <p14:creationId xmlns:p14="http://schemas.microsoft.com/office/powerpoint/2010/main" val="2901424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729" y="605060"/>
            <a:ext cx="9405257" cy="487363"/>
          </a:xfrm>
          <a:noFill/>
        </p:spPr>
        <p:txBody>
          <a:bodyPr/>
          <a:lstStyle/>
          <a:p>
            <a:r>
              <a:rPr lang="en-US" dirty="0" err="1"/>
              <a:t>Nhập</a:t>
            </a:r>
            <a:r>
              <a:rPr lang="en-US" dirty="0"/>
              <a:t> </a:t>
            </a:r>
            <a:r>
              <a:rPr lang="en-US" dirty="0" err="1"/>
              <a:t>vào</a:t>
            </a:r>
            <a:r>
              <a:rPr lang="en-US" dirty="0"/>
              <a:t> </a:t>
            </a:r>
            <a:r>
              <a:rPr lang="en-US" dirty="0" err="1"/>
              <a:t>toàn</a:t>
            </a:r>
            <a:r>
              <a:rPr lang="en-US" dirty="0"/>
              <a:t> </a:t>
            </a:r>
            <a:r>
              <a:rPr lang="en-US" dirty="0" err="1"/>
              <a:t>bộ</a:t>
            </a:r>
            <a:r>
              <a:rPr lang="en-US" dirty="0"/>
              <a:t> </a:t>
            </a:r>
            <a:r>
              <a:rPr lang="en-US" dirty="0" err="1"/>
              <a:t>các</a:t>
            </a:r>
            <a:r>
              <a:rPr lang="en-US" dirty="0"/>
              <a:t> </a:t>
            </a:r>
            <a:r>
              <a:rPr lang="en-US" dirty="0" err="1"/>
              <a:t>lớp</a:t>
            </a:r>
            <a:r>
              <a:rPr lang="en-US" dirty="0"/>
              <a:t> </a:t>
            </a:r>
            <a:r>
              <a:rPr lang="en-US" dirty="0" err="1"/>
              <a:t>trong</a:t>
            </a:r>
            <a:r>
              <a:rPr lang="en-US" dirty="0"/>
              <a:t> </a:t>
            </a:r>
            <a:r>
              <a:rPr lang="en-US" dirty="0" err="1"/>
              <a:t>một</a:t>
            </a:r>
            <a:r>
              <a:rPr lang="en-US" dirty="0"/>
              <a:t> module</a:t>
            </a:r>
          </a:p>
        </p:txBody>
      </p:sp>
      <p:sp>
        <p:nvSpPr>
          <p:cNvPr id="3" name="Content Placeholder 2"/>
          <p:cNvSpPr>
            <a:spLocks noGrp="1"/>
          </p:cNvSpPr>
          <p:nvPr>
            <p:ph idx="1"/>
          </p:nvPr>
        </p:nvSpPr>
        <p:spPr>
          <a:xfrm>
            <a:off x="1097280" y="1845734"/>
            <a:ext cx="10058400" cy="516466"/>
          </a:xfrm>
        </p:spPr>
        <p:txBody>
          <a:bodyPr/>
          <a:lstStyle/>
          <a:p>
            <a:r>
              <a:rPr lang="en-US"/>
              <a:t>Nhập mọi lớp từ một module bằng cú pháp sau:</a:t>
            </a:r>
          </a:p>
        </p:txBody>
      </p:sp>
      <p:sp>
        <p:nvSpPr>
          <p:cNvPr id="7" name="Rectangle 6"/>
          <p:cNvSpPr/>
          <p:nvPr/>
        </p:nvSpPr>
        <p:spPr>
          <a:xfrm>
            <a:off x="1097280" y="2196193"/>
            <a:ext cx="2805576" cy="332014"/>
          </a:xfrm>
          <a:prstGeom prst="rect">
            <a:avLst/>
          </a:prstGeom>
        </p:spPr>
        <p:txBody>
          <a:bodyPr wrap="non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from module_name import *</a:t>
            </a:r>
          </a:p>
        </p:txBody>
      </p:sp>
      <p:sp>
        <p:nvSpPr>
          <p:cNvPr id="9" name="Rectangle 8"/>
          <p:cNvSpPr/>
          <p:nvPr/>
        </p:nvSpPr>
        <p:spPr>
          <a:xfrm>
            <a:off x="1097280" y="2694000"/>
            <a:ext cx="6017994" cy="400110"/>
          </a:xfrm>
          <a:prstGeom prst="rect">
            <a:avLst/>
          </a:prstGeom>
        </p:spPr>
        <p:txBody>
          <a:bodyPr wrap="none">
            <a:spAutoFit/>
          </a:bodyPr>
          <a:lstStyle/>
          <a:p>
            <a:r>
              <a:rPr lang="vi-VN" sz="2000">
                <a:latin typeface="Times New Roman" panose="02020603050405020304" pitchFamily="18" charset="0"/>
                <a:ea typeface="SimSun" panose="02010600030101010101" pitchFamily="2" charset="-122"/>
              </a:rPr>
              <a:t>Phương pháp này không được khuyến khích vì hai lý do</a:t>
            </a:r>
            <a:r>
              <a:rPr lang="en-US" sz="2000">
                <a:latin typeface="Times New Roman" panose="02020603050405020304" pitchFamily="18" charset="0"/>
                <a:ea typeface="SimSun" panose="02010600030101010101" pitchFamily="2" charset="-122"/>
              </a:rPr>
              <a:t>:</a:t>
            </a:r>
            <a:endParaRPr lang="en-US" sz="2000"/>
          </a:p>
        </p:txBody>
      </p:sp>
      <p:sp>
        <p:nvSpPr>
          <p:cNvPr id="11" name="Rectangle 10"/>
          <p:cNvSpPr/>
          <p:nvPr/>
        </p:nvSpPr>
        <p:spPr>
          <a:xfrm>
            <a:off x="1422400" y="3131235"/>
            <a:ext cx="6096000" cy="646331"/>
          </a:xfrm>
          <a:prstGeom prst="rect">
            <a:avLst/>
          </a:prstGeom>
        </p:spPr>
        <p:txBody>
          <a:bodyPr>
            <a:spAutoFit/>
          </a:bodyPr>
          <a:lstStyle/>
          <a:p>
            <a:pPr marL="285750" indent="-285750">
              <a:buFont typeface="Wingdings" panose="05000000000000000000" pitchFamily="2" charset="2"/>
              <a:buChar char="§"/>
            </a:pPr>
            <a:r>
              <a:rPr lang="en-US">
                <a:latin typeface="Times New Roman" panose="02020603050405020304" pitchFamily="18" charset="0"/>
                <a:ea typeface="SimSun" panose="02010600030101010101" pitchFamily="2" charset="-122"/>
              </a:rPr>
              <a:t>K</a:t>
            </a:r>
            <a:r>
              <a:rPr lang="vi-VN">
                <a:latin typeface="Times New Roman" panose="02020603050405020304" pitchFamily="18" charset="0"/>
                <a:ea typeface="SimSun" panose="02010600030101010101" pitchFamily="2" charset="-122"/>
              </a:rPr>
              <a:t>hông rõ lớp nào</a:t>
            </a:r>
            <a:r>
              <a:rPr lang="en-US">
                <a:latin typeface="Times New Roman" panose="02020603050405020304" pitchFamily="18" charset="0"/>
                <a:ea typeface="SimSun" panose="02010600030101010101" pitchFamily="2" charset="-122"/>
              </a:rPr>
              <a:t> ta</a:t>
            </a:r>
            <a:r>
              <a:rPr lang="vi-VN">
                <a:latin typeface="Times New Roman" panose="02020603050405020304" pitchFamily="18" charset="0"/>
                <a:ea typeface="SimSun" panose="02010600030101010101" pitchFamily="2" charset="-122"/>
              </a:rPr>
              <a:t> đang sử dụng từ mô-đun. </a:t>
            </a:r>
            <a:endParaRPr lang="en-US">
              <a:latin typeface="Times New Roman" panose="02020603050405020304" pitchFamily="18" charset="0"/>
              <a:ea typeface="SimSun" panose="02010600030101010101" pitchFamily="2" charset="-122"/>
            </a:endParaRPr>
          </a:p>
          <a:p>
            <a:pPr marL="285750" indent="-285750">
              <a:buFont typeface="Wingdings" panose="05000000000000000000" pitchFamily="2" charset="2"/>
              <a:buChar char="§"/>
            </a:pPr>
            <a:r>
              <a:rPr lang="en-US">
                <a:latin typeface="Times New Roman" panose="02020603050405020304" pitchFamily="18" charset="0"/>
                <a:ea typeface="SimSun" panose="02010600030101010101" pitchFamily="2" charset="-122"/>
              </a:rPr>
              <a:t>N</a:t>
            </a:r>
            <a:r>
              <a:rPr lang="vi-VN">
                <a:latin typeface="Times New Roman" panose="02020603050405020304" pitchFamily="18" charset="0"/>
                <a:ea typeface="SimSun" panose="02010600030101010101" pitchFamily="2" charset="-122"/>
              </a:rPr>
              <a:t>hầm lẫn với tên trong tệp. </a:t>
            </a:r>
            <a:endParaRPr lang="en-US"/>
          </a:p>
        </p:txBody>
      </p:sp>
    </p:spTree>
    <p:extLst>
      <p:ext uri="{BB962C8B-B14F-4D97-AF65-F5344CB8AC3E}">
        <p14:creationId xmlns:p14="http://schemas.microsoft.com/office/powerpoint/2010/main" val="2230695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Nhập vào một module từ một module</a:t>
            </a:r>
          </a:p>
        </p:txBody>
      </p:sp>
      <p:sp>
        <p:nvSpPr>
          <p:cNvPr id="3" name="Content Placeholder 2"/>
          <p:cNvSpPr>
            <a:spLocks noGrp="1"/>
          </p:cNvSpPr>
          <p:nvPr>
            <p:ph idx="1"/>
          </p:nvPr>
        </p:nvSpPr>
        <p:spPr>
          <a:xfrm>
            <a:off x="1097280" y="1325232"/>
            <a:ext cx="10739120" cy="1286933"/>
          </a:xfrm>
        </p:spPr>
        <p:txBody>
          <a:bodyPr/>
          <a:lstStyle/>
          <a:p>
            <a:r>
              <a:rPr lang="en-US" dirty="0"/>
              <a:t>C</a:t>
            </a:r>
            <a:r>
              <a:rPr lang="vi-VN" dirty="0"/>
              <a:t>hia các lớp của mình qua một số mô-đun để giữ cho bất kỳ cái nào không phát triển quá lớn và tránh lưu trữ các lớp không liên quan trong cùng một mô-đun. Khi lưu trữ các lớp của mình trong một số mô-đun, ta có thể thấy rằng một lớp trong một mô-đun phụ thuộc vào một lớp trong một mô-đun khác. </a:t>
            </a:r>
            <a:endParaRPr lang="en-US" dirty="0"/>
          </a:p>
        </p:txBody>
      </p:sp>
      <p:sp>
        <p:nvSpPr>
          <p:cNvPr id="5" name="Rectangle 4"/>
          <p:cNvSpPr/>
          <p:nvPr/>
        </p:nvSpPr>
        <p:spPr>
          <a:xfrm>
            <a:off x="775953" y="5227169"/>
            <a:ext cx="3339737" cy="1630831"/>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from car import 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class Battery:</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--snip--</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class </a:t>
            </a:r>
            <a:r>
              <a:rPr lang="en-US" sz="1400" spc="-20" dirty="0" err="1">
                <a:latin typeface="Courier New" panose="02070309020205020404" pitchFamily="49" charset="0"/>
                <a:ea typeface="SimSun" panose="02010600030101010101" pitchFamily="2" charset="-122"/>
              </a:rPr>
              <a:t>ElectricCar</a:t>
            </a:r>
            <a:r>
              <a:rPr lang="en-US" sz="1400" spc="-20" dirty="0">
                <a:latin typeface="Courier New" panose="02070309020205020404" pitchFamily="49" charset="0"/>
                <a:ea typeface="SimSun" panose="02010600030101010101" pitchFamily="2" charset="-122"/>
              </a:rPr>
              <a:t>(Car):</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--snip—</a:t>
            </a:r>
          </a:p>
        </p:txBody>
      </p:sp>
      <p:sp>
        <p:nvSpPr>
          <p:cNvPr id="7" name="Rectangle 6"/>
          <p:cNvSpPr/>
          <p:nvPr/>
        </p:nvSpPr>
        <p:spPr>
          <a:xfrm>
            <a:off x="6096000" y="3383620"/>
            <a:ext cx="6096000" cy="1955535"/>
          </a:xfrm>
          <a:prstGeom prst="rect">
            <a:avLst/>
          </a:prstGeom>
        </p:spPr>
        <p:txBody>
          <a:bodyPr>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from car import Car</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from electric_car import ElectricCar</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my_beetle = Car('volkswagen', 'beetle', 2019)</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print(my_beetle.get_descriptive_name())</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my_tesla = ElectricCar('tesla', 'roadster', 2019)</a:t>
            </a: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print(my_tesla.get_descriptive_name())</a:t>
            </a:r>
          </a:p>
        </p:txBody>
      </p:sp>
      <p:sp>
        <p:nvSpPr>
          <p:cNvPr id="8" name="Rectangle 7"/>
          <p:cNvSpPr/>
          <p:nvPr/>
        </p:nvSpPr>
        <p:spPr>
          <a:xfrm>
            <a:off x="456143" y="3383620"/>
            <a:ext cx="5164670" cy="980974"/>
          </a:xfrm>
          <a:prstGeom prst="rect">
            <a:avLst/>
          </a:prstGeom>
        </p:spPr>
        <p:txBody>
          <a:bodyPr wrap="square">
            <a:spAutoFit/>
          </a:bodyPr>
          <a:lstStyle/>
          <a:p>
            <a:pPr algn="just">
              <a:lnSpc>
                <a:spcPct val="115000"/>
              </a:lnSpc>
              <a:spcBef>
                <a:spcPts val="300"/>
              </a:spcBef>
              <a:spcAft>
                <a:spcPts val="300"/>
              </a:spcAft>
            </a:pPr>
            <a:r>
              <a:rPr lang="en-US" sz="1400" i="1" spc="-20">
                <a:latin typeface="Courier New" panose="02070309020205020404" pitchFamily="49" charset="0"/>
                <a:ea typeface="SimSun" panose="02010600030101010101" pitchFamily="2" charset="-122"/>
              </a:rPr>
              <a:t>class Car:</a:t>
            </a:r>
            <a:endParaRPr lang="en-US" sz="1400" i="1" spc="-20">
              <a:latin typeface="Times New Roman" panose="02020603050405020304" pitchFamily="18" charset="0"/>
              <a:ea typeface="SimSun" panose="02010600030101010101" pitchFamily="2" charset="-122"/>
            </a:endParaRP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"""A simple attempt to represent a car."""</a:t>
            </a:r>
            <a:endParaRPr lang="en-US" sz="1400" spc="-20">
              <a:latin typeface="Times New Roman" panose="02020603050405020304" pitchFamily="18" charset="0"/>
              <a:ea typeface="SimSun" panose="02010600030101010101" pitchFamily="2" charset="-122"/>
            </a:endParaRPr>
          </a:p>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	def __init__(self, make, model, year):</a:t>
            </a:r>
            <a:endParaRPr lang="en-US" sz="1400" spc="-20">
              <a:effectLst/>
              <a:latin typeface="Times New Roman" panose="02020603050405020304" pitchFamily="18" charset="0"/>
              <a:ea typeface="SimSun" panose="02010600030101010101" pitchFamily="2" charset="-122"/>
            </a:endParaRPr>
          </a:p>
        </p:txBody>
      </p:sp>
      <p:sp>
        <p:nvSpPr>
          <p:cNvPr id="9" name="Rectangle 8"/>
          <p:cNvSpPr/>
          <p:nvPr/>
        </p:nvSpPr>
        <p:spPr>
          <a:xfrm>
            <a:off x="456143" y="3086291"/>
            <a:ext cx="797654" cy="369332"/>
          </a:xfrm>
          <a:prstGeom prst="rect">
            <a:avLst/>
          </a:prstGeom>
        </p:spPr>
        <p:txBody>
          <a:bodyPr wrap="none">
            <a:spAutoFit/>
          </a:bodyPr>
          <a:lstStyle/>
          <a:p>
            <a:r>
              <a:rPr lang="en-US" b="1" spc="-20">
                <a:latin typeface="Britannic Bold" panose="020B0903060703020204" pitchFamily="34" charset="0"/>
                <a:ea typeface="SimSun" panose="02010600030101010101" pitchFamily="2" charset="-122"/>
              </a:rPr>
              <a:t>car.py</a:t>
            </a:r>
            <a:endParaRPr lang="en-US">
              <a:latin typeface="Britannic Bold" panose="020B0903060703020204" pitchFamily="34" charset="0"/>
            </a:endParaRPr>
          </a:p>
        </p:txBody>
      </p:sp>
      <p:sp>
        <p:nvSpPr>
          <p:cNvPr id="10" name="Rectangle 9"/>
          <p:cNvSpPr/>
          <p:nvPr/>
        </p:nvSpPr>
        <p:spPr>
          <a:xfrm>
            <a:off x="485569" y="4617220"/>
            <a:ext cx="1649811" cy="369332"/>
          </a:xfrm>
          <a:prstGeom prst="rect">
            <a:avLst/>
          </a:prstGeom>
        </p:spPr>
        <p:txBody>
          <a:bodyPr wrap="none">
            <a:spAutoFit/>
          </a:bodyPr>
          <a:lstStyle/>
          <a:p>
            <a:r>
              <a:rPr lang="en-US" b="1" spc="-20">
                <a:latin typeface="Britannic Bold" panose="020B0903060703020204" pitchFamily="34" charset="0"/>
                <a:ea typeface="SimSun" panose="02010600030101010101" pitchFamily="2" charset="-122"/>
              </a:rPr>
              <a:t>electric_car.py</a:t>
            </a:r>
            <a:endParaRPr lang="en-US">
              <a:latin typeface="Britannic Bold" panose="020B0903060703020204" pitchFamily="34" charset="0"/>
            </a:endParaRPr>
          </a:p>
        </p:txBody>
      </p:sp>
      <p:sp>
        <p:nvSpPr>
          <p:cNvPr id="11" name="Rectangle 10"/>
          <p:cNvSpPr/>
          <p:nvPr/>
        </p:nvSpPr>
        <p:spPr>
          <a:xfrm>
            <a:off x="7648369" y="3029365"/>
            <a:ext cx="1198726" cy="369332"/>
          </a:xfrm>
          <a:prstGeom prst="rect">
            <a:avLst/>
          </a:prstGeom>
        </p:spPr>
        <p:txBody>
          <a:bodyPr wrap="none">
            <a:spAutoFit/>
          </a:bodyPr>
          <a:lstStyle/>
          <a:p>
            <a:r>
              <a:rPr lang="en-US" b="1" spc="-20">
                <a:latin typeface="Britannic Bold" panose="020B0903060703020204" pitchFamily="34" charset="0"/>
                <a:ea typeface="SimSun" panose="02010600030101010101" pitchFamily="2" charset="-122"/>
              </a:rPr>
              <a:t>my_car.py</a:t>
            </a:r>
            <a:endParaRPr lang="en-US">
              <a:latin typeface="Britannic Bold" panose="020B0903060703020204" pitchFamily="34" charset="0"/>
            </a:endParaRPr>
          </a:p>
        </p:txBody>
      </p:sp>
      <p:cxnSp>
        <p:nvCxnSpPr>
          <p:cNvPr id="13" name="Straight Arrow Connector 12"/>
          <p:cNvCxnSpPr/>
          <p:nvPr/>
        </p:nvCxnSpPr>
        <p:spPr>
          <a:xfrm>
            <a:off x="1452880" y="3270957"/>
            <a:ext cx="4643120" cy="28368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85569" y="3412801"/>
            <a:ext cx="967311" cy="164044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3"/>
          </p:cNvCxnSpPr>
          <p:nvPr/>
        </p:nvCxnSpPr>
        <p:spPr>
          <a:xfrm flipV="1">
            <a:off x="2135380" y="3952579"/>
            <a:ext cx="4028353" cy="84930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63733" y="5583602"/>
            <a:ext cx="2387600" cy="664797"/>
          </a:xfrm>
          <a:prstGeom prst="rect">
            <a:avLst/>
          </a:prstGeom>
        </p:spPr>
        <p:txBody>
          <a:bodyPr wrap="square">
            <a:spAutoFit/>
          </a:bodyPr>
          <a:lstStyle/>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2019 Volkswagen Beetle</a:t>
            </a:r>
          </a:p>
          <a:p>
            <a:pPr algn="just">
              <a:lnSpc>
                <a:spcPct val="115000"/>
              </a:lnSpc>
              <a:spcBef>
                <a:spcPts val="300"/>
              </a:spcBef>
              <a:spcAft>
                <a:spcPts val="300"/>
              </a:spcAft>
            </a:pPr>
            <a:r>
              <a:rPr lang="en-US" sz="1400" spc="-20">
                <a:solidFill>
                  <a:srgbClr val="A6A6A6"/>
                </a:solidFill>
                <a:latin typeface="Consolas" panose="020B0609020204030204" pitchFamily="49" charset="0"/>
                <a:ea typeface="SimSun" panose="02010600030101010101" pitchFamily="2" charset="-122"/>
                <a:cs typeface="Times New Roman" panose="02020603050405020304" pitchFamily="18" charset="0"/>
              </a:rPr>
              <a:t>2019 Tesla Roadster</a:t>
            </a:r>
          </a:p>
        </p:txBody>
      </p:sp>
    </p:spTree>
    <p:extLst>
      <p:ext uri="{BB962C8B-B14F-4D97-AF65-F5344CB8AC3E}">
        <p14:creationId xmlns:p14="http://schemas.microsoft.com/office/powerpoint/2010/main" val="3333783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Giới thiệu</a:t>
            </a:r>
          </a:p>
        </p:txBody>
      </p:sp>
      <p:sp>
        <p:nvSpPr>
          <p:cNvPr id="3" name="Content Placeholder 2"/>
          <p:cNvSpPr>
            <a:spLocks noGrp="1"/>
          </p:cNvSpPr>
          <p:nvPr>
            <p:ph idx="1"/>
          </p:nvPr>
        </p:nvSpPr>
        <p:spPr/>
        <p:txBody>
          <a:bodyPr/>
          <a:lstStyle/>
          <a:p>
            <a:r>
              <a:rPr lang="vi-VN"/>
              <a:t>Lập trình hướng đối tượng là một trong những cách hiệu quả nhất khi viết phần mềm. Trong lập trình hướng đối tượng, ta viết ra những lớp (classes) trong lập trình hướng đối tượng, ta viết các lớp đại diện cho những thứ trong thế giới thực và các tình huống, đồng thời ta tạo các đối tượng dựa trên những các lớp đó.</a:t>
            </a:r>
            <a:endParaRPr lang="en-US"/>
          </a:p>
          <a:p>
            <a:r>
              <a:rPr lang="vi-VN"/>
              <a:t>Khi viết một lớp, ta xác định hành vi chung mà tất cả các đối tượng có thể có. </a:t>
            </a:r>
          </a:p>
          <a:p>
            <a:r>
              <a:rPr lang="vi-VN"/>
              <a:t>Khi ta tạo các đối tượng riêng lẻ từ lớp, mỗi đối tượng sẽ tự động được trang bị hành vi chung; sau đó ta có thể cung cấp cho từng đối tượng bất cứ đặc điểm riêng biệt nào mà ta mong muốn. </a:t>
            </a:r>
            <a:endParaRPr lang="en-US"/>
          </a:p>
          <a:p>
            <a:r>
              <a:rPr lang="vi-VN"/>
              <a:t>Tạo một đối tượng từ một lớp được gọi là khởi tạo và ta làm việc với các thể hiện (instances) của một lớp.</a:t>
            </a:r>
            <a:endParaRPr lang="en-US"/>
          </a:p>
        </p:txBody>
      </p:sp>
    </p:spTree>
    <p:extLst>
      <p:ext uri="{BB962C8B-B14F-4D97-AF65-F5344CB8AC3E}">
        <p14:creationId xmlns:p14="http://schemas.microsoft.com/office/powerpoint/2010/main" val="913504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Sử dụng bí danh</a:t>
            </a:r>
          </a:p>
        </p:txBody>
      </p:sp>
      <p:sp>
        <p:nvSpPr>
          <p:cNvPr id="3" name="Content Placeholder 2"/>
          <p:cNvSpPr>
            <a:spLocks noGrp="1"/>
          </p:cNvSpPr>
          <p:nvPr>
            <p:ph idx="1"/>
          </p:nvPr>
        </p:nvSpPr>
        <p:spPr>
          <a:xfrm>
            <a:off x="1097280" y="1845734"/>
            <a:ext cx="10058400" cy="753533"/>
          </a:xfrm>
        </p:spPr>
        <p:txBody>
          <a:bodyPr/>
          <a:lstStyle/>
          <a:p>
            <a:r>
              <a:rPr lang="en-US"/>
              <a:t>Bí danh có thể khá hữu ích khi sử dụng mô-đun để sắp xếp mã dự án. Ta có thể sử dụng bí danh khi nhập lớp.</a:t>
            </a:r>
          </a:p>
        </p:txBody>
      </p:sp>
      <p:sp>
        <p:nvSpPr>
          <p:cNvPr id="5" name="Rectangle 4"/>
          <p:cNvSpPr/>
          <p:nvPr/>
        </p:nvSpPr>
        <p:spPr>
          <a:xfrm>
            <a:off x="1097280" y="2690708"/>
            <a:ext cx="4587794" cy="332014"/>
          </a:xfrm>
          <a:prstGeom prst="rect">
            <a:avLst/>
          </a:prstGeom>
        </p:spPr>
        <p:txBody>
          <a:bodyPr wrap="non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from electric_car import ElectricCar as EC</a:t>
            </a:r>
          </a:p>
        </p:txBody>
      </p:sp>
      <p:sp>
        <p:nvSpPr>
          <p:cNvPr id="7" name="Rectangle 6"/>
          <p:cNvSpPr/>
          <p:nvPr/>
        </p:nvSpPr>
        <p:spPr>
          <a:xfrm>
            <a:off x="1097280" y="3248959"/>
            <a:ext cx="4378122" cy="332014"/>
          </a:xfrm>
          <a:prstGeom prst="rect">
            <a:avLst/>
          </a:prstGeom>
        </p:spPr>
        <p:txBody>
          <a:bodyPr wrap="none">
            <a:spAutoFit/>
          </a:bodyPr>
          <a:lstStyle/>
          <a:p>
            <a:pPr algn="just">
              <a:lnSpc>
                <a:spcPct val="115000"/>
              </a:lnSpc>
              <a:spcBef>
                <a:spcPts val="300"/>
              </a:spcBef>
              <a:spcAft>
                <a:spcPts val="300"/>
              </a:spcAft>
            </a:pPr>
            <a:r>
              <a:rPr lang="en-US" sz="1400" spc="-20">
                <a:latin typeface="Courier New" panose="02070309020205020404" pitchFamily="49" charset="0"/>
                <a:ea typeface="SimSun" panose="02010600030101010101" pitchFamily="2" charset="-122"/>
              </a:rPr>
              <a:t>my_tesla = EC('tesla', 'roadster', 2019)</a:t>
            </a:r>
          </a:p>
        </p:txBody>
      </p:sp>
    </p:spTree>
    <p:extLst>
      <p:ext uri="{BB962C8B-B14F-4D97-AF65-F5344CB8AC3E}">
        <p14:creationId xmlns:p14="http://schemas.microsoft.com/office/powerpoint/2010/main" val="1756209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8.5. Thư viện chuẩn của Python</a:t>
            </a:r>
          </a:p>
        </p:txBody>
      </p:sp>
      <p:sp>
        <p:nvSpPr>
          <p:cNvPr id="3" name="Content Placeholder 2"/>
          <p:cNvSpPr>
            <a:spLocks noGrp="1"/>
          </p:cNvSpPr>
          <p:nvPr>
            <p:ph idx="1"/>
          </p:nvPr>
        </p:nvSpPr>
        <p:spPr>
          <a:xfrm>
            <a:off x="1109978" y="1466296"/>
            <a:ext cx="11082021" cy="1185333"/>
          </a:xfrm>
        </p:spPr>
        <p:txBody>
          <a:bodyPr/>
          <a:lstStyle/>
          <a:p>
            <a:r>
              <a:rPr lang="vi-VN" dirty="0"/>
              <a:t>Thư viện chuẩn Python là một tập hợp các mô-đun đi kèm với mọi cài đặt Python. </a:t>
            </a:r>
            <a:endParaRPr lang="en-US" dirty="0"/>
          </a:p>
          <a:p>
            <a:r>
              <a:rPr lang="en-US" dirty="0"/>
              <a:t>C</a:t>
            </a:r>
            <a:r>
              <a:rPr lang="vi-VN" dirty="0"/>
              <a:t>ó thể sử dụng bất kỳ hàm hoặc lớp nào trong thư viện chuẩn bằng cách bao gồm một câu lệnh nhập đơn giản ở đầu tệp. </a:t>
            </a:r>
            <a:endParaRPr lang="en-US" dirty="0"/>
          </a:p>
        </p:txBody>
      </p:sp>
      <p:sp>
        <p:nvSpPr>
          <p:cNvPr id="5" name="Rectangle 4"/>
          <p:cNvSpPr/>
          <p:nvPr/>
        </p:nvSpPr>
        <p:spPr>
          <a:xfrm>
            <a:off x="946692" y="3641272"/>
            <a:ext cx="3929820" cy="981423"/>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from random import </a:t>
            </a:r>
            <a:r>
              <a:rPr lang="en-US" sz="1400" spc="-20" dirty="0" err="1">
                <a:latin typeface="Courier New" panose="02070309020205020404" pitchFamily="49" charset="0"/>
                <a:ea typeface="SimSun" panose="02010600030101010101" pitchFamily="2" charset="-122"/>
              </a:rPr>
              <a:t>randint</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t>
            </a:r>
            <a:r>
              <a:rPr lang="en-US" sz="1400" spc="-20" dirty="0" err="1">
                <a:latin typeface="Courier New" panose="02070309020205020404" pitchFamily="49" charset="0"/>
                <a:ea typeface="SimSun" panose="02010600030101010101" pitchFamily="2" charset="-122"/>
              </a:rPr>
              <a:t>randint</a:t>
            </a:r>
            <a:r>
              <a:rPr lang="en-US" sz="1400" spc="-20" dirty="0">
                <a:latin typeface="Courier New" panose="02070309020205020404" pitchFamily="49" charset="0"/>
                <a:ea typeface="SimSun" panose="02010600030101010101" pitchFamily="2" charset="-122"/>
              </a:rPr>
              <a:t>(1, 6)</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3</a:t>
            </a:r>
          </a:p>
        </p:txBody>
      </p:sp>
      <p:sp>
        <p:nvSpPr>
          <p:cNvPr id="7" name="Rectangle 6"/>
          <p:cNvSpPr/>
          <p:nvPr/>
        </p:nvSpPr>
        <p:spPr>
          <a:xfrm>
            <a:off x="933994" y="3177116"/>
            <a:ext cx="10923318" cy="400110"/>
          </a:xfrm>
          <a:prstGeom prst="rect">
            <a:avLst/>
          </a:prstGeom>
        </p:spPr>
        <p:txBody>
          <a:bodyPr wrap="square">
            <a:spAutoFit/>
          </a:bodyPr>
          <a:lstStyle/>
          <a:p>
            <a:r>
              <a:rPr lang="en-US" dirty="0" err="1">
                <a:latin typeface="Times New Roman" panose="02020603050405020304" pitchFamily="18" charset="0"/>
                <a:ea typeface="SimSun" panose="02010600030101010101" pitchFamily="2" charset="-122"/>
              </a:rPr>
              <a:t>Hàm</a:t>
            </a:r>
            <a:r>
              <a:rPr lang="en-US" dirty="0">
                <a:latin typeface="Times New Roman" panose="02020603050405020304" pitchFamily="18" charset="0"/>
                <a:ea typeface="SimSun" panose="02010600030101010101" pitchFamily="2" charset="-122"/>
              </a:rPr>
              <a:t> </a:t>
            </a:r>
            <a:r>
              <a:rPr lang="en-US" b="1" dirty="0" err="1">
                <a:latin typeface="Times New Roman" panose="02020603050405020304" pitchFamily="18" charset="0"/>
                <a:ea typeface="SimSun" panose="02010600030101010101" pitchFamily="2" charset="-122"/>
              </a:rPr>
              <a:t>randin</a:t>
            </a:r>
            <a:r>
              <a:rPr lang="en-US" b="1"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nhận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hai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đối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là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nguyên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và</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trả</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về</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một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số</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nguyên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được</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chọn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ngẫu</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nhiên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giữa</a:t>
            </a:r>
            <a:r>
              <a:rPr lang="en-US" dirty="0">
                <a:latin typeface="Times New Roman" panose="02020603050405020304" pitchFamily="18" charset="0"/>
                <a:ea typeface="SimSun" panose="02010600030101010101" pitchFamily="2" charset="-122"/>
              </a:rPr>
              <a:t> </a:t>
            </a:r>
            <a:endParaRPr lang="en-US" dirty="0"/>
          </a:p>
        </p:txBody>
      </p:sp>
      <p:sp>
        <p:nvSpPr>
          <p:cNvPr id="9" name="Rectangle 8"/>
          <p:cNvSpPr/>
          <p:nvPr/>
        </p:nvSpPr>
        <p:spPr>
          <a:xfrm>
            <a:off x="933993" y="4530086"/>
            <a:ext cx="11258006" cy="417871"/>
          </a:xfrm>
          <a:prstGeom prst="rect">
            <a:avLst/>
          </a:prstGeom>
        </p:spPr>
        <p:txBody>
          <a:bodyPr wrap="square">
            <a:spAutoFit/>
          </a:bodyPr>
          <a:lstStyle/>
          <a:p>
            <a:pPr algn="just">
              <a:lnSpc>
                <a:spcPct val="115000"/>
              </a:lnSpc>
              <a:spcBef>
                <a:spcPts val="300"/>
              </a:spcBef>
              <a:spcAft>
                <a:spcPts val="300"/>
              </a:spcAft>
            </a:pPr>
            <a:r>
              <a:rPr lang="en-US" spc="-20">
                <a:latin typeface="Times New Roman" panose="02020603050405020304" pitchFamily="18" charset="0"/>
                <a:ea typeface="SimSun" panose="02010600030101010101" pitchFamily="2" charset="-122"/>
              </a:rPr>
              <a:t>Hàm </a:t>
            </a:r>
            <a:r>
              <a:rPr lang="en-US" b="1" spc="-20">
                <a:latin typeface="Times New Roman" panose="02020603050405020304" pitchFamily="18" charset="0"/>
                <a:ea typeface="SimSun" panose="02010600030101010101" pitchFamily="2" charset="-122"/>
              </a:rPr>
              <a:t>choise() </a:t>
            </a:r>
            <a:r>
              <a:rPr lang="en-US" spc="-20">
                <a:latin typeface="Times New Roman" panose="02020603050405020304" pitchFamily="18" charset="0"/>
                <a:ea typeface="SimSun" panose="02010600030101010101" pitchFamily="2" charset="-122"/>
              </a:rPr>
              <a:t>nhận vào một danh sách hoặc tuple và trả về một phần tử được chọn ngẫu nhiên:</a:t>
            </a:r>
          </a:p>
        </p:txBody>
      </p:sp>
      <p:sp>
        <p:nvSpPr>
          <p:cNvPr id="11" name="Rectangle 10"/>
          <p:cNvSpPr/>
          <p:nvPr/>
        </p:nvSpPr>
        <p:spPr>
          <a:xfrm>
            <a:off x="933993" y="4954129"/>
            <a:ext cx="10950902" cy="1638910"/>
          </a:xfrm>
          <a:prstGeom prst="rect">
            <a:avLst/>
          </a:prstGeom>
        </p:spPr>
        <p:txBody>
          <a:bodyPr wrap="square">
            <a:spAutoFit/>
          </a:bodyPr>
          <a:lstStyle/>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from random import choice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players = ['</a:t>
            </a:r>
            <a:r>
              <a:rPr lang="en-US" sz="1400" spc="-20" dirty="0" err="1">
                <a:latin typeface="Courier New" panose="02070309020205020404" pitchFamily="49" charset="0"/>
                <a:ea typeface="SimSun" panose="02010600030101010101" pitchFamily="2" charset="-122"/>
              </a:rPr>
              <a:t>charles</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martina</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michael</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florence</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eli</a:t>
            </a:r>
            <a:r>
              <a:rPr lang="en-US" sz="1400" spc="-20" dirty="0">
                <a:latin typeface="Courier New" panose="02070309020205020404" pitchFamily="49" charset="0"/>
                <a:ea typeface="SimSun" panose="02010600030101010101" pitchFamily="2" charset="-122"/>
              </a:rPr>
              <a:t>']</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t>
            </a:r>
            <a:r>
              <a:rPr lang="en-US" sz="1400" spc="-20" dirty="0" err="1">
                <a:latin typeface="Courier New" panose="02070309020205020404" pitchFamily="49" charset="0"/>
                <a:ea typeface="SimSun" panose="02010600030101010101" pitchFamily="2" charset="-122"/>
              </a:rPr>
              <a:t>first_up</a:t>
            </a:r>
            <a:r>
              <a:rPr lang="en-US" sz="1400" spc="-20" dirty="0">
                <a:latin typeface="Courier New" panose="02070309020205020404" pitchFamily="49" charset="0"/>
                <a:ea typeface="SimSun" panose="02010600030101010101" pitchFamily="2" charset="-122"/>
              </a:rPr>
              <a:t> = choice(players)</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&gt;&gt;&gt; </a:t>
            </a:r>
            <a:r>
              <a:rPr lang="en-US" sz="1400" spc="-20" dirty="0" err="1">
                <a:latin typeface="Courier New" panose="02070309020205020404" pitchFamily="49" charset="0"/>
                <a:ea typeface="SimSun" panose="02010600030101010101" pitchFamily="2" charset="-122"/>
              </a:rPr>
              <a:t>first_up</a:t>
            </a:r>
            <a:endParaRPr lang="en-US" sz="1400" spc="-20" dirty="0">
              <a:latin typeface="Courier New" panose="02070309020205020404" pitchFamily="49" charset="0"/>
              <a:ea typeface="SimSun" panose="02010600030101010101" pitchFamily="2" charset="-122"/>
            </a:endParaRPr>
          </a:p>
          <a:p>
            <a:pPr algn="just">
              <a:lnSpc>
                <a:spcPct val="115000"/>
              </a:lnSpc>
              <a:spcBef>
                <a:spcPts val="300"/>
              </a:spcBef>
              <a:spcAft>
                <a:spcPts val="300"/>
              </a:spcAft>
            </a:pP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r>
              <a:rPr lang="en-US" sz="1400" spc="-20" dirty="0" err="1">
                <a:solidFill>
                  <a:srgbClr val="A6A6A6"/>
                </a:solidFill>
                <a:latin typeface="Consolas" panose="020B0609020204030204" pitchFamily="49" charset="0"/>
                <a:ea typeface="SimSun" panose="02010600030101010101" pitchFamily="2" charset="-122"/>
                <a:cs typeface="Times New Roman" panose="02020603050405020304" pitchFamily="18" charset="0"/>
              </a:rPr>
              <a:t>florence</a:t>
            </a:r>
            <a:r>
              <a:rPr lang="en-US" sz="1400" spc="-20" dirty="0">
                <a:solidFill>
                  <a:srgbClr val="A6A6A6"/>
                </a:solidFill>
                <a:latin typeface="Consolas" panose="020B0609020204030204" pitchFamily="49" charset="0"/>
                <a:ea typeface="SimSun"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233552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Kết chương</a:t>
            </a:r>
          </a:p>
        </p:txBody>
      </p:sp>
      <p:sp>
        <p:nvSpPr>
          <p:cNvPr id="3" name="Content Placeholder 2"/>
          <p:cNvSpPr>
            <a:spLocks noGrp="1"/>
          </p:cNvSpPr>
          <p:nvPr>
            <p:ph idx="1"/>
          </p:nvPr>
        </p:nvSpPr>
        <p:spPr/>
        <p:txBody>
          <a:bodyPr/>
          <a:lstStyle/>
          <a:p>
            <a:r>
              <a:rPr lang="vi-VN"/>
              <a:t>Trong chương này, ta đã học cách viết các lớp theo mong muốn. Ta đã học cách lưu trữ thông tin trong một lớp bằng cách sử dụng các thuộc tính và cách viết các phương thức cung cấp cho các lớp và hành vi mà chúng cần. Ta đã học cách viết các phương thức __init __() để tạo các thể hiện từ các lớp với chính xác các thuộc tính mong muốn. </a:t>
            </a:r>
          </a:p>
          <a:p>
            <a:r>
              <a:rPr lang="vi-VN"/>
              <a:t>Chúng ta đã thấy cách sửa đổi các thuộc tính của một thể hiện trực tiếp và thông qua các phương thức. Ta đã học được rằng kế thừa có thể đơn giản hóa việc tạo các lớp có liên quan với nhau và đã học cách sử dụng các thể hiện của một lớp làm thuộc tính trong một lớp khác để giữ mỗi lớp đơn giản.</a:t>
            </a:r>
          </a:p>
          <a:p>
            <a:r>
              <a:rPr lang="vi-VN"/>
              <a:t>Ta đã thấy cách lưu trữ các lớp trong mô-đun và nhập các lớp nếu cần vào tệp nơi chúng sẽ được sử dụng có thể giúp các dự án được tổ chức quy củ. Ta bắt đầu tìm hiểu về thư viện chuẩn Python và đã thấy một ví dụ dựa trên mô-đun random. </a:t>
            </a:r>
          </a:p>
          <a:p>
            <a:endParaRPr lang="en-US"/>
          </a:p>
        </p:txBody>
      </p:sp>
    </p:spTree>
    <p:extLst>
      <p:ext uri="{BB962C8B-B14F-4D97-AF65-F5344CB8AC3E}">
        <p14:creationId xmlns:p14="http://schemas.microsoft.com/office/powerpoint/2010/main" val="313599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Bài tập chương 8</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577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a:t>
            </a:r>
          </a:p>
        </p:txBody>
      </p:sp>
      <p:sp>
        <p:nvSpPr>
          <p:cNvPr id="3" name="Content Placeholder 2"/>
          <p:cNvSpPr>
            <a:spLocks noGrp="1"/>
          </p:cNvSpPr>
          <p:nvPr>
            <p:ph idx="1"/>
          </p:nvPr>
        </p:nvSpPr>
        <p:spPr/>
        <p:txBody>
          <a:bodyPr/>
          <a:lstStyle/>
          <a:p>
            <a:pPr marL="0" indent="0">
              <a:buNone/>
            </a:pPr>
            <a:r>
              <a:rPr lang="en-US" dirty="0" err="1">
                <a:latin typeface="Arial" panose="020B0604020202020204" pitchFamily="34" charset="0"/>
                <a:cs typeface="Arial" panose="020B0604020202020204" pitchFamily="34" charset="0"/>
              </a:rPr>
              <a:t>Nội</a:t>
            </a:r>
            <a:r>
              <a:rPr lang="en-US" dirty="0">
                <a:latin typeface="Arial" panose="020B0604020202020204" pitchFamily="34" charset="0"/>
                <a:cs typeface="Arial" panose="020B0604020202020204" pitchFamily="34" charset="0"/>
              </a:rPr>
              <a:t> dung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a:t>
            </a:r>
          </a:p>
          <a:p>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endParaRPr lang="en-US" dirty="0">
              <a:latin typeface="Arial" panose="020B0604020202020204" pitchFamily="34" charset="0"/>
              <a:cs typeface="Arial" panose="020B0604020202020204" pitchFamily="34" charset="0"/>
            </a:endParaRPr>
          </a:p>
          <a:p>
            <a:r>
              <a:rPr lang="vi-VN" dirty="0"/>
              <a:t>chỉ định loại thông tin có thể được lưu trữ trong các thể hiện và sẽ xác định các hành động có thể được thực hiện với các thể hiện này</a:t>
            </a:r>
            <a:endParaRPr lang="en-US" dirty="0"/>
          </a:p>
          <a:p>
            <a:r>
              <a:rPr lang="vi-VN" dirty="0"/>
              <a:t>viết các lớp kế thừa chức năng của các lớp hiện có, vì vậy các lớp tương tự có thể chia sẻ mã một cách hiệu quả</a:t>
            </a:r>
            <a:endParaRPr lang="en-US" dirty="0"/>
          </a:p>
          <a:p>
            <a:r>
              <a:rPr lang="vi-VN" dirty="0"/>
              <a:t>lưu trữ các lớp trong các mô-đun và import các lớp do các lập trình viên khác viết vào các tệp chương trình.</a:t>
            </a:r>
            <a:endParaRPr lang="en-US" dirty="0"/>
          </a:p>
        </p:txBody>
      </p:sp>
    </p:spTree>
    <p:extLst>
      <p:ext uri="{BB962C8B-B14F-4D97-AF65-F5344CB8AC3E}">
        <p14:creationId xmlns:p14="http://schemas.microsoft.com/office/powerpoint/2010/main" val="326028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t>8.1. Tạo và sử dụng lớp</a:t>
            </a:r>
          </a:p>
        </p:txBody>
      </p:sp>
      <p:sp>
        <p:nvSpPr>
          <p:cNvPr id="3" name="Content Placeholder 2"/>
          <p:cNvSpPr>
            <a:spLocks noGrp="1"/>
          </p:cNvSpPr>
          <p:nvPr>
            <p:ph idx="1"/>
          </p:nvPr>
        </p:nvSpPr>
        <p:spPr/>
        <p:txBody>
          <a:bodyPr/>
          <a:lstStyle/>
          <a:p>
            <a:r>
              <a:rPr lang="en-US"/>
              <a:t>Chúng ta có thể mô hình hóa hầu hết mọi thứ bằng cách sử dụng các lớp. Hãy bắt đầu bằng cách viết một lớp, Dog, đại diện cho một con chó — không phải một con chó cụ thể, mà là bất kỳ con chó nào. </a:t>
            </a:r>
          </a:p>
          <a:p>
            <a:r>
              <a:rPr lang="en-US"/>
              <a:t>Tất cả có tên tuổi. </a:t>
            </a:r>
          </a:p>
          <a:p>
            <a:r>
              <a:rPr lang="vi-VN"/>
              <a:t>Chúng ta cũng biết rằng hầu hết các con chó đều ngồi và cuộn lại. Hai phần thông tin (tên và tuổi) và hai hành vi đó (ngồi và cuộn lại) sẽ có trong lớp Dog của vì chúng phổ biến với hầu hết các loài chó. Lớp này sẽ nói Python cách để tạo một đối tượng đại diện cho một con chó. </a:t>
            </a:r>
            <a:endParaRPr lang="en-US"/>
          </a:p>
          <a:p>
            <a:endParaRPr lang="en-US"/>
          </a:p>
        </p:txBody>
      </p:sp>
    </p:spTree>
    <p:extLst>
      <p:ext uri="{BB962C8B-B14F-4D97-AF65-F5344CB8AC3E}">
        <p14:creationId xmlns:p14="http://schemas.microsoft.com/office/powerpoint/2010/main" val="719656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Tạo ra lớp Dog</a:t>
            </a:r>
          </a:p>
        </p:txBody>
      </p:sp>
      <p:sp>
        <p:nvSpPr>
          <p:cNvPr id="3" name="Content Placeholder 2"/>
          <p:cNvSpPr>
            <a:spLocks noGrp="1"/>
          </p:cNvSpPr>
          <p:nvPr>
            <p:ph idx="1"/>
          </p:nvPr>
        </p:nvSpPr>
        <p:spPr>
          <a:xfrm>
            <a:off x="1097280" y="1845734"/>
            <a:ext cx="10058400" cy="809543"/>
          </a:xfrm>
        </p:spPr>
        <p:txBody>
          <a:bodyPr/>
          <a:lstStyle/>
          <a:p>
            <a:r>
              <a:rPr lang="vi-VN"/>
              <a:t>Mỗi cá thể được tạo từ lớp Dog sẽ lưu trữ tên và tuổi, và chúng ta sẽ cung cấp cho mỗi chú chó khả năng sit() và roll_over():</a:t>
            </a:r>
            <a:endParaRPr lang="en-US"/>
          </a:p>
        </p:txBody>
      </p:sp>
      <p:sp>
        <p:nvSpPr>
          <p:cNvPr id="5" name="Rectangle 4"/>
          <p:cNvSpPr/>
          <p:nvPr/>
        </p:nvSpPr>
        <p:spPr>
          <a:xfrm>
            <a:off x="1097280" y="2859073"/>
            <a:ext cx="10218420" cy="3911840"/>
          </a:xfrm>
          <a:prstGeom prst="rect">
            <a:avLst/>
          </a:prstGeom>
        </p:spPr>
        <p:txBody>
          <a:bodyPr wrap="square">
            <a:spAutoFit/>
          </a:bodyPr>
          <a:lstStyle/>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①</a:t>
            </a:r>
            <a:r>
              <a:rPr lang="en-US" sz="1400" spc="-20" dirty="0">
                <a:latin typeface="Courier New" panose="02070309020205020404" pitchFamily="49" charset="0"/>
                <a:ea typeface="SimSun" panose="02010600030101010101" pitchFamily="2" charset="-122"/>
              </a:rPr>
              <a:t>	class Dog:</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②</a:t>
            </a:r>
            <a:r>
              <a:rPr lang="en-US" sz="1400" spc="-20" dirty="0">
                <a:latin typeface="Courier New" panose="02070309020205020404" pitchFamily="49" charset="0"/>
                <a:ea typeface="SimSun" panose="02010600030101010101" pitchFamily="2" charset="-122"/>
              </a:rPr>
              <a:t>	 	"""A simple attempt to model a dog."""</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③</a:t>
            </a:r>
            <a:r>
              <a:rPr lang="en-US" sz="1400" spc="-20" dirty="0">
                <a:latin typeface="Courier New" panose="02070309020205020404" pitchFamily="49" charset="0"/>
                <a:ea typeface="SimSun" panose="02010600030101010101" pitchFamily="2" charset="-122"/>
              </a:rPr>
              <a:t>	 	def __</a:t>
            </a:r>
            <a:r>
              <a:rPr lang="en-US" sz="1400" spc="-20" dirty="0" err="1">
                <a:latin typeface="Courier New" panose="02070309020205020404" pitchFamily="49" charset="0"/>
                <a:ea typeface="SimSun" panose="02010600030101010101" pitchFamily="2" charset="-122"/>
              </a:rPr>
              <a:t>init</a:t>
            </a:r>
            <a:r>
              <a:rPr lang="en-US" sz="1400" spc="-20" dirty="0">
                <a:latin typeface="Courier New" panose="02070309020205020404" pitchFamily="49" charset="0"/>
                <a:ea typeface="SimSun" panose="02010600030101010101" pitchFamily="2" charset="-122"/>
              </a:rPr>
              <a:t>__(self, name, age):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"""Initialize name and age attributes."""</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④</a:t>
            </a: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self.name</a:t>
            </a:r>
            <a:r>
              <a:rPr lang="en-US" sz="1400" spc="-20" dirty="0">
                <a:latin typeface="Courier New" panose="02070309020205020404" pitchFamily="49" charset="0"/>
                <a:ea typeface="SimSun" panose="02010600030101010101" pitchFamily="2" charset="-122"/>
              </a:rPr>
              <a:t> = name</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a:t>
            </a:r>
            <a:r>
              <a:rPr lang="en-US" sz="1400" spc="-20" dirty="0" err="1">
                <a:latin typeface="Courier New" panose="02070309020205020404" pitchFamily="49" charset="0"/>
                <a:ea typeface="SimSun" panose="02010600030101010101" pitchFamily="2" charset="-122"/>
              </a:rPr>
              <a:t>self.age</a:t>
            </a:r>
            <a:r>
              <a:rPr lang="en-US" sz="1400" spc="-20" dirty="0">
                <a:latin typeface="Courier New" panose="02070309020205020404" pitchFamily="49" charset="0"/>
                <a:ea typeface="SimSun" panose="02010600030101010101" pitchFamily="2" charset="-122"/>
              </a:rPr>
              <a:t> = age</a:t>
            </a:r>
          </a:p>
          <a:p>
            <a:pPr algn="just">
              <a:lnSpc>
                <a:spcPct val="115000"/>
              </a:lnSpc>
              <a:spcBef>
                <a:spcPts val="300"/>
              </a:spcBef>
              <a:spcAft>
                <a:spcPts val="300"/>
              </a:spcAft>
            </a:pPr>
            <a:r>
              <a:rPr lang="zh-CN" altLang="en-US" sz="1400" spc="-20" dirty="0">
                <a:latin typeface="Courier New" panose="02070309020205020404" pitchFamily="49" charset="0"/>
                <a:ea typeface="SimSun" panose="02010600030101010101" pitchFamily="2" charset="-122"/>
              </a:rPr>
              <a:t>⑤</a:t>
            </a:r>
            <a:r>
              <a:rPr lang="en-US" sz="1400" spc="-20" dirty="0">
                <a:latin typeface="Courier New" panose="02070309020205020404" pitchFamily="49" charset="0"/>
                <a:ea typeface="SimSun" panose="02010600030101010101" pitchFamily="2" charset="-122"/>
              </a:rPr>
              <a:t>	 	def sit(self):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"""Simulate a dog sitting in response to a command."""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self.name</a:t>
            </a:r>
            <a:r>
              <a:rPr lang="en-US" sz="1400" spc="-20" dirty="0">
                <a:latin typeface="Courier New" panose="02070309020205020404" pitchFamily="49" charset="0"/>
                <a:ea typeface="SimSun" panose="02010600030101010101" pitchFamily="2" charset="-122"/>
              </a:rPr>
              <a:t>} is now sitting.")</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def </a:t>
            </a:r>
            <a:r>
              <a:rPr lang="en-US" sz="1400" spc="-20" dirty="0" err="1">
                <a:latin typeface="Courier New" panose="02070309020205020404" pitchFamily="49" charset="0"/>
                <a:ea typeface="SimSun" panose="02010600030101010101" pitchFamily="2" charset="-122"/>
              </a:rPr>
              <a:t>roll_over</a:t>
            </a:r>
            <a:r>
              <a:rPr lang="en-US" sz="1400" spc="-20" dirty="0">
                <a:latin typeface="Courier New" panose="02070309020205020404" pitchFamily="49" charset="0"/>
                <a:ea typeface="SimSun" panose="02010600030101010101" pitchFamily="2" charset="-122"/>
              </a:rPr>
              <a:t>(self):</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"""Simulate rolling over in response to a command."""</a:t>
            </a:r>
          </a:p>
          <a:p>
            <a:pPr algn="just">
              <a:lnSpc>
                <a:spcPct val="115000"/>
              </a:lnSpc>
              <a:spcBef>
                <a:spcPts val="300"/>
              </a:spcBef>
              <a:spcAft>
                <a:spcPts val="300"/>
              </a:spcAft>
            </a:pPr>
            <a:r>
              <a:rPr lang="en-US" sz="1400" spc="-20" dirty="0">
                <a:latin typeface="Courier New" panose="02070309020205020404" pitchFamily="49" charset="0"/>
                <a:ea typeface="SimSun" panose="02010600030101010101" pitchFamily="2" charset="-122"/>
              </a:rPr>
              <a:t>			print(f"{</a:t>
            </a:r>
            <a:r>
              <a:rPr lang="en-US" sz="1400" spc="-20" dirty="0" err="1">
                <a:latin typeface="Courier New" panose="02070309020205020404" pitchFamily="49" charset="0"/>
                <a:ea typeface="SimSun" panose="02010600030101010101" pitchFamily="2" charset="-122"/>
              </a:rPr>
              <a:t>self.name</a:t>
            </a:r>
            <a:r>
              <a:rPr lang="en-US" sz="1400" spc="-20" dirty="0">
                <a:latin typeface="Courier New" panose="02070309020205020404" pitchFamily="49" charset="0"/>
                <a:ea typeface="SimSun" panose="02010600030101010101" pitchFamily="2" charset="-122"/>
              </a:rPr>
              <a:t>} rolled over!")</a:t>
            </a:r>
          </a:p>
        </p:txBody>
      </p:sp>
    </p:spTree>
    <p:extLst>
      <p:ext uri="{BB962C8B-B14F-4D97-AF65-F5344CB8AC3E}">
        <p14:creationId xmlns:p14="http://schemas.microsoft.com/office/powerpoint/2010/main" val="281052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Phương thức __init__()</a:t>
            </a:r>
            <a:endParaRPr lang="en-US"/>
          </a:p>
        </p:txBody>
      </p:sp>
      <p:sp>
        <p:nvSpPr>
          <p:cNvPr id="3" name="Content Placeholder 2"/>
          <p:cNvSpPr>
            <a:spLocks noGrp="1"/>
          </p:cNvSpPr>
          <p:nvPr>
            <p:ph idx="1"/>
          </p:nvPr>
        </p:nvSpPr>
        <p:spPr/>
        <p:txBody>
          <a:bodyPr/>
          <a:lstStyle/>
          <a:p>
            <a:r>
              <a:rPr lang="vi-VN"/>
              <a:t>Phương thức __init __() tại ③ là một phương thức đặc biệt và Python chạy tự động bất cứ khi nào chúng ta tạo một thể hiện mới dựa trên trên lớp Dog. Phương thức này có hai dấu gạch dưới ở đầu và hai dấu gạch dưới ở cuối, một quy ước giúp ngăn chặn phương thức mặc định của Python trùng tên với phương thức khác của lập trình viên.</a:t>
            </a:r>
            <a:endParaRPr lang="en-US"/>
          </a:p>
          <a:p>
            <a:r>
              <a:rPr lang="vi-VN"/>
              <a:t>Đảm bảo sử dụng </a:t>
            </a:r>
            <a:r>
              <a:rPr lang="vi-VN" b="1"/>
              <a:t>hai gạch dưới </a:t>
            </a:r>
            <a:r>
              <a:rPr lang="vi-VN"/>
              <a:t>ở mỗi bên của __init __(). Nếu ta chỉ sử dụng </a:t>
            </a:r>
            <a:r>
              <a:rPr lang="vi-VN" b="1"/>
              <a:t>một</a:t>
            </a:r>
            <a:r>
              <a:rPr lang="vi-VN"/>
              <a:t> ở mỗi bên, phương thức sẽ không được gọi tự động khi ta sử dụng lớp, điều này có thể dẫn đến lỗi khó xác định</a:t>
            </a:r>
            <a:endParaRPr lang="en-US"/>
          </a:p>
          <a:p>
            <a:r>
              <a:rPr lang="vi-VN"/>
              <a:t>Chúng ta định nghĩa phương thức __init __() để có ba tham số: self, name, và age. Tham số self là </a:t>
            </a:r>
            <a:r>
              <a:rPr lang="vi-VN" b="1" i="1"/>
              <a:t>bắt buộc</a:t>
            </a:r>
            <a:r>
              <a:rPr lang="vi-VN"/>
              <a:t> trong quá trình xác định phương thức và nó phải đến đầu tiên trước các tham số khác. Nó phải được bao gồm trong định nghĩa vì khi Python gọi phương thức này sau đó (để tạo một phiên bản của Dog), lệnh gọi phương thức sẽ tự động chuyển đối số tự động.</a:t>
            </a:r>
            <a:endParaRPr lang="en-US"/>
          </a:p>
        </p:txBody>
      </p:sp>
    </p:spTree>
    <p:extLst>
      <p:ext uri="{BB962C8B-B14F-4D97-AF65-F5344CB8AC3E}">
        <p14:creationId xmlns:p14="http://schemas.microsoft.com/office/powerpoint/2010/main" val="2270417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Phương thức __init__()</a:t>
            </a:r>
            <a:endParaRPr lang="en-US"/>
          </a:p>
        </p:txBody>
      </p:sp>
      <p:sp>
        <p:nvSpPr>
          <p:cNvPr id="3" name="Content Placeholder 2"/>
          <p:cNvSpPr>
            <a:spLocks noGrp="1"/>
          </p:cNvSpPr>
          <p:nvPr>
            <p:ph idx="1"/>
          </p:nvPr>
        </p:nvSpPr>
        <p:spPr>
          <a:xfrm>
            <a:off x="1097280" y="1845734"/>
            <a:ext cx="10058400" cy="4447490"/>
          </a:xfrm>
        </p:spPr>
        <p:txBody>
          <a:bodyPr/>
          <a:lstStyle/>
          <a:p>
            <a:r>
              <a:rPr lang="vi-VN"/>
              <a:t>Hai biến được định nghĩa tại ④ có tiền tố self. Bất kỳ biến tiền tố là self khả dụng cho mọi phương thức trong lớp và chúng ta cũng có thể truy cập các biến này thông qua bất kỳ thể hiện nào được tạo từ lớp. </a:t>
            </a:r>
            <a:endParaRPr lang="en-US"/>
          </a:p>
          <a:p>
            <a:r>
              <a:rPr lang="vi-VN"/>
              <a:t>Dòng self.name = name nhận giá trị được liên kết với tên tham số và gán nó cho tên biến, sau đó được gắn vào thể hiện đang được tạo. Quá trình tương tự cũng xảy ra với self.age = age. Các biến mà có thể truy cập thông qua các thể hiện như thế này được gọi là thuộc tính. </a:t>
            </a:r>
            <a:endParaRPr lang="en-US"/>
          </a:p>
          <a:p>
            <a:r>
              <a:rPr lang="vi-VN"/>
              <a:t>Lớp Dog có hai phương thức khác được định nghĩa: sit() và roll_over() ⑤. Vì các phương thức này không cần thêm thông tin để chạy, chúng ta chỉ xác định chúng có một tham số là self. </a:t>
            </a:r>
            <a:endParaRPr lang="en-US"/>
          </a:p>
          <a:p>
            <a:r>
              <a:rPr lang="vi-VN"/>
              <a:t>Các thể hiện chúng ta tạo sau này sẽ có quyền truy cập vào các phương thức này. Nói cách khác, các chú chó cụ thể có thể ngồi và lăn lộn</a:t>
            </a:r>
            <a:r>
              <a:rPr lang="en-US"/>
              <a:t>. </a:t>
            </a:r>
          </a:p>
        </p:txBody>
      </p:sp>
    </p:spTree>
    <p:extLst>
      <p:ext uri="{BB962C8B-B14F-4D97-AF65-F5344CB8AC3E}">
        <p14:creationId xmlns:p14="http://schemas.microsoft.com/office/powerpoint/2010/main" val="2628244459"/>
      </p:ext>
    </p:extLst>
  </p:cSld>
  <p:clrMapOvr>
    <a:masterClrMapping/>
  </p:clrMapOvr>
</p:sld>
</file>

<file path=ppt/theme/theme1.xml><?xml version="1.0" encoding="utf-8"?>
<a:theme xmlns:a="http://schemas.openxmlformats.org/drawingml/2006/main" name="PTIT">
  <a:themeElements>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spDef>
    <a:lnDef>
      <a:spPr bwMode="auto">
        <a:xfrm>
          <a:off x="0" y="0"/>
          <a:ext cx="1" cy="1"/>
        </a:xfrm>
        <a:custGeom>
          <a:avLst/>
          <a:gdLst/>
          <a:ahLst/>
          <a:cxnLst/>
          <a:rect l="0" t="0" r="0" b="0"/>
          <a:pathLst/>
        </a:custGeom>
        <a:solidFill>
          <a:srgbClr val="FF99FF"/>
        </a:solidFill>
        <a:ln w="38100" cap="flat" cmpd="dbl" algn="ctr">
          <a:solidFill>
            <a:srgbClr val="80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A50021"/>
            </a:solidFill>
            <a:effectLst/>
            <a:latin typeface="Times New Roman" pitchFamily="18" charset="0"/>
            <a:cs typeface="Tahoma" pitchFamily="34" charset="0"/>
          </a:defRPr>
        </a:defPPr>
      </a:lstStyle>
    </a:lnDef>
  </a:objectDefaults>
  <a:extraClrSchemeLst>
    <a:extraClrScheme>
      <a:clrScheme name="Default Design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TIT" id="{2DAEBF6E-63E8-1F41-B3E1-A14F02C2BA0A}" vid="{7EECE0AB-1C52-4547-A630-0E11FA73F0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PTIT</Template>
  <TotalTime>3281</TotalTime>
  <Words>6081</Words>
  <Application>Microsoft Office PowerPoint</Application>
  <PresentationFormat>Widescreen</PresentationFormat>
  <Paragraphs>498</Paragraphs>
  <Slides>43</Slides>
  <Notes>28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43</vt:i4>
      </vt:variant>
    </vt:vector>
  </HeadingPairs>
  <TitlesOfParts>
    <vt:vector size="56" baseType="lpstr">
      <vt:lpstr>ＭＳ Ｐゴシック</vt:lpstr>
      <vt:lpstr>SimSun</vt:lpstr>
      <vt:lpstr>Arial</vt:lpstr>
      <vt:lpstr>Britannic Bold</vt:lpstr>
      <vt:lpstr>Calibri</vt:lpstr>
      <vt:lpstr>Calibri Light</vt:lpstr>
      <vt:lpstr>Consolas</vt:lpstr>
      <vt:lpstr>Courier New</vt:lpstr>
      <vt:lpstr>Tahoma</vt:lpstr>
      <vt:lpstr>Times New Roman</vt:lpstr>
      <vt:lpstr>Wingdings</vt:lpstr>
      <vt:lpstr>等线</vt:lpstr>
      <vt:lpstr>PTIT</vt:lpstr>
      <vt:lpstr>PowerPoint Presentation</vt:lpstr>
      <vt:lpstr>Chương 8. Lớp (Class)</vt:lpstr>
      <vt:lpstr>Nội dung</vt:lpstr>
      <vt:lpstr>Giới thiệu</vt:lpstr>
      <vt:lpstr>Giới thiệu</vt:lpstr>
      <vt:lpstr>8.1. Tạo và sử dụng lớp</vt:lpstr>
      <vt:lpstr>Tạo ra lớp Dog</vt:lpstr>
      <vt:lpstr>Phương thức __init__()</vt:lpstr>
      <vt:lpstr>Phương thức __init__()</vt:lpstr>
      <vt:lpstr>Tạo một thể hiện của lớp (instance)</vt:lpstr>
      <vt:lpstr>Truy cập các thuộc tính</vt:lpstr>
      <vt:lpstr>Gọi phương thức</vt:lpstr>
      <vt:lpstr>Tạo ra nhiều thể hiện</vt:lpstr>
      <vt:lpstr>8.2. Làm việc với lớp và thể hiện của lớp</vt:lpstr>
      <vt:lpstr>Lớp Car</vt:lpstr>
      <vt:lpstr>Lớp Car</vt:lpstr>
      <vt:lpstr>Thiết lập giá trị mặc định cho thuộc tính</vt:lpstr>
      <vt:lpstr>Thay đổi giá trị thuộc tính</vt:lpstr>
      <vt:lpstr>Thay đổi giá trị thuộc tính trực tiếp</vt:lpstr>
      <vt:lpstr>Thay đổi giá trị thuộc tính qua phương thức</vt:lpstr>
      <vt:lpstr>Thay đổi giá trị thuộc tính qua phương thức (t)</vt:lpstr>
      <vt:lpstr>Tăng giá trị của thuộc tính qua phương thức</vt:lpstr>
      <vt:lpstr>8.3. Kế thừa</vt:lpstr>
      <vt:lpstr>Phương thức __init __() cho lớp con</vt:lpstr>
      <vt:lpstr>Phương thức __init __() cho lớp con</vt:lpstr>
      <vt:lpstr>Phương thức __init __() cho lớp con</vt:lpstr>
      <vt:lpstr>Định nghĩa các thuộc tính, phương thức lớp con</vt:lpstr>
      <vt:lpstr>Định nghĩa các thuộc tính, phương thức lớp con</vt:lpstr>
      <vt:lpstr>Ghi đè phương thức từ lớp cha</vt:lpstr>
      <vt:lpstr>Thuộc tính là một thể hiện lớp</vt:lpstr>
      <vt:lpstr>Thuộc tính là một thể hiện lớp</vt:lpstr>
      <vt:lpstr>Thuộc tính là một thể hiện lớp</vt:lpstr>
      <vt:lpstr>8.4. Sử dụng các lớp</vt:lpstr>
      <vt:lpstr>Nhập vào một lớp đơn </vt:lpstr>
      <vt:lpstr>Lưu trữ nhiều lớp trong một module</vt:lpstr>
      <vt:lpstr>Nhập vào nhiều lớp trong một module</vt:lpstr>
      <vt:lpstr>Nhập vào toàn bộ module</vt:lpstr>
      <vt:lpstr>Nhập vào toàn bộ các lớp trong một module</vt:lpstr>
      <vt:lpstr>Nhập vào một module từ một module</vt:lpstr>
      <vt:lpstr>Sử dụng bí danh</vt:lpstr>
      <vt:lpstr>8.5. Thư viện chuẩn của Python</vt:lpstr>
      <vt:lpstr>Kết chương</vt:lpstr>
      <vt:lpstr>Bài tập chương 8</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môn học</dc:title>
  <dc:creator>esitevn.net@gmail.com</dc:creator>
  <cp:lastModifiedBy>Phong</cp:lastModifiedBy>
  <cp:revision>201</cp:revision>
  <dcterms:created xsi:type="dcterms:W3CDTF">2021-07-18T06:44:26Z</dcterms:created>
  <dcterms:modified xsi:type="dcterms:W3CDTF">2022-10-04T09:41:55Z</dcterms:modified>
</cp:coreProperties>
</file>