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0" r:id="rId1"/>
  </p:sldMasterIdLst>
  <p:notesMasterIdLst>
    <p:notesMasterId r:id="rId42"/>
  </p:notesMasterIdLst>
  <p:sldIdLst>
    <p:sldId id="1802" r:id="rId2"/>
    <p:sldId id="256" r:id="rId3"/>
    <p:sldId id="257" r:id="rId4"/>
    <p:sldId id="258" r:id="rId5"/>
    <p:sldId id="259" r:id="rId6"/>
    <p:sldId id="285" r:id="rId7"/>
    <p:sldId id="260" r:id="rId8"/>
    <p:sldId id="261" r:id="rId9"/>
    <p:sldId id="262" r:id="rId10"/>
    <p:sldId id="263" r:id="rId11"/>
    <p:sldId id="286" r:id="rId12"/>
    <p:sldId id="264" r:id="rId13"/>
    <p:sldId id="265" r:id="rId14"/>
    <p:sldId id="266" r:id="rId15"/>
    <p:sldId id="267" r:id="rId16"/>
    <p:sldId id="268" r:id="rId17"/>
    <p:sldId id="287" r:id="rId18"/>
    <p:sldId id="269" r:id="rId19"/>
    <p:sldId id="270" r:id="rId20"/>
    <p:sldId id="271" r:id="rId21"/>
    <p:sldId id="272" r:id="rId22"/>
    <p:sldId id="273" r:id="rId23"/>
    <p:sldId id="274" r:id="rId24"/>
    <p:sldId id="288" r:id="rId25"/>
    <p:sldId id="275" r:id="rId26"/>
    <p:sldId id="289" r:id="rId27"/>
    <p:sldId id="276" r:id="rId28"/>
    <p:sldId id="277" r:id="rId29"/>
    <p:sldId id="278" r:id="rId30"/>
    <p:sldId id="279" r:id="rId31"/>
    <p:sldId id="280" r:id="rId32"/>
    <p:sldId id="290" r:id="rId33"/>
    <p:sldId id="281" r:id="rId34"/>
    <p:sldId id="291" r:id="rId35"/>
    <p:sldId id="292" r:id="rId36"/>
    <p:sldId id="282" r:id="rId37"/>
    <p:sldId id="293" r:id="rId38"/>
    <p:sldId id="294" r:id="rId39"/>
    <p:sldId id="283" r:id="rId40"/>
    <p:sldId id="284" r:id="rId41"/>
  </p:sldIdLst>
  <p:sldSz cx="12192000" cy="6858000"/>
  <p:notesSz cx="6858000" cy="9144000"/>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533" autoAdjust="0"/>
  </p:normalViewPr>
  <p:slideViewPr>
    <p:cSldViewPr snapToGrid="0">
      <p:cViewPr varScale="1">
        <p:scale>
          <a:sx n="72" d="100"/>
          <a:sy n="72" d="100"/>
        </p:scale>
        <p:origin x="948"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93D2E-2B89-4543-9712-75E8677359EE}"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8381E-9929-4EC3-B68A-447D85520477}" type="slidenum">
              <a:rPr lang="en-US" smtClean="0"/>
              <a:t>‹#›</a:t>
            </a:fld>
            <a:endParaRPr lang="en-US"/>
          </a:p>
        </p:txBody>
      </p:sp>
    </p:spTree>
    <p:extLst>
      <p:ext uri="{BB962C8B-B14F-4D97-AF65-F5344CB8AC3E}">
        <p14:creationId xmlns:p14="http://schemas.microsoft.com/office/powerpoint/2010/main" val="1395796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effectLst/>
                <a:latin typeface="+mn-lt"/>
                <a:ea typeface="+mn-ea"/>
                <a:cs typeface="+mn-cs"/>
              </a:rPr>
              <a:t>Trong chương này,</a:t>
            </a:r>
            <a:r>
              <a:rPr lang="en-US" sz="1200" kern="1200">
                <a:solidFill>
                  <a:schemeClr val="tx1"/>
                </a:solidFill>
                <a:effectLst/>
                <a:latin typeface="+mn-lt"/>
                <a:ea typeface="+mn-ea"/>
                <a:cs typeface="+mn-cs"/>
              </a:rPr>
              <a:t> chúng</a:t>
            </a:r>
            <a:r>
              <a:rPr lang="vi-VN" sz="1200" kern="1200">
                <a:solidFill>
                  <a:schemeClr val="tx1"/>
                </a:solidFill>
                <a:effectLst/>
                <a:latin typeface="+mn-lt"/>
                <a:ea typeface="+mn-ea"/>
                <a:cs typeface="+mn-cs"/>
              </a:rPr>
              <a:t> ta sẽ học cách làm việc với các tệp để các chương trình có thể nhanh chóng phân tích nhiều dữ liệu. </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Ta sẽ học cách xử lý lỗi để chương trình của bạn không gặp sự cố khi gặp những tình huống bất ngờ. </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Ta sẽ tìm hiểu về các trường hợp ngoại lệ, đó là các đối tượng đặc biệt mà Python tạo ra để quản lý các lỗi phát sinh trong khi một chương trình đang chạy.</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Ta cũng sẽ tìm hiểu về mô-đun json, mô-đun này cho phép lưu dữ liệu người dùng để dữ liệu không bị mất khi chương trình ngừng chạy.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2</a:t>
            </a:fld>
            <a:endParaRPr lang="en-US"/>
          </a:p>
        </p:txBody>
      </p:sp>
    </p:spTree>
    <p:extLst>
      <p:ext uri="{BB962C8B-B14F-4D97-AF65-F5344CB8AC3E}">
        <p14:creationId xmlns:p14="http://schemas.microsoft.com/office/powerpoint/2010/main" val="1324595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birthday = input("Enter your birthday, in the form mmddyy: "), chúng ta nhắc ngày sinh của người dùng và sau đó, chúng ta kiểm tra xem chuỗi đó có trong pi_string không:</a:t>
            </a:r>
          </a:p>
          <a:p>
            <a:endParaRPr lang="en-US"/>
          </a:p>
          <a:p>
            <a:r>
              <a:rPr lang="en-US" sz="1200" kern="1200">
                <a:solidFill>
                  <a:schemeClr val="tx1"/>
                </a:solidFill>
                <a:effectLst/>
                <a:latin typeface="+mn-lt"/>
                <a:ea typeface="+mn-ea"/>
                <a:cs typeface="+mn-cs"/>
              </a:rPr>
              <a:t>Khi đã đọc từ một tệp, ta có thể phân tích nội dung của nó theo bất kỳ cách nào chúng ta có thể tưởng tượng được.</a:t>
            </a:r>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13</a:t>
            </a:fld>
            <a:endParaRPr lang="en-US"/>
          </a:p>
        </p:txBody>
      </p:sp>
    </p:spTree>
    <p:extLst>
      <p:ext uri="{BB962C8B-B14F-4D97-AF65-F5344CB8AC3E}">
        <p14:creationId xmlns:p14="http://schemas.microsoft.com/office/powerpoint/2010/main" val="413310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Hàm open() tự động tạo tệp ta đang ghi nếu tệp đó chưa tồn tại. Tuy nhiên, hãy cẩn thận khi mở tệp ở chế độ ghi ('w') vì nếu tệp tồn tại, Python sẽ xóa nội dung của tệp trước khi trả lại đối tượng tệp.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sử dụng phương thức write() trên đối tượng tệp để ghi một chuỗi vào tệp. Chương trình này không có đầu ra màn hình, nhưng nếu ta mở tệp tin program.txt, ta sẽ thấy một dòng: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Tệp này hoạt động giống như bất kỳ tệp nào khác trên máy tính. Ta có thể mở nó, viết văn bản mới vào nó, sao chép từ nó, dán vào nó, v.v.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Ghi chú: Python </a:t>
            </a:r>
            <a:r>
              <a:rPr lang="en-US" sz="1200" b="1" i="1" kern="1200">
                <a:solidFill>
                  <a:schemeClr val="tx1"/>
                </a:solidFill>
                <a:effectLst/>
                <a:latin typeface="+mn-lt"/>
                <a:ea typeface="+mn-ea"/>
                <a:cs typeface="+mn-cs"/>
              </a:rPr>
              <a:t>chỉ có thể viết chuỗi vào một văn bản</a:t>
            </a:r>
            <a:r>
              <a:rPr lang="en-US" sz="1200" i="1" kern="1200">
                <a:solidFill>
                  <a:schemeClr val="tx1"/>
                </a:solidFill>
                <a:effectLst/>
                <a:latin typeface="+mn-lt"/>
                <a:ea typeface="+mn-ea"/>
                <a:cs typeface="+mn-cs"/>
              </a:rPr>
              <a:t>. Nếu muốn lưu trữ dữ liệu số trong một tệp văn bản, ta sẽ phải chuyển đổi dữ liệu sang định dạng chuỗi trước tiên bằng cách sử dụng hàm str().</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15</a:t>
            </a:fld>
            <a:endParaRPr lang="en-US"/>
          </a:p>
        </p:txBody>
      </p:sp>
    </p:spTree>
    <p:extLst>
      <p:ext uri="{BB962C8B-B14F-4D97-AF65-F5344CB8AC3E}">
        <p14:creationId xmlns:p14="http://schemas.microsoft.com/office/powerpoint/2010/main" val="3580299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Hàm write() không thêm bất kỳ dòng mới nào vào văn bản ta ghi vào. Vì vậy, nếu ta viết nhiều hơn một dòng mà không bao gồm các ký tự dòng mới, tệp được ghi có thể không giống như mong muốn:</a:t>
            </a:r>
          </a:p>
          <a:p>
            <a:r>
              <a:rPr lang="en-US" sz="1200" kern="1200">
                <a:solidFill>
                  <a:schemeClr val="tx1"/>
                </a:solidFill>
                <a:effectLst/>
                <a:latin typeface="+mn-lt"/>
                <a:ea typeface="+mn-ea"/>
                <a:cs typeface="+mn-cs"/>
              </a:rPr>
              <a:t>filename = 'programming.txt'</a:t>
            </a:r>
          </a:p>
          <a:p>
            <a:r>
              <a:rPr lang="en-US" sz="1200" kern="1200">
                <a:solidFill>
                  <a:schemeClr val="tx1"/>
                </a:solidFill>
                <a:effectLst/>
                <a:latin typeface="+mn-lt"/>
                <a:ea typeface="+mn-ea"/>
                <a:cs typeface="+mn-cs"/>
              </a:rPr>
              <a:t>with open(filename, 'w') as file_object: </a:t>
            </a:r>
          </a:p>
          <a:p>
            <a:r>
              <a:rPr lang="en-US" sz="1200" kern="1200">
                <a:solidFill>
                  <a:schemeClr val="tx1"/>
                </a:solidFill>
                <a:effectLst/>
                <a:latin typeface="+mn-lt"/>
                <a:ea typeface="+mn-ea"/>
                <a:cs typeface="+mn-cs"/>
              </a:rPr>
              <a:t>	file_object.write("I love programming.")</a:t>
            </a:r>
          </a:p>
          <a:p>
            <a:r>
              <a:rPr lang="en-US" sz="1200" kern="1200">
                <a:solidFill>
                  <a:schemeClr val="tx1"/>
                </a:solidFill>
                <a:effectLst/>
                <a:latin typeface="+mn-lt"/>
                <a:ea typeface="+mn-ea"/>
                <a:cs typeface="+mn-cs"/>
              </a:rPr>
              <a:t>	file_object.write("I love creating new games.")</a:t>
            </a:r>
          </a:p>
          <a:p>
            <a:r>
              <a:rPr lang="en-US" sz="1200" kern="1200">
                <a:solidFill>
                  <a:schemeClr val="tx1"/>
                </a:solidFill>
                <a:effectLst/>
                <a:latin typeface="+mn-lt"/>
                <a:ea typeface="+mn-ea"/>
                <a:cs typeface="+mn-cs"/>
              </a:rPr>
              <a:t>Nếu bạn mở programming.txt, bạn sẽ thấy hai dòng ghép lại với nhau:</a:t>
            </a:r>
          </a:p>
          <a:p>
            <a:r>
              <a:rPr lang="en-US" sz="1200" kern="1200">
                <a:solidFill>
                  <a:schemeClr val="tx1"/>
                </a:solidFill>
                <a:effectLst/>
                <a:latin typeface="+mn-lt"/>
                <a:ea typeface="+mn-ea"/>
                <a:cs typeface="+mn-cs"/>
              </a:rPr>
              <a:t>I love programming.I love creating new games.</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16</a:t>
            </a:fld>
            <a:endParaRPr lang="en-US"/>
          </a:p>
        </p:txBody>
      </p:sp>
    </p:spTree>
    <p:extLst>
      <p:ext uri="{BB962C8B-B14F-4D97-AF65-F5344CB8AC3E}">
        <p14:creationId xmlns:p14="http://schemas.microsoft.com/office/powerpoint/2010/main" val="4259262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sử dụng đối số 'a' để mở tệp để thêm vào thay vì ghi lên tệp hiện có. Sau đó, chúng ta viết hai dòng mới, được thêm vào programming.txt. Do tệp đã có sẵn hai dòng và được thêm hai dòng mới nên nội dung tệp giờ sẽ có 4 dòng:</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17</a:t>
            </a:fld>
            <a:endParaRPr lang="en-US"/>
          </a:p>
        </p:txBody>
      </p:sp>
    </p:spTree>
    <p:extLst>
      <p:ext uri="{BB962C8B-B14F-4D97-AF65-F5344CB8AC3E}">
        <p14:creationId xmlns:p14="http://schemas.microsoft.com/office/powerpoint/2010/main" val="1312781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có thể sử dụng thông tin này để sửa đổi chương trình. Chúng ta sẽ cho Python biết phải làm gì khi loại ngoại lệ này xảy ra; theo cách đó, nếu nó xảy ra một lần nữa, chúng ta đã chuẩn bị sẵn sàng.</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19</a:t>
            </a:fld>
            <a:endParaRPr lang="en-US"/>
          </a:p>
        </p:txBody>
      </p:sp>
    </p:spTree>
    <p:extLst>
      <p:ext uri="{BB962C8B-B14F-4D97-AF65-F5344CB8AC3E}">
        <p14:creationId xmlns:p14="http://schemas.microsoft.com/office/powerpoint/2010/main" val="1245484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ví dụ này, code trong khối try tạo ra một ZeroDivisionError, vì vậy Python tìm kiếm một khối except cho nó biết cách phản hồi. Python sau đó chạy code trong khối đó và người dùng thấy một thông báo lỗi thân thiện thay vì một traceback:</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có nhiều code hơn theo sau khối try-except, chương trình sẽ tiếp tục chạy vì chúng ta đã cho Python biết cách xử lý lỗi. Ta xem xét một ví dụ trong đó việc bắt lỗi có thể cho phép chương trình tiếp tục chạy.</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20</a:t>
            </a:fld>
            <a:endParaRPr lang="en-US"/>
          </a:p>
        </p:txBody>
      </p:sp>
    </p:spTree>
    <p:extLst>
      <p:ext uri="{BB962C8B-B14F-4D97-AF65-F5344CB8AC3E}">
        <p14:creationId xmlns:p14="http://schemas.microsoft.com/office/powerpoint/2010/main" val="1466019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Xử lý lỗi một cách chính xác đặc biệt quan trọng khi chương trình có nhiều việc phải làm sau khi lỗi xảy ra. Điều này xảy ra thường xuyên trong các chương trình nhắc người dùng nhập liệu. </a:t>
            </a:r>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Chương trình này nhắc người dùng nhập số thứ nhất, nếu người dùng không nhập q để thoát, thì người dùng sẽ nhập tiếp số thứ 2. Sau đó chúng ta chia hai số này để nhận được câu trả lời. Chương trình này không làm gì để xử lý lỗi, vì vậy yêu cầu nó chia cho 0 sẽ khiến nó gặp sự cố:</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Rõ ràng trong trường hợp này, sự cố đã xẩy ra một cách đáng tiếc. Và nguy hiểm hơn khi để người dùng nhìn thấy traceback. Với người dùng không thiên về kỹ thuật, họ sẽ thấy bối rối khi traceback xuất hiện. Với một kẻ tấn công, việc nhìn thấy traceback lại càng nguy hiểm hơn vì chúng có thể biết tên tệp, hoặc cấu trúc chương trình, hoặc logic chương trình. Với những kẻ tấn công có kỹ năng tốt, chúng sẽ lợi dụng thông tin này để tấn công vào chương trình.</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21</a:t>
            </a:fld>
            <a:endParaRPr lang="en-US"/>
          </a:p>
        </p:txBody>
      </p:sp>
    </p:spTree>
    <p:extLst>
      <p:ext uri="{BB962C8B-B14F-4D97-AF65-F5344CB8AC3E}">
        <p14:creationId xmlns:p14="http://schemas.microsoft.com/office/powerpoint/2010/main" val="25348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Ta yêu cầu Python cố gắng hoàn thành phép chia trong khối try, khối này chỉ bao gồm code có thể gây ra lỗi.</a:t>
            </a:r>
          </a:p>
          <a:p>
            <a:r>
              <a:rPr lang="en-US" sz="1200" kern="1200">
                <a:solidFill>
                  <a:schemeClr val="tx1"/>
                </a:solidFill>
                <a:effectLst/>
                <a:latin typeface="+mn-lt"/>
                <a:ea typeface="+mn-ea"/>
                <a:cs typeface="+mn-cs"/>
              </a:rPr>
              <a:t>Bất kỳ code nào phụ thuộc vào khối try thành công sẽ được thêm vào khối else. Trong trường hợp này nếu phép chia thành công, chúng ta sử dụng khối else để in kết quả.</a:t>
            </a:r>
          </a:p>
          <a:p>
            <a:r>
              <a:rPr lang="en-US" sz="1200" kern="1200">
                <a:solidFill>
                  <a:schemeClr val="tx1"/>
                </a:solidFill>
                <a:effectLst/>
                <a:latin typeface="+mn-lt"/>
                <a:ea typeface="+mn-ea"/>
                <a:cs typeface="+mn-cs"/>
              </a:rPr>
              <a:t>Khối except cho Python biết cách phản hồi khi phát sinh Lỗi ZeroDivisionError. </a:t>
            </a:r>
          </a:p>
          <a:p>
            <a:r>
              <a:rPr lang="en-US" sz="1200" kern="1200">
                <a:solidFill>
                  <a:schemeClr val="tx1"/>
                </a:solidFill>
                <a:effectLst/>
                <a:latin typeface="+mn-lt"/>
                <a:ea typeface="+mn-ea"/>
                <a:cs typeface="+mn-cs"/>
              </a:rPr>
              <a:t>Nếu khối try không thành công do lỗi chia cho 0, chúng ta sẽ in một thông báo thân thiện cho người dùng biết cách tránh loại lỗi này. </a:t>
            </a:r>
          </a:p>
          <a:p>
            <a:r>
              <a:rPr lang="en-US" sz="1200" kern="1200">
                <a:solidFill>
                  <a:schemeClr val="tx1"/>
                </a:solidFill>
                <a:effectLst/>
                <a:latin typeface="+mn-lt"/>
                <a:ea typeface="+mn-ea"/>
                <a:cs typeface="+mn-cs"/>
              </a:rPr>
              <a:t>Chương trình tiếp tục chạy và người dùng không bao giờ nhìn thấy traceback:</a:t>
            </a:r>
          </a:p>
          <a:p>
            <a:r>
              <a:rPr lang="en-US" sz="1200" kern="1200">
                <a:solidFill>
                  <a:schemeClr val="tx1"/>
                </a:solidFill>
                <a:effectLst/>
                <a:latin typeface="+mn-lt"/>
                <a:ea typeface="+mn-ea"/>
                <a:cs typeface="+mn-cs"/>
              </a:rPr>
              <a:t>Python cố gắng chạy code trong khối try. Code duy nhất nên đi trong một khối try là code có thể gây ra một ngoại lệ được đưa ra. </a:t>
            </a:r>
          </a:p>
          <a:p>
            <a:r>
              <a:rPr lang="en-US" sz="1200" kern="1200">
                <a:solidFill>
                  <a:schemeClr val="tx1"/>
                </a:solidFill>
                <a:effectLst/>
                <a:latin typeface="+mn-lt"/>
                <a:ea typeface="+mn-ea"/>
                <a:cs typeface="+mn-cs"/>
              </a:rPr>
              <a:t>Khối except cho Python biết phải làm gì trong trường hợp một ngoại lệ nhất định phát sinh khi nó cố gắng chạy code trong khối try.</a:t>
            </a:r>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22</a:t>
            </a:fld>
            <a:endParaRPr lang="en-US"/>
          </a:p>
        </p:txBody>
      </p:sp>
    </p:spTree>
    <p:extLst>
      <p:ext uri="{BB962C8B-B14F-4D97-AF65-F5344CB8AC3E}">
        <p14:creationId xmlns:p14="http://schemas.microsoft.com/office/powerpoint/2010/main" val="1576103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Có hai thay đổi ở đây.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Một là việc sử dụng biến f để biểu diễn đối tượng tệp, đây là một quy ước chung.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Thứ hai là việc sử dụng đối số encoding. Đối số này là cần thiết khi mã hóa mặc định của hệ thống của bạn không khớp với mã hóa của tệp đang được đọc.</a:t>
            </a:r>
          </a:p>
          <a:p>
            <a:endParaRPr lang="en-US"/>
          </a:p>
          <a:p>
            <a:r>
              <a:rPr lang="en-US" sz="1200" kern="1200">
                <a:solidFill>
                  <a:schemeClr val="tx1"/>
                </a:solidFill>
                <a:effectLst/>
                <a:latin typeface="+mn-lt"/>
                <a:ea typeface="+mn-ea"/>
                <a:cs typeface="+mn-cs"/>
              </a:rPr>
              <a:t>Dòng cuối cùng của theo dõi báo cáo lỗi FileNotFoundError: đây là trường hợp ngoại lệ mà Python tạo ra khi nó không thể tìm thấy tệp mà nó đang cố gắng mở. </a:t>
            </a:r>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23</a:t>
            </a:fld>
            <a:endParaRPr lang="en-US"/>
          </a:p>
        </p:txBody>
      </p:sp>
    </p:spTree>
    <p:extLst>
      <p:ext uri="{BB962C8B-B14F-4D97-AF65-F5344CB8AC3E}">
        <p14:creationId xmlns:p14="http://schemas.microsoft.com/office/powerpoint/2010/main" val="563110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Chương trình không có gì phải làm nếu tệp không tồn tại, vì vậy code xử lý lỗi không bổ sung nhiều cho chương trình này. Ta sẽ xây dựng dựa trên ví dụ này và xem việc xử lý ngoại lệ có thể hữu ích như thế nào khi bạn đang làm việc với nhiều tệp.</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24</a:t>
            </a:fld>
            <a:endParaRPr lang="en-US"/>
          </a:p>
        </p:txBody>
      </p:sp>
    </p:spTree>
    <p:extLst>
      <p:ext uri="{BB962C8B-B14F-4D97-AF65-F5344CB8AC3E}">
        <p14:creationId xmlns:p14="http://schemas.microsoft.com/office/powerpoint/2010/main" val="3956312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effectLst/>
                <a:latin typeface="+mn-lt"/>
                <a:ea typeface="+mn-ea"/>
                <a:cs typeface="+mn-cs"/>
              </a:rPr>
              <a:t>Học cách làm việc với tệp và lưu dữ liệu sẽ làm cho các chương trình dễ dàng hơn cho mọi người sử dụng. Người dùng sẽ có thể chọn dữ liệu để nhập và khi nào nhập dữ liệu. Mọi người có thể chạy chương trình, thực hiện một số công việc và sau đó đóng chương trình và tiếp tục chương trình đã dừng lại trước đó.</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Học cách xử lý ngoại lệ sẽ giúp ta đối phó với các tình huống trong đó tệp không tồn tại và giải quyết các sự cố khác có thể khiến chương trình gặp sự cố.</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Điều này sẽ làm cho các chương trình mạnh mẽ hơn khi chúng gặp phải dữ liệu xấu, cho dù dữ đến từ những sai lầm không cố ý hoặc từ những nỗ lực ác ý để phá vỡ các chương trình. Với các kỹ năng học trong chương này, ta sẽ làm cho các chương trình trở nên dễ áp dụng hơn, có thể sử dụng được và ổn định hơn.</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3</a:t>
            </a:fld>
            <a:endParaRPr lang="en-US"/>
          </a:p>
        </p:txBody>
      </p:sp>
    </p:spTree>
    <p:extLst>
      <p:ext uri="{BB962C8B-B14F-4D97-AF65-F5344CB8AC3E}">
        <p14:creationId xmlns:p14="http://schemas.microsoft.com/office/powerpoint/2010/main" val="3514765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có thể phân tích các tệp văn bản chứa toàn bộ sách. Nhiều tác phẩm văn học cổ điển có sẵn dưới dạng tệp văn bản đơn giản vì chúng thuộc phạm vi công cộng. Các văn bản được sử dụng trong phần này đến từ Dự án Gutenberg (http://gutenberg.org/). Project Gutenberg duy trì một bộ sưu tập các tác phẩm văn học có sẵn trong công cộng và đó là một nguồn tài nguyên tuyệt vời nếu ta muốn làm việc với các văn bản văn học trong các dự án lập trình của mình.</a:t>
            </a:r>
          </a:p>
          <a:p>
            <a:endParaRPr lang="en-US"/>
          </a:p>
          <a:p>
            <a:r>
              <a:rPr lang="en-US" sz="1200" kern="1200">
                <a:solidFill>
                  <a:schemeClr val="tx1"/>
                </a:solidFill>
                <a:effectLst/>
                <a:latin typeface="+mn-lt"/>
                <a:ea typeface="+mn-ea"/>
                <a:cs typeface="+mn-cs"/>
              </a:rPr>
              <a:t>Kết quả là một danh sách các từ trong chuỗi, mặc dù một số dấu câu cũng có thể xuất hiện cùng với một số từ. </a:t>
            </a:r>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25</a:t>
            </a:fld>
            <a:endParaRPr lang="en-US"/>
          </a:p>
        </p:txBody>
      </p:sp>
    </p:spTree>
    <p:extLst>
      <p:ext uri="{BB962C8B-B14F-4D97-AF65-F5344CB8AC3E}">
        <p14:creationId xmlns:p14="http://schemas.microsoft.com/office/powerpoint/2010/main" val="1887354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Chúng ta đã di chuyển tệp alice.txt đến đúng thư mục, vì vậy khối try sẽ hoạt động. Chúng ta lấy nội dung chuỗi, hiện chứa toàn bộ văn bản của Alice in Wonderland dưới dạng một chuỗi dài và sử dụng phương thức split() để tạo danh sách tất cả các từ trong cuốn sách. </a:t>
            </a:r>
          </a:p>
          <a:p>
            <a:r>
              <a:rPr lang="en-US" sz="1200" kern="1200">
                <a:solidFill>
                  <a:schemeClr val="tx1"/>
                </a:solidFill>
                <a:effectLst/>
                <a:latin typeface="+mn-lt"/>
                <a:ea typeface="+mn-ea"/>
                <a:cs typeface="+mn-cs"/>
              </a:rPr>
              <a:t>Khi chúng ta sử dụng len() trong danh sách này để kiểm tra độ dài của nó, chúng ta sẽ nhận được một số lượng từ gần đúng trong chuỗi ban đầu. </a:t>
            </a:r>
          </a:p>
          <a:p>
            <a:r>
              <a:rPr lang="en-US" sz="1200" kern="1200">
                <a:solidFill>
                  <a:schemeClr val="tx1"/>
                </a:solidFill>
                <a:effectLst/>
                <a:latin typeface="+mn-lt"/>
                <a:ea typeface="+mn-ea"/>
                <a:cs typeface="+mn-cs"/>
              </a:rPr>
              <a:t>Code này được đặt trong khối else vì nó sẽ chỉ hoạt động nếu code trong khối try được thực thi thành công hoàn toàn. Kết quả cho chúng ta biết có bao nhiêu từ trong alice.txt</a:t>
            </a:r>
          </a:p>
          <a:p>
            <a:r>
              <a:rPr lang="en-US" sz="1200" kern="1200">
                <a:solidFill>
                  <a:schemeClr val="tx1"/>
                </a:solidFill>
                <a:effectLst/>
                <a:latin typeface="+mn-lt"/>
                <a:ea typeface="+mn-ea"/>
                <a:cs typeface="+mn-cs"/>
              </a:rPr>
              <a:t>Con số này hơi cao vì thông tin bổ sung được nhà xuất bản cung cấp trong tệp văn bản được sử dụng ở đây, nhưng đó là con số gần đúng với độ dài của Alice in Wonderland.</a:t>
            </a:r>
          </a:p>
        </p:txBody>
      </p:sp>
      <p:sp>
        <p:nvSpPr>
          <p:cNvPr id="4" name="Slide Number Placeholder 3"/>
          <p:cNvSpPr>
            <a:spLocks noGrp="1"/>
          </p:cNvSpPr>
          <p:nvPr>
            <p:ph type="sldNum" sz="quarter" idx="10"/>
          </p:nvPr>
        </p:nvSpPr>
        <p:spPr/>
        <p:txBody>
          <a:bodyPr/>
          <a:lstStyle/>
          <a:p>
            <a:fld id="{4A58381E-9929-4EC3-B68A-447D85520477}" type="slidenum">
              <a:rPr lang="en-US" smtClean="0"/>
              <a:t>26</a:t>
            </a:fld>
            <a:endParaRPr lang="en-US"/>
          </a:p>
        </p:txBody>
      </p:sp>
    </p:spTree>
    <p:extLst>
      <p:ext uri="{BB962C8B-B14F-4D97-AF65-F5344CB8AC3E}">
        <p14:creationId xmlns:p14="http://schemas.microsoft.com/office/powerpoint/2010/main" val="34831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Sử dụng khối try-except trong ví dụ này cung cấp hai lợi thế đáng kể.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Ta ngăn người dùng nhìn thấy traceback và ta để chương trình tiếp tục phân tích các văn bản mà nó có thể tìm thấy.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ta không bắt được FileNotFoundError mà siddhartha.txt đã nêu ra, người dùng sẽ thấy toàn bộ traceback và chương trình sẽ ngừng chạy khi cố gắng phân tích Siddhartha.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Nó sẽ không bao giờ phân tích Moby Dick hoặc Little Women.</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27</a:t>
            </a:fld>
            <a:endParaRPr lang="en-US"/>
          </a:p>
        </p:txBody>
      </p:sp>
    </p:spTree>
    <p:extLst>
      <p:ext uri="{BB962C8B-B14F-4D97-AF65-F5344CB8AC3E}">
        <p14:creationId xmlns:p14="http://schemas.microsoft.com/office/powerpoint/2010/main" val="2024551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Sự khác biệt duy nhất giữa danh sách này và danh sách trước đó là câu lệnh pass. Bây giờ khi một FileNotFoundError được nâng lên, code trong khối except sẽ chạy, nhưng không có gì xảy ra. Không có dấu vết nào được tạo ra và không có đầu ra nào để phản hồi lại lỗi đã phát sinh. Người dùng thấy số lượng từ cho mỗi tệp tồn tại, nhưng họ không thấy bất kỳ dấu hiệu nào cho thấy không tìm thấy tệp.</a:t>
            </a:r>
          </a:p>
          <a:p>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Câu lệnh pass cũng hoạt động như một trình giữ chỗ. Đó là lời nhắc nhở rằng ta đang chọn không làm gì tại một thời điểm cụ thể trong quá trình thực hiện chương trình và ta có thể muốn làm điều gì đó ở đó sau. Ví dụ: trong chương trình này, chúng ta có thể quyết định ghi bất kỳ tên tệp nào bị thiếu vào tệp có tên missing_files.txt. Người dùng sẽ không thấy tệp này, nhưng chúng ta có thể đọc tệp và xử lý mọi văn bản bị thiếu.</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28</a:t>
            </a:fld>
            <a:endParaRPr lang="en-US"/>
          </a:p>
        </p:txBody>
      </p:sp>
    </p:spTree>
    <p:extLst>
      <p:ext uri="{BB962C8B-B14F-4D97-AF65-F5344CB8AC3E}">
        <p14:creationId xmlns:p14="http://schemas.microsoft.com/office/powerpoint/2010/main" val="2578947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Làm cách nào để biết khi nào cần thông báo lỗi cho người dùng của mình và khi nào thì lỗi âm thầm? </a:t>
            </a:r>
          </a:p>
          <a:p>
            <a:r>
              <a:rPr lang="en-US" sz="1200" kern="1200">
                <a:solidFill>
                  <a:schemeClr val="tx1"/>
                </a:solidFill>
                <a:effectLst/>
                <a:latin typeface="+mn-lt"/>
                <a:ea typeface="+mn-ea"/>
                <a:cs typeface="+mn-cs"/>
              </a:rPr>
              <a:t>Nếu người dùng biết văn bản nào cần được phân tích, họ có thể đánh giá cao một thông báo cho họ biết lý do tại sao một số văn bản không được phân tích. </a:t>
            </a:r>
          </a:p>
          <a:p>
            <a:r>
              <a:rPr lang="en-US" sz="1200" kern="1200">
                <a:solidFill>
                  <a:schemeClr val="tx1"/>
                </a:solidFill>
                <a:effectLst/>
                <a:latin typeface="+mn-lt"/>
                <a:ea typeface="+mn-ea"/>
                <a:cs typeface="+mn-cs"/>
              </a:rPr>
              <a:t>Nếu người dùng muốn xem một số kết quả nhưng không biết sách nào được cho là sẽ được phân tích, họ có thể không cần biết rằng một số văn bản không có sẵn. </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29</a:t>
            </a:fld>
            <a:endParaRPr lang="en-US"/>
          </a:p>
        </p:txBody>
      </p:sp>
    </p:spTree>
    <p:extLst>
      <p:ext uri="{BB962C8B-B14F-4D97-AF65-F5344CB8AC3E}">
        <p14:creationId xmlns:p14="http://schemas.microsoft.com/office/powerpoint/2010/main" val="712282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Nhiều chương trình sẽ yêu cầu người dùng nhập một số loại thông tin nhất định. Ta có thể cho phép người dùng lưu trữ các tùy chọn trong trò chơi hoặc cung cấp dữ liệu để hiển thị. Cho dù trọng tâm của chương trình là gì, ta sẽ lưu trữ thông tin mà người dùng cung cấp trong cấu trúc dữ liệu như danh sách và từ điển. Khi người dùng đóng một chương trình, hầu như ta sẽ luôn muốn lưu thông tin họ đã nhập. Một cách đơn giản để thực hiện việc này liên quan đến việc lưu trữ dữ liệu của bạn bằng cách sử dụng mô-đun json.</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30</a:t>
            </a:fld>
            <a:endParaRPr lang="en-US"/>
          </a:p>
        </p:txBody>
      </p:sp>
    </p:spTree>
    <p:extLst>
      <p:ext uri="{BB962C8B-B14F-4D97-AF65-F5344CB8AC3E}">
        <p14:creationId xmlns:p14="http://schemas.microsoft.com/office/powerpoint/2010/main" val="2430842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Lưu dữ liệu bằng json rất hữu ích khi đang làm việc với dữ liệu do người dùng tạo, bởi vì nếu ta không lưu trữ thông tin của người dùng bằng cách nào đó, ta sẽ mất thông tin đó khi chương trình ngừng chạy. </a:t>
            </a:r>
          </a:p>
          <a:p>
            <a:r>
              <a:rPr lang="en-US" sz="1200" kern="1200">
                <a:solidFill>
                  <a:schemeClr val="tx1"/>
                </a:solidFill>
                <a:effectLst/>
                <a:latin typeface="+mn-lt"/>
                <a:ea typeface="+mn-ea"/>
                <a:cs typeface="+mn-cs"/>
              </a:rPr>
              <a:t>Chúng ta nhắc nhập tên người dùng để lưu trữ. Tiếp theo, ta sử dụng json.dump(), chuyển cho nó một tên người dùng và một đối tượng tệp, để lưu tên người dùng trong một tệp. </a:t>
            </a:r>
          </a:p>
          <a:p>
            <a:r>
              <a:rPr lang="en-US" sz="1200" kern="1200">
                <a:solidFill>
                  <a:schemeClr val="tx1"/>
                </a:solidFill>
                <a:effectLst/>
                <a:latin typeface="+mn-lt"/>
                <a:ea typeface="+mn-ea"/>
                <a:cs typeface="+mn-cs"/>
              </a:rPr>
              <a:t>Sau đó, chúng ta in một thông báo cho người dùng biết rằng ta đã lưu trữ thông tin của họ</a:t>
            </a:r>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33</a:t>
            </a:fld>
            <a:endParaRPr lang="en-US"/>
          </a:p>
        </p:txBody>
      </p:sp>
    </p:spTree>
    <p:extLst>
      <p:ext uri="{BB962C8B-B14F-4D97-AF65-F5344CB8AC3E}">
        <p14:creationId xmlns:p14="http://schemas.microsoft.com/office/powerpoint/2010/main" val="3440982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Logic code vẫn giữ nguyên; các khối code từ hai ví dụ cuối cùng chỉ được kết hợp thành một tệp.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cố gắng mở tệp username.json. Nếu tệp này tồn tại, ta đọc lại tên người dùng vào bộ nhớ và in thông báo chào mừng người dùng trở lại trong khối else.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đây là lần đầu tiên người dùng chạy chương trình, username.json sẽ không tồn tại và lỗi FileNotFoundError sẽ xảy ra.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Python sẽ chuyển sang khối except nơi chúng ta nhắc người dùng nhập tên người dùng của họ. Sau đó, chúng ta sử dụng json.dump() để lưu tên người dùng và in lời chào.</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35</a:t>
            </a:fld>
            <a:endParaRPr lang="en-US"/>
          </a:p>
        </p:txBody>
      </p:sp>
    </p:spTree>
    <p:extLst>
      <p:ext uri="{BB962C8B-B14F-4D97-AF65-F5344CB8AC3E}">
        <p14:creationId xmlns:p14="http://schemas.microsoft.com/office/powerpoint/2010/main" val="1348460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Bởi vì chúng ta hiện đang sử dụng một hàm, chúng ta cập nhật các nhận xét bằng một chuỗi tài liệu phản ánh cách chương trình hiện đang hoạt động.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Tệp này gọn gàng hơn một chút, nhưng hàm greet_user() còn làm được nhiều việc hơn là chỉ chào hỏi người dùng — nó còn truy xuất tên người dùng được lưu trữ nếu có và nhắc nhập tên người dùng mới nếu không tồn tại.</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36</a:t>
            </a:fld>
            <a:endParaRPr lang="en-US"/>
          </a:p>
        </p:txBody>
      </p:sp>
    </p:spTree>
    <p:extLst>
      <p:ext uri="{BB962C8B-B14F-4D97-AF65-F5344CB8AC3E}">
        <p14:creationId xmlns:p14="http://schemas.microsoft.com/office/powerpoint/2010/main" val="3930244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Hàm mới get_stored_username() có mục đích rõ ràng, như đã nêu trong docstring. </a:t>
            </a:r>
          </a:p>
          <a:p>
            <a:r>
              <a:rPr lang="en-US" sz="1200" kern="1200">
                <a:solidFill>
                  <a:schemeClr val="tx1"/>
                </a:solidFill>
                <a:effectLst/>
                <a:latin typeface="+mn-lt"/>
                <a:ea typeface="+mn-ea"/>
                <a:cs typeface="+mn-cs"/>
              </a:rPr>
              <a:t>Hàm này truy xuất tên người dùng được lưu trữ và trả về tên người dùng nếu nó tìm thấy. </a:t>
            </a:r>
          </a:p>
          <a:p>
            <a:r>
              <a:rPr lang="en-US" sz="1200" kern="1200">
                <a:solidFill>
                  <a:schemeClr val="tx1"/>
                </a:solidFill>
                <a:effectLst/>
                <a:latin typeface="+mn-lt"/>
                <a:ea typeface="+mn-ea"/>
                <a:cs typeface="+mn-cs"/>
              </a:rPr>
              <a:t>Nếu tệp username.json không tồn tại, hàm trả về None. </a:t>
            </a:r>
          </a:p>
          <a:p>
            <a:r>
              <a:rPr lang="en-US" sz="1200" kern="1200">
                <a:solidFill>
                  <a:schemeClr val="tx1"/>
                </a:solidFill>
                <a:effectLst/>
                <a:latin typeface="+mn-lt"/>
                <a:ea typeface="+mn-ea"/>
                <a:cs typeface="+mn-cs"/>
              </a:rPr>
              <a:t>Đây là một phương pháp hay: một hàm phải trả về giá trị mà được mong đợi hoặc trả về None. </a:t>
            </a:r>
          </a:p>
          <a:p>
            <a:r>
              <a:rPr lang="en-US" sz="1200" kern="1200">
                <a:solidFill>
                  <a:schemeClr val="tx1"/>
                </a:solidFill>
                <a:effectLst/>
                <a:latin typeface="+mn-lt"/>
                <a:ea typeface="+mn-ea"/>
                <a:cs typeface="+mn-cs"/>
              </a:rPr>
              <a:t>Điều này cho phép chúng ta thực hiện một bài kiểm tra đơn giản với giá trị trả về của hàm. </a:t>
            </a:r>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37</a:t>
            </a:fld>
            <a:endParaRPr lang="en-US"/>
          </a:p>
        </p:txBody>
      </p:sp>
    </p:spTree>
    <p:extLst>
      <p:ext uri="{BB962C8B-B14F-4D97-AF65-F5344CB8AC3E}">
        <p14:creationId xmlns:p14="http://schemas.microsoft.com/office/powerpoint/2010/main" val="383212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Từ khóa </a:t>
            </a:r>
            <a:r>
              <a:rPr lang="en-US" sz="1200" i="1" kern="1200">
                <a:solidFill>
                  <a:schemeClr val="tx1"/>
                </a:solidFill>
                <a:effectLst/>
                <a:latin typeface="+mn-lt"/>
                <a:ea typeface="+mn-ea"/>
                <a:cs typeface="+mn-cs"/>
              </a:rPr>
              <a:t>with</a:t>
            </a:r>
            <a:r>
              <a:rPr lang="en-US" sz="1200" kern="1200">
                <a:solidFill>
                  <a:schemeClr val="tx1"/>
                </a:solidFill>
                <a:effectLst/>
                <a:latin typeface="+mn-lt"/>
                <a:ea typeface="+mn-ea"/>
                <a:cs typeface="+mn-cs"/>
              </a:rPr>
              <a:t> sẽ đóng tệp khi không cần truy cập vào nó nữa. Lưu ý cách chúng ta gọi open() trong chương trình này nhưng không gọi close(). </a:t>
            </a:r>
          </a:p>
          <a:p>
            <a:r>
              <a:rPr lang="en-US" sz="1200" kern="1200">
                <a:solidFill>
                  <a:schemeClr val="tx1"/>
                </a:solidFill>
                <a:effectLst/>
                <a:latin typeface="+mn-lt"/>
                <a:ea typeface="+mn-ea"/>
                <a:cs typeface="+mn-cs"/>
              </a:rPr>
              <a:t>Ta có thể mở và đóng tệp bằng cách gọi open() và close(), nhưng nếu một lỗi trong chương trình ngăn không cho phương thức close() được thực thi, thì tệp có thể không bao giờ đóng. </a:t>
            </a:r>
          </a:p>
          <a:p>
            <a:r>
              <a:rPr lang="en-US" sz="1200" kern="1200">
                <a:solidFill>
                  <a:schemeClr val="tx1"/>
                </a:solidFill>
                <a:effectLst/>
                <a:latin typeface="+mn-lt"/>
                <a:ea typeface="+mn-ea"/>
                <a:cs typeface="+mn-cs"/>
              </a:rPr>
              <a:t>Điều này có vẻ tầm thường, nhưng các tệp được đóng không đúng cách có thể khiến dữ liệu bị mất hoặc bị hỏng. </a:t>
            </a:r>
          </a:p>
          <a:p>
            <a:r>
              <a:rPr lang="en-US" sz="1200" kern="1200">
                <a:solidFill>
                  <a:schemeClr val="tx1"/>
                </a:solidFill>
                <a:effectLst/>
                <a:latin typeface="+mn-lt"/>
                <a:ea typeface="+mn-ea"/>
                <a:cs typeface="+mn-cs"/>
              </a:rPr>
              <a:t>Và nếu gọi close() quá sớm trong chương trình, ta sẽ thấy mình đang cố gắng làm việc với một tệp đã đóng (tệp mà không thể truy cập), điều này dẫn đến nhiều lỗi hơn.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Tất cả những gì cần phải làm là mở tệp và làm việc với nó như mong muốn, tin tưởng rằng Python sẽ tự động đóng nó khi khối </a:t>
            </a:r>
            <a:r>
              <a:rPr lang="en-US" sz="1200" i="1" kern="1200">
                <a:solidFill>
                  <a:schemeClr val="tx1"/>
                </a:solidFill>
                <a:effectLst/>
                <a:latin typeface="+mn-lt"/>
                <a:ea typeface="+mn-ea"/>
                <a:cs typeface="+mn-cs"/>
              </a:rPr>
              <a:t>with</a:t>
            </a:r>
            <a:r>
              <a:rPr lang="en-US" sz="1200" kern="1200">
                <a:solidFill>
                  <a:schemeClr val="tx1"/>
                </a:solidFill>
                <a:effectLst/>
                <a:latin typeface="+mn-lt"/>
                <a:ea typeface="+mn-ea"/>
                <a:cs typeface="+mn-cs"/>
              </a:rPr>
              <a:t> kết thúc quá trình thực thi.</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5</a:t>
            </a:fld>
            <a:endParaRPr lang="en-US"/>
          </a:p>
        </p:txBody>
      </p:sp>
    </p:spTree>
    <p:extLst>
      <p:ext uri="{BB962C8B-B14F-4D97-AF65-F5344CB8AC3E}">
        <p14:creationId xmlns:p14="http://schemas.microsoft.com/office/powerpoint/2010/main" val="75299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Mỗi chức năng trong phiên bản cuối cùng này của remember_me.py đều có một mục đích rõ ràng.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gọi greet_user() và hàm đó in ra một thông báo thích hợp: nó chào mừng trở lại một người dùng hiện tại hoặc chào mừng một người dùng mới.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Nó thực hiện điều này bằng cách gọi get_stored_username(), chỉ chịu trách nhiệm truy xuất tên người dùng được lưu trữ nếu tên người dùng tồn tại.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Cuối cùng, greet_user() gọi get_new_username() nếu cần thiết, chỉ có nhiệm vụ lấy tên người dùng mới và lưu trữ nó.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Việc phân chia công việc này là một phần thiết yếu của việc viết code rõ ràng sẽ dễ bảo trì và mở rộng.</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38</a:t>
            </a:fld>
            <a:endParaRPr lang="en-US"/>
          </a:p>
        </p:txBody>
      </p:sp>
    </p:spTree>
    <p:extLst>
      <p:ext uri="{BB962C8B-B14F-4D97-AF65-F5344CB8AC3E}">
        <p14:creationId xmlns:p14="http://schemas.microsoft.com/office/powerpoint/2010/main" val="12640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4A58381E-9929-4EC3-B68A-447D85520477}" type="slidenum">
              <a:rPr lang="en-US" smtClean="0"/>
              <a:t>6</a:t>
            </a:fld>
            <a:endParaRPr lang="en-US"/>
          </a:p>
        </p:txBody>
      </p:sp>
    </p:spTree>
    <p:extLst>
      <p:ext uri="{BB962C8B-B14F-4D97-AF65-F5344CB8AC3E}">
        <p14:creationId xmlns:p14="http://schemas.microsoft.com/office/powerpoint/2010/main" val="1219945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Ghi chú: Hệ thống Windows sử dụng dấu gạch chéo ngược (\) thay vì dấu gạch chéo (/) khi hiển thị đường dẫn tệp, nhưng ta vẫn có thể sử dụng dấu gạch chéo về phía trước trong mã của mình</a:t>
            </a:r>
            <a:r>
              <a:rPr lang="en-US" sz="1200" kern="120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Sử dụng đường dẫn tuyệt đối, </a:t>
            </a:r>
            <a:r>
              <a:rPr lang="en-US" sz="1200" kern="1200">
                <a:solidFill>
                  <a:schemeClr val="tx1"/>
                </a:solidFill>
                <a:effectLst/>
                <a:latin typeface="+mn-lt"/>
                <a:ea typeface="+mn-ea"/>
                <a:cs typeface="+mn-cs"/>
              </a:rPr>
              <a:t>ta</a:t>
            </a:r>
            <a:r>
              <a:rPr lang="vi-VN" sz="1200" kern="1200">
                <a:solidFill>
                  <a:schemeClr val="tx1"/>
                </a:solidFill>
                <a:effectLst/>
                <a:latin typeface="+mn-lt"/>
                <a:ea typeface="+mn-ea"/>
                <a:cs typeface="+mn-cs"/>
              </a:rPr>
              <a:t> có thể đọc tệp từ bất kỳ vị trí nào trên hệ thống của mình. </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Hiện tại, việc lưu trữ tệp trong cùng thư mục với tệp chương trình hoặc trong một thư mục như text_files trong thư mục lưu trữ tệp chương trình là dễ dàng nhất.</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Ghi chú: Nếu ta cố gắng sử dụng dấu gạch chéo ngược trong một đường dẫn ngắn, ta sẽ gặp lỗi vì dấu gạch chéo ngược là dùng để loại bỏ các ký tự trong chuỗi.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Ví dụ: trong đường dẫn "C:\path\to\file.txt", và tổ hợp \t được hiểu là một tab.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Nếu cần sử dụng dấu gạch chéo ngược, ta có thể thêm mỗi ký tự chéo ngược trong đường dẫn, như sau: "C:\\path\\to\\file.txt".</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7</a:t>
            </a:fld>
            <a:endParaRPr lang="en-US"/>
          </a:p>
        </p:txBody>
      </p:sp>
    </p:spTree>
    <p:extLst>
      <p:ext uri="{BB962C8B-B14F-4D97-AF65-F5344CB8AC3E}">
        <p14:creationId xmlns:p14="http://schemas.microsoft.com/office/powerpoint/2010/main" val="878340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sử dụng một vòng lặp for đơn giản để in từng dòng từ </a:t>
            </a:r>
            <a:r>
              <a:rPr lang="en-US" sz="1200" i="1" kern="1200">
                <a:solidFill>
                  <a:schemeClr val="tx1"/>
                </a:solidFill>
                <a:effectLst/>
                <a:latin typeface="+mn-lt"/>
                <a:ea typeface="+mn-ea"/>
                <a:cs typeface="+mn-cs"/>
              </a:rPr>
              <a:t>lines</a:t>
            </a:r>
            <a:r>
              <a:rPr lang="en-US" sz="1200" kern="1200">
                <a:solidFill>
                  <a:schemeClr val="tx1"/>
                </a:solidFill>
                <a:effectLst/>
                <a:latin typeface="+mn-lt"/>
                <a:ea typeface="+mn-ea"/>
                <a:cs typeface="+mn-cs"/>
              </a:rPr>
              <a:t>. Bởi vì mỗi phần tử trong danh sách </a:t>
            </a:r>
            <a:r>
              <a:rPr lang="en-US" sz="1200" i="1" kern="1200">
                <a:solidFill>
                  <a:schemeClr val="tx1"/>
                </a:solidFill>
                <a:effectLst/>
                <a:latin typeface="+mn-lt"/>
                <a:ea typeface="+mn-ea"/>
                <a:cs typeface="+mn-cs"/>
              </a:rPr>
              <a:t>lines</a:t>
            </a:r>
            <a:r>
              <a:rPr lang="en-US" sz="1200" kern="1200">
                <a:solidFill>
                  <a:schemeClr val="tx1"/>
                </a:solidFill>
                <a:effectLst/>
                <a:latin typeface="+mn-lt"/>
                <a:ea typeface="+mn-ea"/>
                <a:cs typeface="+mn-cs"/>
              </a:rPr>
              <a:t> tương ứng với mỗi dòng trong tệp, đầu ra khớp chính xác với nội dung của tệp.</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9</a:t>
            </a:fld>
            <a:endParaRPr lang="en-US"/>
          </a:p>
        </p:txBody>
      </p:sp>
    </p:spTree>
    <p:extLst>
      <p:ext uri="{BB962C8B-B14F-4D97-AF65-F5344CB8AC3E}">
        <p14:creationId xmlns:p14="http://schemas.microsoft.com/office/powerpoint/2010/main" val="1662817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Sau khi chúng ta đã đọc một tệp vào bộ nhớ, ta có thể làm bất cứ điều gì mong muốn với dữ liệu đó, ta hãy cùng khám phá ngắn gọn các chữ số của số pi. Đầu tiên, chúng ta sẽ cố gắng tạo một chuỗi đơn chứa tất cả các chữ số trong tệp mà không có khoảng trắng trong đó:</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10</a:t>
            </a:fld>
            <a:endParaRPr lang="en-US"/>
          </a:p>
        </p:txBody>
      </p:sp>
    </p:spTree>
    <p:extLst>
      <p:ext uri="{BB962C8B-B14F-4D97-AF65-F5344CB8AC3E}">
        <p14:creationId xmlns:p14="http://schemas.microsoft.com/office/powerpoint/2010/main" val="808523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Ghi chú: Khi Python đọc từ một chuỗi văn bản, nó sẽ chuyển tất cả văn bản trong tệp dưới dạng một chuỗi.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nếu ta đọc một số và muốn làm việc với giá trị đó trong ngữ cảnh số, ta sẽ phải chuyển đổi nó thành một số nguyên bằng cách sử dụng hàm int() hoặc chuyển nó thành một số thực bằng cách sử dụng hàm float().</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11</a:t>
            </a:fld>
            <a:endParaRPr lang="en-US"/>
          </a:p>
        </p:txBody>
      </p:sp>
    </p:spTree>
    <p:extLst>
      <p:ext uri="{BB962C8B-B14F-4D97-AF65-F5344CB8AC3E}">
        <p14:creationId xmlns:p14="http://schemas.microsoft.com/office/powerpoint/2010/main" val="1825412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Python không có giới hạn cố hữu về lượng dữ liệu ta có thể làm việc; ta có thể làm việc với nhiều dữ liệu mà bộ nhớ của hệ thống có thể xử lý.</a:t>
            </a:r>
          </a:p>
          <a:p>
            <a:endParaRPr lang="en-US"/>
          </a:p>
        </p:txBody>
      </p:sp>
      <p:sp>
        <p:nvSpPr>
          <p:cNvPr id="4" name="Slide Number Placeholder 3"/>
          <p:cNvSpPr>
            <a:spLocks noGrp="1"/>
          </p:cNvSpPr>
          <p:nvPr>
            <p:ph type="sldNum" sz="quarter" idx="10"/>
          </p:nvPr>
        </p:nvSpPr>
        <p:spPr/>
        <p:txBody>
          <a:bodyPr/>
          <a:lstStyle/>
          <a:p>
            <a:fld id="{4A58381E-9929-4EC3-B68A-447D85520477}" type="slidenum">
              <a:rPr lang="en-US" smtClean="0"/>
              <a:t>12</a:t>
            </a:fld>
            <a:endParaRPr lang="en-US"/>
          </a:p>
        </p:txBody>
      </p:sp>
    </p:spTree>
    <p:extLst>
      <p:ext uri="{BB962C8B-B14F-4D97-AF65-F5344CB8AC3E}">
        <p14:creationId xmlns:p14="http://schemas.microsoft.com/office/powerpoint/2010/main" val="33523799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Oval 38">
            <a:extLst>
              <a:ext uri="{FF2B5EF4-FFF2-40B4-BE49-F238E27FC236}">
                <a16:creationId xmlns:a16="http://schemas.microsoft.com/office/drawing/2014/main" xmlns="" id="{5BE51AB7-6445-AE4B-B790-0C1D14FCCF9B}"/>
              </a:ext>
            </a:extLst>
          </p:cNvPr>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5" name="Rectangle 39">
            <a:extLst>
              <a:ext uri="{FF2B5EF4-FFF2-40B4-BE49-F238E27FC236}">
                <a16:creationId xmlns:a16="http://schemas.microsoft.com/office/drawing/2014/main" xmlns="" id="{A480ECDC-E865-A747-A87A-2398ADDCE171}"/>
              </a:ext>
            </a:extLst>
          </p:cNvPr>
          <p:cNvSpPr>
            <a:spLocks noChangeArrowheads="1"/>
          </p:cNvSpPr>
          <p:nvPr/>
        </p:nvSpPr>
        <p:spPr bwMode="ltGray">
          <a:xfrm>
            <a:off x="0" y="4437064"/>
            <a:ext cx="12192000" cy="1728787"/>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40" descr="a">
            <a:extLst>
              <a:ext uri="{FF2B5EF4-FFF2-40B4-BE49-F238E27FC236}">
                <a16:creationId xmlns:a16="http://schemas.microsoft.com/office/drawing/2014/main" xmlns="" id="{44716B91-829D-CC4D-B841-EAA7AC5DAE7A}"/>
              </a:ext>
            </a:extLst>
          </p:cNvPr>
          <p:cNvSpPr>
            <a:spLocks noChangeArrowheads="1"/>
          </p:cNvSpPr>
          <p:nvPr/>
        </p:nvSpPr>
        <p:spPr bwMode="gray">
          <a:xfrm>
            <a:off x="1295401" y="1628775"/>
            <a:ext cx="4705351" cy="3671888"/>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41" descr="b">
            <a:extLst>
              <a:ext uri="{FF2B5EF4-FFF2-40B4-BE49-F238E27FC236}">
                <a16:creationId xmlns:a16="http://schemas.microsoft.com/office/drawing/2014/main" xmlns="" id="{0EF3C5EB-B787-4B43-AC7B-EA2F48EBC169}"/>
              </a:ext>
            </a:extLst>
          </p:cNvPr>
          <p:cNvSpPr>
            <a:spLocks noChangeArrowheads="1"/>
          </p:cNvSpPr>
          <p:nvPr/>
        </p:nvSpPr>
        <p:spPr bwMode="gray">
          <a:xfrm>
            <a:off x="431801" y="1268413"/>
            <a:ext cx="1917700" cy="1511300"/>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8" name="Oval 42" descr="d">
            <a:extLst>
              <a:ext uri="{FF2B5EF4-FFF2-40B4-BE49-F238E27FC236}">
                <a16:creationId xmlns:a16="http://schemas.microsoft.com/office/drawing/2014/main" xmlns="" id="{803E4484-1EF2-2B41-8AFD-4FDCF914483B}"/>
              </a:ext>
            </a:extLst>
          </p:cNvPr>
          <p:cNvSpPr>
            <a:spLocks noChangeArrowheads="1"/>
          </p:cNvSpPr>
          <p:nvPr/>
        </p:nvSpPr>
        <p:spPr bwMode="gray">
          <a:xfrm>
            <a:off x="1678518" y="260351"/>
            <a:ext cx="1246716" cy="936625"/>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9" name="Oval 43">
            <a:extLst>
              <a:ext uri="{FF2B5EF4-FFF2-40B4-BE49-F238E27FC236}">
                <a16:creationId xmlns:a16="http://schemas.microsoft.com/office/drawing/2014/main" xmlns="" id="{A474FB02-03B3-0647-9BEA-72A3AE8A2D7D}"/>
              </a:ext>
            </a:extLst>
          </p:cNvPr>
          <p:cNvSpPr>
            <a:spLocks noChangeArrowheads="1"/>
          </p:cNvSpPr>
          <p:nvPr/>
        </p:nvSpPr>
        <p:spPr bwMode="gray">
          <a:xfrm>
            <a:off x="5615518" y="2636838"/>
            <a:ext cx="1631949" cy="1223962"/>
          </a:xfrm>
          <a:prstGeom prst="ellipse">
            <a:avLst/>
          </a:prstGeom>
          <a:solidFill>
            <a:srgbClr val="1BABE5">
              <a:alpha val="10196"/>
            </a:srgbClr>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 name="Oval 44" descr="c">
            <a:extLst>
              <a:ext uri="{FF2B5EF4-FFF2-40B4-BE49-F238E27FC236}">
                <a16:creationId xmlns:a16="http://schemas.microsoft.com/office/drawing/2014/main" xmlns="" id="{9620E68E-A8F1-1F46-AE03-F9375B10D19A}"/>
              </a:ext>
            </a:extLst>
          </p:cNvPr>
          <p:cNvSpPr>
            <a:spLocks noChangeArrowheads="1"/>
          </p:cNvSpPr>
          <p:nvPr/>
        </p:nvSpPr>
        <p:spPr bwMode="gray">
          <a:xfrm>
            <a:off x="5135034" y="3500439"/>
            <a:ext cx="2110317" cy="1582737"/>
          </a:xfrm>
          <a:prstGeom prst="ellipse">
            <a:avLst/>
          </a:prstGeom>
          <a:blipFill dpi="0" rotWithShape="1">
            <a:blip r:embed="rId5"/>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3074" name="Rectangle 2"/>
          <p:cNvSpPr>
            <a:spLocks noGrp="1" noChangeArrowheads="1"/>
          </p:cNvSpPr>
          <p:nvPr>
            <p:ph type="ctrTitle"/>
          </p:nvPr>
        </p:nvSpPr>
        <p:spPr>
          <a:xfrm>
            <a:off x="5689600" y="1219200"/>
            <a:ext cx="5994400" cy="1752600"/>
          </a:xfrm>
        </p:spPr>
        <p:txBody>
          <a:bodyPr/>
          <a:lstStyle>
            <a:lvl1pPr algn="r">
              <a:defRPr sz="4800">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r>
              <a:rPr lang="en-US"/>
              <a:t>Click to edit Master subtitle style</a:t>
            </a:r>
          </a:p>
        </p:txBody>
      </p:sp>
      <p:sp>
        <p:nvSpPr>
          <p:cNvPr id="11" name="Rectangle 4">
            <a:extLst>
              <a:ext uri="{FF2B5EF4-FFF2-40B4-BE49-F238E27FC236}">
                <a16:creationId xmlns:a16="http://schemas.microsoft.com/office/drawing/2014/main" xmlns="" id="{5F90606D-AD68-4C46-A50A-B312949F4C10}"/>
              </a:ext>
            </a:extLst>
          </p:cNvPr>
          <p:cNvSpPr>
            <a:spLocks noGrp="1" noChangeArrowheads="1"/>
          </p:cNvSpPr>
          <p:nvPr>
            <p:ph type="dt" sz="half" idx="10"/>
          </p:nvPr>
        </p:nvSpPr>
        <p:spPr>
          <a:xfrm>
            <a:off x="4775200" y="6400801"/>
            <a:ext cx="2946400" cy="244475"/>
          </a:xfrm>
        </p:spPr>
        <p:txBody>
          <a:bodyPr/>
          <a:lstStyle>
            <a:lvl1pPr algn="ctr">
              <a:defRPr sz="1200"/>
            </a:lvl1pPr>
          </a:lstStyle>
          <a:p>
            <a:fld id="{1820B81B-473E-4F89-9B28-06EC322C533C}" type="datetimeFigureOut">
              <a:rPr lang="en-US" smtClean="0"/>
              <a:t>10/11/2022</a:t>
            </a:fld>
            <a:endParaRPr lang="en-US"/>
          </a:p>
        </p:txBody>
      </p:sp>
      <p:sp>
        <p:nvSpPr>
          <p:cNvPr id="12" name="Rectangle 5">
            <a:extLst>
              <a:ext uri="{FF2B5EF4-FFF2-40B4-BE49-F238E27FC236}">
                <a16:creationId xmlns:a16="http://schemas.microsoft.com/office/drawing/2014/main" xmlns="" id="{15027D4F-18DF-2942-A40F-99936849EE84}"/>
              </a:ext>
            </a:extLst>
          </p:cNvPr>
          <p:cNvSpPr>
            <a:spLocks noGrp="1" noChangeArrowheads="1"/>
          </p:cNvSpPr>
          <p:nvPr>
            <p:ph type="ftr" sz="quarter" idx="11"/>
          </p:nvPr>
        </p:nvSpPr>
        <p:spPr>
          <a:xfrm>
            <a:off x="7912101" y="6391276"/>
            <a:ext cx="2578100" cy="244475"/>
          </a:xfrm>
          <a:prstGeom prst="rect">
            <a:avLst/>
          </a:prstGeom>
        </p:spPr>
        <p:txBody>
          <a:bodyPr/>
          <a:lstStyle>
            <a:lvl1pPr algn="r" eaLnBrk="1" hangingPunct="1">
              <a:defRPr sz="1200" b="1" i="1">
                <a:solidFill>
                  <a:schemeClr val="tx2"/>
                </a:solidFill>
                <a:latin typeface="+mn-lt"/>
                <a:ea typeface="+mn-ea"/>
                <a:cs typeface="ＭＳ Ｐゴシック" charset="0"/>
              </a:defRPr>
            </a:lvl1pPr>
          </a:lstStyle>
          <a:p>
            <a:endParaRPr lang="en-US"/>
          </a:p>
        </p:txBody>
      </p:sp>
      <p:sp>
        <p:nvSpPr>
          <p:cNvPr id="13" name="Rectangle 6">
            <a:extLst>
              <a:ext uri="{FF2B5EF4-FFF2-40B4-BE49-F238E27FC236}">
                <a16:creationId xmlns:a16="http://schemas.microsoft.com/office/drawing/2014/main" xmlns="" id="{1A2D2DEB-9AAC-C44C-862D-48C2D08C79E2}"/>
              </a:ext>
            </a:extLst>
          </p:cNvPr>
          <p:cNvSpPr>
            <a:spLocks noGrp="1" noChangeArrowheads="1"/>
          </p:cNvSpPr>
          <p:nvPr>
            <p:ph type="sldNum" sz="quarter" idx="12"/>
          </p:nvPr>
        </p:nvSpPr>
        <p:spPr>
          <a:xfrm>
            <a:off x="508000" y="6400801"/>
            <a:ext cx="2844800" cy="244475"/>
          </a:xfrm>
        </p:spPr>
        <p:txBody>
          <a:bodyPr/>
          <a:lstStyle>
            <a:lvl1pPr algn="l">
              <a:defRPr sz="1200"/>
            </a:lvl1pPr>
          </a:lstStyle>
          <a:p>
            <a:fld id="{2BB7751F-E880-4EF4-8193-60BF2E3758E4}" type="slidenum">
              <a:rPr lang="en-US" smtClean="0"/>
              <a:t>‹#›</a:t>
            </a:fld>
            <a:endParaRPr lang="en-US"/>
          </a:p>
        </p:txBody>
      </p:sp>
    </p:spTree>
    <p:extLst>
      <p:ext uri="{BB962C8B-B14F-4D97-AF65-F5344CB8AC3E}">
        <p14:creationId xmlns:p14="http://schemas.microsoft.com/office/powerpoint/2010/main" val="86799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0DD7CBA1-AAB6-D048-94E3-55A4C203294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774A8A23-E993-604F-BE68-207579BBC2F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10/11/2022</a:t>
            </a:fld>
            <a:endParaRPr lang="en-US"/>
          </a:p>
        </p:txBody>
      </p:sp>
    </p:spTree>
    <p:extLst>
      <p:ext uri="{BB962C8B-B14F-4D97-AF65-F5344CB8AC3E}">
        <p14:creationId xmlns:p14="http://schemas.microsoft.com/office/powerpoint/2010/main" val="289527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3102E684-BC82-9D4E-ACFC-50C5FD0FFAF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A8FA977F-41FB-3642-8802-96ABA7C6E07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10/11/2022</a:t>
            </a:fld>
            <a:endParaRPr lang="en-US"/>
          </a:p>
        </p:txBody>
      </p:sp>
    </p:spTree>
    <p:extLst>
      <p:ext uri="{BB962C8B-B14F-4D97-AF65-F5344CB8AC3E}">
        <p14:creationId xmlns:p14="http://schemas.microsoft.com/office/powerpoint/2010/main" val="3588696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11023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a16="http://schemas.microsoft.com/office/drawing/2014/main" xmlns="" id="{5E4899E2-FB0F-E14D-B90F-D175916B56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66A472E2-6F79-B741-A164-E8208F4C6E44}"/>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10/11/2022</a:t>
            </a:fld>
            <a:endParaRPr lang="en-US"/>
          </a:p>
        </p:txBody>
      </p:sp>
    </p:spTree>
    <p:extLst>
      <p:ext uri="{BB962C8B-B14F-4D97-AF65-F5344CB8AC3E}">
        <p14:creationId xmlns:p14="http://schemas.microsoft.com/office/powerpoint/2010/main" val="3379093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pPr lvl="0"/>
            <a:r>
              <a:rPr lang="en-US" noProof="0"/>
              <a:t>Click icon to add table</a:t>
            </a:r>
          </a:p>
        </p:txBody>
      </p:sp>
      <p:sp>
        <p:nvSpPr>
          <p:cNvPr id="4" name="Rectangle 6">
            <a:extLst>
              <a:ext uri="{FF2B5EF4-FFF2-40B4-BE49-F238E27FC236}">
                <a16:creationId xmlns:a16="http://schemas.microsoft.com/office/drawing/2014/main" xmlns="" id="{99FB4837-8A1C-D84B-A9EB-26D81444846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47261F50-A3E4-9848-B502-15D291E1728B}"/>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10/11/2022</a:t>
            </a:fld>
            <a:endParaRPr lang="en-US"/>
          </a:p>
        </p:txBody>
      </p:sp>
    </p:spTree>
    <p:extLst>
      <p:ext uri="{BB962C8B-B14F-4D97-AF65-F5344CB8AC3E}">
        <p14:creationId xmlns:p14="http://schemas.microsoft.com/office/powerpoint/2010/main" val="4096305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Oval 105">
            <a:extLst>
              <a:ext uri="{FF2B5EF4-FFF2-40B4-BE49-F238E27FC236}">
                <a16:creationId xmlns:a16="http://schemas.microsoft.com/office/drawing/2014/main" xmlns="" id="{F92CFA11-8826-034D-8EDF-E8A4C82CFA0B}"/>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4" name="Rectangle 106">
            <a:extLst>
              <a:ext uri="{FF2B5EF4-FFF2-40B4-BE49-F238E27FC236}">
                <a16:creationId xmlns:a16="http://schemas.microsoft.com/office/drawing/2014/main" xmlns="" id="{5759E6C5-854D-CD45-9F44-83DAB087C712}"/>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5" name="Oval 107" descr="b">
            <a:extLst>
              <a:ext uri="{FF2B5EF4-FFF2-40B4-BE49-F238E27FC236}">
                <a16:creationId xmlns:a16="http://schemas.microsoft.com/office/drawing/2014/main" xmlns="" id="{8CEA13B8-3B04-B949-A124-01E96BDEE69C}"/>
              </a:ext>
            </a:extLst>
          </p:cNvPr>
          <p:cNvSpPr>
            <a:spLocks noChangeArrowheads="1"/>
          </p:cNvSpPr>
          <p:nvPr/>
        </p:nvSpPr>
        <p:spPr bwMode="gray">
          <a:xfrm>
            <a:off x="1488018" y="58739"/>
            <a:ext cx="1153583" cy="892175"/>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108" descr="c">
            <a:extLst>
              <a:ext uri="{FF2B5EF4-FFF2-40B4-BE49-F238E27FC236}">
                <a16:creationId xmlns:a16="http://schemas.microsoft.com/office/drawing/2014/main" xmlns="" id="{E0216B9F-FD4F-6C46-9662-B0FC3984A183}"/>
              </a:ext>
            </a:extLst>
          </p:cNvPr>
          <p:cNvSpPr>
            <a:spLocks noChangeArrowheads="1"/>
          </p:cNvSpPr>
          <p:nvPr/>
        </p:nvSpPr>
        <p:spPr bwMode="gray">
          <a:xfrm>
            <a:off x="10801351" y="106363"/>
            <a:ext cx="1054100" cy="830262"/>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109" descr="a">
            <a:extLst>
              <a:ext uri="{FF2B5EF4-FFF2-40B4-BE49-F238E27FC236}">
                <a16:creationId xmlns:a16="http://schemas.microsoft.com/office/drawing/2014/main" xmlns="" id="{4A2D804B-E926-C843-BBF0-64F002CB806F}"/>
              </a:ext>
            </a:extLst>
          </p:cNvPr>
          <p:cNvSpPr>
            <a:spLocks noChangeArrowheads="1"/>
          </p:cNvSpPr>
          <p:nvPr/>
        </p:nvSpPr>
        <p:spPr bwMode="gray">
          <a:xfrm>
            <a:off x="239185" y="333376"/>
            <a:ext cx="1536700" cy="1223963"/>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2" name="Title 1"/>
          <p:cNvSpPr>
            <a:spLocks noGrp="1"/>
          </p:cNvSpPr>
          <p:nvPr>
            <p:ph type="title"/>
          </p:nvPr>
        </p:nvSpPr>
        <p:spPr>
          <a:xfrm>
            <a:off x="1219200" y="1524000"/>
            <a:ext cx="10162117" cy="1752600"/>
          </a:xfrm>
        </p:spPr>
        <p:txBody>
          <a:bodyPr/>
          <a:lstStyle/>
          <a:p>
            <a:r>
              <a:rPr lang="en-US"/>
              <a:t>Click to edit Master title style</a:t>
            </a:r>
          </a:p>
        </p:txBody>
      </p:sp>
      <p:sp>
        <p:nvSpPr>
          <p:cNvPr id="8" name="Date Placeholder 7">
            <a:extLst>
              <a:ext uri="{FF2B5EF4-FFF2-40B4-BE49-F238E27FC236}">
                <a16:creationId xmlns:a16="http://schemas.microsoft.com/office/drawing/2014/main" xmlns="" id="{63734738-A0BE-7446-A2B7-C0FA2759178B}"/>
              </a:ext>
            </a:extLst>
          </p:cNvPr>
          <p:cNvSpPr>
            <a:spLocks noGrp="1" noChangeArrowheads="1"/>
          </p:cNvSpPr>
          <p:nvPr>
            <p:ph type="dt" idx="10"/>
          </p:nvPr>
        </p:nvSpPr>
        <p:spPr/>
        <p:txBody>
          <a:bodyPr/>
          <a:lstStyle>
            <a:lvl1pPr>
              <a:defRPr/>
            </a:lvl1pPr>
          </a:lstStyle>
          <a:p>
            <a:fld id="{1820B81B-473E-4F89-9B28-06EC322C533C}" type="datetimeFigureOut">
              <a:rPr lang="en-US" smtClean="0"/>
              <a:t>10/11/2022</a:t>
            </a:fld>
            <a:endParaRPr lang="en-US"/>
          </a:p>
        </p:txBody>
      </p:sp>
      <p:sp>
        <p:nvSpPr>
          <p:cNvPr id="9" name="Footer Placeholder 3">
            <a:extLst>
              <a:ext uri="{FF2B5EF4-FFF2-40B4-BE49-F238E27FC236}">
                <a16:creationId xmlns:a16="http://schemas.microsoft.com/office/drawing/2014/main" xmlns="" id="{A708D372-D347-C24D-B5FD-2F97FD0CE4F7}"/>
              </a:ext>
            </a:extLst>
          </p:cNvPr>
          <p:cNvSpPr>
            <a:spLocks noGrp="1" noChangeArrowheads="1"/>
          </p:cNvSpPr>
          <p:nvPr>
            <p:ph type="ftr" idx="11"/>
          </p:nvPr>
        </p:nvSpPr>
        <p:spPr>
          <a:xfrm>
            <a:off x="4165601" y="6243638"/>
            <a:ext cx="3858684" cy="455612"/>
          </a:xfrm>
          <a:prstGeom prst="rect">
            <a:avLst/>
          </a:prstGeom>
        </p:spPr>
        <p:txBody>
          <a:bodyPr/>
          <a:lstStyle>
            <a:lvl1pPr eaLnBrk="1" hangingPunct="1">
              <a:defRPr>
                <a:latin typeface="Tahoma" panose="020B0604030504040204" pitchFamily="34" charset="0"/>
                <a:ea typeface="+mn-ea"/>
                <a:cs typeface="ＭＳ Ｐゴシック" charset="0"/>
              </a:defRPr>
            </a:lvl1pPr>
          </a:lstStyle>
          <a:p>
            <a:endParaRPr lang="en-US"/>
          </a:p>
        </p:txBody>
      </p:sp>
      <p:sp>
        <p:nvSpPr>
          <p:cNvPr id="10" name="Slide Number Placeholder 9">
            <a:extLst>
              <a:ext uri="{FF2B5EF4-FFF2-40B4-BE49-F238E27FC236}">
                <a16:creationId xmlns:a16="http://schemas.microsoft.com/office/drawing/2014/main" xmlns="" id="{0505635D-AB8B-6E4B-9D7D-A1E7FCADFED5}"/>
              </a:ext>
            </a:extLst>
          </p:cNvPr>
          <p:cNvSpPr>
            <a:spLocks noGrp="1" noChangeArrowheads="1"/>
          </p:cNvSpPr>
          <p:nvPr>
            <p:ph type="sldNum" idx="12"/>
          </p:nvPr>
        </p:nvSpPr>
        <p:spPr/>
        <p:txBody>
          <a:bodyPr/>
          <a:lstStyle>
            <a:lvl1pPr>
              <a:defRPr/>
            </a:lvl1pPr>
          </a:lstStyle>
          <a:p>
            <a:fld id="{2BB7751F-E880-4EF4-8193-60BF2E3758E4}" type="slidenum">
              <a:rPr lang="en-US" smtClean="0"/>
              <a:t>‹#›</a:t>
            </a:fld>
            <a:endParaRPr lang="en-US"/>
          </a:p>
        </p:txBody>
      </p:sp>
    </p:spTree>
    <p:extLst>
      <p:ext uri="{BB962C8B-B14F-4D97-AF65-F5344CB8AC3E}">
        <p14:creationId xmlns:p14="http://schemas.microsoft.com/office/powerpoint/2010/main" val="3310464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76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C216E3D4-13B5-554E-BF6A-5E425A1D0D9E}"/>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1AE2E03D-D0BF-E94C-8474-68B0636F124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10/11/2022</a:t>
            </a:fld>
            <a:endParaRPr lang="en-US"/>
          </a:p>
        </p:txBody>
      </p:sp>
    </p:spTree>
    <p:extLst>
      <p:ext uri="{BB962C8B-B14F-4D97-AF65-F5344CB8AC3E}">
        <p14:creationId xmlns:p14="http://schemas.microsoft.com/office/powerpoint/2010/main" val="348031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7C6A52D3-36FA-1A45-A24C-33BB6BDD861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09E37A11-AAAA-DA40-9957-72A2C4EA392F}"/>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10/11/2022</a:t>
            </a:fld>
            <a:endParaRPr lang="en-US"/>
          </a:p>
        </p:txBody>
      </p:sp>
    </p:spTree>
    <p:extLst>
      <p:ext uri="{BB962C8B-B14F-4D97-AF65-F5344CB8AC3E}">
        <p14:creationId xmlns:p14="http://schemas.microsoft.com/office/powerpoint/2010/main" val="194629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EBE1437A-D96B-BC45-8EC4-DDEBEF90E0B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53DCF69-AD76-554D-95A8-D0607B503FE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10/11/2022</a:t>
            </a:fld>
            <a:endParaRPr lang="en-US"/>
          </a:p>
        </p:txBody>
      </p:sp>
    </p:spTree>
    <p:extLst>
      <p:ext uri="{BB962C8B-B14F-4D97-AF65-F5344CB8AC3E}">
        <p14:creationId xmlns:p14="http://schemas.microsoft.com/office/powerpoint/2010/main" val="266367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C8E40912-1068-0B45-8D05-EA2E77D6101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8" name="Rectangle 4">
            <a:extLst>
              <a:ext uri="{FF2B5EF4-FFF2-40B4-BE49-F238E27FC236}">
                <a16:creationId xmlns:a16="http://schemas.microsoft.com/office/drawing/2014/main" xmlns="" id="{619B5564-8738-D145-9F80-76160BF9DF65}"/>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10/11/2022</a:t>
            </a:fld>
            <a:endParaRPr lang="en-US"/>
          </a:p>
        </p:txBody>
      </p:sp>
    </p:spTree>
    <p:extLst>
      <p:ext uri="{BB962C8B-B14F-4D97-AF65-F5344CB8AC3E}">
        <p14:creationId xmlns:p14="http://schemas.microsoft.com/office/powerpoint/2010/main" val="3308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E9403ED7-90C7-294F-AAC5-C6B12C7D93DB}"/>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E965CCD8-5174-544A-8013-23405BEF9D08}"/>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10/11/2022</a:t>
            </a:fld>
            <a:endParaRPr lang="en-US"/>
          </a:p>
        </p:txBody>
      </p:sp>
    </p:spTree>
    <p:extLst>
      <p:ext uri="{BB962C8B-B14F-4D97-AF65-F5344CB8AC3E}">
        <p14:creationId xmlns:p14="http://schemas.microsoft.com/office/powerpoint/2010/main" val="179854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9992C6BE-8F35-5D4C-9B8B-F463A323409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3" name="Rectangle 4">
            <a:extLst>
              <a:ext uri="{FF2B5EF4-FFF2-40B4-BE49-F238E27FC236}">
                <a16:creationId xmlns:a16="http://schemas.microsoft.com/office/drawing/2014/main" xmlns="" id="{FD1583A2-30C2-C844-A2BC-1113E094AB7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10/11/2022</a:t>
            </a:fld>
            <a:endParaRPr lang="en-US"/>
          </a:p>
        </p:txBody>
      </p:sp>
    </p:spTree>
    <p:extLst>
      <p:ext uri="{BB962C8B-B14F-4D97-AF65-F5344CB8AC3E}">
        <p14:creationId xmlns:p14="http://schemas.microsoft.com/office/powerpoint/2010/main" val="380178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2BEB3EFE-809F-944D-B57D-9EA5658E5C9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9D85EE4-2628-4647-8559-082214BA571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10/11/2022</a:t>
            </a:fld>
            <a:endParaRPr lang="en-US"/>
          </a:p>
        </p:txBody>
      </p:sp>
    </p:spTree>
    <p:extLst>
      <p:ext uri="{BB962C8B-B14F-4D97-AF65-F5344CB8AC3E}">
        <p14:creationId xmlns:p14="http://schemas.microsoft.com/office/powerpoint/2010/main" val="117770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A7E12332-C1A2-184E-9A40-5DF5DC5DE1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069533F4-9B54-A043-91B4-3079589DFD5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10/11/2022</a:t>
            </a:fld>
            <a:endParaRPr lang="en-US"/>
          </a:p>
        </p:txBody>
      </p:sp>
    </p:spTree>
    <p:extLst>
      <p:ext uri="{BB962C8B-B14F-4D97-AF65-F5344CB8AC3E}">
        <p14:creationId xmlns:p14="http://schemas.microsoft.com/office/powerpoint/2010/main" val="70054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a:extLst>
              <a:ext uri="{FF2B5EF4-FFF2-40B4-BE49-F238E27FC236}">
                <a16:creationId xmlns:a16="http://schemas.microsoft.com/office/drawing/2014/main" xmlns="" id="{4F3621C5-664F-2746-8F1E-A81D54B9BD94}"/>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1027" name="Rectangle 106">
            <a:extLst>
              <a:ext uri="{FF2B5EF4-FFF2-40B4-BE49-F238E27FC236}">
                <a16:creationId xmlns:a16="http://schemas.microsoft.com/office/drawing/2014/main" xmlns="" id="{C8DE3ECC-8307-DE43-8CD9-31E485BBF150}"/>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1028" name="Oval 107" descr="b">
            <a:extLst>
              <a:ext uri="{FF2B5EF4-FFF2-40B4-BE49-F238E27FC236}">
                <a16:creationId xmlns:a16="http://schemas.microsoft.com/office/drawing/2014/main" xmlns="" id="{DD4569FC-FFB3-8D4D-9606-AA4BD0045D45}"/>
              </a:ext>
            </a:extLst>
          </p:cNvPr>
          <p:cNvSpPr>
            <a:spLocks noChangeArrowheads="1"/>
          </p:cNvSpPr>
          <p:nvPr/>
        </p:nvSpPr>
        <p:spPr bwMode="gray">
          <a:xfrm>
            <a:off x="1488018" y="58739"/>
            <a:ext cx="1153583" cy="892175"/>
          </a:xfrm>
          <a:prstGeom prst="ellipse">
            <a:avLst/>
          </a:prstGeom>
          <a:blipFill dpi="0" rotWithShape="1">
            <a:blip r:embed="rId17"/>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29" name="Oval 108" descr="c">
            <a:extLst>
              <a:ext uri="{FF2B5EF4-FFF2-40B4-BE49-F238E27FC236}">
                <a16:creationId xmlns:a16="http://schemas.microsoft.com/office/drawing/2014/main" xmlns="" id="{3A45F11D-F350-5844-8EE8-BFBFF70F0E63}"/>
              </a:ext>
            </a:extLst>
          </p:cNvPr>
          <p:cNvSpPr>
            <a:spLocks noChangeArrowheads="1"/>
          </p:cNvSpPr>
          <p:nvPr/>
        </p:nvSpPr>
        <p:spPr bwMode="gray">
          <a:xfrm>
            <a:off x="10801351" y="106363"/>
            <a:ext cx="1054100" cy="830262"/>
          </a:xfrm>
          <a:prstGeom prst="ellipse">
            <a:avLst/>
          </a:prstGeom>
          <a:blipFill dpi="0" rotWithShape="1">
            <a:blip r:embed="rId18"/>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0" name="Oval 109" descr="a">
            <a:extLst>
              <a:ext uri="{FF2B5EF4-FFF2-40B4-BE49-F238E27FC236}">
                <a16:creationId xmlns:a16="http://schemas.microsoft.com/office/drawing/2014/main" xmlns="" id="{B5D90FF6-8387-A44A-BD13-6E74F5AC44E2}"/>
              </a:ext>
            </a:extLst>
          </p:cNvPr>
          <p:cNvSpPr>
            <a:spLocks noChangeArrowheads="1"/>
          </p:cNvSpPr>
          <p:nvPr/>
        </p:nvSpPr>
        <p:spPr bwMode="gray">
          <a:xfrm>
            <a:off x="239185" y="333376"/>
            <a:ext cx="1536700" cy="1223963"/>
          </a:xfrm>
          <a:prstGeom prst="ellipse">
            <a:avLst/>
          </a:prstGeom>
          <a:blipFill dpi="0" rotWithShape="1">
            <a:blip r:embed="rId19"/>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1" name="Rectangle 3">
            <a:extLst>
              <a:ext uri="{FF2B5EF4-FFF2-40B4-BE49-F238E27FC236}">
                <a16:creationId xmlns:a16="http://schemas.microsoft.com/office/drawing/2014/main" xmlns="" id="{DB2B0F15-C253-F340-B93D-2D3E9D3C1CFA}"/>
              </a:ext>
            </a:extLst>
          </p:cNvPr>
          <p:cNvSpPr>
            <a:spLocks noGrp="1" noChangeArrowheads="1"/>
          </p:cNvSpPr>
          <p:nvPr>
            <p:ph type="body" idx="1"/>
          </p:nvPr>
        </p:nvSpPr>
        <p:spPr bwMode="gray">
          <a:xfrm>
            <a:off x="609600" y="1676400"/>
            <a:ext cx="11023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6">
            <a:extLst>
              <a:ext uri="{FF2B5EF4-FFF2-40B4-BE49-F238E27FC236}">
                <a16:creationId xmlns:a16="http://schemas.microsoft.com/office/drawing/2014/main" xmlns="" id="{2B8175FF-FCB4-0743-97D1-1369CEEB098B}"/>
              </a:ext>
            </a:extLst>
          </p:cNvPr>
          <p:cNvSpPr>
            <a:spLocks noGrp="1" noChangeArrowheads="1"/>
          </p:cNvSpPr>
          <p:nvPr>
            <p:ph type="sldNum" sz="quarter" idx="4"/>
          </p:nvPr>
        </p:nvSpPr>
        <p:spPr bwMode="gray">
          <a:xfrm>
            <a:off x="5588000" y="6534150"/>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anose="020B0604020202020204" pitchFamily="34" charset="0"/>
              </a:defRPr>
            </a:lvl1pPr>
          </a:lstStyle>
          <a:p>
            <a:fld id="{2BB7751F-E880-4EF4-8193-60BF2E3758E4}" type="slidenum">
              <a:rPr lang="en-US" smtClean="0"/>
              <a:t>‹#›</a:t>
            </a:fld>
            <a:endParaRPr lang="en-US"/>
          </a:p>
        </p:txBody>
      </p:sp>
      <p:sp>
        <p:nvSpPr>
          <p:cNvPr id="1033" name="Rectangle 2">
            <a:extLst>
              <a:ext uri="{FF2B5EF4-FFF2-40B4-BE49-F238E27FC236}">
                <a16:creationId xmlns:a16="http://schemas.microsoft.com/office/drawing/2014/main" xmlns="" id="{65F39CFA-3E22-9B4E-BE88-2AD66AF404DD}"/>
              </a:ext>
            </a:extLst>
          </p:cNvPr>
          <p:cNvSpPr>
            <a:spLocks noGrp="1" noChangeArrowheads="1"/>
          </p:cNvSpPr>
          <p:nvPr>
            <p:ph type="title"/>
          </p:nvPr>
        </p:nvSpPr>
        <p:spPr bwMode="gray">
          <a:xfrm>
            <a:off x="2743200" y="609601"/>
            <a:ext cx="802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Rectangle 4">
            <a:extLst>
              <a:ext uri="{FF2B5EF4-FFF2-40B4-BE49-F238E27FC236}">
                <a16:creationId xmlns:a16="http://schemas.microsoft.com/office/drawing/2014/main" xmlns="" id="{964C1C0A-8730-FC4A-89FD-BD44055E3970}"/>
              </a:ext>
            </a:extLst>
          </p:cNvPr>
          <p:cNvSpPr>
            <a:spLocks noGrp="1" noChangeArrowheads="1"/>
          </p:cNvSpPr>
          <p:nvPr>
            <p:ph type="dt" sz="half" idx="2"/>
          </p:nvPr>
        </p:nvSpPr>
        <p:spPr bwMode="gray">
          <a:xfrm>
            <a:off x="508000" y="6534150"/>
            <a:ext cx="2540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solidFill>
                  <a:schemeClr val="tx1"/>
                </a:solidFill>
                <a:latin typeface="+mn-lt"/>
                <a:ea typeface="+mn-ea"/>
                <a:cs typeface="ＭＳ Ｐゴシック" charset="0"/>
              </a:defRPr>
            </a:lvl1pPr>
          </a:lstStyle>
          <a:p>
            <a:fld id="{1820B81B-473E-4F89-9B28-06EC322C533C}" type="datetimeFigureOut">
              <a:rPr lang="en-US" smtClean="0"/>
              <a:t>10/11/2022</a:t>
            </a:fld>
            <a:endParaRPr lang="en-US"/>
          </a:p>
        </p:txBody>
      </p:sp>
    </p:spTree>
    <p:extLst>
      <p:ext uri="{BB962C8B-B14F-4D97-AF65-F5344CB8AC3E}">
        <p14:creationId xmlns:p14="http://schemas.microsoft.com/office/powerpoint/2010/main" val="2942294857"/>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Lst>
  <p:txStyles>
    <p:titleStyle>
      <a:lvl1pPr algn="ctr" rtl="0" eaLnBrk="1" fontAlgn="base" hangingPunct="1">
        <a:spcBef>
          <a:spcPct val="0"/>
        </a:spcBef>
        <a:spcAft>
          <a:spcPct val="0"/>
        </a:spcAft>
        <a:defRPr sz="3200" b="1">
          <a:solidFill>
            <a:schemeClr val="bg1"/>
          </a:solidFill>
          <a:latin typeface="+mj-lt"/>
          <a:ea typeface="ＭＳ Ｐゴシック" charset="0"/>
          <a:cs typeface="ＭＳ Ｐゴシック" charset="0"/>
        </a:defRPr>
      </a:lvl1pPr>
      <a:lvl2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2pPr>
      <a:lvl3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3pPr>
      <a:lvl4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4pPr>
      <a:lvl5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16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file:////var/folders/zj/zrb_qk596cn9yvv6blkd94wh0000gn/T/com.microsoft.Powerpoint/converted_emf.emf"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2">
            <a:extLst>
              <a:ext uri="{FF2B5EF4-FFF2-40B4-BE49-F238E27FC236}">
                <a16:creationId xmlns:a16="http://schemas.microsoft.com/office/drawing/2014/main" xmlns="" id="{2976AFC7-435A-384A-8220-B1DF67B72710}"/>
              </a:ext>
            </a:extLst>
          </p:cNvPr>
          <p:cNvSpPr>
            <a:spLocks noChangeArrowheads="1"/>
          </p:cNvSpPr>
          <p:nvPr/>
        </p:nvSpPr>
        <p:spPr bwMode="ltGray">
          <a:xfrm>
            <a:off x="152400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4" name="Rectangle 13">
            <a:extLst>
              <a:ext uri="{FF2B5EF4-FFF2-40B4-BE49-F238E27FC236}">
                <a16:creationId xmlns:a16="http://schemas.microsoft.com/office/drawing/2014/main" xmlns="" id="{849DEF91-6E17-6F4B-89D3-F134FA37A21F}"/>
              </a:ext>
            </a:extLst>
          </p:cNvPr>
          <p:cNvSpPr>
            <a:spLocks noChangeArrowheads="1"/>
          </p:cNvSpPr>
          <p:nvPr/>
        </p:nvSpPr>
        <p:spPr bwMode="ltGray">
          <a:xfrm>
            <a:off x="152400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5" name="Oval 14">
            <a:extLst>
              <a:ext uri="{FF2B5EF4-FFF2-40B4-BE49-F238E27FC236}">
                <a16:creationId xmlns:a16="http://schemas.microsoft.com/office/drawing/2014/main" xmlns="" id="{6034F6E1-BC45-EE48-A8DB-8490B27CEA53}"/>
              </a:ext>
            </a:extLst>
          </p:cNvPr>
          <p:cNvSpPr>
            <a:spLocks noChangeArrowheads="1"/>
          </p:cNvSpPr>
          <p:nvPr/>
        </p:nvSpPr>
        <p:spPr bwMode="gray">
          <a:xfrm>
            <a:off x="5735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pic>
        <p:nvPicPr>
          <p:cNvPr id="18436" name="Picture 15">
            <a:extLst>
              <a:ext uri="{FF2B5EF4-FFF2-40B4-BE49-F238E27FC236}">
                <a16:creationId xmlns:a16="http://schemas.microsoft.com/office/drawing/2014/main" xmlns="" id="{EA7082B1-3E62-C84D-AE50-BF098268B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16">
            <a:extLst>
              <a:ext uri="{FF2B5EF4-FFF2-40B4-BE49-F238E27FC236}">
                <a16:creationId xmlns:a16="http://schemas.microsoft.com/office/drawing/2014/main" xmlns="" id="{55A75C2A-9DD1-264C-8384-47A4CCF58A08}"/>
              </a:ext>
            </a:extLst>
          </p:cNvPr>
          <p:cNvGrpSpPr>
            <a:grpSpLocks/>
          </p:cNvGrpSpPr>
          <p:nvPr/>
        </p:nvGrpSpPr>
        <p:grpSpPr bwMode="auto">
          <a:xfrm>
            <a:off x="1576388" y="1004889"/>
            <a:ext cx="3529012" cy="3671887"/>
            <a:chOff x="612" y="1026"/>
            <a:chExt cx="2223" cy="2313"/>
          </a:xfrm>
        </p:grpSpPr>
        <p:sp>
          <p:nvSpPr>
            <p:cNvPr id="18449" name="Oval 17">
              <a:extLst>
                <a:ext uri="{FF2B5EF4-FFF2-40B4-BE49-F238E27FC236}">
                  <a16:creationId xmlns:a16="http://schemas.microsoft.com/office/drawing/2014/main" xmlns="" id="{E30C28F3-D5E7-DB44-A2CD-56EACFC0AD15}"/>
                </a:ext>
              </a:extLst>
            </p:cNvPr>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808080">
                  <a:alpha val="18999"/>
                </a:srgbClr>
              </a:outerShdw>
            </a:effec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2000"/>
            </a:p>
          </p:txBody>
        </p:sp>
        <p:pic>
          <p:nvPicPr>
            <p:cNvPr id="18450" name="Picture 18" descr="HV_toancanh">
              <a:extLst>
                <a:ext uri="{FF2B5EF4-FFF2-40B4-BE49-F238E27FC236}">
                  <a16:creationId xmlns:a16="http://schemas.microsoft.com/office/drawing/2014/main" xmlns="" id="{106D2528-F06F-E540-A9C5-2C2C1498A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8" name="Text Box 19">
            <a:extLst>
              <a:ext uri="{FF2B5EF4-FFF2-40B4-BE49-F238E27FC236}">
                <a16:creationId xmlns:a16="http://schemas.microsoft.com/office/drawing/2014/main" xmlns="" id="{EA3C4D1C-4C1E-9846-ADCB-B446672DC6A2}"/>
              </a:ext>
            </a:extLst>
          </p:cNvPr>
          <p:cNvSpPr txBox="1">
            <a:spLocks noChangeArrowheads="1"/>
          </p:cNvSpPr>
          <p:nvPr/>
        </p:nvSpPr>
        <p:spPr bwMode="auto">
          <a:xfrm>
            <a:off x="3886200" y="422276"/>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FontTx/>
              <a:buNone/>
            </a:pPr>
            <a:r>
              <a:rPr lang="en-US" altLang="en-US" sz="2000">
                <a:solidFill>
                  <a:schemeClr val="tx2"/>
                </a:solidFill>
                <a:latin typeface="Tahoma" panose="020B0604030504040204" pitchFamily="34" charset="0"/>
              </a:rPr>
              <a:t> HỌC VIỆN CÔNG NGHỆ BƯU CHÍNH VIỄN THÔNG </a:t>
            </a:r>
          </a:p>
        </p:txBody>
      </p:sp>
      <p:sp>
        <p:nvSpPr>
          <p:cNvPr id="18439" name="Text Box 20">
            <a:extLst>
              <a:ext uri="{FF2B5EF4-FFF2-40B4-BE49-F238E27FC236}">
                <a16:creationId xmlns:a16="http://schemas.microsoft.com/office/drawing/2014/main" xmlns="" id="{1307F96C-98F1-AC4D-9E08-3BEA3F768D6A}"/>
              </a:ext>
            </a:extLst>
          </p:cNvPr>
          <p:cNvSpPr txBox="1">
            <a:spLocks noChangeArrowheads="1"/>
          </p:cNvSpPr>
          <p:nvPr/>
        </p:nvSpPr>
        <p:spPr bwMode="auto">
          <a:xfrm>
            <a:off x="4800600" y="1905001"/>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FontTx/>
              <a:buNone/>
            </a:pPr>
            <a:r>
              <a:rPr lang="en-US" altLang="en-US" sz="2000">
                <a:solidFill>
                  <a:schemeClr val="tx2"/>
                </a:solidFill>
                <a:latin typeface="Tahoma" panose="020B0604030504040204" pitchFamily="34" charset="0"/>
              </a:rPr>
              <a:t>BÀI GIẢNG MÔN</a:t>
            </a:r>
          </a:p>
        </p:txBody>
      </p:sp>
      <p:sp>
        <p:nvSpPr>
          <p:cNvPr id="18440" name="Text Box 21">
            <a:extLst>
              <a:ext uri="{FF2B5EF4-FFF2-40B4-BE49-F238E27FC236}">
                <a16:creationId xmlns:a16="http://schemas.microsoft.com/office/drawing/2014/main" xmlns="" id="{22981B16-78CF-E542-B425-FBC751ABBFEF}"/>
              </a:ext>
            </a:extLst>
          </p:cNvPr>
          <p:cNvSpPr txBox="1">
            <a:spLocks noChangeArrowheads="1"/>
          </p:cNvSpPr>
          <p:nvPr/>
        </p:nvSpPr>
        <p:spPr bwMode="auto">
          <a:xfrm>
            <a:off x="4800600" y="2714625"/>
            <a:ext cx="6096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50000"/>
              </a:spcBef>
              <a:buClrTx/>
              <a:buFontTx/>
              <a:buNone/>
            </a:pPr>
            <a:r>
              <a:rPr lang="en-US" altLang="en-US" sz="3200" dirty="0" err="1">
                <a:solidFill>
                  <a:schemeClr val="tx2"/>
                </a:solidFill>
                <a:latin typeface="Tahoma" panose="020B0604030504040204" pitchFamily="34" charset="0"/>
              </a:rPr>
              <a:t>Lập</a:t>
            </a:r>
            <a:r>
              <a:rPr lang="en-US" altLang="en-US" sz="3200" dirty="0">
                <a:solidFill>
                  <a:schemeClr val="tx2"/>
                </a:solidFill>
                <a:latin typeface="Tahoma" panose="020B0604030504040204" pitchFamily="34" charset="0"/>
              </a:rPr>
              <a:t> </a:t>
            </a:r>
            <a:r>
              <a:rPr lang="en-US" altLang="en-US" sz="3200" dirty="0" err="1">
                <a:solidFill>
                  <a:schemeClr val="tx2"/>
                </a:solidFill>
                <a:latin typeface="Tahoma" panose="020B0604030504040204" pitchFamily="34" charset="0"/>
              </a:rPr>
              <a:t>trình</a:t>
            </a:r>
            <a:r>
              <a:rPr lang="en-US" altLang="en-US" sz="3200" dirty="0">
                <a:solidFill>
                  <a:schemeClr val="tx2"/>
                </a:solidFill>
                <a:latin typeface="Tahoma" panose="020B0604030504040204" pitchFamily="34" charset="0"/>
              </a:rPr>
              <a:t> Python</a:t>
            </a:r>
          </a:p>
        </p:txBody>
      </p:sp>
      <p:pic>
        <p:nvPicPr>
          <p:cNvPr id="18442" name="Picture 2" descr="/var/folders/zj/zrb_qk596cn9yvv6blkd94wh0000gn/T/com.microsoft.Powerpoint/converted_emf.emf">
            <a:extLst>
              <a:ext uri="{FF2B5EF4-FFF2-40B4-BE49-F238E27FC236}">
                <a16:creationId xmlns:a16="http://schemas.microsoft.com/office/drawing/2014/main" xmlns="" id="{A20216CB-639A-DE46-9739-219FAB96112F}"/>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 descr="/var/folders/zj/zrb_qk596cn9yvv6blkd94wh0000gn/T/com.microsoft.Powerpoint/converted_emf.emf">
            <a:extLst>
              <a:ext uri="{FF2B5EF4-FFF2-40B4-BE49-F238E27FC236}">
                <a16:creationId xmlns:a16="http://schemas.microsoft.com/office/drawing/2014/main" xmlns="" id="{3837B0FA-BB00-6E41-A81A-FA2C33120E44}"/>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2" descr="/var/folders/zj/zrb_qk596cn9yvv6blkd94wh0000gn/T/com.microsoft.Powerpoint/converted_emf.emf">
            <a:extLst>
              <a:ext uri="{FF2B5EF4-FFF2-40B4-BE49-F238E27FC236}">
                <a16:creationId xmlns:a16="http://schemas.microsoft.com/office/drawing/2014/main" xmlns="" id="{DA21DD6F-7814-7E4C-B334-51389AB6A7F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2" descr="/var/folders/zj/zrb_qk596cn9yvv6blkd94wh0000gn/T/com.microsoft.Powerpoint/converted_emf.emf">
            <a:extLst>
              <a:ext uri="{FF2B5EF4-FFF2-40B4-BE49-F238E27FC236}">
                <a16:creationId xmlns:a16="http://schemas.microsoft.com/office/drawing/2014/main" xmlns="" id="{BDD7E7DB-6F68-5B42-82EB-3C62C2D5234B}"/>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 descr="/var/folders/zj/zrb_qk596cn9yvv6blkd94wh0000gn/T/com.microsoft.Powerpoint/converted_emf.emf">
            <a:extLst>
              <a:ext uri="{FF2B5EF4-FFF2-40B4-BE49-F238E27FC236}">
                <a16:creationId xmlns:a16="http://schemas.microsoft.com/office/drawing/2014/main" xmlns="" id="{5081A2E2-00AC-344D-99A2-15C6837DAA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2" descr="/var/folders/zj/zrb_qk596cn9yvv6blkd94wh0000gn/T/com.microsoft.Powerpoint/converted_emf.emf">
            <a:extLst>
              <a:ext uri="{FF2B5EF4-FFF2-40B4-BE49-F238E27FC236}">
                <a16:creationId xmlns:a16="http://schemas.microsoft.com/office/drawing/2014/main" xmlns="" id="{5AA15511-806A-704C-8D86-495E61C434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2">
            <a:extLst>
              <a:ext uri="{FF2B5EF4-FFF2-40B4-BE49-F238E27FC236}">
                <a16:creationId xmlns:a16="http://schemas.microsoft.com/office/drawing/2014/main" xmlns="" id="{31BD94CC-7636-0640-82CE-3B1ABEDF118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5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nội</a:t>
            </a:r>
            <a:r>
              <a:rPr lang="en-US" dirty="0"/>
              <a:t> dung </a:t>
            </a:r>
            <a:r>
              <a:rPr lang="en-US" dirty="0" err="1"/>
              <a:t>của</a:t>
            </a:r>
            <a:r>
              <a:rPr lang="en-US" dirty="0"/>
              <a:t> </a:t>
            </a:r>
            <a:r>
              <a:rPr lang="en-US" dirty="0" err="1"/>
              <a:t>tệp</a:t>
            </a:r>
            <a:endParaRPr lang="en-US" dirty="0"/>
          </a:p>
        </p:txBody>
      </p:sp>
      <p:sp>
        <p:nvSpPr>
          <p:cNvPr id="3" name="Content Placeholder 2"/>
          <p:cNvSpPr>
            <a:spLocks noGrp="1"/>
          </p:cNvSpPr>
          <p:nvPr>
            <p:ph idx="1"/>
          </p:nvPr>
        </p:nvSpPr>
        <p:spPr>
          <a:xfrm>
            <a:off x="1097280" y="1845734"/>
            <a:ext cx="10058400" cy="420036"/>
          </a:xfrm>
        </p:spPr>
        <p:txBody>
          <a:bodyPr/>
          <a:lstStyle/>
          <a:p>
            <a:r>
              <a:rPr lang="en-US"/>
              <a:t>T</a:t>
            </a:r>
            <a:r>
              <a:rPr lang="vi-VN"/>
              <a:t>ạo một chuỗi đơn chứa tất cả các chữ số trong tệp mà không có khoảng trắng trong đó</a:t>
            </a:r>
            <a:endParaRPr lang="en-US"/>
          </a:p>
        </p:txBody>
      </p:sp>
      <p:sp>
        <p:nvSpPr>
          <p:cNvPr id="5" name="Rectangle 4"/>
          <p:cNvSpPr/>
          <p:nvPr/>
        </p:nvSpPr>
        <p:spPr>
          <a:xfrm>
            <a:off x="1204094" y="2731811"/>
            <a:ext cx="6096000" cy="3254352"/>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filename = 'pi_digits.txt'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with open(filename) as file_object:</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lines = file_object.readlines()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pi_string =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line in lines: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pi_string += line.rstrip()</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print(pi_string)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print(len(pi_string))</a:t>
            </a:r>
          </a:p>
        </p:txBody>
      </p:sp>
      <p:sp>
        <p:nvSpPr>
          <p:cNvPr id="7" name="Rectangle 6"/>
          <p:cNvSpPr/>
          <p:nvPr/>
        </p:nvSpPr>
        <p:spPr>
          <a:xfrm>
            <a:off x="1204094" y="6029801"/>
            <a:ext cx="3790309"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3.1415926535  8979323846  2643383279</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36</a:t>
            </a:r>
          </a:p>
        </p:txBody>
      </p:sp>
      <p:sp>
        <p:nvSpPr>
          <p:cNvPr id="9" name="Rectangle 8"/>
          <p:cNvSpPr/>
          <p:nvPr/>
        </p:nvSpPr>
        <p:spPr>
          <a:xfrm>
            <a:off x="7012558" y="4966847"/>
            <a:ext cx="4143122" cy="1477328"/>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Tạo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biến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pi_string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chứa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chữ</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pi. </a:t>
            </a:r>
          </a:p>
          <a:p>
            <a:r>
              <a:rPr lang="en-US" dirty="0">
                <a:latin typeface="Times New Roman" panose="02020603050405020304" pitchFamily="18" charset="0"/>
                <a:ea typeface="SimSun" panose="02010600030101010101" pitchFamily="2" charset="-122"/>
              </a:rPr>
              <a:t>Sau </a:t>
            </a:r>
            <a:r>
              <a:rPr lang="en-US" dirty="0" err="1">
                <a:latin typeface="Times New Roman" panose="02020603050405020304" pitchFamily="18" charset="0"/>
                <a:ea typeface="SimSun" panose="02010600030101010101" pitchFamily="2" charset="-122"/>
              </a:rPr>
              <a:t>đó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tạo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lặp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thêm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từng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chữ</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chuỗi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pi_string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xóa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tự</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mới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khỏi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mỗi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dòng</a:t>
            </a:r>
            <a:r>
              <a:rPr lang="en-US" dirty="0">
                <a:latin typeface="Times New Roman" panose="02020603050405020304" pitchFamily="18" charset="0"/>
                <a:ea typeface="SimSun" panose="02010600030101010101" pitchFamily="2" charset="-122"/>
              </a:rPr>
              <a:t>. </a:t>
            </a:r>
            <a:endParaRPr lang="en-US" dirty="0"/>
          </a:p>
        </p:txBody>
      </p:sp>
      <p:sp>
        <p:nvSpPr>
          <p:cNvPr id="10" name="Rectangle 9"/>
          <p:cNvSpPr/>
          <p:nvPr/>
        </p:nvSpPr>
        <p:spPr>
          <a:xfrm>
            <a:off x="9422969" y="2962902"/>
            <a:ext cx="1962525" cy="1279646"/>
          </a:xfrm>
          <a:prstGeom prst="rect">
            <a:avLst/>
          </a:prstGeom>
        </p:spPr>
        <p:txBody>
          <a:bodyPr wrap="square">
            <a:spAutoFit/>
          </a:bodyPr>
          <a:lstStyle/>
          <a:p>
            <a:pPr algn="r">
              <a:lnSpc>
                <a:spcPct val="115000"/>
              </a:lnSpc>
              <a:spcBef>
                <a:spcPts val="300"/>
              </a:spcBef>
              <a:spcAft>
                <a:spcPts val="300"/>
              </a:spcAft>
            </a:pPr>
            <a:r>
              <a:rPr lang="en-US" spc="-20" dirty="0">
                <a:latin typeface="Times New Roman" panose="02020603050405020304" pitchFamily="18" charset="0"/>
                <a:ea typeface="SimSun" panose="02010600030101010101" pitchFamily="2" charset="-122"/>
              </a:rPr>
              <a:t>3.1415926535</a:t>
            </a:r>
          </a:p>
          <a:p>
            <a:pPr algn="r">
              <a:lnSpc>
                <a:spcPct val="115000"/>
              </a:lnSpc>
              <a:spcBef>
                <a:spcPts val="300"/>
              </a:spcBef>
              <a:spcAft>
                <a:spcPts val="300"/>
              </a:spcAft>
            </a:pPr>
            <a:r>
              <a:rPr lang="en-US" spc="-20" dirty="0">
                <a:latin typeface="Times New Roman" panose="02020603050405020304" pitchFamily="18" charset="0"/>
                <a:ea typeface="SimSun" panose="02010600030101010101" pitchFamily="2" charset="-122"/>
              </a:rPr>
              <a:t>8979323846</a:t>
            </a:r>
          </a:p>
          <a:p>
            <a:pPr algn="r">
              <a:lnSpc>
                <a:spcPct val="115000"/>
              </a:lnSpc>
              <a:spcBef>
                <a:spcPts val="300"/>
              </a:spcBef>
              <a:spcAft>
                <a:spcPts val="300"/>
              </a:spcAft>
            </a:pPr>
            <a:r>
              <a:rPr lang="en-US" spc="-20" dirty="0">
                <a:latin typeface="Times New Roman" panose="02020603050405020304" pitchFamily="18" charset="0"/>
                <a:ea typeface="SimSun" panose="02010600030101010101" pitchFamily="2" charset="-122"/>
              </a:rPr>
              <a:t>2643383279</a:t>
            </a:r>
          </a:p>
        </p:txBody>
      </p:sp>
      <p:sp>
        <p:nvSpPr>
          <p:cNvPr id="11" name="Rectangle 10"/>
          <p:cNvSpPr/>
          <p:nvPr/>
        </p:nvSpPr>
        <p:spPr>
          <a:xfrm>
            <a:off x="9969722" y="2390894"/>
            <a:ext cx="1415772" cy="369332"/>
          </a:xfrm>
          <a:prstGeom prst="rect">
            <a:avLst/>
          </a:prstGeom>
        </p:spPr>
        <p:txBody>
          <a:bodyPr wrap="none">
            <a:spAutoFit/>
          </a:bodyPr>
          <a:lstStyle/>
          <a:p>
            <a:r>
              <a:rPr lang="en-US" b="1">
                <a:latin typeface="Times New Roman" panose="02020603050405020304" pitchFamily="18" charset="0"/>
                <a:ea typeface="SimSun" panose="02010600030101010101" pitchFamily="2" charset="-122"/>
              </a:rPr>
              <a:t>pi_digits.txt </a:t>
            </a:r>
            <a:endParaRPr lang="en-US" b="1"/>
          </a:p>
        </p:txBody>
      </p:sp>
      <p:cxnSp>
        <p:nvCxnSpPr>
          <p:cNvPr id="13" name="Straight Arrow Connector 12"/>
          <p:cNvCxnSpPr/>
          <p:nvPr/>
        </p:nvCxnSpPr>
        <p:spPr>
          <a:xfrm flipH="1">
            <a:off x="4814762" y="3568588"/>
            <a:ext cx="5057521" cy="203881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373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Làm việc với nội dung của tệp</a:t>
            </a:r>
          </a:p>
        </p:txBody>
      </p:sp>
      <p:sp>
        <p:nvSpPr>
          <p:cNvPr id="3" name="Content Placeholder 2"/>
          <p:cNvSpPr>
            <a:spLocks noGrp="1"/>
          </p:cNvSpPr>
          <p:nvPr>
            <p:ph idx="1"/>
          </p:nvPr>
        </p:nvSpPr>
        <p:spPr>
          <a:xfrm>
            <a:off x="1097280" y="1845734"/>
            <a:ext cx="10058400" cy="840822"/>
          </a:xfrm>
        </p:spPr>
        <p:txBody>
          <a:bodyPr/>
          <a:lstStyle/>
          <a:p>
            <a:r>
              <a:rPr lang="vi-VN"/>
              <a:t>Biến pi_string chứa khoảng trắng ở bên trái của các chữ số trong mỗi dòng, nhưng chúng ta có thể loại bỏ điều đó bằng cách sử dụng strip() thay vì rstrip():</a:t>
            </a:r>
            <a:endParaRPr lang="en-US"/>
          </a:p>
        </p:txBody>
      </p:sp>
      <p:sp>
        <p:nvSpPr>
          <p:cNvPr id="5" name="Rectangle 4"/>
          <p:cNvSpPr/>
          <p:nvPr/>
        </p:nvSpPr>
        <p:spPr>
          <a:xfrm>
            <a:off x="1500236" y="3306488"/>
            <a:ext cx="6096000" cy="1630831"/>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line in lines: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a:t>
            </a:r>
            <a:r>
              <a:rPr lang="en-US" sz="1400" b="1" spc="-20">
                <a:latin typeface="Courier New" panose="02070309020205020404" pitchFamily="49" charset="0"/>
                <a:ea typeface="SimSun" panose="02010600030101010101" pitchFamily="2" charset="-122"/>
              </a:rPr>
              <a:t>pi_string += line.strip()</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print(pi_string)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print(len(pi_string))</a:t>
            </a:r>
          </a:p>
        </p:txBody>
      </p:sp>
      <p:sp>
        <p:nvSpPr>
          <p:cNvPr id="7" name="Rectangle 6"/>
          <p:cNvSpPr/>
          <p:nvPr/>
        </p:nvSpPr>
        <p:spPr>
          <a:xfrm>
            <a:off x="1500236" y="5094219"/>
            <a:ext cx="6096000" cy="649024"/>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3.141592653589793238462643383279</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32</a:t>
            </a:r>
          </a:p>
        </p:txBody>
      </p:sp>
    </p:spTree>
    <p:extLst>
      <p:ext uri="{BB962C8B-B14F-4D97-AF65-F5344CB8AC3E}">
        <p14:creationId xmlns:p14="http://schemas.microsoft.com/office/powerpoint/2010/main" val="79169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Tệp lớn: Một triệu chữ số</a:t>
            </a:r>
          </a:p>
        </p:txBody>
      </p:sp>
      <p:sp>
        <p:nvSpPr>
          <p:cNvPr id="3" name="Content Placeholder 2"/>
          <p:cNvSpPr>
            <a:spLocks noGrp="1"/>
          </p:cNvSpPr>
          <p:nvPr>
            <p:ph idx="1"/>
          </p:nvPr>
        </p:nvSpPr>
        <p:spPr>
          <a:xfrm>
            <a:off x="1097280" y="1845734"/>
            <a:ext cx="10058400" cy="840822"/>
          </a:xfrm>
        </p:spPr>
        <p:txBody>
          <a:bodyPr/>
          <a:lstStyle/>
          <a:p>
            <a:r>
              <a:rPr lang="vi-VN"/>
              <a:t>chúng ta bắt đầu với một tệp văn bản chứa pi đến 1.000.000 chữ số thập phân thay vì chỉ 30, chúng ta có thể tạo một chuỗi đơn chứa tất cả các chữ số này. </a:t>
            </a:r>
            <a:endParaRPr lang="en-US"/>
          </a:p>
        </p:txBody>
      </p:sp>
      <p:sp>
        <p:nvSpPr>
          <p:cNvPr id="5" name="Rectangle 4"/>
          <p:cNvSpPr/>
          <p:nvPr/>
        </p:nvSpPr>
        <p:spPr>
          <a:xfrm>
            <a:off x="1484737" y="3197563"/>
            <a:ext cx="4065439" cy="260494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a:t>
            </a:r>
            <a:r>
              <a:rPr lang="en-US" sz="1400" spc="-20" dirty="0" err="1">
                <a:latin typeface="Courier New" panose="02070309020205020404" pitchFamily="49" charset="0"/>
                <a:ea typeface="SimSun" panose="02010600030101010101" pitchFamily="2" charset="-122"/>
              </a:rPr>
              <a:t>pi_million_digits.txt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as </a:t>
            </a:r>
            <a:r>
              <a:rPr lang="en-US" sz="1400" spc="-20" dirty="0" err="1">
                <a:latin typeface="Courier New" panose="02070309020205020404" pitchFamily="49" charset="0"/>
                <a:ea typeface="SimSun" panose="02010600030101010101" pitchFamily="2" charset="-122"/>
              </a:rPr>
              <a:t>file_object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lines = </a:t>
            </a:r>
            <a:r>
              <a:rPr lang="en-US" sz="1400" spc="-20" dirty="0" err="1">
                <a:latin typeface="Courier New" panose="02070309020205020404" pitchFamily="49" charset="0"/>
                <a:ea typeface="SimSun" panose="02010600030101010101" pitchFamily="2" charset="-122"/>
              </a:rPr>
              <a:t>file_object.readlines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pi_string</a:t>
            </a:r>
            <a:r>
              <a:rPr lang="en-US" sz="1400" spc="-20" dirty="0">
                <a:latin typeface="Courier New" panose="02070309020205020404" pitchFamily="49" charset="0"/>
                <a:ea typeface="SimSun" panose="02010600030101010101" pitchFamily="2" charset="-122"/>
              </a:rPr>
              <a:t>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line in lines: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pi_string</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line.strip</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print(f"{</a:t>
            </a:r>
            <a:r>
              <a:rPr lang="en-US" sz="1400" spc="-20" dirty="0" err="1">
                <a:latin typeface="Courier New" panose="02070309020205020404" pitchFamily="49" charset="0"/>
                <a:ea typeface="SimSun" panose="02010600030101010101" pitchFamily="2" charset="-122"/>
              </a:rPr>
              <a:t>pi_string</a:t>
            </a:r>
            <a:r>
              <a:rPr lang="en-US" sz="1400" spc="-20" dirty="0">
                <a:latin typeface="Courier New" panose="02070309020205020404" pitchFamily="49" charset="0"/>
                <a:ea typeface="SimSun" panose="02010600030101010101" pitchFamily="2" charset="-122"/>
              </a:rPr>
              <a:t>[:52]}…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len</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pi_string</a:t>
            </a:r>
            <a:r>
              <a:rPr lang="en-US" sz="1400" spc="-20" dirty="0">
                <a:latin typeface="Courier New" panose="02070309020205020404" pitchFamily="49" charset="0"/>
                <a:ea typeface="SimSun" panose="02010600030101010101" pitchFamily="2" charset="-122"/>
              </a:rPr>
              <a:t>))</a:t>
            </a:r>
          </a:p>
        </p:txBody>
      </p:sp>
      <p:sp>
        <p:nvSpPr>
          <p:cNvPr id="7" name="Rectangle 6"/>
          <p:cNvSpPr/>
          <p:nvPr/>
        </p:nvSpPr>
        <p:spPr>
          <a:xfrm>
            <a:off x="1484737" y="5923887"/>
            <a:ext cx="7140412" cy="649024"/>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3.14159265358979323846264338327950288419716939937510…</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1000002</a:t>
            </a:r>
          </a:p>
        </p:txBody>
      </p:sp>
    </p:spTree>
    <p:extLst>
      <p:ext uri="{BB962C8B-B14F-4D97-AF65-F5344CB8AC3E}">
        <p14:creationId xmlns:p14="http://schemas.microsoft.com/office/powerpoint/2010/main" val="259752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Tìm ngày sinh trong số PI</a:t>
            </a:r>
          </a:p>
        </p:txBody>
      </p:sp>
      <p:sp>
        <p:nvSpPr>
          <p:cNvPr id="3" name="Content Placeholder 2"/>
          <p:cNvSpPr>
            <a:spLocks noGrp="1"/>
          </p:cNvSpPr>
          <p:nvPr>
            <p:ph idx="1"/>
          </p:nvPr>
        </p:nvSpPr>
        <p:spPr>
          <a:xfrm>
            <a:off x="1097280" y="1845734"/>
            <a:ext cx="10058400" cy="759901"/>
          </a:xfrm>
        </p:spPr>
        <p:txBody>
          <a:bodyPr/>
          <a:lstStyle/>
          <a:p>
            <a:r>
              <a:rPr lang="en-US"/>
              <a:t>S</a:t>
            </a:r>
            <a:r>
              <a:rPr lang="vi-VN"/>
              <a:t>ử dụng chương trình vừa viết để tìm hiểu xem sinh nhật của ai đó có xuất hiện ở bất kỳ đâu trong một triệu chữ số đầu tiên của số pi hay không.</a:t>
            </a:r>
            <a:endParaRPr lang="en-US"/>
          </a:p>
        </p:txBody>
      </p:sp>
      <p:sp>
        <p:nvSpPr>
          <p:cNvPr id="5" name="Rectangle 4"/>
          <p:cNvSpPr/>
          <p:nvPr/>
        </p:nvSpPr>
        <p:spPr>
          <a:xfrm>
            <a:off x="1533350" y="3082645"/>
            <a:ext cx="8791187" cy="2613023"/>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for line in lines: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pi_string += line.strip()</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birthday = input("Enter your birthday, in the form mmddyy: ") 	</a:t>
            </a:r>
          </a:p>
          <a:p>
            <a:pPr algn="just">
              <a:lnSpc>
                <a:spcPct val="115000"/>
              </a:lnSpc>
              <a:spcBef>
                <a:spcPts val="300"/>
              </a:spcBef>
              <a:spcAft>
                <a:spcPts val="300"/>
              </a:spcAft>
            </a:pPr>
            <a:r>
              <a:rPr lang="en-US" sz="1400" b="1" spc="-20">
                <a:latin typeface="Courier New" panose="02070309020205020404" pitchFamily="49" charset="0"/>
                <a:ea typeface="SimSun" panose="02010600030101010101" pitchFamily="2" charset="-122"/>
              </a:rPr>
              <a:t>if birthday in pi_string: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print("Your birthday appears in the first million digits of pi!")</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else: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print("Your birthday does not appear in the first million digits of pi.")</a:t>
            </a:r>
          </a:p>
        </p:txBody>
      </p:sp>
      <p:sp>
        <p:nvSpPr>
          <p:cNvPr id="7" name="Rectangle 6"/>
          <p:cNvSpPr/>
          <p:nvPr/>
        </p:nvSpPr>
        <p:spPr>
          <a:xfrm>
            <a:off x="1533350" y="5765683"/>
            <a:ext cx="9236250"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Enter your birthdate, in the form mmddyy: 090284</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Your birthday appears in the first million digits of pi!</a:t>
            </a:r>
          </a:p>
        </p:txBody>
      </p:sp>
    </p:spTree>
    <p:extLst>
      <p:ext uri="{BB962C8B-B14F-4D97-AF65-F5344CB8AC3E}">
        <p14:creationId xmlns:p14="http://schemas.microsoft.com/office/powerpoint/2010/main" val="247019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9.2. Ghi vào file</a:t>
            </a:r>
          </a:p>
        </p:txBody>
      </p:sp>
      <p:sp>
        <p:nvSpPr>
          <p:cNvPr id="3" name="Content Placeholder 2"/>
          <p:cNvSpPr>
            <a:spLocks noGrp="1"/>
          </p:cNvSpPr>
          <p:nvPr>
            <p:ph idx="1"/>
          </p:nvPr>
        </p:nvSpPr>
        <p:spPr/>
        <p:txBody>
          <a:bodyPr/>
          <a:lstStyle/>
          <a:p>
            <a:r>
              <a:rPr lang="vi-VN"/>
              <a:t>Một trong những cách đơn giản nhất để tiết kiệm dữ liệu là ghi nó vào một tệp. Khi ta ghi văn bản vào một tệp, đầu ra sẽ vẫn có sẵn sau khi bạn đóng cửa sổ chứa đầu ra của chương trình (ouput).  </a:t>
            </a:r>
            <a:endParaRPr lang="en-US"/>
          </a:p>
          <a:p>
            <a:r>
              <a:rPr lang="vi-VN"/>
              <a:t>Ta có thể kiểm tra đầu ra sau một chương trình đã hoàn thành và ta cũng có thể chia sẻ kết quả đầu ra với những người khác. Ta cũng có thể viết các chương trình đọc lại văn bản vào bộ nhớ và làm việc lại với nó sau này.</a:t>
            </a:r>
            <a:endParaRPr lang="en-US"/>
          </a:p>
        </p:txBody>
      </p:sp>
    </p:spTree>
    <p:extLst>
      <p:ext uri="{BB962C8B-B14F-4D97-AF65-F5344CB8AC3E}">
        <p14:creationId xmlns:p14="http://schemas.microsoft.com/office/powerpoint/2010/main" val="3963441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Ghi vào tệp rỗng</a:t>
            </a:r>
          </a:p>
        </p:txBody>
      </p:sp>
      <p:sp>
        <p:nvSpPr>
          <p:cNvPr id="3" name="Content Placeholder 2"/>
          <p:cNvSpPr>
            <a:spLocks noGrp="1"/>
          </p:cNvSpPr>
          <p:nvPr>
            <p:ph idx="1"/>
          </p:nvPr>
        </p:nvSpPr>
        <p:spPr>
          <a:xfrm>
            <a:off x="1097280" y="1649908"/>
            <a:ext cx="10058400" cy="743717"/>
          </a:xfrm>
        </p:spPr>
        <p:txBody>
          <a:bodyPr/>
          <a:lstStyle/>
          <a:p>
            <a:r>
              <a:rPr lang="en-US" dirty="0" err="1"/>
              <a:t>Để</a:t>
            </a:r>
            <a:r>
              <a:rPr lang="en-US" dirty="0"/>
              <a:t> </a:t>
            </a:r>
            <a:r>
              <a:rPr lang="en-US" dirty="0" err="1"/>
              <a:t>ghi</a:t>
            </a:r>
            <a:r>
              <a:rPr lang="en-US" dirty="0"/>
              <a:t> </a:t>
            </a:r>
            <a:r>
              <a:rPr lang="en-US" dirty="0" err="1"/>
              <a:t>văn</a:t>
            </a:r>
            <a:r>
              <a:rPr lang="en-US" dirty="0"/>
              <a:t> </a:t>
            </a:r>
            <a:r>
              <a:rPr lang="en-US" dirty="0" err="1"/>
              <a:t>bản</a:t>
            </a:r>
            <a:r>
              <a:rPr lang="en-US" dirty="0"/>
              <a:t> </a:t>
            </a:r>
            <a:r>
              <a:rPr lang="en-US" dirty="0" err="1"/>
              <a:t>vào</a:t>
            </a:r>
            <a:r>
              <a:rPr lang="en-US" dirty="0"/>
              <a:t> </a:t>
            </a:r>
            <a:r>
              <a:rPr lang="en-US" dirty="0" err="1"/>
              <a:t>tệp</a:t>
            </a:r>
            <a:r>
              <a:rPr lang="en-US" dirty="0"/>
              <a:t>, </a:t>
            </a:r>
            <a:r>
              <a:rPr lang="en-US" dirty="0" err="1"/>
              <a:t>cần</a:t>
            </a:r>
            <a:r>
              <a:rPr lang="en-US" dirty="0"/>
              <a:t> </a:t>
            </a:r>
            <a:r>
              <a:rPr lang="en-US" dirty="0" err="1"/>
              <a:t>gọi</a:t>
            </a:r>
            <a:r>
              <a:rPr lang="en-US" dirty="0"/>
              <a:t> open() </a:t>
            </a:r>
            <a:r>
              <a:rPr lang="en-US" dirty="0" err="1"/>
              <a:t>với</a:t>
            </a:r>
            <a:r>
              <a:rPr lang="en-US" dirty="0"/>
              <a:t> </a:t>
            </a:r>
            <a:r>
              <a:rPr lang="en-US" dirty="0" err="1"/>
              <a:t>đối</a:t>
            </a:r>
            <a:r>
              <a:rPr lang="en-US" dirty="0"/>
              <a:t> </a:t>
            </a:r>
            <a:r>
              <a:rPr lang="en-US" dirty="0" err="1"/>
              <a:t>số</a:t>
            </a:r>
            <a:r>
              <a:rPr lang="en-US" dirty="0"/>
              <a:t> </a:t>
            </a:r>
            <a:r>
              <a:rPr lang="en-US" dirty="0" err="1"/>
              <a:t>thứ</a:t>
            </a:r>
            <a:r>
              <a:rPr lang="en-US" dirty="0"/>
              <a:t> </a:t>
            </a:r>
            <a:r>
              <a:rPr lang="en-US" dirty="0" err="1"/>
              <a:t>hai</a:t>
            </a:r>
            <a:r>
              <a:rPr lang="en-US" dirty="0"/>
              <a:t> </a:t>
            </a:r>
            <a:r>
              <a:rPr lang="en-US" dirty="0" err="1"/>
              <a:t>cho</a:t>
            </a:r>
            <a:r>
              <a:rPr lang="en-US" dirty="0"/>
              <a:t> Python </a:t>
            </a:r>
            <a:r>
              <a:rPr lang="en-US" dirty="0" err="1"/>
              <a:t>biết</a:t>
            </a:r>
            <a:r>
              <a:rPr lang="en-US" dirty="0"/>
              <a:t> </a:t>
            </a:r>
            <a:r>
              <a:rPr lang="en-US" dirty="0" err="1"/>
              <a:t>rằng</a:t>
            </a:r>
            <a:r>
              <a:rPr lang="en-US" dirty="0"/>
              <a:t> ta </a:t>
            </a:r>
            <a:r>
              <a:rPr lang="en-US" dirty="0" err="1"/>
              <a:t>muốn</a:t>
            </a:r>
            <a:r>
              <a:rPr lang="en-US" dirty="0"/>
              <a:t> </a:t>
            </a:r>
            <a:r>
              <a:rPr lang="en-US" dirty="0" err="1"/>
              <a:t>ghi</a:t>
            </a:r>
            <a:r>
              <a:rPr lang="en-US" dirty="0"/>
              <a:t> </a:t>
            </a:r>
            <a:r>
              <a:rPr lang="en-US" dirty="0" err="1"/>
              <a:t>vào</a:t>
            </a:r>
            <a:r>
              <a:rPr lang="en-US" dirty="0"/>
              <a:t> </a:t>
            </a:r>
            <a:r>
              <a:rPr lang="en-US" dirty="0" err="1"/>
              <a:t>tệp</a:t>
            </a:r>
            <a:r>
              <a:rPr lang="en-US" dirty="0"/>
              <a:t>.</a:t>
            </a:r>
          </a:p>
        </p:txBody>
      </p:sp>
      <p:sp>
        <p:nvSpPr>
          <p:cNvPr id="5" name="Rectangle 4"/>
          <p:cNvSpPr/>
          <p:nvPr/>
        </p:nvSpPr>
        <p:spPr>
          <a:xfrm>
            <a:off x="1469239" y="2512478"/>
            <a:ext cx="6806855" cy="981423"/>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a:t>
            </a:r>
            <a:r>
              <a:rPr lang="en-US" sz="1400" spc="-20" dirty="0" err="1">
                <a:latin typeface="Courier New" panose="02070309020205020404" pitchFamily="49" charset="0"/>
                <a:ea typeface="SimSun" panose="02010600030101010101" pitchFamily="2" charset="-122"/>
              </a:rPr>
              <a:t>programming.txt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'w') as </a:t>
            </a:r>
            <a:r>
              <a:rPr lang="en-US" sz="1400" spc="-20" dirty="0" err="1">
                <a:latin typeface="Courier New" panose="02070309020205020404" pitchFamily="49" charset="0"/>
                <a:ea typeface="SimSun" panose="02010600030101010101" pitchFamily="2" charset="-122"/>
              </a:rPr>
              <a:t>file_object</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file_object.write</a:t>
            </a:r>
            <a:r>
              <a:rPr lang="en-US" sz="1400" spc="-20" dirty="0">
                <a:latin typeface="Courier New" panose="02070309020205020404" pitchFamily="49" charset="0"/>
                <a:ea typeface="SimSun" panose="02010600030101010101" pitchFamily="2" charset="-122"/>
              </a:rPr>
              <a:t>("I love programming.")</a:t>
            </a:r>
          </a:p>
        </p:txBody>
      </p:sp>
      <p:sp>
        <p:nvSpPr>
          <p:cNvPr id="7" name="Rectangle 6"/>
          <p:cNvSpPr/>
          <p:nvPr/>
        </p:nvSpPr>
        <p:spPr>
          <a:xfrm>
            <a:off x="1097279" y="3647519"/>
            <a:ext cx="10448957" cy="2554545"/>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Lời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gọi</a:t>
            </a:r>
            <a:r>
              <a:rPr lang="en-US" dirty="0">
                <a:latin typeface="Times New Roman" panose="02020603050405020304" pitchFamily="18" charset="0"/>
                <a:ea typeface="SimSun" panose="02010600030101010101" pitchFamily="2" charset="-122"/>
              </a:rPr>
              <a:t> open() </a:t>
            </a:r>
            <a:r>
              <a:rPr lang="en-US" dirty="0" err="1">
                <a:latin typeface="Times New Roman" panose="02020603050405020304" pitchFamily="18" charset="0"/>
                <a:ea typeface="SimSun" panose="02010600030101010101" pitchFamily="2" charset="-122"/>
              </a:rPr>
              <a:t>trong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dụ</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hai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đầu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tiên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vẫn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tên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tệp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chúng</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muốn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mở</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thứ</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hai</a:t>
            </a:r>
            <a:r>
              <a:rPr lang="en-US" dirty="0">
                <a:latin typeface="Times New Roman" panose="02020603050405020304" pitchFamily="18" charset="0"/>
                <a:ea typeface="SimSun" panose="02010600030101010101" pitchFamily="2" charset="-122"/>
              </a:rPr>
              <a:t>, 'w',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Python </a:t>
            </a:r>
            <a:r>
              <a:rPr lang="en-US" dirty="0" err="1">
                <a:latin typeface="Times New Roman" panose="02020603050405020304" pitchFamily="18" charset="0"/>
                <a:ea typeface="SimSun" panose="02010600030101010101" pitchFamily="2" charset="-122"/>
              </a:rPr>
              <a:t>biết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rằng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chúng</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muốn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mở</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tệp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ở</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chế</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độ</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ghi</a:t>
            </a:r>
            <a:r>
              <a:rPr lang="en-US" dirty="0">
                <a:latin typeface="Times New Roman" panose="02020603050405020304" pitchFamily="18" charset="0"/>
                <a:ea typeface="SimSun" panose="02010600030101010101" pitchFamily="2" charset="-122"/>
              </a:rPr>
              <a:t>. </a:t>
            </a:r>
          </a:p>
          <a:p>
            <a:r>
              <a:rPr lang="en-US" dirty="0" err="1">
                <a:latin typeface="Times New Roman" panose="02020603050405020304" pitchFamily="18" charset="0"/>
                <a:ea typeface="SimSun" panose="02010600030101010101" pitchFamily="2" charset="-122"/>
              </a:rPr>
              <a:t>Chế</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độ</a:t>
            </a:r>
            <a:r>
              <a:rPr lang="en-US" dirty="0">
                <a:latin typeface="Times New Roman" panose="02020603050405020304" pitchFamily="18" charset="0"/>
                <a:ea typeface="SimSun" panose="02010600030101010101" pitchFamily="2" charset="-122"/>
              </a:rPr>
              <a:t>:</a:t>
            </a:r>
          </a:p>
          <a:p>
            <a:r>
              <a:rPr lang="en-US" dirty="0">
                <a:latin typeface="Times New Roman" panose="02020603050405020304" pitchFamily="18" charset="0"/>
                <a:ea typeface="SimSun" panose="02010600030101010101" pitchFamily="2" charset="-122"/>
              </a:rPr>
              <a:t>	</a:t>
            </a:r>
            <a:r>
              <a:rPr lang="en-US" b="1" dirty="0">
                <a:latin typeface="Times New Roman" panose="02020603050405020304" pitchFamily="18" charset="0"/>
                <a:ea typeface="SimSun" panose="02010600030101010101" pitchFamily="2" charset="-122"/>
              </a:rPr>
              <a:t>r</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chế</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độ</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đọc</a:t>
            </a:r>
            <a:endParaRPr lang="en-US" dirty="0">
              <a:latin typeface="Times New Roman" panose="02020603050405020304" pitchFamily="18" charset="0"/>
              <a:ea typeface="SimSun" panose="02010600030101010101" pitchFamily="2" charset="-122"/>
            </a:endParaRPr>
          </a:p>
          <a:p>
            <a:r>
              <a:rPr lang="en-US" dirty="0">
                <a:latin typeface="Times New Roman" panose="02020603050405020304" pitchFamily="18" charset="0"/>
                <a:ea typeface="SimSun" panose="02010600030101010101" pitchFamily="2" charset="-122"/>
              </a:rPr>
              <a:t>	</a:t>
            </a:r>
            <a:r>
              <a:rPr lang="en-US" b="1" dirty="0">
                <a:latin typeface="Times New Roman" panose="02020603050405020304" pitchFamily="18" charset="0"/>
                <a:ea typeface="SimSun" panose="02010600030101010101" pitchFamily="2" charset="-122"/>
              </a:rPr>
              <a:t>w</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chế</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độ</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ghi</a:t>
            </a:r>
            <a:endParaRPr lang="en-US" dirty="0">
              <a:latin typeface="Times New Roman" panose="02020603050405020304" pitchFamily="18" charset="0"/>
              <a:ea typeface="SimSun" panose="02010600030101010101" pitchFamily="2" charset="-122"/>
            </a:endParaRPr>
          </a:p>
          <a:p>
            <a:r>
              <a:rPr lang="en-US" dirty="0">
                <a:latin typeface="Times New Roman" panose="02020603050405020304" pitchFamily="18" charset="0"/>
                <a:ea typeface="SimSun" panose="02010600030101010101" pitchFamily="2" charset="-122"/>
              </a:rPr>
              <a:t>	</a:t>
            </a:r>
            <a:r>
              <a:rPr lang="en-US" b="1" dirty="0">
                <a:latin typeface="Times New Roman" panose="02020603050405020304" pitchFamily="18" charset="0"/>
                <a:ea typeface="SimSun" panose="02010600030101010101" pitchFamily="2" charset="-122"/>
              </a:rPr>
              <a:t>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chế</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độ</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thêm</a:t>
            </a:r>
            <a:endParaRPr lang="en-US" dirty="0">
              <a:latin typeface="Times New Roman" panose="02020603050405020304" pitchFamily="18" charset="0"/>
              <a:ea typeface="SimSun" panose="02010600030101010101" pitchFamily="2" charset="-122"/>
            </a:endParaRPr>
          </a:p>
          <a:p>
            <a:r>
              <a:rPr lang="en-US" dirty="0">
                <a:latin typeface="Times New Roman" panose="02020603050405020304" pitchFamily="18" charset="0"/>
                <a:ea typeface="SimSun" panose="02010600030101010101" pitchFamily="2" charset="-122"/>
              </a:rPr>
              <a:t>	</a:t>
            </a:r>
            <a:r>
              <a:rPr lang="en-US" b="1" dirty="0">
                <a:latin typeface="Times New Roman" panose="02020603050405020304" pitchFamily="18" charset="0"/>
                <a:ea typeface="SimSun" panose="02010600030101010101" pitchFamily="2" charset="-122"/>
              </a:rPr>
              <a:t>r+</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chế</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độ</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đọc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ghi</a:t>
            </a:r>
            <a:r>
              <a:rPr lang="en-US" dirty="0">
                <a:latin typeface="Times New Roman" panose="02020603050405020304" pitchFamily="18" charset="0"/>
                <a:ea typeface="SimSun" panose="02010600030101010101" pitchFamily="2" charset="-122"/>
              </a:rPr>
              <a:t> </a:t>
            </a:r>
          </a:p>
          <a:p>
            <a:r>
              <a:rPr lang="en-US" dirty="0" err="1">
                <a:latin typeface="Times New Roman" panose="02020603050405020304" pitchFamily="18" charset="0"/>
                <a:ea typeface="SimSun" panose="02010600030101010101" pitchFamily="2" charset="-122"/>
              </a:rPr>
              <a:t>Nếu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bỏ</a:t>
            </a:r>
            <a:r>
              <a:rPr lang="en-US" dirty="0">
                <a:latin typeface="Times New Roman" panose="02020603050405020304" pitchFamily="18" charset="0"/>
                <a:ea typeface="SimSun" panose="02010600030101010101" pitchFamily="2" charset="-122"/>
              </a:rPr>
              <a:t> qua </a:t>
            </a:r>
            <a:r>
              <a:rPr lang="en-US" dirty="0" err="1">
                <a:latin typeface="Times New Roman" panose="02020603050405020304" pitchFamily="18" charset="0"/>
                <a:ea typeface="SimSun" panose="02010600030101010101" pitchFamily="2" charset="-122"/>
              </a:rPr>
              <a:t>đối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thứ</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hai</a:t>
            </a:r>
            <a:r>
              <a:rPr lang="en-US" dirty="0">
                <a:latin typeface="Times New Roman" panose="02020603050405020304" pitchFamily="18" charset="0"/>
                <a:ea typeface="SimSun" panose="02010600030101010101" pitchFamily="2" charset="-122"/>
              </a:rPr>
              <a:t>, Python </a:t>
            </a:r>
            <a:r>
              <a:rPr lang="en-US" dirty="0" err="1">
                <a:latin typeface="Times New Roman" panose="02020603050405020304" pitchFamily="18" charset="0"/>
                <a:ea typeface="SimSun" panose="02010600030101010101" pitchFamily="2" charset="-122"/>
              </a:rPr>
              <a:t>sẽ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mở</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tệp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ở</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chế</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độ</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chỉ</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đọc</a:t>
            </a:r>
            <a:r>
              <a:rPr lang="en-US" dirty="0">
                <a:latin typeface="Times New Roman" panose="02020603050405020304" pitchFamily="18" charset="0"/>
                <a:ea typeface="SimSun" panose="02010600030101010101" pitchFamily="2" charset="-122"/>
              </a:rPr>
              <a:t> (read only) </a:t>
            </a:r>
            <a:r>
              <a:rPr lang="en-US" dirty="0" err="1">
                <a:latin typeface="Times New Roman" panose="02020603050405020304" pitchFamily="18" charset="0"/>
                <a:ea typeface="SimSun" panose="02010600030101010101" pitchFamily="2" charset="-122"/>
              </a:rPr>
              <a:t>theo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mặc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a:t>
            </a:r>
          </a:p>
        </p:txBody>
      </p:sp>
      <p:sp>
        <p:nvSpPr>
          <p:cNvPr id="11" name="Rectangle 10"/>
          <p:cNvSpPr/>
          <p:nvPr/>
        </p:nvSpPr>
        <p:spPr>
          <a:xfrm>
            <a:off x="7252588" y="6403205"/>
            <a:ext cx="2542043" cy="410882"/>
          </a:xfrm>
          <a:prstGeom prst="rect">
            <a:avLst/>
          </a:prstGeom>
        </p:spPr>
        <p:txBody>
          <a:bodyPr wrap="none">
            <a:spAutoFit/>
          </a:bodyPr>
          <a:lstStyle/>
          <a:p>
            <a:pPr algn="just">
              <a:lnSpc>
                <a:spcPct val="115000"/>
              </a:lnSpc>
              <a:spcBef>
                <a:spcPts val="300"/>
              </a:spcBef>
              <a:spcAft>
                <a:spcPts val="300"/>
              </a:spcAft>
            </a:pPr>
            <a:r>
              <a:rPr lang="en-US"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love programming.</a:t>
            </a:r>
          </a:p>
        </p:txBody>
      </p:sp>
      <p:sp>
        <p:nvSpPr>
          <p:cNvPr id="12" name="Rectangle 11"/>
          <p:cNvSpPr/>
          <p:nvPr/>
        </p:nvSpPr>
        <p:spPr>
          <a:xfrm>
            <a:off x="1664839" y="6403205"/>
            <a:ext cx="2514471" cy="369332"/>
          </a:xfrm>
          <a:prstGeom prst="rect">
            <a:avLst/>
          </a:prstGeom>
        </p:spPr>
        <p:txBody>
          <a:bodyPr wrap="none">
            <a:spAutoFit/>
          </a:bodyPr>
          <a:lstStyle/>
          <a:p>
            <a:r>
              <a:rPr lang="en-US" b="1">
                <a:latin typeface="Times New Roman" panose="02020603050405020304" pitchFamily="18" charset="0"/>
                <a:ea typeface="SimSun" panose="02010600030101010101" pitchFamily="2" charset="-122"/>
              </a:rPr>
              <a:t>Mở tệp programing.txt </a:t>
            </a:r>
            <a:endParaRPr lang="en-US" b="1"/>
          </a:p>
        </p:txBody>
      </p:sp>
      <p:cxnSp>
        <p:nvCxnSpPr>
          <p:cNvPr id="14" name="Straight Arrow Connector 13"/>
          <p:cNvCxnSpPr>
            <a:stCxn id="12" idx="3"/>
            <a:endCxn id="11" idx="1"/>
          </p:cNvCxnSpPr>
          <p:nvPr/>
        </p:nvCxnSpPr>
        <p:spPr>
          <a:xfrm>
            <a:off x="4179310" y="6587871"/>
            <a:ext cx="3073278" cy="2077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1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Ghi nhiều dòng</a:t>
            </a:r>
          </a:p>
        </p:txBody>
      </p:sp>
      <p:sp>
        <p:nvSpPr>
          <p:cNvPr id="3" name="Content Placeholder 2"/>
          <p:cNvSpPr>
            <a:spLocks noGrp="1"/>
          </p:cNvSpPr>
          <p:nvPr>
            <p:ph idx="1"/>
          </p:nvPr>
        </p:nvSpPr>
        <p:spPr>
          <a:xfrm>
            <a:off x="1097280" y="1845734"/>
            <a:ext cx="10058400" cy="832730"/>
          </a:xfrm>
        </p:spPr>
        <p:txBody>
          <a:bodyPr/>
          <a:lstStyle/>
          <a:p>
            <a:r>
              <a:rPr lang="vi-VN"/>
              <a:t>Thêm tổ hợp dòng mới vào chuỗi, ta sẽ khiến các chuỗi được ghi vào tệp đúng theo dòng mong muốn:</a:t>
            </a:r>
            <a:endParaRPr lang="en-US"/>
          </a:p>
        </p:txBody>
      </p:sp>
      <p:sp>
        <p:nvSpPr>
          <p:cNvPr id="5" name="Rectangle 4"/>
          <p:cNvSpPr/>
          <p:nvPr/>
        </p:nvSpPr>
        <p:spPr>
          <a:xfrm>
            <a:off x="1329755" y="2856406"/>
            <a:ext cx="8402770"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a:t>
            </a:r>
            <a:r>
              <a:rPr lang="en-US" sz="1400" spc="-20" dirty="0" err="1">
                <a:latin typeface="Courier New" panose="02070309020205020404" pitchFamily="49" charset="0"/>
                <a:ea typeface="SimSun" panose="02010600030101010101" pitchFamily="2" charset="-122"/>
              </a:rPr>
              <a:t>programming.txt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'w') as </a:t>
            </a:r>
            <a:r>
              <a:rPr lang="en-US" sz="1400" spc="-20" dirty="0" err="1">
                <a:latin typeface="Courier New" panose="02070309020205020404" pitchFamily="49" charset="0"/>
                <a:ea typeface="SimSun" panose="02010600030101010101" pitchFamily="2" charset="-122"/>
              </a:rPr>
              <a:t>file_object</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file_object.write</a:t>
            </a:r>
            <a:r>
              <a:rPr lang="en-US" sz="1400" spc="-20" dirty="0">
                <a:latin typeface="Courier New" panose="02070309020205020404" pitchFamily="49" charset="0"/>
                <a:ea typeface="SimSun" panose="02010600030101010101" pitchFamily="2" charset="-122"/>
              </a:rPr>
              <a:t>("I love programming.\n")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file_object.write</a:t>
            </a:r>
            <a:r>
              <a:rPr lang="en-US" sz="1400" spc="-20" dirty="0">
                <a:latin typeface="Courier New" panose="02070309020205020404" pitchFamily="49" charset="0"/>
                <a:ea typeface="SimSun" panose="02010600030101010101" pitchFamily="2" charset="-122"/>
              </a:rPr>
              <a:t>("I love creating new games.\n")</a:t>
            </a:r>
          </a:p>
        </p:txBody>
      </p:sp>
      <p:sp>
        <p:nvSpPr>
          <p:cNvPr id="7" name="Rectangle 6"/>
          <p:cNvSpPr/>
          <p:nvPr/>
        </p:nvSpPr>
        <p:spPr>
          <a:xfrm>
            <a:off x="1329755" y="4242087"/>
            <a:ext cx="2916370"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love programming.</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love creating new games.</a:t>
            </a:r>
          </a:p>
        </p:txBody>
      </p:sp>
      <p:sp>
        <p:nvSpPr>
          <p:cNvPr id="9" name="Rectangle 8"/>
          <p:cNvSpPr/>
          <p:nvPr/>
        </p:nvSpPr>
        <p:spPr>
          <a:xfrm>
            <a:off x="1329754" y="5068053"/>
            <a:ext cx="8766911" cy="729430"/>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Ta cũng có thể sử dụng dấu cách, ký tự tab và dòng trống để định dạng đầu ra của mình, giống như ta đã làm với đầu ra dựa trên cửa sổ đầu cuối.</a:t>
            </a:r>
          </a:p>
        </p:txBody>
      </p:sp>
    </p:spTree>
    <p:extLst>
      <p:ext uri="{BB962C8B-B14F-4D97-AF65-F5344CB8AC3E}">
        <p14:creationId xmlns:p14="http://schemas.microsoft.com/office/powerpoint/2010/main" val="3018707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Thêm vào một tệp</a:t>
            </a:r>
          </a:p>
        </p:txBody>
      </p:sp>
      <p:sp>
        <p:nvSpPr>
          <p:cNvPr id="3" name="Content Placeholder 2"/>
          <p:cNvSpPr>
            <a:spLocks noGrp="1"/>
          </p:cNvSpPr>
          <p:nvPr>
            <p:ph idx="1"/>
          </p:nvPr>
        </p:nvSpPr>
        <p:spPr>
          <a:xfrm>
            <a:off x="1097279" y="1645097"/>
            <a:ext cx="10058400" cy="1739038"/>
          </a:xfrm>
        </p:spPr>
        <p:txBody>
          <a:bodyPr/>
          <a:lstStyle/>
          <a:p>
            <a:r>
              <a:rPr lang="vi-VN" dirty="0"/>
              <a:t>Nếu muốn thêm nội dung vào tệp thay vì ghi đè lên nội dung hiện có, ta có thể mở tệp ở chế độ nối thêm. Khi mở tệp ở chế độ nối thêm, Python không xóa nội dung của tệp trước khi trả lại đối tượng tệp. </a:t>
            </a:r>
            <a:endParaRPr lang="en-US" dirty="0"/>
          </a:p>
          <a:p>
            <a:r>
              <a:rPr lang="vi-VN" dirty="0"/>
              <a:t>Bất kỳ dòng nào được ghi vào tệp sẽ được thêm vào cuối tệp. Nếu tệp chưa tồn tại, Python sẽ tạo một tệp trống.</a:t>
            </a:r>
            <a:endParaRPr lang="en-US" dirty="0"/>
          </a:p>
        </p:txBody>
      </p:sp>
      <p:sp>
        <p:nvSpPr>
          <p:cNvPr id="5" name="Rectangle 4"/>
          <p:cNvSpPr/>
          <p:nvPr/>
        </p:nvSpPr>
        <p:spPr>
          <a:xfrm>
            <a:off x="1490552" y="3793838"/>
            <a:ext cx="9665127" cy="131420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a:t>
            </a:r>
            <a:r>
              <a:rPr lang="en-US" sz="1400" spc="-20" dirty="0" err="1">
                <a:latin typeface="Courier New" panose="02070309020205020404" pitchFamily="49" charset="0"/>
                <a:ea typeface="SimSun" panose="02010600030101010101" pitchFamily="2" charset="-122"/>
              </a:rPr>
              <a:t>programming.txt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'a') as </a:t>
            </a:r>
            <a:r>
              <a:rPr lang="en-US" sz="1400" spc="-20" dirty="0" err="1">
                <a:latin typeface="Courier New" panose="02070309020205020404" pitchFamily="49" charset="0"/>
                <a:ea typeface="SimSun" panose="02010600030101010101" pitchFamily="2" charset="-122"/>
              </a:rPr>
              <a:t>file_object</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file_object.write</a:t>
            </a:r>
            <a:r>
              <a:rPr lang="en-US" sz="1400" spc="-20" dirty="0">
                <a:latin typeface="Courier New" panose="02070309020205020404" pitchFamily="49" charset="0"/>
                <a:ea typeface="SimSun" panose="02010600030101010101" pitchFamily="2" charset="-122"/>
              </a:rPr>
              <a:t>("I also love finding meaning in large datasets.\n")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file_object.write</a:t>
            </a:r>
            <a:r>
              <a:rPr lang="en-US" sz="1400" spc="-20" dirty="0">
                <a:latin typeface="Courier New" panose="02070309020205020404" pitchFamily="49" charset="0"/>
                <a:ea typeface="SimSun" panose="02010600030101010101" pitchFamily="2" charset="-122"/>
              </a:rPr>
              <a:t>("I love creating apps that can run in a browser.\n")</a:t>
            </a:r>
          </a:p>
        </p:txBody>
      </p:sp>
      <p:sp>
        <p:nvSpPr>
          <p:cNvPr id="7" name="Rectangle 6"/>
          <p:cNvSpPr/>
          <p:nvPr/>
        </p:nvSpPr>
        <p:spPr>
          <a:xfrm>
            <a:off x="1490552" y="5212903"/>
            <a:ext cx="6096000" cy="1298432"/>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love programming.</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love creating new games.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also love finding meaning in large datasets.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I love creating apps that can run in a browser.</a:t>
            </a:r>
          </a:p>
        </p:txBody>
      </p:sp>
    </p:spTree>
    <p:extLst>
      <p:ext uri="{BB962C8B-B14F-4D97-AF65-F5344CB8AC3E}">
        <p14:creationId xmlns:p14="http://schemas.microsoft.com/office/powerpoint/2010/main" val="621964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9.3. Ngoại lệ</a:t>
            </a:r>
          </a:p>
        </p:txBody>
      </p:sp>
      <p:sp>
        <p:nvSpPr>
          <p:cNvPr id="3" name="Content Placeholder 2"/>
          <p:cNvSpPr>
            <a:spLocks noGrp="1"/>
          </p:cNvSpPr>
          <p:nvPr>
            <p:ph idx="1"/>
          </p:nvPr>
        </p:nvSpPr>
        <p:spPr/>
        <p:txBody>
          <a:bodyPr/>
          <a:lstStyle/>
          <a:p>
            <a:r>
              <a:rPr lang="vi-VN"/>
              <a:t>Python sử dụng các đối tượng đặc biệt được gọi là ngoại lệ để quản lý các lỗi phát sinh trong quá trình thực thi chương trình. Bất cứ khi nào một lỗi xảy ra khiến Python không chắc chắn phải làm gì tiếp theo, nó sẽ tạo ra một đối tượng ngoại lệ. </a:t>
            </a:r>
            <a:endParaRPr lang="en-US"/>
          </a:p>
          <a:p>
            <a:r>
              <a:rPr lang="vi-VN"/>
              <a:t>Nếu </a:t>
            </a:r>
            <a:r>
              <a:rPr lang="en-US"/>
              <a:t>ta</a:t>
            </a:r>
            <a:r>
              <a:rPr lang="vi-VN"/>
              <a:t> viết code xử lý ngoại lệ, chương trình sẽ tiếp tục chạy. Nếu bạn không xử lý ngoại lệ, chương trình sẽ tạm dừng và hiển thị theo dõi, bao gồm báo cáo về ngoại lệ đã được nêu ra.</a:t>
            </a:r>
            <a:endParaRPr lang="en-US"/>
          </a:p>
          <a:p>
            <a:r>
              <a:rPr lang="vi-VN"/>
              <a:t>Các trường hợp ngoại lệ được xử lý bằng các khối </a:t>
            </a:r>
            <a:r>
              <a:rPr lang="vi-VN" b="1" i="1"/>
              <a:t>try-except</a:t>
            </a:r>
            <a:r>
              <a:rPr lang="vi-VN"/>
              <a:t>. Một khối </a:t>
            </a:r>
            <a:r>
              <a:rPr lang="vi-VN" b="1" i="1"/>
              <a:t>try-except</a:t>
            </a:r>
            <a:r>
              <a:rPr lang="vi-VN"/>
              <a:t> yêu cầu Python làm điều gì đó, nhưng nó cũng cho Python biết phải làm gì nếu một ngoại lệ được đưa ra.</a:t>
            </a:r>
            <a:endParaRPr lang="en-US"/>
          </a:p>
        </p:txBody>
      </p:sp>
    </p:spTree>
    <p:extLst>
      <p:ext uri="{BB962C8B-B14F-4D97-AF65-F5344CB8AC3E}">
        <p14:creationId xmlns:p14="http://schemas.microsoft.com/office/powerpoint/2010/main" val="191938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Xử lý ngoại lệ ZeroDivisionError</a:t>
            </a:r>
          </a:p>
        </p:txBody>
      </p:sp>
      <p:sp>
        <p:nvSpPr>
          <p:cNvPr id="3" name="Content Placeholder 2"/>
          <p:cNvSpPr>
            <a:spLocks noGrp="1"/>
          </p:cNvSpPr>
          <p:nvPr>
            <p:ph idx="1"/>
          </p:nvPr>
        </p:nvSpPr>
        <p:spPr>
          <a:xfrm>
            <a:off x="1097280" y="1845734"/>
            <a:ext cx="10058400" cy="500956"/>
          </a:xfrm>
        </p:spPr>
        <p:txBody>
          <a:bodyPr/>
          <a:lstStyle/>
          <a:p>
            <a:r>
              <a:rPr lang="vi-VN"/>
              <a:t>xem một lỗi đơn giản khiến Python đưa ra một ngoại lệ</a:t>
            </a:r>
            <a:endParaRPr lang="en-US"/>
          </a:p>
        </p:txBody>
      </p:sp>
      <p:sp>
        <p:nvSpPr>
          <p:cNvPr id="5" name="Rectangle 4"/>
          <p:cNvSpPr/>
          <p:nvPr/>
        </p:nvSpPr>
        <p:spPr>
          <a:xfrm>
            <a:off x="1097280" y="2249623"/>
            <a:ext cx="1537600" cy="410882"/>
          </a:xfrm>
          <a:prstGeom prst="rect">
            <a:avLst/>
          </a:prstGeom>
        </p:spPr>
        <p:txBody>
          <a:bodyPr wrap="none">
            <a:spAutoFit/>
          </a:bodyPr>
          <a:lstStyle/>
          <a:p>
            <a:pPr algn="just">
              <a:lnSpc>
                <a:spcPct val="115000"/>
              </a:lnSpc>
              <a:spcBef>
                <a:spcPts val="300"/>
              </a:spcBef>
              <a:spcAft>
                <a:spcPts val="300"/>
              </a:spcAft>
            </a:pPr>
            <a:r>
              <a:rPr lang="en-US" spc="-20">
                <a:latin typeface="Courier New" panose="02070309020205020404" pitchFamily="49" charset="0"/>
                <a:ea typeface="SimSun" panose="02010600030101010101" pitchFamily="2" charset="-122"/>
              </a:rPr>
              <a:t>print(5/0)</a:t>
            </a:r>
          </a:p>
        </p:txBody>
      </p:sp>
      <p:sp>
        <p:nvSpPr>
          <p:cNvPr id="7" name="Rectangle 6"/>
          <p:cNvSpPr/>
          <p:nvPr/>
        </p:nvSpPr>
        <p:spPr>
          <a:xfrm>
            <a:off x="1097280" y="2750579"/>
            <a:ext cx="6096000" cy="1298432"/>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Traceback (most recent call last):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File "division_calculator.py", line 1, in &lt;module&gt;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print(5/0)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ZeroDivisionError: division by zero</a:t>
            </a:r>
          </a:p>
        </p:txBody>
      </p:sp>
      <p:sp>
        <p:nvSpPr>
          <p:cNvPr id="9" name="Rectangle 8"/>
          <p:cNvSpPr/>
          <p:nvPr/>
        </p:nvSpPr>
        <p:spPr>
          <a:xfrm>
            <a:off x="1097279" y="4259257"/>
            <a:ext cx="10118281" cy="1200329"/>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Lỗi được báo cáo tại ZeroDivisionError: division by zero trong traceback, ZeroDivisionError, là một đối tượng ngoại lệ. Python tạo ra loại đối tượng này để đối phó với tình huống mà nó không thể làm những gì chương trình yêu cầu. </a:t>
            </a:r>
          </a:p>
          <a:p>
            <a:r>
              <a:rPr lang="en-US">
                <a:latin typeface="Times New Roman" panose="02020603050405020304" pitchFamily="18" charset="0"/>
                <a:ea typeface="SimSun" panose="02010600030101010101" pitchFamily="2" charset="-122"/>
              </a:rPr>
              <a:t>Khi điều này xảy ra, Python sẽ dừng chương trình và cho chúng ta biết loại ngoại lệ đã được đưa ra. </a:t>
            </a:r>
            <a:endParaRPr lang="en-US"/>
          </a:p>
        </p:txBody>
      </p:sp>
    </p:spTree>
    <p:extLst>
      <p:ext uri="{BB962C8B-B14F-4D97-AF65-F5344CB8AC3E}">
        <p14:creationId xmlns:p14="http://schemas.microsoft.com/office/powerpoint/2010/main" val="327182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Chương 9. Tệp và ngoại lệ</a:t>
            </a:r>
            <a:endParaRPr lang="en-US" dirty="0"/>
          </a:p>
        </p:txBody>
      </p:sp>
    </p:spTree>
    <p:extLst>
      <p:ext uri="{BB962C8B-B14F-4D97-AF65-F5344CB8AC3E}">
        <p14:creationId xmlns:p14="http://schemas.microsoft.com/office/powerpoint/2010/main" val="217427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 dụng khối try-except</a:t>
            </a:r>
          </a:p>
        </p:txBody>
      </p:sp>
      <p:sp>
        <p:nvSpPr>
          <p:cNvPr id="3" name="Content Placeholder 2"/>
          <p:cNvSpPr>
            <a:spLocks noGrp="1"/>
          </p:cNvSpPr>
          <p:nvPr>
            <p:ph idx="1"/>
          </p:nvPr>
        </p:nvSpPr>
        <p:spPr>
          <a:xfrm>
            <a:off x="1097280" y="1845734"/>
            <a:ext cx="10789920" cy="1221147"/>
          </a:xfrm>
        </p:spPr>
        <p:txBody>
          <a:bodyPr/>
          <a:lstStyle/>
          <a:p>
            <a:r>
              <a:rPr lang="en-US" dirty="0"/>
              <a:t>C</a:t>
            </a:r>
            <a:r>
              <a:rPr lang="vi-VN" dirty="0"/>
              <a:t>ó thể viết một khối try-except để xử lý trường hợp ngoại lệ có thể được đưa ra. </a:t>
            </a:r>
            <a:endParaRPr lang="en-US" dirty="0"/>
          </a:p>
          <a:p>
            <a:r>
              <a:rPr lang="en-US" dirty="0"/>
              <a:t>Y</a:t>
            </a:r>
            <a:r>
              <a:rPr lang="vi-VN" dirty="0"/>
              <a:t>êu cầu Python thử chạy một số code và cho nó biết phải làm gì nếu code dẫn đến một loại ngoại lệ cụ thể.</a:t>
            </a:r>
            <a:endParaRPr lang="en-US" dirty="0"/>
          </a:p>
        </p:txBody>
      </p:sp>
      <p:sp>
        <p:nvSpPr>
          <p:cNvPr id="5" name="Rectangle 4"/>
          <p:cNvSpPr/>
          <p:nvPr/>
        </p:nvSpPr>
        <p:spPr>
          <a:xfrm>
            <a:off x="1440599" y="3548021"/>
            <a:ext cx="6331273"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try: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print(5/0)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except </a:t>
            </a:r>
            <a:r>
              <a:rPr lang="en-US" sz="1400" spc="-20" dirty="0" err="1">
                <a:latin typeface="Courier New" panose="02070309020205020404" pitchFamily="49" charset="0"/>
                <a:ea typeface="SimSun" panose="02010600030101010101" pitchFamily="2" charset="-122"/>
              </a:rPr>
              <a:t>ZeroDivisionError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print("You can't divide by zero!")</a:t>
            </a:r>
          </a:p>
        </p:txBody>
      </p:sp>
      <p:sp>
        <p:nvSpPr>
          <p:cNvPr id="7" name="Rectangle 6"/>
          <p:cNvSpPr/>
          <p:nvPr/>
        </p:nvSpPr>
        <p:spPr>
          <a:xfrm>
            <a:off x="1440600" y="5065948"/>
            <a:ext cx="10446600" cy="707886"/>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Nếu code trong khối try hoạt động, Python sẽ bỏ qua khối except. Nếu code trong khối try gây ra lỗi, Python sẽ tìm một khối except có lỗi khớp với khối đã được nêu ra và chạy code trong khối đó.</a:t>
            </a:r>
            <a:endParaRPr lang="en-US"/>
          </a:p>
        </p:txBody>
      </p:sp>
      <p:sp>
        <p:nvSpPr>
          <p:cNvPr id="9" name="Rectangle 8"/>
          <p:cNvSpPr/>
          <p:nvPr/>
        </p:nvSpPr>
        <p:spPr>
          <a:xfrm>
            <a:off x="1440599" y="5924079"/>
            <a:ext cx="2705747" cy="324320"/>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You can't divide by zero!</a:t>
            </a:r>
          </a:p>
        </p:txBody>
      </p:sp>
    </p:spTree>
    <p:extLst>
      <p:ext uri="{BB962C8B-B14F-4D97-AF65-F5344CB8AC3E}">
        <p14:creationId xmlns:p14="http://schemas.microsoft.com/office/powerpoint/2010/main" val="2483182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 dụng ngoại lệ để ngăn chặn sự cố</a:t>
            </a:r>
          </a:p>
        </p:txBody>
      </p:sp>
      <p:sp>
        <p:nvSpPr>
          <p:cNvPr id="3" name="Content Placeholder 2"/>
          <p:cNvSpPr>
            <a:spLocks noGrp="1"/>
          </p:cNvSpPr>
          <p:nvPr>
            <p:ph idx="1"/>
          </p:nvPr>
        </p:nvSpPr>
        <p:spPr>
          <a:xfrm>
            <a:off x="1066800" y="1566765"/>
            <a:ext cx="10058400" cy="743717"/>
          </a:xfrm>
        </p:spPr>
        <p:txBody>
          <a:bodyPr/>
          <a:lstStyle/>
          <a:p>
            <a:r>
              <a:rPr lang="vi-VN" dirty="0"/>
              <a:t>Nếu chương trình phản ứng với đầu vào không hợp lệ một cách thích hợp, nó có thể nhắc nhập đầu vào hợp lệ hơn thay vì gặp sự cố</a:t>
            </a:r>
            <a:r>
              <a:rPr lang="en-US" dirty="0"/>
              <a:t>:</a:t>
            </a:r>
          </a:p>
        </p:txBody>
      </p:sp>
      <p:sp>
        <p:nvSpPr>
          <p:cNvPr id="5" name="Rectangle 4"/>
          <p:cNvSpPr/>
          <p:nvPr/>
        </p:nvSpPr>
        <p:spPr>
          <a:xfrm>
            <a:off x="-27421" y="2493865"/>
            <a:ext cx="6123421" cy="358713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print("Give me two numbers, and I'll divide them.")</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print("Enter 'q' to quit.")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while True: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first_number</a:t>
            </a:r>
            <a:r>
              <a:rPr lang="en-US" sz="1400" spc="-20" dirty="0">
                <a:latin typeface="Courier New" panose="02070309020205020404" pitchFamily="49" charset="0"/>
                <a:ea typeface="SimSun" panose="02010600030101010101" pitchFamily="2" charset="-122"/>
              </a:rPr>
              <a:t> = input("\</a:t>
            </a:r>
            <a:r>
              <a:rPr lang="en-US" sz="1400" spc="-20" dirty="0" err="1">
                <a:latin typeface="Courier New" panose="02070309020205020404" pitchFamily="49" charset="0"/>
                <a:ea typeface="SimSun" panose="02010600030101010101" pitchFamily="2" charset="-122"/>
              </a:rPr>
              <a:t>nFirst</a:t>
            </a:r>
            <a:r>
              <a:rPr lang="en-US" sz="1400" spc="-20" dirty="0">
                <a:latin typeface="Courier New" panose="02070309020205020404" pitchFamily="49" charset="0"/>
                <a:ea typeface="SimSun" panose="02010600030101010101" pitchFamily="2" charset="-122"/>
              </a:rPr>
              <a:t> number: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t>
            </a:r>
            <a:r>
              <a:rPr lang="en-US" sz="1400" spc="-20" dirty="0" err="1">
                <a:latin typeface="Courier New" panose="02070309020205020404" pitchFamily="49" charset="0"/>
                <a:ea typeface="SimSun" panose="02010600030101010101" pitchFamily="2" charset="-122"/>
              </a:rPr>
              <a:t>first_number</a:t>
            </a:r>
            <a:r>
              <a:rPr lang="en-US" sz="1400" spc="-20" dirty="0">
                <a:latin typeface="Courier New" panose="02070309020205020404" pitchFamily="49" charset="0"/>
                <a:ea typeface="SimSun" panose="02010600030101010101" pitchFamily="2" charset="-122"/>
              </a:rPr>
              <a:t> == 'q':</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break</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second_number</a:t>
            </a:r>
            <a:r>
              <a:rPr lang="en-US" sz="1400" spc="-20" dirty="0">
                <a:latin typeface="Courier New" panose="02070309020205020404" pitchFamily="49" charset="0"/>
                <a:ea typeface="SimSun" panose="02010600030101010101" pitchFamily="2" charset="-122"/>
              </a:rPr>
              <a:t> = input("Second number: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t>
            </a:r>
            <a:r>
              <a:rPr lang="en-US" sz="1400" spc="-20" dirty="0" err="1">
                <a:latin typeface="Courier New" panose="02070309020205020404" pitchFamily="49" charset="0"/>
                <a:ea typeface="SimSun" panose="02010600030101010101" pitchFamily="2" charset="-122"/>
              </a:rPr>
              <a:t>second_number</a:t>
            </a:r>
            <a:r>
              <a:rPr lang="en-US" sz="1400" spc="-20" dirty="0">
                <a:latin typeface="Courier New" panose="02070309020205020404" pitchFamily="49" charset="0"/>
                <a:ea typeface="SimSun" panose="02010600030101010101" pitchFamily="2" charset="-122"/>
              </a:rPr>
              <a:t> == 'q':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break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answer = int(</a:t>
            </a:r>
            <a:r>
              <a:rPr lang="en-US" sz="1400" spc="-20" dirty="0" err="1">
                <a:latin typeface="Courier New" panose="02070309020205020404" pitchFamily="49" charset="0"/>
                <a:ea typeface="SimSun" panose="02010600030101010101" pitchFamily="2" charset="-122"/>
              </a:rPr>
              <a:t>first_number</a:t>
            </a:r>
            <a:r>
              <a:rPr lang="en-US" sz="1400" spc="-20" dirty="0">
                <a:latin typeface="Courier New" panose="02070309020205020404" pitchFamily="49" charset="0"/>
                <a:ea typeface="SimSun" panose="02010600030101010101" pitchFamily="2" charset="-122"/>
              </a:rPr>
              <a:t>) / int(</a:t>
            </a:r>
            <a:r>
              <a:rPr lang="en-US" sz="1400" spc="-20" dirty="0" err="1">
                <a:latin typeface="Courier New" panose="02070309020205020404" pitchFamily="49" charset="0"/>
                <a:ea typeface="SimSun" panose="02010600030101010101" pitchFamily="2" charset="-122"/>
              </a:rPr>
              <a:t>second_number</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print(answer)</a:t>
            </a:r>
          </a:p>
        </p:txBody>
      </p:sp>
      <p:sp>
        <p:nvSpPr>
          <p:cNvPr id="7" name="Rectangle 6"/>
          <p:cNvSpPr/>
          <p:nvPr/>
        </p:nvSpPr>
        <p:spPr>
          <a:xfrm>
            <a:off x="6341458" y="2493865"/>
            <a:ext cx="5850542" cy="3417474"/>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Give me two numbers, and I'll divide them.</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Enter 'q' to quit.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First number: 5</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Second number: 0</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Traceback (most recent call last):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File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division_calculator.py</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line 9, in &lt;module&gt;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answer = int(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first_number</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 int(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second_number</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ZeroDivisionError</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division by zero</a:t>
            </a:r>
          </a:p>
        </p:txBody>
      </p:sp>
    </p:spTree>
    <p:extLst>
      <p:ext uri="{BB962C8B-B14F-4D97-AF65-F5344CB8AC3E}">
        <p14:creationId xmlns:p14="http://schemas.microsoft.com/office/powerpoint/2010/main" val="514210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Khối Else</a:t>
            </a:r>
          </a:p>
        </p:txBody>
      </p:sp>
      <p:sp>
        <p:nvSpPr>
          <p:cNvPr id="3" name="Content Placeholder 2"/>
          <p:cNvSpPr>
            <a:spLocks noGrp="1"/>
          </p:cNvSpPr>
          <p:nvPr>
            <p:ph idx="1"/>
          </p:nvPr>
        </p:nvSpPr>
        <p:spPr>
          <a:xfrm>
            <a:off x="1097280" y="1845734"/>
            <a:ext cx="10058400" cy="695165"/>
          </a:xfrm>
        </p:spPr>
        <p:txBody>
          <a:bodyPr/>
          <a:lstStyle/>
          <a:p>
            <a:r>
              <a:rPr lang="vi-VN"/>
              <a:t>Lỗi xảy ra trên dòng thực hiện phép chia, vì vậy đó là nơi chúng ta sẽ đặt khối try-except. </a:t>
            </a:r>
            <a:endParaRPr lang="en-US"/>
          </a:p>
        </p:txBody>
      </p:sp>
      <p:sp>
        <p:nvSpPr>
          <p:cNvPr id="5" name="Rectangle 4"/>
          <p:cNvSpPr/>
          <p:nvPr/>
        </p:nvSpPr>
        <p:spPr>
          <a:xfrm>
            <a:off x="247973" y="2872143"/>
            <a:ext cx="6991802" cy="357905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--snip--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while True: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t>
            </a:r>
            <a:r>
              <a:rPr lang="en-US" sz="1400" spc="-20" dirty="0" err="1">
                <a:latin typeface="Courier New" panose="02070309020205020404" pitchFamily="49" charset="0"/>
                <a:ea typeface="SimSun" panose="02010600030101010101" pitchFamily="2" charset="-122"/>
              </a:rPr>
              <a:t>second_number</a:t>
            </a:r>
            <a:r>
              <a:rPr lang="en-US" sz="1400" spc="-20" dirty="0">
                <a:latin typeface="Courier New" panose="02070309020205020404" pitchFamily="49" charset="0"/>
                <a:ea typeface="SimSun" panose="02010600030101010101" pitchFamily="2" charset="-122"/>
              </a:rPr>
              <a:t> == 'q':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break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try: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answer = int(</a:t>
            </a:r>
            <a:r>
              <a:rPr lang="en-US" sz="1400" spc="-20" dirty="0" err="1">
                <a:latin typeface="Courier New" panose="02070309020205020404" pitchFamily="49" charset="0"/>
                <a:ea typeface="SimSun" panose="02010600030101010101" pitchFamily="2" charset="-122"/>
              </a:rPr>
              <a:t>first_number</a:t>
            </a:r>
            <a:r>
              <a:rPr lang="en-US" sz="1400" spc="-20" dirty="0">
                <a:latin typeface="Courier New" panose="02070309020205020404" pitchFamily="49" charset="0"/>
                <a:ea typeface="SimSun" panose="02010600030101010101" pitchFamily="2" charset="-122"/>
              </a:rPr>
              <a:t>) / int(</a:t>
            </a:r>
            <a:r>
              <a:rPr lang="en-US" sz="1400" spc="-20" dirty="0" err="1">
                <a:latin typeface="Courier New" panose="02070309020205020404" pitchFamily="49" charset="0"/>
                <a:ea typeface="SimSun" panose="02010600030101010101" pitchFamily="2" charset="-122"/>
              </a:rPr>
              <a:t>second_number</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except </a:t>
            </a:r>
            <a:r>
              <a:rPr lang="en-US" sz="1400" spc="-20" dirty="0" err="1">
                <a:latin typeface="Courier New" panose="02070309020205020404" pitchFamily="49" charset="0"/>
                <a:ea typeface="SimSun" panose="02010600030101010101" pitchFamily="2" charset="-122"/>
              </a:rPr>
              <a:t>ZeroDivisionError</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print("You can't divide by 0!")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else: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print(answer)</a:t>
            </a:r>
          </a:p>
        </p:txBody>
      </p:sp>
      <p:sp>
        <p:nvSpPr>
          <p:cNvPr id="7" name="Rectangle 6"/>
          <p:cNvSpPr/>
          <p:nvPr/>
        </p:nvSpPr>
        <p:spPr>
          <a:xfrm>
            <a:off x="7439917" y="2691552"/>
            <a:ext cx="4597099" cy="3571362"/>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Give me two numbers, and I'll divide them.</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Enter 'q' to quit.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First number: 5</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Second number: 0</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You can't divide by 0!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First number: 5</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Second number: 2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2.5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First number: q</a:t>
            </a:r>
          </a:p>
        </p:txBody>
      </p:sp>
    </p:spTree>
    <p:extLst>
      <p:ext uri="{BB962C8B-B14F-4D97-AF65-F5344CB8AC3E}">
        <p14:creationId xmlns:p14="http://schemas.microsoft.com/office/powerpoint/2010/main" val="2282939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701" y="698394"/>
            <a:ext cx="8026400" cy="487363"/>
          </a:xfrm>
          <a:noFill/>
        </p:spPr>
        <p:txBody>
          <a:bodyPr/>
          <a:lstStyle/>
          <a:p>
            <a:r>
              <a:rPr lang="en-US"/>
              <a:t>Xử lý ngoại lệ FileNotFoundError</a:t>
            </a:r>
          </a:p>
        </p:txBody>
      </p:sp>
      <p:sp>
        <p:nvSpPr>
          <p:cNvPr id="5" name="Rectangle 4"/>
          <p:cNvSpPr/>
          <p:nvPr/>
        </p:nvSpPr>
        <p:spPr>
          <a:xfrm>
            <a:off x="1097280" y="1890547"/>
            <a:ext cx="10058400" cy="1099404"/>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Một vấn đề phổ biến khi làm việc với tệp là xử lý tệp bị thiếu. Tệp đang được tìm kiếm có thể ở một vị trí khác, tên tệp có thể bị sai chính tả hoặc tệp có thể hoàn toàn không tồn tại. </a:t>
            </a:r>
          </a:p>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Chúng ta có thể xử lý tất cả các tình huống này một cách dễ dàng với khối </a:t>
            </a:r>
            <a:r>
              <a:rPr lang="en-US" i="1" spc="-20">
                <a:latin typeface="Times New Roman" panose="02020603050405020304" pitchFamily="18" charset="0"/>
                <a:ea typeface="SimSun" panose="02010600030101010101" pitchFamily="2" charset="-122"/>
              </a:rPr>
              <a:t>try-except</a:t>
            </a:r>
            <a:r>
              <a:rPr lang="en-US" spc="-20">
                <a:latin typeface="Times New Roman" panose="02020603050405020304" pitchFamily="18" charset="0"/>
                <a:ea typeface="SimSun" panose="02010600030101010101" pitchFamily="2" charset="-122"/>
              </a:rPr>
              <a:t>.</a:t>
            </a:r>
          </a:p>
        </p:txBody>
      </p:sp>
      <p:sp>
        <p:nvSpPr>
          <p:cNvPr id="7" name="Rectangle 6"/>
          <p:cNvSpPr/>
          <p:nvPr/>
        </p:nvSpPr>
        <p:spPr>
          <a:xfrm>
            <a:off x="1097280" y="3224577"/>
            <a:ext cx="6096000" cy="981423"/>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filename = 'alice.txt'</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with open(filename, encoding='utf-8') as f:</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contents = f.read()</a:t>
            </a:r>
          </a:p>
        </p:txBody>
      </p:sp>
      <p:sp>
        <p:nvSpPr>
          <p:cNvPr id="9" name="Rectangle 8"/>
          <p:cNvSpPr/>
          <p:nvPr/>
        </p:nvSpPr>
        <p:spPr>
          <a:xfrm>
            <a:off x="1097279" y="4318551"/>
            <a:ext cx="8653623" cy="410882"/>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Python không thể đọc từ một tệp bị thiếu, vì vậy nó tạo ra một ngoại lệ:</a:t>
            </a:r>
          </a:p>
        </p:txBody>
      </p:sp>
      <p:sp>
        <p:nvSpPr>
          <p:cNvPr id="11" name="Rectangle 10"/>
          <p:cNvSpPr/>
          <p:nvPr/>
        </p:nvSpPr>
        <p:spPr>
          <a:xfrm>
            <a:off x="1097280" y="4841984"/>
            <a:ext cx="9025856" cy="1314206"/>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Traceback (most recent call last):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File "alice.py", line 3, in &lt;module&gt;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with open(filename, encoding='utf-8') as f:</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FileNotFoundError: [Errno 2] No such file or directory: ‘alice.txt’</a:t>
            </a:r>
          </a:p>
        </p:txBody>
      </p:sp>
    </p:spTree>
    <p:extLst>
      <p:ext uri="{BB962C8B-B14F-4D97-AF65-F5344CB8AC3E}">
        <p14:creationId xmlns:p14="http://schemas.microsoft.com/office/powerpoint/2010/main" val="3559482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Xử lý ngoại lệ FileNotFoundError</a:t>
            </a:r>
          </a:p>
        </p:txBody>
      </p:sp>
      <p:sp>
        <p:nvSpPr>
          <p:cNvPr id="5" name="Rectangle 4"/>
          <p:cNvSpPr/>
          <p:nvPr/>
        </p:nvSpPr>
        <p:spPr>
          <a:xfrm>
            <a:off x="1097280" y="1855612"/>
            <a:ext cx="10058400" cy="1047979"/>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Dòng cuối cùng của trackback báo cáo lỗi FileNotFoundError: đây là trường hợp ngoại lệ mà Python tạo ra khi nó không thể tìm thấy tệp mà nó đang cố gắng mở. Trong ví dụ này, hàm open() tạo ra lỗi, vì vậy để xử lý nó, khối </a:t>
            </a:r>
            <a:r>
              <a:rPr lang="en-US" i="1" spc="-20">
                <a:latin typeface="Times New Roman" panose="02020603050405020304" pitchFamily="18" charset="0"/>
                <a:ea typeface="SimSun" panose="02010600030101010101" pitchFamily="2" charset="-122"/>
              </a:rPr>
              <a:t>try</a:t>
            </a:r>
            <a:r>
              <a:rPr lang="en-US" spc="-20">
                <a:latin typeface="Times New Roman" panose="02020603050405020304" pitchFamily="18" charset="0"/>
                <a:ea typeface="SimSun" panose="02010600030101010101" pitchFamily="2" charset="-122"/>
              </a:rPr>
              <a:t> sẽ bắt đầu bằng dòng chứa </a:t>
            </a:r>
            <a:r>
              <a:rPr lang="en-US" i="1" spc="-20">
                <a:latin typeface="Times New Roman" panose="02020603050405020304" pitchFamily="18" charset="0"/>
                <a:ea typeface="SimSun" panose="02010600030101010101" pitchFamily="2" charset="-122"/>
              </a:rPr>
              <a:t>open():</a:t>
            </a:r>
          </a:p>
        </p:txBody>
      </p:sp>
      <p:sp>
        <p:nvSpPr>
          <p:cNvPr id="7" name="Rectangle 6"/>
          <p:cNvSpPr/>
          <p:nvPr/>
        </p:nvSpPr>
        <p:spPr>
          <a:xfrm>
            <a:off x="1097280" y="3043076"/>
            <a:ext cx="6630614" cy="1955535"/>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a:t>
            </a:r>
            <a:r>
              <a:rPr lang="en-US" sz="1400" spc="-20" dirty="0" err="1">
                <a:latin typeface="Courier New" panose="02070309020205020404" pitchFamily="49" charset="0"/>
                <a:ea typeface="SimSun" panose="02010600030101010101" pitchFamily="2" charset="-122"/>
              </a:rPr>
              <a:t>alice.txt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try: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with open(filename, encoding='utf-8')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contents = </a:t>
            </a:r>
            <a:r>
              <a:rPr lang="en-US" sz="1400" spc="-20" dirty="0" err="1">
                <a:latin typeface="Courier New" panose="02070309020205020404" pitchFamily="49" charset="0"/>
                <a:ea typeface="SimSun" panose="02010600030101010101" pitchFamily="2" charset="-122"/>
              </a:rPr>
              <a:t>f.read</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except </a:t>
            </a:r>
            <a:r>
              <a:rPr lang="en-US" sz="1400" spc="-20" dirty="0" err="1">
                <a:latin typeface="Courier New" panose="02070309020205020404" pitchFamily="49" charset="0"/>
                <a:ea typeface="SimSun" panose="02010600030101010101" pitchFamily="2" charset="-122"/>
              </a:rPr>
              <a:t>FileNotFoundError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f"Sorry</a:t>
            </a:r>
            <a:r>
              <a:rPr lang="en-US" sz="1400" spc="-20" dirty="0">
                <a:latin typeface="Courier New" panose="02070309020205020404" pitchFamily="49" charset="0"/>
                <a:ea typeface="SimSun" panose="02010600030101010101" pitchFamily="2" charset="-122"/>
              </a:rPr>
              <a:t>, the file {filename} does not exist.")</a:t>
            </a:r>
          </a:p>
        </p:txBody>
      </p:sp>
      <p:sp>
        <p:nvSpPr>
          <p:cNvPr id="10" name="Rectangle 9"/>
          <p:cNvSpPr/>
          <p:nvPr/>
        </p:nvSpPr>
        <p:spPr>
          <a:xfrm>
            <a:off x="1097280" y="4998611"/>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Trong ví dụ này, code trong khối </a:t>
            </a:r>
            <a:r>
              <a:rPr lang="en-US" i="1">
                <a:latin typeface="Times New Roman" panose="02020603050405020304" pitchFamily="18" charset="0"/>
                <a:ea typeface="SimSun" panose="02010600030101010101" pitchFamily="2" charset="-122"/>
              </a:rPr>
              <a:t>try</a:t>
            </a:r>
            <a:r>
              <a:rPr lang="en-US">
                <a:latin typeface="Times New Roman" panose="02020603050405020304" pitchFamily="18" charset="0"/>
                <a:ea typeface="SimSun" panose="02010600030101010101" pitchFamily="2" charset="-122"/>
              </a:rPr>
              <a:t> tạo ra một FileNotFoundError, vì vậy Python sẽ tìm một khối except phù hợp với lỗi đó.</a:t>
            </a:r>
            <a:endParaRPr lang="en-US"/>
          </a:p>
        </p:txBody>
      </p:sp>
      <p:sp>
        <p:nvSpPr>
          <p:cNvPr id="12" name="Rectangle 11"/>
          <p:cNvSpPr/>
          <p:nvPr/>
        </p:nvSpPr>
        <p:spPr>
          <a:xfrm>
            <a:off x="1097280" y="5722270"/>
            <a:ext cx="4154342"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Sorry, the file alice.txt does not exist.</a:t>
            </a:r>
          </a:p>
        </p:txBody>
      </p:sp>
    </p:spTree>
    <p:extLst>
      <p:ext uri="{BB962C8B-B14F-4D97-AF65-F5344CB8AC3E}">
        <p14:creationId xmlns:p14="http://schemas.microsoft.com/office/powerpoint/2010/main" val="394502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Phân tích dữ liệu văn bản</a:t>
            </a:r>
          </a:p>
        </p:txBody>
      </p:sp>
      <p:sp>
        <p:nvSpPr>
          <p:cNvPr id="3" name="Content Placeholder 2"/>
          <p:cNvSpPr>
            <a:spLocks noGrp="1"/>
          </p:cNvSpPr>
          <p:nvPr>
            <p:ph idx="1"/>
          </p:nvPr>
        </p:nvSpPr>
        <p:spPr>
          <a:xfrm>
            <a:off x="1097280" y="1845734"/>
            <a:ext cx="10058400" cy="525232"/>
          </a:xfrm>
        </p:spPr>
        <p:txBody>
          <a:bodyPr/>
          <a:lstStyle/>
          <a:p>
            <a:r>
              <a:rPr lang="en-US"/>
              <a:t>S</a:t>
            </a:r>
            <a:r>
              <a:rPr lang="vi-VN"/>
              <a:t>ử dụng phương thức chuỗi split(), có thể tạo danh sách các từ từ một chuỗi.</a:t>
            </a:r>
            <a:endParaRPr lang="en-US"/>
          </a:p>
        </p:txBody>
      </p:sp>
      <p:sp>
        <p:nvSpPr>
          <p:cNvPr id="5" name="Rectangle 4"/>
          <p:cNvSpPr/>
          <p:nvPr/>
        </p:nvSpPr>
        <p:spPr>
          <a:xfrm>
            <a:off x="1236764" y="2859339"/>
            <a:ext cx="6096000" cy="973728"/>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title = "Alice in Wonderland"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t>
            </a:r>
            <a:r>
              <a:rPr lang="en-US" sz="1400" spc="-20" dirty="0" err="1">
                <a:latin typeface="Courier New" panose="02070309020205020404" pitchFamily="49" charset="0"/>
                <a:ea typeface="SimSun" panose="02010600030101010101" pitchFamily="2" charset="-122"/>
              </a:rPr>
              <a:t>title.split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[‘Alice', 'in', 'Wonderland']</a:t>
            </a:r>
          </a:p>
        </p:txBody>
      </p:sp>
      <p:sp>
        <p:nvSpPr>
          <p:cNvPr id="7" name="Rectangle 6"/>
          <p:cNvSpPr/>
          <p:nvPr/>
        </p:nvSpPr>
        <p:spPr>
          <a:xfrm>
            <a:off x="1236764" y="3985835"/>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Phương thức split() tách một chuỗi thành các phần ở bất kỳ nơi nào nó tìm thấy khoảng trống và lưu trữ tất cả các phần của chuỗi trong một danh sách. </a:t>
            </a:r>
            <a:endParaRPr lang="en-US"/>
          </a:p>
        </p:txBody>
      </p:sp>
    </p:spTree>
    <p:extLst>
      <p:ext uri="{BB962C8B-B14F-4D97-AF65-F5344CB8AC3E}">
        <p14:creationId xmlns:p14="http://schemas.microsoft.com/office/powerpoint/2010/main" val="324144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tích dữ liệu văn bản</a:t>
            </a:r>
          </a:p>
        </p:txBody>
      </p:sp>
      <p:sp>
        <p:nvSpPr>
          <p:cNvPr id="3" name="Content Placeholder 2"/>
          <p:cNvSpPr>
            <a:spLocks noGrp="1"/>
          </p:cNvSpPr>
          <p:nvPr>
            <p:ph idx="1"/>
          </p:nvPr>
        </p:nvSpPr>
        <p:spPr/>
        <p:txBody>
          <a:bodyPr/>
          <a:lstStyle/>
          <a:p>
            <a:r>
              <a:rPr lang="en-US"/>
              <a:t>Để đếm số từ trong Alice in Wonderland, chúng ta sẽ sử dụng split() trên toàn bộ văn bản</a:t>
            </a:r>
          </a:p>
        </p:txBody>
      </p:sp>
      <p:sp>
        <p:nvSpPr>
          <p:cNvPr id="5" name="Rectangle 4"/>
          <p:cNvSpPr/>
          <p:nvPr/>
        </p:nvSpPr>
        <p:spPr>
          <a:xfrm>
            <a:off x="1097280" y="2566249"/>
            <a:ext cx="10535920" cy="358713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a:t>
            </a:r>
            <a:r>
              <a:rPr lang="en-US" sz="1400" spc="-20" dirty="0" err="1">
                <a:latin typeface="Courier New" panose="02070309020205020404" pitchFamily="49" charset="0"/>
                <a:ea typeface="SimSun" panose="02010600030101010101" pitchFamily="2" charset="-122"/>
              </a:rPr>
              <a:t>alice.txt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try: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with open(filename, encoding='utf-8')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contents = </a:t>
            </a:r>
            <a:r>
              <a:rPr lang="en-US" sz="1400" spc="-20" dirty="0" err="1">
                <a:latin typeface="Courier New" panose="02070309020205020404" pitchFamily="49" charset="0"/>
                <a:ea typeface="SimSun" panose="02010600030101010101" pitchFamily="2" charset="-122"/>
              </a:rPr>
              <a:t>f.read</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except </a:t>
            </a:r>
            <a:r>
              <a:rPr lang="en-US" sz="1400" spc="-20" dirty="0" err="1">
                <a:latin typeface="Courier New" panose="02070309020205020404" pitchFamily="49" charset="0"/>
                <a:ea typeface="SimSun" panose="02010600030101010101" pitchFamily="2" charset="-122"/>
              </a:rPr>
              <a:t>FileNotFoundError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f"Sorry</a:t>
            </a:r>
            <a:r>
              <a:rPr lang="en-US" sz="1400" spc="-20" dirty="0">
                <a:latin typeface="Courier New" panose="02070309020205020404" pitchFamily="49" charset="0"/>
                <a:ea typeface="SimSun" panose="02010600030101010101" pitchFamily="2" charset="-122"/>
              </a:rPr>
              <a:t>, the file {filename} does not exist.")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 Count the approximate number of words in the file.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words = </a:t>
            </a:r>
            <a:r>
              <a:rPr lang="en-US" sz="1400" spc="-20" dirty="0" err="1">
                <a:latin typeface="Courier New" panose="02070309020205020404" pitchFamily="49" charset="0"/>
                <a:ea typeface="SimSun" panose="02010600030101010101" pitchFamily="2" charset="-122"/>
              </a:rPr>
              <a:t>contents.split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num_words</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len</a:t>
            </a:r>
            <a:r>
              <a:rPr lang="en-US" sz="1400" spc="-20" dirty="0">
                <a:latin typeface="Courier New" panose="02070309020205020404" pitchFamily="49" charset="0"/>
                <a:ea typeface="SimSun" panose="02010600030101010101" pitchFamily="2" charset="-122"/>
              </a:rPr>
              <a:t>(words)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f"The</a:t>
            </a:r>
            <a:r>
              <a:rPr lang="en-US" sz="1400" spc="-20" dirty="0">
                <a:latin typeface="Courier New" panose="02070309020205020404" pitchFamily="49" charset="0"/>
                <a:ea typeface="SimSun" panose="02010600030101010101" pitchFamily="2" charset="-122"/>
              </a:rPr>
              <a:t> file {filename} has about {</a:t>
            </a:r>
            <a:r>
              <a:rPr lang="en-US" sz="1400" spc="-20" dirty="0" err="1">
                <a:latin typeface="Courier New" panose="02070309020205020404" pitchFamily="49" charset="0"/>
                <a:ea typeface="SimSun" panose="02010600030101010101" pitchFamily="2" charset="-122"/>
              </a:rPr>
              <a:t>num_words</a:t>
            </a:r>
            <a:r>
              <a:rPr lang="en-US" sz="1400" spc="-20" dirty="0">
                <a:latin typeface="Courier New" panose="02070309020205020404" pitchFamily="49" charset="0"/>
                <a:ea typeface="SimSun" panose="02010600030101010101" pitchFamily="2" charset="-122"/>
              </a:rPr>
              <a:t>} words.")</a:t>
            </a:r>
          </a:p>
        </p:txBody>
      </p:sp>
      <p:sp>
        <p:nvSpPr>
          <p:cNvPr id="7" name="Rectangle 6"/>
          <p:cNvSpPr/>
          <p:nvPr/>
        </p:nvSpPr>
        <p:spPr>
          <a:xfrm>
            <a:off x="1097280" y="6248399"/>
            <a:ext cx="4154342"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The file alice.txt has about 29465 words.</a:t>
            </a:r>
          </a:p>
        </p:txBody>
      </p:sp>
    </p:spTree>
    <p:extLst>
      <p:ext uri="{BB962C8B-B14F-4D97-AF65-F5344CB8AC3E}">
        <p14:creationId xmlns:p14="http://schemas.microsoft.com/office/powerpoint/2010/main" val="4023693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Làm việc với nhiều tệp</a:t>
            </a:r>
          </a:p>
        </p:txBody>
      </p:sp>
      <p:sp>
        <p:nvSpPr>
          <p:cNvPr id="5" name="Rectangle 4"/>
          <p:cNvSpPr/>
          <p:nvPr/>
        </p:nvSpPr>
        <p:spPr>
          <a:xfrm>
            <a:off x="4946392" y="2326147"/>
            <a:ext cx="7245608" cy="407457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count_words</a:t>
            </a:r>
            <a:r>
              <a:rPr lang="en-US" sz="1400" spc="-20" dirty="0">
                <a:latin typeface="Courier New" panose="02070309020205020404" pitchFamily="49" charset="0"/>
                <a:ea typeface="SimSun" panose="02010600030101010101" pitchFamily="2" charset="-122"/>
              </a:rPr>
              <a:t>(filename):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"""Count the approximate number of words in a file."""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try: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with open(filename, encoding='utf-8')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contents = </a:t>
            </a:r>
            <a:r>
              <a:rPr lang="en-US" sz="1400" spc="-20" dirty="0" err="1">
                <a:latin typeface="Courier New" panose="02070309020205020404" pitchFamily="49" charset="0"/>
                <a:ea typeface="SimSun" panose="02010600030101010101" pitchFamily="2" charset="-122"/>
              </a:rPr>
              <a:t>f.read</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except </a:t>
            </a:r>
            <a:r>
              <a:rPr lang="en-US" sz="1400" spc="-20" dirty="0" err="1">
                <a:latin typeface="Courier New" panose="02070309020205020404" pitchFamily="49" charset="0"/>
                <a:ea typeface="SimSun" panose="02010600030101010101" pitchFamily="2" charset="-122"/>
              </a:rPr>
              <a:t>FileNotFoundError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f"Sorry</a:t>
            </a:r>
            <a:r>
              <a:rPr lang="en-US" sz="1400" spc="-20" dirty="0">
                <a:latin typeface="Courier New" panose="02070309020205020404" pitchFamily="49" charset="0"/>
                <a:ea typeface="SimSun" panose="02010600030101010101" pitchFamily="2" charset="-122"/>
              </a:rPr>
              <a:t>, the file {filename} does not 				exist.")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words = </a:t>
            </a:r>
            <a:r>
              <a:rPr lang="en-US" sz="1400" spc="-20" dirty="0" err="1">
                <a:latin typeface="Courier New" panose="02070309020205020404" pitchFamily="49" charset="0"/>
                <a:ea typeface="SimSun" panose="02010600030101010101" pitchFamily="2" charset="-122"/>
              </a:rPr>
              <a:t>contents.split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num_words</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len</a:t>
            </a:r>
            <a:r>
              <a:rPr lang="en-US" sz="1400" spc="-20" dirty="0">
                <a:latin typeface="Courier New" panose="02070309020205020404" pitchFamily="49" charset="0"/>
                <a:ea typeface="SimSun" panose="02010600030101010101" pitchFamily="2" charset="-122"/>
              </a:rPr>
              <a:t>(words)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f"The</a:t>
            </a:r>
            <a:r>
              <a:rPr lang="en-US" sz="1400" spc="-20" dirty="0">
                <a:latin typeface="Courier New" panose="02070309020205020404" pitchFamily="49" charset="0"/>
                <a:ea typeface="SimSun" panose="02010600030101010101" pitchFamily="2" charset="-122"/>
              </a:rPr>
              <a:t> file {filename} has about {</a:t>
            </a:r>
            <a:r>
              <a:rPr lang="en-US" sz="1400" spc="-20" dirty="0" err="1">
                <a:latin typeface="Courier New" panose="02070309020205020404" pitchFamily="49" charset="0"/>
                <a:ea typeface="SimSun" panose="02010600030101010101" pitchFamily="2" charset="-122"/>
              </a:rPr>
              <a:t>num_words</a:t>
            </a:r>
            <a:r>
              <a:rPr lang="en-US" sz="1400" spc="-20" dirty="0">
                <a:latin typeface="Courier New" panose="02070309020205020404" pitchFamily="49" charset="0"/>
                <a:ea typeface="SimSun" panose="02010600030101010101" pitchFamily="2" charset="-122"/>
              </a:rPr>
              <a:t>} 			words.")</a:t>
            </a:r>
          </a:p>
        </p:txBody>
      </p:sp>
      <p:sp>
        <p:nvSpPr>
          <p:cNvPr id="6" name="Rectangle 5"/>
          <p:cNvSpPr/>
          <p:nvPr/>
        </p:nvSpPr>
        <p:spPr>
          <a:xfrm>
            <a:off x="433733" y="1947418"/>
            <a:ext cx="4381028" cy="1200329"/>
          </a:xfrm>
          <a:prstGeom prst="rect">
            <a:avLst/>
          </a:prstGeom>
        </p:spPr>
        <p:txBody>
          <a:bodyPr wrap="square">
            <a:spAutoFit/>
          </a:bodyPr>
          <a:lstStyle/>
          <a:p>
            <a:r>
              <a:rPr lang="en-US" spc="-20">
                <a:latin typeface="Arial" panose="020B0604020202020204" pitchFamily="34" charset="0"/>
                <a:ea typeface="SimSun" panose="02010600030101010101" pitchFamily="2" charset="-122"/>
                <a:cs typeface="Arial" panose="020B0604020202020204" pitchFamily="34" charset="0"/>
              </a:rPr>
              <a:t>Xây dựng hàm count_words()</a:t>
            </a:r>
          </a:p>
          <a:p>
            <a:r>
              <a:rPr lang="en-US" spc="-20">
                <a:latin typeface="Arial" panose="020B0604020202020204" pitchFamily="34" charset="0"/>
                <a:ea typeface="SimSun" panose="02010600030101010101" pitchFamily="2" charset="-122"/>
                <a:cs typeface="Arial" panose="020B0604020202020204" pitchFamily="34" charset="0"/>
              </a:rPr>
              <a:t>Xây dựng danh sách các tệp cần đếm từ</a:t>
            </a:r>
          </a:p>
          <a:p>
            <a:r>
              <a:rPr lang="en-US" spc="-20">
                <a:latin typeface="Arial" panose="020B0604020202020204" pitchFamily="34" charset="0"/>
                <a:ea typeface="SimSun" panose="02010600030101010101" pitchFamily="2" charset="-122"/>
                <a:cs typeface="Arial" panose="020B0604020202020204" pitchFamily="34" charset="0"/>
              </a:rPr>
              <a:t>Tạo vòng for để duyệt qua tất cả tệp trong danh sách</a:t>
            </a:r>
            <a:endParaRPr lang="en-US">
              <a:latin typeface="Arial" panose="020B0604020202020204" pitchFamily="34" charset="0"/>
              <a:cs typeface="Arial" panose="020B0604020202020204" pitchFamily="34" charset="0"/>
            </a:endParaRPr>
          </a:p>
        </p:txBody>
      </p:sp>
      <p:sp>
        <p:nvSpPr>
          <p:cNvPr id="8" name="Rectangle 7"/>
          <p:cNvSpPr/>
          <p:nvPr/>
        </p:nvSpPr>
        <p:spPr>
          <a:xfrm>
            <a:off x="249775" y="3710254"/>
            <a:ext cx="4696617" cy="1229183"/>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filenames = ['alice.txt', 'siddhartha.txt', 'moby_dick.txt', 'little_women.txt']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filename in filenames: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count_words</a:t>
            </a:r>
            <a:r>
              <a:rPr lang="en-US" sz="1400" spc="-20" dirty="0">
                <a:latin typeface="Courier New" panose="02070309020205020404" pitchFamily="49" charset="0"/>
                <a:ea typeface="SimSun" panose="02010600030101010101" pitchFamily="2" charset="-122"/>
              </a:rPr>
              <a:t>(filename)</a:t>
            </a:r>
          </a:p>
        </p:txBody>
      </p:sp>
      <p:sp>
        <p:nvSpPr>
          <p:cNvPr id="10" name="Rectangle 9"/>
          <p:cNvSpPr/>
          <p:nvPr/>
        </p:nvSpPr>
        <p:spPr>
          <a:xfrm>
            <a:off x="249775" y="4939437"/>
            <a:ext cx="4696617" cy="1561966"/>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The file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alice.txt</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has about 29465 words.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Sorry, the file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siddhartha.txt</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does not exist.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The file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moby_dick.txt</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has about 215830 words.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The file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little_women.txt</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has about 189079 words.</a:t>
            </a:r>
          </a:p>
        </p:txBody>
      </p:sp>
    </p:spTree>
    <p:extLst>
      <p:ext uri="{BB962C8B-B14F-4D97-AF65-F5344CB8AC3E}">
        <p14:creationId xmlns:p14="http://schemas.microsoft.com/office/powerpoint/2010/main" val="98567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Giấu</a:t>
            </a:r>
            <a:r>
              <a:rPr lang="en-US" dirty="0"/>
              <a:t> </a:t>
            </a:r>
            <a:r>
              <a:rPr lang="en-US" dirty="0" err="1"/>
              <a:t>lỗi</a:t>
            </a:r>
            <a:endParaRPr lang="en-US" dirty="0"/>
          </a:p>
        </p:txBody>
      </p:sp>
      <p:sp>
        <p:nvSpPr>
          <p:cNvPr id="5" name="Rectangle 4"/>
          <p:cNvSpPr/>
          <p:nvPr/>
        </p:nvSpPr>
        <p:spPr>
          <a:xfrm>
            <a:off x="1097279" y="1635432"/>
            <a:ext cx="10526449" cy="358713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count_words</a:t>
            </a:r>
            <a:r>
              <a:rPr lang="en-US" sz="1400" spc="-20" dirty="0">
                <a:latin typeface="Courier New" panose="02070309020205020404" pitchFamily="49" charset="0"/>
                <a:ea typeface="SimSun" panose="02010600030101010101" pitchFamily="2" charset="-122"/>
              </a:rPr>
              <a:t>(filename):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"""Count the approximate number of words in a file."""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try: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except </a:t>
            </a:r>
            <a:r>
              <a:rPr lang="en-US" sz="1400" spc="-20" dirty="0" err="1">
                <a:latin typeface="Courier New" panose="02070309020205020404" pitchFamily="49" charset="0"/>
                <a:ea typeface="SimSun" panose="02010600030101010101" pitchFamily="2" charset="-122"/>
              </a:rPr>
              <a:t>FileNotFoundError</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b="1" spc="-20" dirty="0">
                <a:latin typeface="Courier New" panose="02070309020205020404" pitchFamily="49" charset="0"/>
                <a:ea typeface="SimSun" panose="02010600030101010101" pitchFamily="2" charset="-122"/>
              </a:rPr>
              <a:t>pass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else: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filenames = ['</a:t>
            </a:r>
            <a:r>
              <a:rPr lang="en-US" sz="1400" spc="-20" dirty="0" err="1">
                <a:latin typeface="Courier New" panose="02070309020205020404" pitchFamily="49" charset="0"/>
                <a:ea typeface="SimSun" panose="02010600030101010101" pitchFamily="2" charset="-122"/>
              </a:rPr>
              <a:t>alice.txt</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siddhartha.txt</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moby_dick.txt</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little_women.txt</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filename in filenames: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count_words</a:t>
            </a:r>
            <a:r>
              <a:rPr lang="en-US" sz="1400" spc="-20" dirty="0">
                <a:latin typeface="Courier New" panose="02070309020205020404" pitchFamily="49" charset="0"/>
                <a:ea typeface="SimSun" panose="02010600030101010101" pitchFamily="2" charset="-122"/>
              </a:rPr>
              <a:t>(filename)</a:t>
            </a:r>
          </a:p>
        </p:txBody>
      </p:sp>
      <p:sp>
        <p:nvSpPr>
          <p:cNvPr id="7" name="Rectangle 6"/>
          <p:cNvSpPr/>
          <p:nvPr/>
        </p:nvSpPr>
        <p:spPr>
          <a:xfrm>
            <a:off x="1097280" y="5387716"/>
            <a:ext cx="4971747" cy="989502"/>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The file alice.txt has about 29465 words.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The file moby_dick.txt has about 215830 words.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The file little_women.txt has about 189079 words.</a:t>
            </a:r>
          </a:p>
        </p:txBody>
      </p:sp>
    </p:spTree>
    <p:extLst>
      <p:ext uri="{BB962C8B-B14F-4D97-AF65-F5344CB8AC3E}">
        <p14:creationId xmlns:p14="http://schemas.microsoft.com/office/powerpoint/2010/main" val="637378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Quyết</a:t>
            </a:r>
            <a:r>
              <a:rPr lang="en-US" dirty="0"/>
              <a:t> </a:t>
            </a:r>
            <a:r>
              <a:rPr lang="en-US" dirty="0" err="1"/>
              <a:t>định</a:t>
            </a:r>
            <a:r>
              <a:rPr lang="en-US" dirty="0"/>
              <a:t> </a:t>
            </a:r>
            <a:r>
              <a:rPr lang="en-US" dirty="0" err="1"/>
              <a:t>lỗi</a:t>
            </a:r>
            <a:r>
              <a:rPr lang="en-US" dirty="0"/>
              <a:t> </a:t>
            </a:r>
            <a:r>
              <a:rPr lang="en-US" dirty="0" err="1"/>
              <a:t>nào</a:t>
            </a:r>
            <a:r>
              <a:rPr lang="en-US" dirty="0"/>
              <a:t> </a:t>
            </a:r>
            <a:r>
              <a:rPr lang="en-US" dirty="0" err="1"/>
              <a:t>cần</a:t>
            </a:r>
            <a:r>
              <a:rPr lang="en-US" dirty="0"/>
              <a:t> </a:t>
            </a:r>
            <a:r>
              <a:rPr lang="en-US" dirty="0" err="1"/>
              <a:t>báo</a:t>
            </a:r>
            <a:r>
              <a:rPr lang="en-US" dirty="0"/>
              <a:t> </a:t>
            </a:r>
            <a:r>
              <a:rPr lang="en-US" dirty="0" err="1"/>
              <a:t>cáo</a:t>
            </a:r>
            <a:endParaRPr lang="en-US" dirty="0"/>
          </a:p>
        </p:txBody>
      </p:sp>
      <p:sp>
        <p:nvSpPr>
          <p:cNvPr id="3" name="Content Placeholder 2"/>
          <p:cNvSpPr>
            <a:spLocks noGrp="1"/>
          </p:cNvSpPr>
          <p:nvPr>
            <p:ph idx="1"/>
          </p:nvPr>
        </p:nvSpPr>
        <p:spPr/>
        <p:txBody>
          <a:bodyPr/>
          <a:lstStyle/>
          <a:p>
            <a:r>
              <a:rPr lang="vi-VN"/>
              <a:t>Cung cấp cho người dùng thông tin mà họ không tìm kiếm có thể làm giảm khả năng sử dụng của chương trình của bạn. </a:t>
            </a:r>
            <a:endParaRPr lang="en-US"/>
          </a:p>
          <a:p>
            <a:r>
              <a:rPr lang="vi-VN"/>
              <a:t>Các cấu trúc xử lý lỗi của Python cung cấp cho ta khả năng kiểm soát tốt hơn đối với số lượng chia sẻ với người dùng khi có sự cố; tùy thuộc vào bạn để quyết định lượng thông tin cần chia sẻ.</a:t>
            </a:r>
            <a:endParaRPr lang="en-US"/>
          </a:p>
          <a:p>
            <a:r>
              <a:rPr lang="en-US"/>
              <a:t>M</a:t>
            </a:r>
            <a:r>
              <a:rPr lang="vi-VN"/>
              <a:t>ỗi khi chương trình phụ thuộc vào thứ gì đó bên ngoài, chẳng hạn như đầu vào của người dùng, sự tồn tại của tệp hoặc tính khả dụng của kết nối mạng, thì sẽ có khả năng xảy ra ngoại lệ. </a:t>
            </a:r>
            <a:endParaRPr lang="en-US"/>
          </a:p>
          <a:p>
            <a:r>
              <a:rPr lang="vi-VN"/>
              <a:t>Một chút kinh nghiệm sẽ giúp ta biết nơi đưa các khối xử lý ngoại lệ vào chương trình và mức độ báo cáo cho người dùng về các lỗi phát sinh.</a:t>
            </a:r>
            <a:endParaRPr lang="en-US"/>
          </a:p>
        </p:txBody>
      </p:sp>
    </p:spTree>
    <p:extLst>
      <p:ext uri="{BB962C8B-B14F-4D97-AF65-F5344CB8AC3E}">
        <p14:creationId xmlns:p14="http://schemas.microsoft.com/office/powerpoint/2010/main" val="2708914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Nội dung trong chương</a:t>
            </a:r>
            <a:endParaRPr lang="en-US" b="1" dirty="0"/>
          </a:p>
        </p:txBody>
      </p:sp>
      <p:sp>
        <p:nvSpPr>
          <p:cNvPr id="3" name="Content Placeholder 2"/>
          <p:cNvSpPr>
            <a:spLocks noGrp="1"/>
          </p:cNvSpPr>
          <p:nvPr>
            <p:ph idx="1"/>
          </p:nvPr>
        </p:nvSpPr>
        <p:spPr/>
        <p:txBody>
          <a:bodyPr/>
          <a:lstStyle/>
          <a:p>
            <a:r>
              <a:rPr lang="en-US" sz="2800" dirty="0" err="1">
                <a:latin typeface="Calibri Light" panose="020F0302020204030204" pitchFamily="34" charset="0"/>
                <a:cs typeface="Calibri Light" panose="020F0302020204030204" pitchFamily="34" charset="0"/>
              </a:rPr>
              <a:t>Đọc</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tệp</a:t>
            </a:r>
            <a:endParaRPr lang="en-US" sz="2800" dirty="0">
              <a:latin typeface="Calibri Light" panose="020F0302020204030204" pitchFamily="34" charset="0"/>
              <a:cs typeface="Calibri Light" panose="020F0302020204030204" pitchFamily="34" charset="0"/>
            </a:endParaRPr>
          </a:p>
          <a:p>
            <a:r>
              <a:rPr lang="en-US" sz="2800" dirty="0" err="1">
                <a:latin typeface="Calibri Light" panose="020F0302020204030204" pitchFamily="34" charset="0"/>
                <a:cs typeface="Calibri Light" panose="020F0302020204030204" pitchFamily="34" charset="0"/>
              </a:rPr>
              <a:t>Ghi</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tệp</a:t>
            </a:r>
            <a:endParaRPr lang="en-US" sz="2800" dirty="0">
              <a:latin typeface="Calibri Light" panose="020F0302020204030204" pitchFamily="34" charset="0"/>
              <a:cs typeface="Calibri Light" panose="020F0302020204030204" pitchFamily="34" charset="0"/>
            </a:endParaRPr>
          </a:p>
          <a:p>
            <a:r>
              <a:rPr lang="en-US" sz="2800" dirty="0" err="1">
                <a:latin typeface="Calibri Light" panose="020F0302020204030204" pitchFamily="34" charset="0"/>
                <a:cs typeface="Calibri Light" panose="020F0302020204030204" pitchFamily="34" charset="0"/>
              </a:rPr>
              <a:t>Ngoại</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lệ</a:t>
            </a:r>
            <a:endParaRPr lang="en-US" sz="2800" dirty="0">
              <a:latin typeface="Calibri Light" panose="020F0302020204030204" pitchFamily="34" charset="0"/>
              <a:cs typeface="Calibri Light" panose="020F0302020204030204" pitchFamily="34" charset="0"/>
            </a:endParaRPr>
          </a:p>
          <a:p>
            <a:r>
              <a:rPr lang="en-US" sz="2800" dirty="0" err="1">
                <a:latin typeface="Calibri Light" panose="020F0302020204030204" pitchFamily="34" charset="0"/>
                <a:cs typeface="Calibri Light" panose="020F0302020204030204" pitchFamily="34" charset="0"/>
              </a:rPr>
              <a:t>Lưu</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trữ</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dữ</a:t>
            </a:r>
            <a:r>
              <a:rPr lang="en-US" sz="2800" dirty="0">
                <a:latin typeface="Calibri Light" panose="020F0302020204030204" pitchFamily="34" charset="0"/>
                <a:cs typeface="Calibri Light" panose="020F0302020204030204" pitchFamily="34" charset="0"/>
              </a:rPr>
              <a:t> </a:t>
            </a:r>
            <a:r>
              <a:rPr lang="en-US" sz="2800" dirty="0" err="1">
                <a:latin typeface="Calibri Light" panose="020F0302020204030204" pitchFamily="34" charset="0"/>
                <a:cs typeface="Calibri Light" panose="020F0302020204030204" pitchFamily="34" charset="0"/>
              </a:rPr>
              <a:t>liệu</a:t>
            </a:r>
            <a:endParaRPr lang="en-US" sz="2800" dirty="0">
              <a:latin typeface="Calibri Light" panose="020F0302020204030204" pitchFamily="34" charset="0"/>
              <a:cs typeface="Calibri Light" panose="020F0302020204030204" pitchFamily="34" charset="0"/>
            </a:endParaRPr>
          </a:p>
          <a:p>
            <a:endParaRPr lang="vi-VN" sz="28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3197220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9.4. Lưu trữ dữ liệu</a:t>
            </a:r>
          </a:p>
        </p:txBody>
      </p:sp>
      <p:sp>
        <p:nvSpPr>
          <p:cNvPr id="3" name="Content Placeholder 2"/>
          <p:cNvSpPr>
            <a:spLocks noGrp="1"/>
          </p:cNvSpPr>
          <p:nvPr>
            <p:ph idx="1"/>
          </p:nvPr>
        </p:nvSpPr>
        <p:spPr/>
        <p:txBody>
          <a:bodyPr/>
          <a:lstStyle/>
          <a:p>
            <a:r>
              <a:rPr lang="vi-VN"/>
              <a:t>Mô-đun json cho phép kết xuất các cấu trúc dữ liệu Python đơn giản vào một tệp và tải dữ liệu từ tệp đó vào lần chạy chương trình tiếp theo. Ta cũng có thể sử dụng json để chia sẻ dữ liệu giữa các chương trình Python khác nhau. </a:t>
            </a:r>
            <a:endParaRPr lang="en-US"/>
          </a:p>
          <a:p>
            <a:r>
              <a:rPr lang="vi-VN"/>
              <a:t>Tốt hơn nữa, định dạng dữ liệu JSON không dành riêng cho Python, vì vậy ta có thể chia sẻ dữ liệu bạn lưu trữ ở định dạng JSON với những người làm việc bằng nhiều ngôn ngữ lập trình khác. Đó là một định dạng hữu ích và di động, đồng thời dễ học.</a:t>
            </a:r>
            <a:endParaRPr lang="en-US"/>
          </a:p>
        </p:txBody>
      </p:sp>
    </p:spTree>
    <p:extLst>
      <p:ext uri="{BB962C8B-B14F-4D97-AF65-F5344CB8AC3E}">
        <p14:creationId xmlns:p14="http://schemas.microsoft.com/office/powerpoint/2010/main" val="168993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 dụng json.dump() và json.load()</a:t>
            </a:r>
          </a:p>
        </p:txBody>
      </p:sp>
      <p:sp>
        <p:nvSpPr>
          <p:cNvPr id="3" name="Content Placeholder 2"/>
          <p:cNvSpPr>
            <a:spLocks noGrp="1"/>
          </p:cNvSpPr>
          <p:nvPr>
            <p:ph idx="1"/>
          </p:nvPr>
        </p:nvSpPr>
        <p:spPr>
          <a:xfrm>
            <a:off x="1066800" y="1675884"/>
            <a:ext cx="10058400" cy="1423448"/>
          </a:xfrm>
        </p:spPr>
        <p:txBody>
          <a:bodyPr/>
          <a:lstStyle/>
          <a:p>
            <a:r>
              <a:rPr lang="en-US" dirty="0"/>
              <a:t>V</a:t>
            </a:r>
            <a:r>
              <a:rPr lang="vi-VN" dirty="0"/>
              <a:t>iết một chương trình ngắn lưu trữ một tập hợp các số và một chương trình khác đọc những số này trở lại bộ nhớ. </a:t>
            </a:r>
            <a:endParaRPr lang="en-US" dirty="0"/>
          </a:p>
          <a:p>
            <a:r>
              <a:rPr lang="vi-VN" dirty="0"/>
              <a:t>Chương trình đầu tiên sẽ sử dụng json.dump() để lưu trữ tập hợp các số và chương trình thứ hai sẽ sử dụng json.load().</a:t>
            </a:r>
            <a:endParaRPr lang="en-US" dirty="0"/>
          </a:p>
        </p:txBody>
      </p:sp>
      <p:sp>
        <p:nvSpPr>
          <p:cNvPr id="7" name="Rectangle 6"/>
          <p:cNvSpPr/>
          <p:nvPr/>
        </p:nvSpPr>
        <p:spPr>
          <a:xfrm>
            <a:off x="1136392" y="3592348"/>
            <a:ext cx="3515180" cy="1630831"/>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json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numbers = [2, 3, 5, 7, 11, 13]</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a:t>
            </a:r>
            <a:r>
              <a:rPr lang="en-US" sz="1400" spc="-20" dirty="0" err="1">
                <a:latin typeface="Courier New" panose="02070309020205020404" pitchFamily="49" charset="0"/>
                <a:ea typeface="SimSun" panose="02010600030101010101" pitchFamily="2" charset="-122"/>
              </a:rPr>
              <a:t>numbers.json</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'w') as f: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json.dump</a:t>
            </a:r>
            <a:r>
              <a:rPr lang="en-US" sz="1400" spc="-20" dirty="0">
                <a:latin typeface="Courier New" panose="02070309020205020404" pitchFamily="49" charset="0"/>
                <a:ea typeface="SimSun" panose="02010600030101010101" pitchFamily="2" charset="-122"/>
              </a:rPr>
              <a:t>(numbers, f)</a:t>
            </a:r>
          </a:p>
        </p:txBody>
      </p:sp>
      <p:sp>
        <p:nvSpPr>
          <p:cNvPr id="9" name="Rectangle 8"/>
          <p:cNvSpPr/>
          <p:nvPr/>
        </p:nvSpPr>
        <p:spPr>
          <a:xfrm>
            <a:off x="7413765" y="3407682"/>
            <a:ext cx="2140330" cy="369332"/>
          </a:xfrm>
          <a:prstGeom prst="rect">
            <a:avLst/>
          </a:prstGeom>
        </p:spPr>
        <p:txBody>
          <a:bodyPr wrap="none">
            <a:spAutoFit/>
          </a:bodyPr>
          <a:lstStyle/>
          <a:p>
            <a:r>
              <a:rPr lang="en-US">
                <a:latin typeface="Times New Roman" panose="02020603050405020304" pitchFamily="18" charset="0"/>
                <a:ea typeface="SimSun" panose="02010600030101010101" pitchFamily="2" charset="-122"/>
              </a:rPr>
              <a:t>1. nhập mô-đun json </a:t>
            </a:r>
            <a:endParaRPr lang="en-US"/>
          </a:p>
        </p:txBody>
      </p:sp>
      <p:sp>
        <p:nvSpPr>
          <p:cNvPr id="11" name="Rectangle 10"/>
          <p:cNvSpPr/>
          <p:nvPr/>
        </p:nvSpPr>
        <p:spPr>
          <a:xfrm>
            <a:off x="7413765" y="3910409"/>
            <a:ext cx="2717411" cy="369332"/>
          </a:xfrm>
          <a:prstGeom prst="rect">
            <a:avLst/>
          </a:prstGeom>
        </p:spPr>
        <p:txBody>
          <a:bodyPr wrap="none">
            <a:spAutoFit/>
          </a:bodyPr>
          <a:lstStyle/>
          <a:p>
            <a:r>
              <a:rPr lang="en-US">
                <a:latin typeface="Times New Roman" panose="02020603050405020304" pitchFamily="18" charset="0"/>
                <a:ea typeface="SimSun" panose="02010600030101010101" pitchFamily="2" charset="-122"/>
              </a:rPr>
              <a:t>2. tạo một danh sách các số</a:t>
            </a:r>
            <a:endParaRPr lang="en-US"/>
          </a:p>
        </p:txBody>
      </p:sp>
      <p:sp>
        <p:nvSpPr>
          <p:cNvPr id="13" name="Rectangle 12"/>
          <p:cNvSpPr/>
          <p:nvPr/>
        </p:nvSpPr>
        <p:spPr>
          <a:xfrm>
            <a:off x="7413765" y="4407763"/>
            <a:ext cx="3088349"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3. mở tệp ở chế độ ghi, cho phép json ghi dữ liệu </a:t>
            </a:r>
            <a:endParaRPr lang="en-US"/>
          </a:p>
        </p:txBody>
      </p:sp>
      <p:sp>
        <p:nvSpPr>
          <p:cNvPr id="15" name="Rectangle 14"/>
          <p:cNvSpPr/>
          <p:nvPr/>
        </p:nvSpPr>
        <p:spPr>
          <a:xfrm>
            <a:off x="7413765" y="5182116"/>
            <a:ext cx="3711435"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4. sử dụng hàm json.dump() để lưu trữ danh sách</a:t>
            </a:r>
            <a:endParaRPr lang="en-US"/>
          </a:p>
        </p:txBody>
      </p:sp>
      <p:cxnSp>
        <p:nvCxnSpPr>
          <p:cNvPr id="17" name="Straight Arrow Connector 16"/>
          <p:cNvCxnSpPr>
            <a:endCxn id="9" idx="1"/>
          </p:cNvCxnSpPr>
          <p:nvPr/>
        </p:nvCxnSpPr>
        <p:spPr>
          <a:xfrm flipV="1">
            <a:off x="2766128" y="3592348"/>
            <a:ext cx="4647637" cy="18466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1" idx="1"/>
          </p:cNvCxnSpPr>
          <p:nvPr/>
        </p:nvCxnSpPr>
        <p:spPr>
          <a:xfrm flipV="1">
            <a:off x="4505916" y="4095075"/>
            <a:ext cx="2907849" cy="707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482988" y="4337331"/>
            <a:ext cx="2629911" cy="6473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5" idx="1"/>
          </p:cNvCxnSpPr>
          <p:nvPr/>
        </p:nvCxnSpPr>
        <p:spPr>
          <a:xfrm>
            <a:off x="4085130" y="5054094"/>
            <a:ext cx="3328635" cy="45118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2"/>
          <a:stretch>
            <a:fillRect/>
          </a:stretch>
        </p:blipFill>
        <p:spPr>
          <a:xfrm>
            <a:off x="1136391" y="5433891"/>
            <a:ext cx="3885246" cy="1212736"/>
          </a:xfrm>
          <a:prstGeom prst="rect">
            <a:avLst/>
          </a:prstGeom>
        </p:spPr>
      </p:pic>
    </p:spTree>
    <p:extLst>
      <p:ext uri="{BB962C8B-B14F-4D97-AF65-F5344CB8AC3E}">
        <p14:creationId xmlns:p14="http://schemas.microsoft.com/office/powerpoint/2010/main" val="2036460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json.dump() và json.load()</a:t>
            </a:r>
          </a:p>
        </p:txBody>
      </p:sp>
      <p:sp>
        <p:nvSpPr>
          <p:cNvPr id="3" name="Content Placeholder 2"/>
          <p:cNvSpPr>
            <a:spLocks noGrp="1"/>
          </p:cNvSpPr>
          <p:nvPr>
            <p:ph idx="1"/>
          </p:nvPr>
        </p:nvSpPr>
        <p:spPr>
          <a:xfrm>
            <a:off x="1097280" y="1845734"/>
            <a:ext cx="10058400" cy="525232"/>
          </a:xfrm>
        </p:spPr>
        <p:txBody>
          <a:bodyPr/>
          <a:lstStyle/>
          <a:p>
            <a:r>
              <a:rPr lang="en-US"/>
              <a:t>V</a:t>
            </a:r>
            <a:r>
              <a:rPr lang="vi-VN"/>
              <a:t>iết một chương trình sử dụng json.load() để đọc lại danh sách trong bộ nhớ:</a:t>
            </a:r>
            <a:endParaRPr lang="en-US"/>
          </a:p>
        </p:txBody>
      </p:sp>
      <p:sp>
        <p:nvSpPr>
          <p:cNvPr id="7" name="Rectangle 6"/>
          <p:cNvSpPr/>
          <p:nvPr/>
        </p:nvSpPr>
        <p:spPr>
          <a:xfrm>
            <a:off x="1097280" y="3163659"/>
            <a:ext cx="3151039" cy="1630831"/>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json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a:t>
            </a:r>
            <a:r>
              <a:rPr lang="en-US" sz="1400" spc="-20" dirty="0" err="1">
                <a:latin typeface="Courier New" panose="02070309020205020404" pitchFamily="49" charset="0"/>
                <a:ea typeface="SimSun" panose="02010600030101010101" pitchFamily="2" charset="-122"/>
              </a:rPr>
              <a:t>numbers.json</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as f: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numbers = </a:t>
            </a:r>
            <a:r>
              <a:rPr lang="en-US" sz="1400" spc="-20" dirty="0" err="1">
                <a:latin typeface="Courier New" panose="02070309020205020404" pitchFamily="49" charset="0"/>
                <a:ea typeface="SimSun" panose="02010600030101010101" pitchFamily="2" charset="-122"/>
              </a:rPr>
              <a:t>json.load</a:t>
            </a:r>
            <a:r>
              <a:rPr lang="en-US" sz="1400" spc="-20" dirty="0">
                <a:latin typeface="Courier New" panose="02070309020205020404" pitchFamily="49" charset="0"/>
                <a:ea typeface="SimSun" panose="02010600030101010101" pitchFamily="2" charset="-122"/>
              </a:rPr>
              <a:t>(f)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print(numbers)</a:t>
            </a:r>
          </a:p>
        </p:txBody>
      </p:sp>
      <p:sp>
        <p:nvSpPr>
          <p:cNvPr id="9" name="Rectangle 8"/>
          <p:cNvSpPr/>
          <p:nvPr/>
        </p:nvSpPr>
        <p:spPr>
          <a:xfrm>
            <a:off x="6580538" y="3119736"/>
            <a:ext cx="2242922" cy="369332"/>
          </a:xfrm>
          <a:prstGeom prst="rect">
            <a:avLst/>
          </a:prstGeom>
        </p:spPr>
        <p:txBody>
          <a:bodyPr wrap="none">
            <a:spAutoFit/>
          </a:bodyPr>
          <a:lstStyle/>
          <a:p>
            <a:r>
              <a:rPr lang="en-US">
                <a:latin typeface="Times New Roman" panose="02020603050405020304" pitchFamily="18" charset="0"/>
                <a:ea typeface="SimSun" panose="02010600030101010101" pitchFamily="2" charset="-122"/>
              </a:rPr>
              <a:t>1. mở nó ở chế độ đọc</a:t>
            </a:r>
            <a:endParaRPr lang="en-US"/>
          </a:p>
        </p:txBody>
      </p:sp>
      <p:sp>
        <p:nvSpPr>
          <p:cNvPr id="11" name="Rectangle 10"/>
          <p:cNvSpPr/>
          <p:nvPr/>
        </p:nvSpPr>
        <p:spPr>
          <a:xfrm>
            <a:off x="6580538" y="3489068"/>
            <a:ext cx="4575142" cy="923330"/>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2. sử dụng hàm json.load() để tải thông tin được lưu trữ trong number.json và chúng ta gán nó vào biến numbers</a:t>
            </a:r>
            <a:endParaRPr lang="en-US"/>
          </a:p>
        </p:txBody>
      </p:sp>
      <p:sp>
        <p:nvSpPr>
          <p:cNvPr id="13" name="Rectangle 12"/>
          <p:cNvSpPr/>
          <p:nvPr/>
        </p:nvSpPr>
        <p:spPr>
          <a:xfrm>
            <a:off x="6580538" y="4520772"/>
            <a:ext cx="3506088" cy="369332"/>
          </a:xfrm>
          <a:prstGeom prst="rect">
            <a:avLst/>
          </a:prstGeom>
        </p:spPr>
        <p:txBody>
          <a:bodyPr wrap="none">
            <a:spAutoFit/>
          </a:bodyPr>
          <a:lstStyle/>
          <a:p>
            <a:r>
              <a:rPr lang="en-US">
                <a:latin typeface="Times New Roman" panose="02020603050405020304" pitchFamily="18" charset="0"/>
                <a:ea typeface="SimSun" panose="02010600030101010101" pitchFamily="2" charset="-122"/>
              </a:rPr>
              <a:t>3. in danh sách các số đã khôi phục </a:t>
            </a:r>
            <a:endParaRPr lang="en-US"/>
          </a:p>
        </p:txBody>
      </p:sp>
      <p:cxnSp>
        <p:nvCxnSpPr>
          <p:cNvPr id="15" name="Straight Arrow Connector 14"/>
          <p:cNvCxnSpPr>
            <a:endCxn id="9" idx="1"/>
          </p:cNvCxnSpPr>
          <p:nvPr/>
        </p:nvCxnSpPr>
        <p:spPr>
          <a:xfrm flipV="1">
            <a:off x="3843717" y="3304402"/>
            <a:ext cx="2736821" cy="67467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046018" y="3688891"/>
            <a:ext cx="2534520" cy="64811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1"/>
          </p:cNvCxnSpPr>
          <p:nvPr/>
        </p:nvCxnSpPr>
        <p:spPr>
          <a:xfrm>
            <a:off x="2864581" y="4612135"/>
            <a:ext cx="3715957" cy="9330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97280" y="5261198"/>
            <a:ext cx="2121093"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 3, 5, 7, 11, 13]</a:t>
            </a:r>
          </a:p>
        </p:txBody>
      </p:sp>
    </p:spTree>
    <p:extLst>
      <p:ext uri="{BB962C8B-B14F-4D97-AF65-F5344CB8AC3E}">
        <p14:creationId xmlns:p14="http://schemas.microsoft.com/office/powerpoint/2010/main" val="1465448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dirty="0">
                <a:latin typeface="Calibri Light" panose="020F0302020204030204" pitchFamily="34" charset="0"/>
                <a:cs typeface="Calibri Light" panose="020F0302020204030204" pitchFamily="34" charset="0"/>
              </a:rPr>
              <a:t>Lưu và đọc dữ liệu do người dùng tạo</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66799" y="1577827"/>
            <a:ext cx="10649919" cy="759901"/>
          </a:xfrm>
        </p:spPr>
        <p:txBody>
          <a:bodyPr/>
          <a:lstStyle/>
          <a:p>
            <a:r>
              <a:rPr lang="en-US" dirty="0" err="1"/>
              <a:t>Ví</a:t>
            </a:r>
            <a:r>
              <a:rPr lang="en-US" dirty="0"/>
              <a:t> </a:t>
            </a:r>
            <a:r>
              <a:rPr lang="en-US" dirty="0" err="1"/>
              <a:t>dụ</a:t>
            </a:r>
            <a:r>
              <a:rPr lang="en-US" dirty="0"/>
              <a:t>: </a:t>
            </a:r>
            <a:r>
              <a:rPr lang="vi-VN" dirty="0"/>
              <a:t>nhắc người dùng tên của họ trong lần đầu tiên họ chạy một chương trình và sau đó ghi nhớ tên của họ khi họ chạy lại chương trình.</a:t>
            </a:r>
            <a:endParaRPr lang="en-US" dirty="0"/>
          </a:p>
        </p:txBody>
      </p:sp>
      <p:sp>
        <p:nvSpPr>
          <p:cNvPr id="7" name="Rectangle 6"/>
          <p:cNvSpPr/>
          <p:nvPr/>
        </p:nvSpPr>
        <p:spPr>
          <a:xfrm>
            <a:off x="1360750" y="2798344"/>
            <a:ext cx="8362309" cy="196361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json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username = input("What is your name?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a:t>
            </a:r>
            <a:r>
              <a:rPr lang="en-US" sz="1400" spc="-20" dirty="0" err="1">
                <a:latin typeface="Courier New" panose="02070309020205020404" pitchFamily="49" charset="0"/>
                <a:ea typeface="SimSun" panose="02010600030101010101" pitchFamily="2" charset="-122"/>
              </a:rPr>
              <a:t>username.json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'w')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json.dump</a:t>
            </a:r>
            <a:r>
              <a:rPr lang="en-US" sz="1400" spc="-20" dirty="0">
                <a:latin typeface="Courier New" panose="02070309020205020404" pitchFamily="49" charset="0"/>
                <a:ea typeface="SimSun" panose="02010600030101010101" pitchFamily="2" charset="-122"/>
              </a:rPr>
              <a:t>(username,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f"We'll</a:t>
            </a:r>
            <a:r>
              <a:rPr lang="en-US" sz="1400" spc="-20" dirty="0">
                <a:latin typeface="Courier New" panose="02070309020205020404" pitchFamily="49" charset="0"/>
                <a:ea typeface="SimSun" panose="02010600030101010101" pitchFamily="2" charset="-122"/>
              </a:rPr>
              <a:t> remember you when you come back, {username}!")</a:t>
            </a:r>
          </a:p>
        </p:txBody>
      </p:sp>
      <p:sp>
        <p:nvSpPr>
          <p:cNvPr id="9" name="Rectangle 8"/>
          <p:cNvSpPr/>
          <p:nvPr/>
        </p:nvSpPr>
        <p:spPr>
          <a:xfrm>
            <a:off x="1360750" y="4823858"/>
            <a:ext cx="6096000" cy="649024"/>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What is your name? </a:t>
            </a:r>
            <a:r>
              <a:rPr lang="en-US" sz="1400" b="1" spc="-20">
                <a:solidFill>
                  <a:srgbClr val="A6A6A6"/>
                </a:solidFill>
                <a:latin typeface="Consolas" panose="020B0609020204030204" pitchFamily="49" charset="0"/>
                <a:ea typeface="SimSun" panose="02010600030101010101" pitchFamily="2" charset="-122"/>
                <a:cs typeface="Times New Roman" panose="02020603050405020304" pitchFamily="18" charset="0"/>
              </a:rPr>
              <a:t>Eric</a:t>
            </a: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We'll remember you when you come back, Eric!</a:t>
            </a:r>
          </a:p>
        </p:txBody>
      </p:sp>
    </p:spTree>
    <p:extLst>
      <p:ext uri="{BB962C8B-B14F-4D97-AF65-F5344CB8AC3E}">
        <p14:creationId xmlns:p14="http://schemas.microsoft.com/office/powerpoint/2010/main" val="1960465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Lưu và đọc dữ liệu do người dùng tạo</a:t>
            </a:r>
            <a:endParaRPr lang="en-US"/>
          </a:p>
        </p:txBody>
      </p:sp>
      <p:sp>
        <p:nvSpPr>
          <p:cNvPr id="3" name="Content Placeholder 2"/>
          <p:cNvSpPr>
            <a:spLocks noGrp="1"/>
          </p:cNvSpPr>
          <p:nvPr>
            <p:ph idx="1"/>
          </p:nvPr>
        </p:nvSpPr>
        <p:spPr>
          <a:xfrm>
            <a:off x="1097280" y="1845734"/>
            <a:ext cx="10058400" cy="492864"/>
          </a:xfrm>
        </p:spPr>
        <p:txBody>
          <a:bodyPr/>
          <a:lstStyle/>
          <a:p>
            <a:r>
              <a:rPr lang="en-US"/>
              <a:t>V</a:t>
            </a:r>
            <a:r>
              <a:rPr lang="vi-VN"/>
              <a:t>iết một chương trình mới chào mừng người dùng có tên đã được lưu trữ:</a:t>
            </a:r>
            <a:endParaRPr lang="en-US"/>
          </a:p>
        </p:txBody>
      </p:sp>
      <p:sp>
        <p:nvSpPr>
          <p:cNvPr id="7" name="Rectangle 6"/>
          <p:cNvSpPr/>
          <p:nvPr/>
        </p:nvSpPr>
        <p:spPr>
          <a:xfrm>
            <a:off x="1484738" y="2841901"/>
            <a:ext cx="6096000" cy="1630831"/>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json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a:t>
            </a:r>
            <a:r>
              <a:rPr lang="en-US" sz="1400" spc="-20" dirty="0" err="1">
                <a:latin typeface="Courier New" panose="02070309020205020404" pitchFamily="49" charset="0"/>
                <a:ea typeface="SimSun" panose="02010600030101010101" pitchFamily="2" charset="-122"/>
              </a:rPr>
              <a:t>username.json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username = </a:t>
            </a:r>
            <a:r>
              <a:rPr lang="en-US" sz="1400" spc="-20" dirty="0" err="1">
                <a:latin typeface="Courier New" panose="02070309020205020404" pitchFamily="49" charset="0"/>
                <a:ea typeface="SimSun" panose="02010600030101010101" pitchFamily="2" charset="-122"/>
              </a:rPr>
              <a:t>json.load</a:t>
            </a:r>
            <a:r>
              <a:rPr lang="en-US" sz="1400" spc="-20" dirty="0">
                <a:latin typeface="Courier New" panose="02070309020205020404" pitchFamily="49" charset="0"/>
                <a:ea typeface="SimSun" panose="02010600030101010101" pitchFamily="2" charset="-122"/>
              </a:rPr>
              <a:t>(f)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f"Welcome</a:t>
            </a:r>
            <a:r>
              <a:rPr lang="en-US" sz="1400" spc="-20" dirty="0">
                <a:latin typeface="Courier New" panose="02070309020205020404" pitchFamily="49" charset="0"/>
                <a:ea typeface="SimSun" panose="02010600030101010101" pitchFamily="2" charset="-122"/>
              </a:rPr>
              <a:t> back, {username}!")</a:t>
            </a:r>
          </a:p>
        </p:txBody>
      </p:sp>
      <p:sp>
        <p:nvSpPr>
          <p:cNvPr id="9" name="Rectangle 8"/>
          <p:cNvSpPr/>
          <p:nvPr/>
        </p:nvSpPr>
        <p:spPr>
          <a:xfrm>
            <a:off x="1484737" y="4519403"/>
            <a:ext cx="8362309"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Chúng ta sử dụng json.load() để đọc thông tin được lưu trữ trong username.json và gán nó cho biến username, sau đó in ra: </a:t>
            </a:r>
            <a:endParaRPr lang="en-US"/>
          </a:p>
        </p:txBody>
      </p:sp>
      <p:sp>
        <p:nvSpPr>
          <p:cNvPr id="11" name="Rectangle 10"/>
          <p:cNvSpPr/>
          <p:nvPr/>
        </p:nvSpPr>
        <p:spPr>
          <a:xfrm>
            <a:off x="1484737" y="5212405"/>
            <a:ext cx="2024272"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Welcome back, Eric!</a:t>
            </a:r>
          </a:p>
        </p:txBody>
      </p:sp>
    </p:spTree>
    <p:extLst>
      <p:ext uri="{BB962C8B-B14F-4D97-AF65-F5344CB8AC3E}">
        <p14:creationId xmlns:p14="http://schemas.microsoft.com/office/powerpoint/2010/main" val="3150032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Dùng try-except để gộp 2 phần</a:t>
            </a:r>
          </a:p>
        </p:txBody>
      </p:sp>
      <p:sp>
        <p:nvSpPr>
          <p:cNvPr id="5" name="Rectangle 4"/>
          <p:cNvSpPr/>
          <p:nvPr/>
        </p:nvSpPr>
        <p:spPr>
          <a:xfrm>
            <a:off x="216976" y="1737360"/>
            <a:ext cx="10699180" cy="4561249"/>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json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Load the username, if it has been stored previously.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Otherwise, prompt for the username and store it.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a:t>
            </a:r>
            <a:r>
              <a:rPr lang="en-US" sz="1400" spc="-20" dirty="0" err="1">
                <a:latin typeface="Courier New" panose="02070309020205020404" pitchFamily="49" charset="0"/>
                <a:ea typeface="SimSun" panose="02010600030101010101" pitchFamily="2" charset="-122"/>
              </a:rPr>
              <a:t>username.json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try: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with open(filename)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username = </a:t>
            </a:r>
            <a:r>
              <a:rPr lang="en-US" sz="1400" spc="-20" dirty="0" err="1">
                <a:latin typeface="Courier New" panose="02070309020205020404" pitchFamily="49" charset="0"/>
                <a:ea typeface="SimSun" panose="02010600030101010101" pitchFamily="2" charset="-122"/>
              </a:rPr>
              <a:t>json.load</a:t>
            </a:r>
            <a:r>
              <a:rPr lang="en-US" sz="1400" spc="-20" dirty="0">
                <a:latin typeface="Courier New" panose="02070309020205020404" pitchFamily="49" charset="0"/>
                <a:ea typeface="SimSun" panose="02010600030101010101" pitchFamily="2" charset="-122"/>
              </a:rPr>
              <a:t>(f)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except </a:t>
            </a:r>
            <a:r>
              <a:rPr lang="en-US" sz="1400" spc="-20" dirty="0" err="1">
                <a:latin typeface="Courier New" panose="02070309020205020404" pitchFamily="49" charset="0"/>
                <a:ea typeface="SimSun" panose="02010600030101010101" pitchFamily="2" charset="-122"/>
              </a:rPr>
              <a:t>FileNotFoundError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username = input("What is your name?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with open(filename, 'w') as f: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json.dump</a:t>
            </a:r>
            <a:r>
              <a:rPr lang="en-US" sz="1400" spc="-20" dirty="0">
                <a:latin typeface="Courier New" panose="02070309020205020404" pitchFamily="49" charset="0"/>
                <a:ea typeface="SimSun" panose="02010600030101010101" pitchFamily="2" charset="-122"/>
              </a:rPr>
              <a:t>(username,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f"We'll</a:t>
            </a:r>
            <a:r>
              <a:rPr lang="en-US" sz="1400" spc="-20" dirty="0">
                <a:latin typeface="Courier New" panose="02070309020205020404" pitchFamily="49" charset="0"/>
                <a:ea typeface="SimSun" panose="02010600030101010101" pitchFamily="2" charset="-122"/>
              </a:rPr>
              <a:t> remember you when you come back, {username}!")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f"Welcome</a:t>
            </a:r>
            <a:r>
              <a:rPr lang="en-US" sz="1400" spc="-20" dirty="0">
                <a:latin typeface="Courier New" panose="02070309020205020404" pitchFamily="49" charset="0"/>
                <a:ea typeface="SimSun" panose="02010600030101010101" pitchFamily="2" charset="-122"/>
              </a:rPr>
              <a:t> back, {username}!")</a:t>
            </a:r>
          </a:p>
        </p:txBody>
      </p:sp>
      <p:sp>
        <p:nvSpPr>
          <p:cNvPr id="7" name="Rectangle 6"/>
          <p:cNvSpPr/>
          <p:nvPr/>
        </p:nvSpPr>
        <p:spPr>
          <a:xfrm>
            <a:off x="7727894" y="2855718"/>
            <a:ext cx="4464106"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What is your name? </a:t>
            </a:r>
            <a:r>
              <a:rPr lang="en-US" sz="1400" b="1" spc="-20">
                <a:solidFill>
                  <a:srgbClr val="A6A6A6"/>
                </a:solidFill>
                <a:latin typeface="Consolas" panose="020B0609020204030204" pitchFamily="49" charset="0"/>
                <a:ea typeface="SimSun" panose="02010600030101010101" pitchFamily="2" charset="-122"/>
                <a:cs typeface="Times New Roman" panose="02020603050405020304" pitchFamily="18" charset="0"/>
              </a:rPr>
              <a:t>Eric</a:t>
            </a: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We'll remember you when you come back, Eric!</a:t>
            </a:r>
          </a:p>
        </p:txBody>
      </p:sp>
      <p:sp>
        <p:nvSpPr>
          <p:cNvPr id="9" name="Rectangle 8"/>
          <p:cNvSpPr/>
          <p:nvPr/>
        </p:nvSpPr>
        <p:spPr>
          <a:xfrm>
            <a:off x="7727894" y="3677334"/>
            <a:ext cx="2024272"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Welcome back, Eric!</a:t>
            </a:r>
          </a:p>
        </p:txBody>
      </p:sp>
      <p:sp>
        <p:nvSpPr>
          <p:cNvPr id="10" name="Rectangle 9"/>
          <p:cNvSpPr/>
          <p:nvPr/>
        </p:nvSpPr>
        <p:spPr>
          <a:xfrm>
            <a:off x="7727894" y="2397958"/>
            <a:ext cx="813684" cy="307777"/>
          </a:xfrm>
          <a:prstGeom prst="rect">
            <a:avLst/>
          </a:prstGeom>
        </p:spPr>
        <p:txBody>
          <a:bodyPr wrap="none">
            <a:spAutoFit/>
          </a:bodyPr>
          <a:lstStyle/>
          <a:p>
            <a:r>
              <a:rPr lang="en-US" sz="1400" b="1" spc="-20">
                <a:latin typeface="Courier New" panose="02070309020205020404" pitchFamily="49" charset="0"/>
                <a:ea typeface="SimSun" panose="02010600030101010101" pitchFamily="2" charset="-122"/>
              </a:rPr>
              <a:t>Ouput:</a:t>
            </a:r>
            <a:endParaRPr lang="en-US" sz="1400" b="1"/>
          </a:p>
        </p:txBody>
      </p:sp>
    </p:spTree>
    <p:extLst>
      <p:ext uri="{BB962C8B-B14F-4D97-AF65-F5344CB8AC3E}">
        <p14:creationId xmlns:p14="http://schemas.microsoft.com/office/powerpoint/2010/main" val="3520193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Tái cấu trúc</a:t>
            </a:r>
          </a:p>
        </p:txBody>
      </p:sp>
      <p:sp>
        <p:nvSpPr>
          <p:cNvPr id="3" name="Content Placeholder 2"/>
          <p:cNvSpPr>
            <a:spLocks noGrp="1"/>
          </p:cNvSpPr>
          <p:nvPr>
            <p:ph idx="1"/>
          </p:nvPr>
        </p:nvSpPr>
        <p:spPr>
          <a:xfrm>
            <a:off x="1097279" y="1845734"/>
            <a:ext cx="10611895" cy="436220"/>
          </a:xfrm>
        </p:spPr>
        <p:txBody>
          <a:bodyPr/>
          <a:lstStyle/>
          <a:p>
            <a:r>
              <a:rPr lang="en-US"/>
              <a:t>Tái cấu trúc lại remember_me.py bằng cách chuyển phần lớn logic của nó vào một hoặc nhiều hàm. </a:t>
            </a:r>
          </a:p>
        </p:txBody>
      </p:sp>
      <p:sp>
        <p:nvSpPr>
          <p:cNvPr id="5" name="Rectangle 4"/>
          <p:cNvSpPr/>
          <p:nvPr/>
        </p:nvSpPr>
        <p:spPr>
          <a:xfrm>
            <a:off x="1196985" y="2621456"/>
            <a:ext cx="9798029" cy="423654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greet_user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"""Greet the user by name."""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filename = '</a:t>
            </a:r>
            <a:r>
              <a:rPr lang="en-US" sz="1400" spc="-20" dirty="0" err="1">
                <a:latin typeface="Courier New" panose="02070309020205020404" pitchFamily="49" charset="0"/>
                <a:ea typeface="SimSun" panose="02010600030101010101" pitchFamily="2" charset="-122"/>
              </a:rPr>
              <a:t>username.json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try: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with open(filename)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username = </a:t>
            </a:r>
            <a:r>
              <a:rPr lang="en-US" sz="1400" spc="-20" dirty="0" err="1">
                <a:latin typeface="Courier New" panose="02070309020205020404" pitchFamily="49" charset="0"/>
                <a:ea typeface="SimSun" panose="02010600030101010101" pitchFamily="2" charset="-122"/>
              </a:rPr>
              <a:t>json.load</a:t>
            </a:r>
            <a:r>
              <a:rPr lang="en-US" sz="1400" spc="-20" dirty="0">
                <a:latin typeface="Courier New" panose="02070309020205020404" pitchFamily="49" charset="0"/>
                <a:ea typeface="SimSun" panose="02010600030101010101" pitchFamily="2" charset="-122"/>
              </a:rPr>
              <a:t>(f)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except </a:t>
            </a:r>
            <a:r>
              <a:rPr lang="en-US" sz="1400" spc="-20" dirty="0" err="1">
                <a:latin typeface="Courier New" panose="02070309020205020404" pitchFamily="49" charset="0"/>
                <a:ea typeface="SimSun" panose="02010600030101010101" pitchFamily="2" charset="-122"/>
              </a:rPr>
              <a:t>FileNotFoundError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username = input("What is your name?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with open(filename, 'w')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json.dump</a:t>
            </a:r>
            <a:r>
              <a:rPr lang="en-US" sz="1400" spc="-20" dirty="0">
                <a:latin typeface="Courier New" panose="02070309020205020404" pitchFamily="49" charset="0"/>
                <a:ea typeface="SimSun" panose="02010600030101010101" pitchFamily="2" charset="-122"/>
              </a:rPr>
              <a:t>(username,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f"We'll</a:t>
            </a:r>
            <a:r>
              <a:rPr lang="en-US" sz="1400" spc="-20" dirty="0">
                <a:latin typeface="Courier New" panose="02070309020205020404" pitchFamily="49" charset="0"/>
                <a:ea typeface="SimSun" panose="02010600030101010101" pitchFamily="2" charset="-122"/>
              </a:rPr>
              <a:t> remember you when you come back, {username}!")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f"Welcome</a:t>
            </a:r>
            <a:r>
              <a:rPr lang="en-US" sz="1400" spc="-20" dirty="0">
                <a:latin typeface="Courier New" panose="02070309020205020404" pitchFamily="49" charset="0"/>
                <a:ea typeface="SimSun" panose="02010600030101010101" pitchFamily="2" charset="-122"/>
              </a:rPr>
              <a:t> back, {username}!")</a:t>
            </a:r>
          </a:p>
        </p:txBody>
      </p:sp>
    </p:spTree>
    <p:extLst>
      <p:ext uri="{BB962C8B-B14F-4D97-AF65-F5344CB8AC3E}">
        <p14:creationId xmlns:p14="http://schemas.microsoft.com/office/powerpoint/2010/main" val="2135538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Tái cấu trúc (2)</a:t>
            </a:r>
          </a:p>
        </p:txBody>
      </p:sp>
      <p:sp>
        <p:nvSpPr>
          <p:cNvPr id="3" name="Content Placeholder 2"/>
          <p:cNvSpPr>
            <a:spLocks noGrp="1"/>
          </p:cNvSpPr>
          <p:nvPr>
            <p:ph idx="1"/>
          </p:nvPr>
        </p:nvSpPr>
        <p:spPr>
          <a:xfrm>
            <a:off x="1066799" y="1604281"/>
            <a:ext cx="10680915" cy="444312"/>
          </a:xfrm>
        </p:spPr>
        <p:txBody>
          <a:bodyPr/>
          <a:lstStyle/>
          <a:p>
            <a:r>
              <a:rPr lang="en-US" dirty="0"/>
              <a:t>D</a:t>
            </a:r>
            <a:r>
              <a:rPr lang="vi-VN" dirty="0"/>
              <a:t>i chuyển code để truy xuất tên người dùng được lưu trữ sang một chức năng riêng biệt</a:t>
            </a:r>
            <a:endParaRPr lang="en-US" dirty="0"/>
          </a:p>
        </p:txBody>
      </p:sp>
      <p:sp>
        <p:nvSpPr>
          <p:cNvPr id="7" name="Rectangle 6"/>
          <p:cNvSpPr/>
          <p:nvPr/>
        </p:nvSpPr>
        <p:spPr>
          <a:xfrm>
            <a:off x="207156" y="2690015"/>
            <a:ext cx="5174048" cy="3254352"/>
          </a:xfrm>
          <a:prstGeom prst="rect">
            <a:avLst/>
          </a:prstGeom>
        </p:spPr>
        <p:txBody>
          <a:bodyPr wrap="square">
            <a:spAutoFit/>
          </a:bodyPr>
          <a:lstStyle/>
          <a:p>
            <a:pPr algn="just">
              <a:lnSpc>
                <a:spcPct val="115000"/>
              </a:lnSpc>
              <a:spcBef>
                <a:spcPts val="300"/>
              </a:spcBef>
              <a:spcAft>
                <a:spcPts val="300"/>
              </a:spcAft>
            </a:pPr>
            <a:r>
              <a:rPr lang="en-US" sz="1400" i="1" spc="-20" dirty="0">
                <a:latin typeface="Courier New" panose="02070309020205020404" pitchFamily="49" charset="0"/>
                <a:ea typeface="SimSun" panose="02010600030101010101" pitchFamily="2" charset="-122"/>
              </a:rPr>
              <a:t>def </a:t>
            </a:r>
            <a:r>
              <a:rPr lang="en-US" sz="1400" i="1" spc="-20" dirty="0" err="1">
                <a:latin typeface="Courier New" panose="02070309020205020404" pitchFamily="49" charset="0"/>
                <a:ea typeface="SimSun" panose="02010600030101010101" pitchFamily="2" charset="-122"/>
              </a:rPr>
              <a:t>get_stored_username</a:t>
            </a:r>
            <a:r>
              <a:rPr lang="en-US" sz="1400" i="1"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"""Get stored username if available."""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filename = '</a:t>
            </a:r>
            <a:r>
              <a:rPr lang="en-US" sz="1400" spc="-20" dirty="0" err="1">
                <a:latin typeface="Courier New" panose="02070309020205020404" pitchFamily="49" charset="0"/>
                <a:ea typeface="SimSun" panose="02010600030101010101" pitchFamily="2" charset="-122"/>
              </a:rPr>
              <a:t>username.json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try: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with open(filename)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username = </a:t>
            </a:r>
            <a:r>
              <a:rPr lang="en-US" sz="1400" spc="-20" dirty="0" err="1">
                <a:latin typeface="Courier New" panose="02070309020205020404" pitchFamily="49" charset="0"/>
                <a:ea typeface="SimSun" panose="02010600030101010101" pitchFamily="2" charset="-122"/>
              </a:rPr>
              <a:t>json.load</a:t>
            </a:r>
            <a:r>
              <a:rPr lang="en-US" sz="1400" spc="-20" dirty="0">
                <a:latin typeface="Courier New" panose="02070309020205020404" pitchFamily="49" charset="0"/>
                <a:ea typeface="SimSun" panose="02010600030101010101" pitchFamily="2" charset="-122"/>
              </a:rPr>
              <a:t>(f)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except </a:t>
            </a:r>
            <a:r>
              <a:rPr lang="en-US" sz="1400" spc="-20" dirty="0" err="1">
                <a:latin typeface="Courier New" panose="02070309020205020404" pitchFamily="49" charset="0"/>
                <a:ea typeface="SimSun" panose="02010600030101010101" pitchFamily="2" charset="-122"/>
              </a:rPr>
              <a:t>FileNotFoundError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None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username</a:t>
            </a:r>
          </a:p>
        </p:txBody>
      </p:sp>
      <p:sp>
        <p:nvSpPr>
          <p:cNvPr id="9" name="Rectangle 8"/>
          <p:cNvSpPr/>
          <p:nvPr/>
        </p:nvSpPr>
        <p:spPr>
          <a:xfrm>
            <a:off x="5381204" y="2403782"/>
            <a:ext cx="6489812" cy="382681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greet_user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"""Greet the user by name."""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username = </a:t>
            </a:r>
            <a:r>
              <a:rPr lang="en-US" sz="1400" spc="-20" dirty="0" err="1">
                <a:latin typeface="Courier New" panose="02070309020205020404" pitchFamily="49" charset="0"/>
                <a:ea typeface="SimSun" panose="02010600030101010101" pitchFamily="2" charset="-122"/>
              </a:rPr>
              <a:t>get_stored_username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username: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f"Welcome</a:t>
            </a:r>
            <a:r>
              <a:rPr lang="en-US" sz="1400" spc="-20" dirty="0">
                <a:latin typeface="Courier New" panose="02070309020205020404" pitchFamily="49" charset="0"/>
                <a:ea typeface="SimSun" panose="02010600030101010101" pitchFamily="2" charset="-122"/>
              </a:rPr>
              <a:t> back, {username}!")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else: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username = input("What is your name?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filename = '</a:t>
            </a:r>
            <a:r>
              <a:rPr lang="en-US" sz="1400" spc="-20" dirty="0" err="1">
                <a:latin typeface="Courier New" panose="02070309020205020404" pitchFamily="49" charset="0"/>
                <a:ea typeface="SimSun" panose="02010600030101010101" pitchFamily="2" charset="-122"/>
              </a:rPr>
              <a:t>username.json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with open(filename, 'w')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json.dump</a:t>
            </a:r>
            <a:r>
              <a:rPr lang="en-US" sz="1400" spc="-20" dirty="0">
                <a:latin typeface="Courier New" panose="02070309020205020404" pitchFamily="49" charset="0"/>
                <a:ea typeface="SimSun" panose="02010600030101010101" pitchFamily="2" charset="-122"/>
              </a:rPr>
              <a:t>(username,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f"We'll</a:t>
            </a:r>
            <a:r>
              <a:rPr lang="en-US" sz="1400" spc="-20" dirty="0">
                <a:latin typeface="Courier New" panose="02070309020205020404" pitchFamily="49" charset="0"/>
                <a:ea typeface="SimSun" panose="02010600030101010101" pitchFamily="2" charset="-122"/>
              </a:rPr>
              <a:t> remember you when 			you come back, {username}!")</a:t>
            </a:r>
          </a:p>
        </p:txBody>
      </p:sp>
      <p:cxnSp>
        <p:nvCxnSpPr>
          <p:cNvPr id="11" name="Straight Arrow Connector 10"/>
          <p:cNvCxnSpPr/>
          <p:nvPr/>
        </p:nvCxnSpPr>
        <p:spPr>
          <a:xfrm>
            <a:off x="3131618" y="2824120"/>
            <a:ext cx="4296870" cy="28322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75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Tái cấu trúc (3)</a:t>
            </a:r>
          </a:p>
        </p:txBody>
      </p:sp>
      <p:sp>
        <p:nvSpPr>
          <p:cNvPr id="3" name="Content Placeholder 2"/>
          <p:cNvSpPr>
            <a:spLocks noGrp="1"/>
          </p:cNvSpPr>
          <p:nvPr>
            <p:ph idx="1"/>
          </p:nvPr>
        </p:nvSpPr>
        <p:spPr>
          <a:xfrm>
            <a:off x="1097280" y="1845734"/>
            <a:ext cx="10058400" cy="759901"/>
          </a:xfrm>
        </p:spPr>
        <p:txBody>
          <a:bodyPr>
            <a:normAutofit fontScale="70000" lnSpcReduction="20000"/>
          </a:bodyPr>
          <a:lstStyle/>
          <a:p>
            <a:r>
              <a:rPr lang="en-US"/>
              <a:t>T</a:t>
            </a:r>
            <a:r>
              <a:rPr lang="vi-VN"/>
              <a:t>hêm một khối code nữa ra khỏi greet_user(). Nếu tên người dùng không tồn tại, di chuyển code nhắc nhập tên người dùng mới sang một chức năng dành riêng cho mục đích đó:</a:t>
            </a:r>
            <a:endParaRPr lang="en-US"/>
          </a:p>
        </p:txBody>
      </p:sp>
      <p:sp>
        <p:nvSpPr>
          <p:cNvPr id="7" name="Rectangle 6"/>
          <p:cNvSpPr/>
          <p:nvPr/>
        </p:nvSpPr>
        <p:spPr>
          <a:xfrm>
            <a:off x="508345" y="2605635"/>
            <a:ext cx="5084496" cy="981423"/>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get_stored_username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"""Get stored username if available."""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 </a:t>
            </a:r>
          </a:p>
        </p:txBody>
      </p:sp>
      <p:sp>
        <p:nvSpPr>
          <p:cNvPr id="9" name="Rectangle 8"/>
          <p:cNvSpPr/>
          <p:nvPr/>
        </p:nvSpPr>
        <p:spPr>
          <a:xfrm>
            <a:off x="508345" y="3757507"/>
            <a:ext cx="6096000" cy="2280240"/>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get_new_username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"""Prompt for a new username."""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username = input("What is your name?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filename = '</a:t>
            </a:r>
            <a:r>
              <a:rPr lang="en-US" sz="1400" spc="-20" dirty="0" err="1">
                <a:latin typeface="Courier New" panose="02070309020205020404" pitchFamily="49" charset="0"/>
                <a:ea typeface="SimSun" panose="02010600030101010101" pitchFamily="2" charset="-122"/>
              </a:rPr>
              <a:t>username.json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with open(filename, 'w') as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json.dump</a:t>
            </a:r>
            <a:r>
              <a:rPr lang="en-US" sz="1400" spc="-20" dirty="0">
                <a:latin typeface="Courier New" panose="02070309020205020404" pitchFamily="49" charset="0"/>
                <a:ea typeface="SimSun" panose="02010600030101010101" pitchFamily="2" charset="-122"/>
              </a:rPr>
              <a:t>(username, 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username</a:t>
            </a:r>
          </a:p>
        </p:txBody>
      </p:sp>
      <p:sp>
        <p:nvSpPr>
          <p:cNvPr id="11" name="Rectangle 10"/>
          <p:cNvSpPr/>
          <p:nvPr/>
        </p:nvSpPr>
        <p:spPr>
          <a:xfrm>
            <a:off x="6270687" y="2663662"/>
            <a:ext cx="5739951" cy="317740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def </a:t>
            </a:r>
            <a:r>
              <a:rPr lang="en-US" sz="1400" spc="-20" dirty="0" err="1">
                <a:latin typeface="Courier New" panose="02070309020205020404" pitchFamily="49" charset="0"/>
                <a:ea typeface="SimSun" panose="02010600030101010101" pitchFamily="2" charset="-122"/>
              </a:rPr>
              <a:t>greet_user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"""Greet the user by name."""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username = </a:t>
            </a:r>
            <a:r>
              <a:rPr lang="en-US" sz="1400" spc="-20" dirty="0" err="1">
                <a:latin typeface="Courier New" panose="02070309020205020404" pitchFamily="49" charset="0"/>
                <a:ea typeface="SimSun" panose="02010600030101010101" pitchFamily="2" charset="-122"/>
              </a:rPr>
              <a:t>get_stored_username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username: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f"Welcome</a:t>
            </a:r>
            <a:r>
              <a:rPr lang="en-US" sz="1400" spc="-20" dirty="0">
                <a:latin typeface="Courier New" panose="02070309020205020404" pitchFamily="49" charset="0"/>
                <a:ea typeface="SimSun" panose="02010600030101010101" pitchFamily="2" charset="-122"/>
              </a:rPr>
              <a:t> back, {username}!")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username = </a:t>
            </a:r>
            <a:r>
              <a:rPr lang="en-US" sz="1400" spc="-20" dirty="0" err="1">
                <a:latin typeface="Courier New" panose="02070309020205020404" pitchFamily="49" charset="0"/>
                <a:ea typeface="SimSun" panose="02010600030101010101" pitchFamily="2" charset="-122"/>
              </a:rPr>
              <a:t>get_new_username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f"We'll</a:t>
            </a:r>
            <a:r>
              <a:rPr lang="en-US" sz="1400" spc="-20" dirty="0">
                <a:latin typeface="Courier New" panose="02070309020205020404" pitchFamily="49" charset="0"/>
                <a:ea typeface="SimSun" panose="02010600030101010101" pitchFamily="2" charset="-122"/>
              </a:rPr>
              <a:t> remember you when you come back, {username}!")</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greet_user</a:t>
            </a:r>
            <a:r>
              <a:rPr lang="en-US" sz="1400" b="1" spc="-20" dirty="0">
                <a:latin typeface="Courier New" panose="02070309020205020404" pitchFamily="49" charset="0"/>
                <a:ea typeface="SimSun" panose="02010600030101010101" pitchFamily="2" charset="-122"/>
              </a:rPr>
              <a:t>()</a:t>
            </a:r>
          </a:p>
        </p:txBody>
      </p:sp>
    </p:spTree>
    <p:extLst>
      <p:ext uri="{BB962C8B-B14F-4D97-AF65-F5344CB8AC3E}">
        <p14:creationId xmlns:p14="http://schemas.microsoft.com/office/powerpoint/2010/main" val="4251078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Kết chương</a:t>
            </a:r>
          </a:p>
        </p:txBody>
      </p:sp>
      <p:sp>
        <p:nvSpPr>
          <p:cNvPr id="3" name="Content Placeholder 2"/>
          <p:cNvSpPr>
            <a:spLocks noGrp="1"/>
          </p:cNvSpPr>
          <p:nvPr>
            <p:ph idx="1"/>
          </p:nvPr>
        </p:nvSpPr>
        <p:spPr/>
        <p:txBody>
          <a:bodyPr/>
          <a:lstStyle/>
          <a:p>
            <a:r>
              <a:rPr lang="vi-VN"/>
              <a:t>Trong chương này, chúng ta đã học cách làm việc với tệp. Ta đã học cách đọc một toàn bộ tệp cùng một lúc và đọc qua nội dung của tệp từng dòng một. Ta đã học cách ghi vào tệp và nối văn bản vào cuối tệp. Ta cũng đọc về các ngoại lệ và cách xử lý các ngoại lệ mà ta có thể gặp trong các chương trình của mình. Cuối cùng, ta đã học được cách lưu trữ cấu trúc dữ liệu Python để có thể lưu thông tin mà người dùng cung cấp, ngăn họ phải bắt đầu lại mỗi lần chạy chương trình.</a:t>
            </a:r>
            <a:endParaRPr lang="en-US"/>
          </a:p>
        </p:txBody>
      </p:sp>
    </p:spTree>
    <p:extLst>
      <p:ext uri="{BB962C8B-B14F-4D97-AF65-F5344CB8AC3E}">
        <p14:creationId xmlns:p14="http://schemas.microsoft.com/office/powerpoint/2010/main" val="254313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9.1. Đọc từ file</a:t>
            </a:r>
          </a:p>
        </p:txBody>
      </p:sp>
      <p:sp>
        <p:nvSpPr>
          <p:cNvPr id="3" name="Content Placeholder 2"/>
          <p:cNvSpPr>
            <a:spLocks noGrp="1"/>
          </p:cNvSpPr>
          <p:nvPr>
            <p:ph idx="1"/>
          </p:nvPr>
        </p:nvSpPr>
        <p:spPr/>
        <p:txBody>
          <a:bodyPr/>
          <a:lstStyle/>
          <a:p>
            <a:r>
              <a:rPr lang="vi-VN"/>
              <a:t>Một lượng dữ liệu đáng kinh ngạc có sẵn trong các tệp văn bản. Tệp văn bản có thể chứa dữ liệu thời tiết, dữ liệu giao thông, dữ liệu kinh tế xã hội, tác phẩm văn học, v.v. </a:t>
            </a:r>
            <a:endParaRPr lang="en-US"/>
          </a:p>
          <a:p>
            <a:r>
              <a:rPr lang="vi-VN"/>
              <a:t>Đọc từ một tệp đặc biệt hữu ích trong các ứng dụng phân tích dữ liệu, nhưng nó cũng có thể áp dụng cho bất kỳ trường hợp nào ta muốn phân tích hoặc sửa đổi thông tin được lưu trữ trong tệp. Ví dụ: chúng ta có thể viết một chương trình đọc nội dung của một tệp văn bản và viết lại tệp với định dạng cho phép trình duyệt hiển thị nó.</a:t>
            </a:r>
          </a:p>
          <a:p>
            <a:r>
              <a:rPr lang="vi-VN"/>
              <a:t>Khi ta muốn làm việc với thông tin trong tệp văn bản, bước đầu tiên là đọc tệp đó vào bộ nhớ. Ta có thể đọc toàn bộ nội dung của tệp hoặc bạn có thể làm việc trên tệp từng dòng một.</a:t>
            </a:r>
          </a:p>
          <a:p>
            <a:endParaRPr lang="en-US"/>
          </a:p>
        </p:txBody>
      </p:sp>
    </p:spTree>
    <p:extLst>
      <p:ext uri="{BB962C8B-B14F-4D97-AF65-F5344CB8AC3E}">
        <p14:creationId xmlns:p14="http://schemas.microsoft.com/office/powerpoint/2010/main" val="913504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Bài tập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13784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Đọc toàn bộ tệp</a:t>
            </a:r>
          </a:p>
        </p:txBody>
      </p:sp>
      <p:sp>
        <p:nvSpPr>
          <p:cNvPr id="3" name="Content Placeholder 2"/>
          <p:cNvSpPr>
            <a:spLocks noGrp="1"/>
          </p:cNvSpPr>
          <p:nvPr>
            <p:ph idx="1"/>
          </p:nvPr>
        </p:nvSpPr>
        <p:spPr>
          <a:xfrm>
            <a:off x="1097280" y="1845734"/>
            <a:ext cx="6266472" cy="840822"/>
          </a:xfrm>
        </p:spPr>
        <p:txBody>
          <a:bodyPr/>
          <a:lstStyle/>
          <a:p>
            <a:r>
              <a:rPr lang="en-US"/>
              <a:t>Bắt đầu với một tệp chứa số pi đến 30 chữ số thập phân, với 10 chữ số thập phân trên mỗi dòng:</a:t>
            </a:r>
          </a:p>
        </p:txBody>
      </p:sp>
      <p:sp>
        <p:nvSpPr>
          <p:cNvPr id="5" name="Rectangle 4"/>
          <p:cNvSpPr/>
          <p:nvPr/>
        </p:nvSpPr>
        <p:spPr>
          <a:xfrm>
            <a:off x="9955002" y="2408018"/>
            <a:ext cx="1629196" cy="1201867"/>
          </a:xfrm>
          <a:prstGeom prst="rect">
            <a:avLst/>
          </a:prstGeom>
        </p:spPr>
        <p:txBody>
          <a:bodyPr wrap="square">
            <a:spAutoFit/>
          </a:bodyPr>
          <a:lstStyle/>
          <a:p>
            <a:pPr algn="r">
              <a:lnSpc>
                <a:spcPct val="115000"/>
              </a:lnSpc>
              <a:spcBef>
                <a:spcPts val="300"/>
              </a:spcBef>
              <a:spcAft>
                <a:spcPts val="300"/>
              </a:spcAft>
            </a:pPr>
            <a:r>
              <a:rPr lang="en-US" spc="-20" dirty="0">
                <a:latin typeface="Times New Roman" panose="02020603050405020304" pitchFamily="18" charset="0"/>
                <a:ea typeface="SimSun" panose="02010600030101010101" pitchFamily="2" charset="-122"/>
              </a:rPr>
              <a:t>3.1415926535</a:t>
            </a:r>
          </a:p>
          <a:p>
            <a:pPr algn="r">
              <a:lnSpc>
                <a:spcPct val="115000"/>
              </a:lnSpc>
              <a:spcBef>
                <a:spcPts val="300"/>
              </a:spcBef>
              <a:spcAft>
                <a:spcPts val="300"/>
              </a:spcAft>
            </a:pPr>
            <a:r>
              <a:rPr lang="en-US" spc="-20" dirty="0">
                <a:latin typeface="Times New Roman" panose="02020603050405020304" pitchFamily="18" charset="0"/>
                <a:ea typeface="SimSun" panose="02010600030101010101" pitchFamily="2" charset="-122"/>
              </a:rPr>
              <a:t>8979323846</a:t>
            </a:r>
          </a:p>
          <a:p>
            <a:pPr algn="r">
              <a:lnSpc>
                <a:spcPct val="115000"/>
              </a:lnSpc>
              <a:spcBef>
                <a:spcPts val="300"/>
              </a:spcBef>
              <a:spcAft>
                <a:spcPts val="300"/>
              </a:spcAft>
            </a:pPr>
            <a:r>
              <a:rPr lang="en-US" spc="-20" dirty="0">
                <a:latin typeface="Times New Roman" panose="02020603050405020304" pitchFamily="18" charset="0"/>
                <a:ea typeface="SimSun" panose="02010600030101010101" pitchFamily="2" charset="-122"/>
              </a:rPr>
              <a:t>2643383279</a:t>
            </a:r>
          </a:p>
        </p:txBody>
      </p:sp>
      <p:sp>
        <p:nvSpPr>
          <p:cNvPr id="7" name="Rectangle 6"/>
          <p:cNvSpPr/>
          <p:nvPr/>
        </p:nvSpPr>
        <p:spPr>
          <a:xfrm>
            <a:off x="9922121" y="1856988"/>
            <a:ext cx="1415772" cy="369332"/>
          </a:xfrm>
          <a:prstGeom prst="rect">
            <a:avLst/>
          </a:prstGeom>
        </p:spPr>
        <p:txBody>
          <a:bodyPr wrap="none">
            <a:spAutoFit/>
          </a:bodyPr>
          <a:lstStyle/>
          <a:p>
            <a:r>
              <a:rPr lang="en-US" b="1" dirty="0" err="1">
                <a:latin typeface="Times New Roman" panose="02020603050405020304" pitchFamily="18" charset="0"/>
                <a:ea typeface="SimSun" panose="02010600030101010101" pitchFamily="2" charset="-122"/>
              </a:rPr>
              <a:t>pi_digits.txt</a:t>
            </a:r>
            <a:r>
              <a:rPr lang="en-US" b="1" dirty="0">
                <a:latin typeface="Times New Roman" panose="02020603050405020304" pitchFamily="18" charset="0"/>
                <a:ea typeface="SimSun" panose="02010600030101010101" pitchFamily="2" charset="-122"/>
              </a:rPr>
              <a:t> </a:t>
            </a:r>
            <a:endParaRPr lang="en-US" b="1" dirty="0"/>
          </a:p>
        </p:txBody>
      </p:sp>
      <p:sp>
        <p:nvSpPr>
          <p:cNvPr id="9" name="Rectangle 8"/>
          <p:cNvSpPr/>
          <p:nvPr/>
        </p:nvSpPr>
        <p:spPr>
          <a:xfrm>
            <a:off x="1267752" y="3119174"/>
            <a:ext cx="6096000" cy="981423"/>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a:t>
            </a:r>
            <a:r>
              <a:rPr lang="en-US" sz="1400" spc="-20" dirty="0" err="1">
                <a:latin typeface="Courier New" panose="02070309020205020404" pitchFamily="49" charset="0"/>
                <a:ea typeface="SimSun" panose="02010600030101010101" pitchFamily="2" charset="-122"/>
              </a:rPr>
              <a:t>pi_digits.txt</a:t>
            </a:r>
            <a:r>
              <a:rPr lang="en-US" sz="1400" spc="-20" dirty="0">
                <a:latin typeface="Courier New" panose="02070309020205020404" pitchFamily="49" charset="0"/>
                <a:ea typeface="SimSun" panose="02010600030101010101" pitchFamily="2" charset="-122"/>
              </a:rPr>
              <a:t>') as </a:t>
            </a:r>
            <a:r>
              <a:rPr lang="en-US" sz="1400" spc="-20" dirty="0" err="1">
                <a:latin typeface="Courier New" panose="02070309020205020404" pitchFamily="49" charset="0"/>
                <a:ea typeface="SimSun" panose="02010600030101010101" pitchFamily="2" charset="-122"/>
              </a:rPr>
              <a:t>file_object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contents = </a:t>
            </a:r>
            <a:r>
              <a:rPr lang="en-US" sz="1400" spc="-20" dirty="0" err="1">
                <a:latin typeface="Courier New" panose="02070309020205020404" pitchFamily="49" charset="0"/>
                <a:ea typeface="SimSun" panose="02010600030101010101" pitchFamily="2" charset="-122"/>
              </a:rPr>
              <a:t>file_object.read</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print(contents)</a:t>
            </a:r>
          </a:p>
        </p:txBody>
      </p:sp>
      <p:sp>
        <p:nvSpPr>
          <p:cNvPr id="11" name="Rectangle 10"/>
          <p:cNvSpPr/>
          <p:nvPr/>
        </p:nvSpPr>
        <p:spPr>
          <a:xfrm>
            <a:off x="1097280" y="4241629"/>
            <a:ext cx="8386585"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Hàm open() cần một đối số: tên của tệp bạn muốn mở. Python tìm kiếm tệp này trong thư mục lưu trữ chương trình hiện đang được thực thi. </a:t>
            </a:r>
            <a:endParaRPr lang="en-US"/>
          </a:p>
        </p:txBody>
      </p:sp>
      <p:sp>
        <p:nvSpPr>
          <p:cNvPr id="13" name="Rectangle 12"/>
          <p:cNvSpPr/>
          <p:nvPr/>
        </p:nvSpPr>
        <p:spPr>
          <a:xfrm>
            <a:off x="1097280" y="5001903"/>
            <a:ext cx="8262507" cy="923330"/>
          </a:xfrm>
          <a:prstGeom prst="rect">
            <a:avLst/>
          </a:prstGeom>
        </p:spPr>
        <p:txBody>
          <a:bodyPr wrap="square">
            <a:spAutoFit/>
          </a:bodyPr>
          <a:lstStyle/>
          <a:p>
            <a:r>
              <a:rPr lang="en-US" i="1" dirty="0">
                <a:latin typeface="Times New Roman" panose="02020603050405020304" pitchFamily="18" charset="0"/>
                <a:ea typeface="SimSun" panose="02010600030101010101" pitchFamily="2" charset="-122"/>
              </a:rPr>
              <a:t>open('</a:t>
            </a:r>
            <a:r>
              <a:rPr lang="en-US" i="1" dirty="0" err="1">
                <a:latin typeface="Times New Roman" panose="02020603050405020304" pitchFamily="18" charset="0"/>
                <a:ea typeface="SimSun" panose="02010600030101010101" pitchFamily="2" charset="-122"/>
              </a:rPr>
              <a:t>pi_digits.txt</a:t>
            </a:r>
            <a:r>
              <a:rPr lang="en-US" i="1"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trả</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về</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tượng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đại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diện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pi_digits.txt</a:t>
            </a:r>
            <a:r>
              <a:rPr lang="en-US" dirty="0">
                <a:latin typeface="Times New Roman" panose="02020603050405020304" pitchFamily="18" charset="0"/>
                <a:ea typeface="SimSun" panose="02010600030101010101" pitchFamily="2" charset="-122"/>
              </a:rPr>
              <a:t>. Python </a:t>
            </a:r>
            <a:r>
              <a:rPr lang="en-US" dirty="0" err="1">
                <a:latin typeface="Times New Roman" panose="02020603050405020304" pitchFamily="18" charset="0"/>
                <a:ea typeface="SimSun" panose="02010600030101010101" pitchFamily="2" charset="-122"/>
              </a:rPr>
              <a:t>chỉ</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tượng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file_object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tượng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chúng</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sẽ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việc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sau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trong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trình</a:t>
            </a:r>
            <a:r>
              <a:rPr lang="en-US" dirty="0">
                <a:latin typeface="Times New Roman" panose="02020603050405020304" pitchFamily="18" charset="0"/>
                <a:ea typeface="SimSun" panose="02010600030101010101" pitchFamily="2" charset="-122"/>
              </a:rPr>
              <a:t>.</a:t>
            </a:r>
            <a:endParaRPr lang="en-US" dirty="0"/>
          </a:p>
        </p:txBody>
      </p:sp>
      <p:sp>
        <p:nvSpPr>
          <p:cNvPr id="15" name="Rectangle 14"/>
          <p:cNvSpPr/>
          <p:nvPr/>
        </p:nvSpPr>
        <p:spPr>
          <a:xfrm>
            <a:off x="1097280" y="5925233"/>
            <a:ext cx="8475932" cy="646331"/>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Sử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dụng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thức</a:t>
            </a:r>
            <a:r>
              <a:rPr lang="en-US" dirty="0">
                <a:latin typeface="Times New Roman" panose="02020603050405020304" pitchFamily="18" charset="0"/>
                <a:ea typeface="SimSun" panose="02010600030101010101" pitchFamily="2" charset="-122"/>
              </a:rPr>
              <a:t> </a:t>
            </a:r>
            <a:r>
              <a:rPr lang="en-US" i="1" dirty="0">
                <a:latin typeface="Times New Roman" panose="02020603050405020304" pitchFamily="18" charset="0"/>
                <a:ea typeface="SimSun" panose="02010600030101010101" pitchFamily="2" charset="-122"/>
              </a:rPr>
              <a:t>read() </a:t>
            </a:r>
            <a:r>
              <a:rPr lang="en-US" dirty="0" err="1">
                <a:latin typeface="Times New Roman" panose="02020603050405020304" pitchFamily="18" charset="0"/>
                <a:ea typeface="SimSun" panose="02010600030101010101" pitchFamily="2" charset="-122"/>
              </a:rPr>
              <a:t>trong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thứ</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hai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trình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đọc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toàn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bộ</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nội</a:t>
            </a:r>
            <a:r>
              <a:rPr lang="en-US" dirty="0">
                <a:latin typeface="Times New Roman" panose="02020603050405020304" pitchFamily="18" charset="0"/>
                <a:ea typeface="SimSun" panose="02010600030101010101" pitchFamily="2" charset="-122"/>
              </a:rPr>
              <a:t> dung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tệp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lưu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trữ</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dưới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chuỗi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dài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trong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nội</a:t>
            </a:r>
            <a:r>
              <a:rPr lang="en-US" dirty="0">
                <a:latin typeface="Times New Roman" panose="02020603050405020304" pitchFamily="18" charset="0"/>
                <a:ea typeface="SimSun" panose="02010600030101010101" pitchFamily="2" charset="-122"/>
              </a:rPr>
              <a:t> dung.</a:t>
            </a:r>
            <a:endParaRPr lang="en-US" dirty="0"/>
          </a:p>
        </p:txBody>
      </p:sp>
      <p:sp>
        <p:nvSpPr>
          <p:cNvPr id="17" name="Rectangle 16"/>
          <p:cNvSpPr/>
          <p:nvPr/>
        </p:nvSpPr>
        <p:spPr>
          <a:xfrm>
            <a:off x="10251799" y="4564794"/>
            <a:ext cx="1685841" cy="989502"/>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3.1415926535</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8979323846</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2643383279</a:t>
            </a:r>
          </a:p>
        </p:txBody>
      </p:sp>
      <p:sp>
        <p:nvSpPr>
          <p:cNvPr id="18" name="Rectangle 17"/>
          <p:cNvSpPr/>
          <p:nvPr/>
        </p:nvSpPr>
        <p:spPr>
          <a:xfrm>
            <a:off x="10358138" y="4084270"/>
            <a:ext cx="979755" cy="369332"/>
          </a:xfrm>
          <a:prstGeom prst="rect">
            <a:avLst/>
          </a:prstGeom>
        </p:spPr>
        <p:txBody>
          <a:bodyPr wrap="none">
            <a:spAutoFit/>
          </a:bodyPr>
          <a:lstStyle/>
          <a:p>
            <a:r>
              <a:rPr lang="en-US" b="1" dirty="0">
                <a:latin typeface="Times New Roman" panose="02020603050405020304" pitchFamily="18" charset="0"/>
                <a:ea typeface="SimSun" panose="02010600030101010101" pitchFamily="2" charset="-122"/>
              </a:rPr>
              <a:t>Output:</a:t>
            </a:r>
            <a:endParaRPr lang="en-US" b="1" dirty="0"/>
          </a:p>
        </p:txBody>
      </p:sp>
    </p:spTree>
    <p:extLst>
      <p:ext uri="{BB962C8B-B14F-4D97-AF65-F5344CB8AC3E}">
        <p14:creationId xmlns:p14="http://schemas.microsoft.com/office/powerpoint/2010/main" val="229866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Đọc toàn bộ tệp</a:t>
            </a:r>
          </a:p>
        </p:txBody>
      </p:sp>
      <p:sp>
        <p:nvSpPr>
          <p:cNvPr id="3" name="Content Placeholder 2"/>
          <p:cNvSpPr>
            <a:spLocks noGrp="1"/>
          </p:cNvSpPr>
          <p:nvPr>
            <p:ph idx="1"/>
          </p:nvPr>
        </p:nvSpPr>
        <p:spPr>
          <a:xfrm>
            <a:off x="1097280" y="1845734"/>
            <a:ext cx="10058400" cy="1423448"/>
          </a:xfrm>
        </p:spPr>
        <p:txBody>
          <a:bodyPr/>
          <a:lstStyle/>
          <a:p>
            <a:r>
              <a:rPr lang="vi-VN"/>
              <a:t>Sự khác biệt duy nhất giữa đầu ra này và tệp gốc là thêm dòng trống ở cuối đầu ra. Dòng trống xuất hiện vì read() trả về một chuỗi trống khi nó đến cuối tệp; chuỗi trống này hiển thị dưới dạng một dòng trống. </a:t>
            </a:r>
            <a:endParaRPr lang="en-US"/>
          </a:p>
          <a:p>
            <a:r>
              <a:rPr lang="vi-VN"/>
              <a:t>Nếu muốn loại bỏ dòng trống thừa, ta có thể sử dụng rstrip() trong lệnh gọi print():</a:t>
            </a:r>
            <a:endParaRPr lang="en-US"/>
          </a:p>
        </p:txBody>
      </p:sp>
      <p:sp>
        <p:nvSpPr>
          <p:cNvPr id="5" name="Rectangle 4"/>
          <p:cNvSpPr/>
          <p:nvPr/>
        </p:nvSpPr>
        <p:spPr>
          <a:xfrm>
            <a:off x="1531233" y="4017952"/>
            <a:ext cx="6096000" cy="981423"/>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a:t>
            </a:r>
            <a:r>
              <a:rPr lang="en-US" sz="1400" spc="-20" dirty="0" err="1">
                <a:latin typeface="Courier New" panose="02070309020205020404" pitchFamily="49" charset="0"/>
                <a:ea typeface="SimSun" panose="02010600030101010101" pitchFamily="2" charset="-122"/>
              </a:rPr>
              <a:t>pi_digits.txt</a:t>
            </a:r>
            <a:r>
              <a:rPr lang="en-US" sz="1400" spc="-20" dirty="0">
                <a:latin typeface="Courier New" panose="02070309020205020404" pitchFamily="49" charset="0"/>
                <a:ea typeface="SimSun" panose="02010600030101010101" pitchFamily="2" charset="-122"/>
              </a:rPr>
              <a:t>') as </a:t>
            </a:r>
            <a:r>
              <a:rPr lang="en-US" sz="1400" spc="-20" dirty="0" err="1">
                <a:latin typeface="Courier New" panose="02070309020205020404" pitchFamily="49" charset="0"/>
                <a:ea typeface="SimSun" panose="02010600030101010101" pitchFamily="2" charset="-122"/>
              </a:rPr>
              <a:t>file_object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contents = </a:t>
            </a:r>
            <a:r>
              <a:rPr lang="en-US" sz="1400" spc="-20" dirty="0" err="1">
                <a:latin typeface="Courier New" panose="02070309020205020404" pitchFamily="49" charset="0"/>
                <a:ea typeface="SimSun" panose="02010600030101010101" pitchFamily="2" charset="-122"/>
              </a:rPr>
              <a:t>file_object.read</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contents.rstrip</a:t>
            </a:r>
            <a:r>
              <a:rPr lang="en-US" sz="1400" spc="-20" dirty="0">
                <a:latin typeface="Courier New" panose="02070309020205020404" pitchFamily="49" charset="0"/>
                <a:ea typeface="SimSun" panose="02010600030101010101" pitchFamily="2" charset="-122"/>
              </a:rPr>
              <a:t>())</a:t>
            </a:r>
          </a:p>
        </p:txBody>
      </p:sp>
      <p:sp>
        <p:nvSpPr>
          <p:cNvPr id="7" name="Rectangle 6"/>
          <p:cNvSpPr/>
          <p:nvPr/>
        </p:nvSpPr>
        <p:spPr>
          <a:xfrm>
            <a:off x="1531233" y="5337723"/>
            <a:ext cx="1686380" cy="989502"/>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3.1415926535</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8979323846</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2643383279</a:t>
            </a:r>
          </a:p>
        </p:txBody>
      </p:sp>
    </p:spTree>
    <p:extLst>
      <p:ext uri="{BB962C8B-B14F-4D97-AF65-F5344CB8AC3E}">
        <p14:creationId xmlns:p14="http://schemas.microsoft.com/office/powerpoint/2010/main" val="350074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a:latin typeface="Calibri Light" panose="020F0302020204030204" pitchFamily="34" charset="0"/>
                <a:cs typeface="Calibri Light" panose="020F0302020204030204" pitchFamily="34" charset="0"/>
              </a:rPr>
              <a:t>Đường dẫn tệp</a:t>
            </a:r>
            <a:endParaRPr lang="en-US">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97280" y="1845734"/>
            <a:ext cx="10058400" cy="1115951"/>
          </a:xfrm>
        </p:spPr>
        <p:txBody>
          <a:bodyPr/>
          <a:lstStyle/>
          <a:p>
            <a:r>
              <a:rPr lang="vi-VN"/>
              <a:t>Để Python mở các tệp từ một thư mục khác với thư mục nơi tệp chương trình được lưu trữ, cần cung cấp một đường dẫn tệp, đường dẫn này cho Python biết để tìm kiếm ở một vị trí cụ thể trên hệ thống.</a:t>
            </a:r>
            <a:endParaRPr lang="en-US"/>
          </a:p>
        </p:txBody>
      </p:sp>
      <p:sp>
        <p:nvSpPr>
          <p:cNvPr id="5" name="Rectangle 4"/>
          <p:cNvSpPr/>
          <p:nvPr/>
        </p:nvSpPr>
        <p:spPr>
          <a:xfrm>
            <a:off x="1314255" y="3059668"/>
            <a:ext cx="2973891" cy="369332"/>
          </a:xfrm>
          <a:prstGeom prst="rect">
            <a:avLst/>
          </a:prstGeom>
        </p:spPr>
        <p:txBody>
          <a:bodyPr wrap="none">
            <a:spAutoFit/>
          </a:bodyPr>
          <a:lstStyle/>
          <a:p>
            <a:r>
              <a:rPr lang="en-US" dirty="0" err="1">
                <a:latin typeface="Times New Roman" panose="02020603050405020304" pitchFamily="18" charset="0"/>
                <a:ea typeface="SimSun" panose="02010600030101010101" pitchFamily="2" charset="-122"/>
              </a:rPr>
              <a:t>Ví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dụ</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về</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đường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dẫn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đối</a:t>
            </a:r>
            <a:endParaRPr lang="en-US" dirty="0"/>
          </a:p>
        </p:txBody>
      </p:sp>
      <p:sp>
        <p:nvSpPr>
          <p:cNvPr id="7" name="Rectangle 6"/>
          <p:cNvSpPr/>
          <p:nvPr/>
        </p:nvSpPr>
        <p:spPr>
          <a:xfrm>
            <a:off x="1314256" y="3598180"/>
            <a:ext cx="8993488" cy="332014"/>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with open('text_files/filename.txt') as file_object:</a:t>
            </a:r>
          </a:p>
        </p:txBody>
      </p:sp>
      <p:sp>
        <p:nvSpPr>
          <p:cNvPr id="9" name="Rectangle 8"/>
          <p:cNvSpPr/>
          <p:nvPr/>
        </p:nvSpPr>
        <p:spPr>
          <a:xfrm>
            <a:off x="1314255" y="4214856"/>
            <a:ext cx="9996901" cy="729430"/>
          </a:xfrm>
          <a:prstGeom prst="rect">
            <a:avLst/>
          </a:prstGeom>
        </p:spPr>
        <p:txBody>
          <a:bodyPr wrap="square">
            <a:spAutoFit/>
          </a:bodyPr>
          <a:lstStyle/>
          <a:p>
            <a:pPr algn="just">
              <a:lnSpc>
                <a:spcPct val="115000"/>
              </a:lnSpc>
              <a:spcBef>
                <a:spcPts val="300"/>
              </a:spcBef>
              <a:spcAft>
                <a:spcPts val="300"/>
              </a:spcAft>
            </a:pPr>
            <a:r>
              <a:rPr lang="vi-VN" i="1" spc="-20">
                <a:latin typeface="Times New Roman" panose="02020603050405020304" pitchFamily="18" charset="0"/>
                <a:ea typeface="SimSun" panose="02010600030101010101" pitchFamily="2" charset="-122"/>
              </a:rPr>
              <a:t>Đường dẫn tuyệt đối </a:t>
            </a:r>
            <a:r>
              <a:rPr lang="vi-VN" spc="-20">
                <a:latin typeface="Times New Roman" panose="02020603050405020304" pitchFamily="18" charset="0"/>
                <a:ea typeface="SimSun" panose="02010600030101010101" pitchFamily="2" charset="-122"/>
              </a:rPr>
              <a:t>thường dài hơn đường dẫn tương đối, vì vậy sẽ hữu ích nếu chỉ định chúng cho một biến và sau đó chuyển biến đó vào open():</a:t>
            </a:r>
            <a:endParaRPr lang="en-US" spc="-20">
              <a:latin typeface="Times New Roman" panose="02020603050405020304" pitchFamily="18" charset="0"/>
              <a:ea typeface="SimSun" panose="02010600030101010101" pitchFamily="2" charset="-122"/>
            </a:endParaRPr>
          </a:p>
        </p:txBody>
      </p:sp>
      <p:sp>
        <p:nvSpPr>
          <p:cNvPr id="11" name="Rectangle 10"/>
          <p:cNvSpPr/>
          <p:nvPr/>
        </p:nvSpPr>
        <p:spPr>
          <a:xfrm>
            <a:off x="1314255" y="4944286"/>
            <a:ext cx="7901064" cy="664797"/>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file_path</a:t>
            </a:r>
            <a:r>
              <a:rPr lang="en-US" sz="1400" spc="-20" dirty="0">
                <a:latin typeface="Courier New" panose="02070309020205020404" pitchFamily="49" charset="0"/>
                <a:ea typeface="SimSun" panose="02010600030101010101" pitchFamily="2" charset="-122"/>
              </a:rPr>
              <a:t> = '/home/</a:t>
            </a:r>
            <a:r>
              <a:rPr lang="en-US" sz="1400" spc="-20" dirty="0" err="1">
                <a:latin typeface="Courier New" panose="02070309020205020404" pitchFamily="49" charset="0"/>
                <a:ea typeface="SimSun" panose="02010600030101010101" pitchFamily="2" charset="-122"/>
              </a:rPr>
              <a:t>ehmatthes</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other_files</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text_files</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filename.txt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a:t>
            </a:r>
            <a:r>
              <a:rPr lang="en-US" sz="1400" spc="-20" dirty="0" err="1">
                <a:latin typeface="Courier New" panose="02070309020205020404" pitchFamily="49" charset="0"/>
                <a:ea typeface="SimSun" panose="02010600030101010101" pitchFamily="2" charset="-122"/>
              </a:rPr>
              <a:t>file_path</a:t>
            </a:r>
            <a:r>
              <a:rPr lang="en-US" sz="1400" spc="-20" dirty="0">
                <a:latin typeface="Courier New" panose="02070309020205020404" pitchFamily="49" charset="0"/>
                <a:ea typeface="SimSun" panose="02010600030101010101" pitchFamily="2" charset="-122"/>
              </a:rPr>
              <a:t>) as </a:t>
            </a:r>
            <a:r>
              <a:rPr lang="en-US" sz="1400" spc="-20" dirty="0" err="1">
                <a:latin typeface="Courier New" panose="02070309020205020404" pitchFamily="49" charset="0"/>
                <a:ea typeface="SimSun" panose="02010600030101010101" pitchFamily="2" charset="-122"/>
              </a:rPr>
              <a:t>file_object</a:t>
            </a:r>
            <a:r>
              <a:rPr lang="en-US" sz="1400" spc="-20" dirty="0">
                <a:latin typeface="Courier New" panose="02070309020205020404" pitchFamily="49" charset="0"/>
                <a:ea typeface="SimSun" panose="02010600030101010101" pitchFamily="2" charset="-122"/>
              </a:rPr>
              <a:t>:</a:t>
            </a:r>
            <a:endParaRPr lang="en-US" sz="1400" spc="-20" dirty="0">
              <a:effectLst/>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12828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Đọc từng dòng</a:t>
            </a:r>
          </a:p>
        </p:txBody>
      </p:sp>
      <p:sp>
        <p:nvSpPr>
          <p:cNvPr id="3" name="Content Placeholder 2"/>
          <p:cNvSpPr>
            <a:spLocks noGrp="1"/>
          </p:cNvSpPr>
          <p:nvPr>
            <p:ph idx="1"/>
          </p:nvPr>
        </p:nvSpPr>
        <p:spPr>
          <a:xfrm>
            <a:off x="1097280" y="1845734"/>
            <a:ext cx="10058400" cy="695165"/>
          </a:xfrm>
        </p:spPr>
        <p:txBody>
          <a:bodyPr/>
          <a:lstStyle/>
          <a:p>
            <a:r>
              <a:rPr lang="en-US"/>
              <a:t>C</a:t>
            </a:r>
            <a:r>
              <a:rPr lang="vi-VN"/>
              <a:t>ó thể sử dụng vòng lặp for trên đối tượng tệp để kiểm tra từng dòng từ tệp tại một thời điểm:</a:t>
            </a:r>
            <a:endParaRPr lang="en-US"/>
          </a:p>
        </p:txBody>
      </p:sp>
      <p:sp>
        <p:nvSpPr>
          <p:cNvPr id="7" name="Rectangle 6"/>
          <p:cNvSpPr/>
          <p:nvPr/>
        </p:nvSpPr>
        <p:spPr>
          <a:xfrm>
            <a:off x="1345253" y="2695497"/>
            <a:ext cx="6096000" cy="1306127"/>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a:t>
            </a:r>
            <a:r>
              <a:rPr lang="en-US" sz="1400" spc="-20" dirty="0" err="1">
                <a:latin typeface="Courier New" panose="02070309020205020404" pitchFamily="49" charset="0"/>
                <a:ea typeface="SimSun" panose="02010600030101010101" pitchFamily="2" charset="-122"/>
              </a:rPr>
              <a:t>pi_digits.txt</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as </a:t>
            </a:r>
            <a:r>
              <a:rPr lang="en-US" sz="1400" spc="-20" dirty="0" err="1">
                <a:latin typeface="Courier New" panose="02070309020205020404" pitchFamily="49" charset="0"/>
                <a:ea typeface="SimSun" panose="02010600030101010101" pitchFamily="2" charset="-122"/>
              </a:rPr>
              <a:t>file_object</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for line in </a:t>
            </a:r>
            <a:r>
              <a:rPr lang="en-US" sz="1400" spc="-20" dirty="0" err="1">
                <a:latin typeface="Courier New" panose="02070309020205020404" pitchFamily="49" charset="0"/>
                <a:ea typeface="SimSun" panose="02010600030101010101" pitchFamily="2" charset="-122"/>
              </a:rPr>
              <a:t>file_object</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print(line)</a:t>
            </a:r>
          </a:p>
        </p:txBody>
      </p:sp>
      <p:sp>
        <p:nvSpPr>
          <p:cNvPr id="9" name="Rectangle 8"/>
          <p:cNvSpPr/>
          <p:nvPr/>
        </p:nvSpPr>
        <p:spPr>
          <a:xfrm>
            <a:off x="1097280" y="3955400"/>
            <a:ext cx="9859336" cy="410882"/>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Để kiểm tra nội dung của tệp, chúng ta làm việc qua từng dòng trong tệp bằng cách lặp qua đối tượng tệp.</a:t>
            </a:r>
          </a:p>
        </p:txBody>
      </p:sp>
      <p:sp>
        <p:nvSpPr>
          <p:cNvPr id="11" name="Rectangle 10"/>
          <p:cNvSpPr/>
          <p:nvPr/>
        </p:nvSpPr>
        <p:spPr>
          <a:xfrm>
            <a:off x="8315375" y="4936428"/>
            <a:ext cx="2188086" cy="1623137"/>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3.1415926535</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8979323846</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2643383279</a:t>
            </a:r>
          </a:p>
        </p:txBody>
      </p:sp>
      <p:sp>
        <p:nvSpPr>
          <p:cNvPr id="13" name="Rectangle 12"/>
          <p:cNvSpPr/>
          <p:nvPr/>
        </p:nvSpPr>
        <p:spPr>
          <a:xfrm>
            <a:off x="1097280" y="4889962"/>
            <a:ext cx="6096000" cy="1200329"/>
          </a:xfrm>
          <a:prstGeom prst="rect">
            <a:avLst/>
          </a:prstGeom>
        </p:spPr>
        <p:txBody>
          <a:bodyPr>
            <a:spAutoFit/>
          </a:bodyPr>
          <a:lstStyle/>
          <a:p>
            <a:r>
              <a:rPr lang="en-US" dirty="0" err="1">
                <a:latin typeface="Times New Roman" panose="02020603050405020304" pitchFamily="18" charset="0"/>
                <a:ea typeface="SimSun" panose="02010600030101010101" pitchFamily="2" charset="-122"/>
              </a:rPr>
              <a:t>Những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trống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xuất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hiện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vì</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tự</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mới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ẩn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ở</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cuối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mỗi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trong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tệp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văn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bản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Hàm</a:t>
            </a:r>
            <a:r>
              <a:rPr lang="en-US" dirty="0">
                <a:latin typeface="Times New Roman" panose="02020603050405020304" pitchFamily="18" charset="0"/>
                <a:ea typeface="SimSun" panose="02010600030101010101" pitchFamily="2" charset="-122"/>
              </a:rPr>
              <a:t> print </a:t>
            </a:r>
            <a:r>
              <a:rPr lang="en-US" dirty="0" err="1">
                <a:latin typeface="Times New Roman" panose="02020603050405020304" pitchFamily="18" charset="0"/>
                <a:ea typeface="SimSun" panose="02010600030101010101" pitchFamily="2" charset="-122"/>
              </a:rPr>
              <a:t>sẽ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thêm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mới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riêng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mỗi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chúng</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gọi</a:t>
            </a:r>
            <a:r>
              <a:rPr lang="en-US" dirty="0">
                <a:latin typeface="Times New Roman" panose="02020603050405020304" pitchFamily="18" charset="0"/>
                <a:ea typeface="SimSun" panose="02010600030101010101" pitchFamily="2" charset="-122"/>
              </a:rPr>
              <a:t> </a:t>
            </a:r>
            <a:r>
              <a:rPr lang="en-US" dirty="0">
                <a:latin typeface="Times New Roman" panose="02020603050405020304" pitchFamily="18" charset="0"/>
                <a:ea typeface="SimSun" panose="02010600030101010101" pitchFamily="2" charset="-122"/>
                <a:sym typeface="Wingdings" panose="05000000000000000000" pitchFamily="2" charset="2"/>
              </a:rPr>
              <a:t> </a:t>
            </a:r>
            <a:r>
              <a:rPr lang="en-US" dirty="0" err="1">
                <a:latin typeface="Times New Roman" panose="02020603050405020304" pitchFamily="18" charset="0"/>
                <a:ea typeface="SimSun" panose="02010600030101010101" pitchFamily="2" charset="-122"/>
                <a:sym typeface="Wingdings" panose="05000000000000000000" pitchFamily="2" charset="2"/>
              </a:rPr>
              <a:t>thêm</a:t>
            </a:r>
            <a:r>
              <a:rPr lang="en-US" dirty="0">
                <a:latin typeface="Times New Roman" panose="02020603050405020304" pitchFamily="18" charset="0"/>
                <a:ea typeface="SimSun" panose="02010600030101010101" pitchFamily="2" charset="-122"/>
                <a:sym typeface="Wingdings" panose="05000000000000000000" pitchFamily="2" charset="2"/>
              </a:rPr>
              <a:t> </a:t>
            </a:r>
            <a:r>
              <a:rPr lang="en-US" dirty="0" err="1">
                <a:latin typeface="Times New Roman" panose="02020603050405020304" pitchFamily="18" charset="0"/>
                <a:ea typeface="SimSun" panose="02010600030101010101" pitchFamily="2" charset="-122"/>
                <a:sym typeface="Wingdings" panose="05000000000000000000" pitchFamily="2" charset="2"/>
              </a:rPr>
              <a:t>rstrip</a:t>
            </a:r>
            <a:r>
              <a:rPr lang="en-US" dirty="0">
                <a:latin typeface="Times New Roman" panose="02020603050405020304" pitchFamily="18" charset="0"/>
                <a:ea typeface="SimSun" panose="02010600030101010101" pitchFamily="2" charset="-122"/>
                <a:sym typeface="Wingdings" panose="05000000000000000000" pitchFamily="2" charset="2"/>
              </a:rPr>
              <a:t>() </a:t>
            </a:r>
            <a:r>
              <a:rPr lang="en-US" dirty="0" err="1">
                <a:latin typeface="Times New Roman" panose="02020603050405020304" pitchFamily="18" charset="0"/>
                <a:ea typeface="SimSun" panose="02010600030101010101" pitchFamily="2" charset="-122"/>
                <a:sym typeface="Wingdings" panose="05000000000000000000" pitchFamily="2" charset="2"/>
              </a:rPr>
              <a:t>như</a:t>
            </a:r>
            <a:r>
              <a:rPr lang="en-US" dirty="0">
                <a:latin typeface="Times New Roman" panose="02020603050405020304" pitchFamily="18" charset="0"/>
                <a:ea typeface="SimSun" panose="02010600030101010101" pitchFamily="2" charset="-122"/>
                <a:sym typeface="Wingdings" panose="05000000000000000000" pitchFamily="2" charset="2"/>
              </a:rPr>
              <a:t> </a:t>
            </a:r>
            <a:r>
              <a:rPr lang="en-US" dirty="0" err="1">
                <a:latin typeface="Times New Roman" panose="02020603050405020304" pitchFamily="18" charset="0"/>
                <a:ea typeface="SimSun" panose="02010600030101010101" pitchFamily="2" charset="-122"/>
                <a:sym typeface="Wingdings" panose="05000000000000000000" pitchFamily="2" charset="2"/>
              </a:rPr>
              <a:t>ví</a:t>
            </a:r>
            <a:r>
              <a:rPr lang="en-US" dirty="0">
                <a:latin typeface="Times New Roman" panose="02020603050405020304" pitchFamily="18" charset="0"/>
                <a:ea typeface="SimSun" panose="02010600030101010101" pitchFamily="2" charset="-122"/>
                <a:sym typeface="Wingdings" panose="05000000000000000000" pitchFamily="2" charset="2"/>
              </a:rPr>
              <a:t> </a:t>
            </a:r>
            <a:r>
              <a:rPr lang="en-US" dirty="0" err="1">
                <a:latin typeface="Times New Roman" panose="02020603050405020304" pitchFamily="18" charset="0"/>
                <a:ea typeface="SimSun" panose="02010600030101010101" pitchFamily="2" charset="-122"/>
                <a:sym typeface="Wingdings" panose="05000000000000000000" pitchFamily="2" charset="2"/>
              </a:rPr>
              <a:t>dụ</a:t>
            </a:r>
            <a:r>
              <a:rPr lang="en-US" dirty="0">
                <a:latin typeface="Times New Roman" panose="02020603050405020304" pitchFamily="18" charset="0"/>
                <a:ea typeface="SimSun" panose="02010600030101010101" pitchFamily="2" charset="-122"/>
                <a:sym typeface="Wingdings" panose="05000000000000000000" pitchFamily="2" charset="2"/>
              </a:rPr>
              <a:t> </a:t>
            </a:r>
            <a:r>
              <a:rPr lang="en-US" dirty="0" err="1">
                <a:latin typeface="Times New Roman" panose="02020603050405020304" pitchFamily="18" charset="0"/>
                <a:ea typeface="SimSun" panose="02010600030101010101" pitchFamily="2" charset="-122"/>
                <a:sym typeface="Wingdings" panose="05000000000000000000" pitchFamily="2" charset="2"/>
              </a:rPr>
              <a:t>trước</a:t>
            </a:r>
            <a:endParaRPr lang="en-US" dirty="0"/>
          </a:p>
        </p:txBody>
      </p:sp>
      <p:sp>
        <p:nvSpPr>
          <p:cNvPr id="15" name="Rectangle 14"/>
          <p:cNvSpPr/>
          <p:nvPr/>
        </p:nvSpPr>
        <p:spPr>
          <a:xfrm>
            <a:off x="10312759" y="4936428"/>
            <a:ext cx="1685841" cy="989502"/>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3.1415926535</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8979323846</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2643383279</a:t>
            </a:r>
          </a:p>
        </p:txBody>
      </p:sp>
    </p:spTree>
    <p:extLst>
      <p:ext uri="{BB962C8B-B14F-4D97-AF65-F5344CB8AC3E}">
        <p14:creationId xmlns:p14="http://schemas.microsoft.com/office/powerpoint/2010/main" val="128441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Tạo danh sách các dòng từ một tệp</a:t>
            </a:r>
          </a:p>
        </p:txBody>
      </p:sp>
      <p:sp>
        <p:nvSpPr>
          <p:cNvPr id="3" name="Content Placeholder 2"/>
          <p:cNvSpPr>
            <a:spLocks noGrp="1"/>
          </p:cNvSpPr>
          <p:nvPr>
            <p:ph idx="1"/>
          </p:nvPr>
        </p:nvSpPr>
        <p:spPr>
          <a:xfrm>
            <a:off x="1097280" y="1845734"/>
            <a:ext cx="10058400" cy="848914"/>
          </a:xfrm>
        </p:spPr>
        <p:txBody>
          <a:bodyPr/>
          <a:lstStyle/>
          <a:p>
            <a:r>
              <a:rPr lang="en-US"/>
              <a:t>L</a:t>
            </a:r>
            <a:r>
              <a:rPr lang="vi-VN"/>
              <a:t>ưu trữ các dòng của pi_digits.txt trong danh sách bên trong khối with và sau đó in các dòng bên ngoài khối with:</a:t>
            </a:r>
            <a:endParaRPr lang="en-US"/>
          </a:p>
        </p:txBody>
      </p:sp>
      <p:sp>
        <p:nvSpPr>
          <p:cNvPr id="5" name="Rectangle 4"/>
          <p:cNvSpPr/>
          <p:nvPr/>
        </p:nvSpPr>
        <p:spPr>
          <a:xfrm>
            <a:off x="1438243" y="3058858"/>
            <a:ext cx="6791357" cy="1630831"/>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filename = '</a:t>
            </a:r>
            <a:r>
              <a:rPr lang="en-US" sz="1400" spc="-20" dirty="0" err="1">
                <a:latin typeface="Courier New" panose="02070309020205020404" pitchFamily="49" charset="0"/>
                <a:ea typeface="SimSun" panose="02010600030101010101" pitchFamily="2" charset="-122"/>
              </a:rPr>
              <a:t>pi_digits.txt</a:t>
            </a: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with open(filename) as </a:t>
            </a:r>
            <a:r>
              <a:rPr lang="en-US" sz="1400" spc="-20" dirty="0" err="1">
                <a:latin typeface="Courier New" panose="02070309020205020404" pitchFamily="49" charset="0"/>
                <a:ea typeface="SimSun" panose="02010600030101010101" pitchFamily="2" charset="-122"/>
              </a:rPr>
              <a:t>file_object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b="1" spc="-20" dirty="0">
                <a:latin typeface="Courier New" panose="02070309020205020404" pitchFamily="49" charset="0"/>
                <a:ea typeface="SimSun" panose="02010600030101010101" pitchFamily="2" charset="-122"/>
              </a:rPr>
              <a:t>lines = </a:t>
            </a:r>
            <a:r>
              <a:rPr lang="en-US" sz="1400" b="1" spc="-20" dirty="0" err="1">
                <a:latin typeface="Courier New" panose="02070309020205020404" pitchFamily="49" charset="0"/>
                <a:ea typeface="SimSun" panose="02010600030101010101" pitchFamily="2" charset="-122"/>
              </a:rPr>
              <a:t>file_object.readlines</a:t>
            </a:r>
            <a:r>
              <a:rPr lang="en-US" sz="1400" b="1"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line in lines: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line.rstrip</a:t>
            </a:r>
            <a:r>
              <a:rPr lang="en-US" sz="1400" spc="-20" dirty="0">
                <a:latin typeface="Courier New" panose="02070309020205020404" pitchFamily="49" charset="0"/>
                <a:ea typeface="SimSun" panose="02010600030101010101" pitchFamily="2" charset="-122"/>
              </a:rPr>
              <a:t>())</a:t>
            </a:r>
          </a:p>
        </p:txBody>
      </p:sp>
      <p:sp>
        <p:nvSpPr>
          <p:cNvPr id="7" name="Rectangle 6"/>
          <p:cNvSpPr/>
          <p:nvPr/>
        </p:nvSpPr>
        <p:spPr>
          <a:xfrm>
            <a:off x="1236765" y="5053899"/>
            <a:ext cx="10058400" cy="646331"/>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Phương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thức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readlines</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lấy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từng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từ</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tệp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lưu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trữ</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trong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danh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sách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Danh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sách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sau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biến</a:t>
            </a:r>
            <a:r>
              <a:rPr lang="en-US" dirty="0">
                <a:latin typeface="Times New Roman" panose="02020603050405020304" pitchFamily="18" charset="0"/>
                <a:ea typeface="SimSun" panose="02010600030101010101" pitchFamily="2" charset="-122"/>
              </a:rPr>
              <a:t> </a:t>
            </a:r>
            <a:r>
              <a:rPr lang="en-US" i="1" dirty="0">
                <a:latin typeface="Times New Roman" panose="02020603050405020304" pitchFamily="18" charset="0"/>
                <a:ea typeface="SimSun" panose="02010600030101010101" pitchFamily="2" charset="-122"/>
              </a:rPr>
              <a:t>lines</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chúng</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tiếp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tục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việc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với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danh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sách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sau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khối</a:t>
            </a:r>
            <a:r>
              <a:rPr lang="en-US" dirty="0">
                <a:latin typeface="Times New Roman" panose="02020603050405020304" pitchFamily="18" charset="0"/>
                <a:ea typeface="SimSun" panose="02010600030101010101" pitchFamily="2" charset="-122"/>
              </a:rPr>
              <a:t> </a:t>
            </a:r>
            <a:r>
              <a:rPr lang="en-US" i="1" dirty="0">
                <a:latin typeface="Times New Roman" panose="02020603050405020304" pitchFamily="18" charset="0"/>
                <a:ea typeface="SimSun" panose="02010600030101010101" pitchFamily="2" charset="-122"/>
              </a:rPr>
              <a:t>with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kết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thúc</a:t>
            </a:r>
            <a:r>
              <a:rPr lang="en-US" dirty="0">
                <a:latin typeface="Times New Roman" panose="02020603050405020304" pitchFamily="18" charset="0"/>
                <a:ea typeface="SimSun" panose="02010600030101010101" pitchFamily="2" charset="-122"/>
              </a:rPr>
              <a:t>. </a:t>
            </a:r>
            <a:endParaRPr lang="en-US" dirty="0"/>
          </a:p>
        </p:txBody>
      </p:sp>
    </p:spTree>
    <p:extLst>
      <p:ext uri="{BB962C8B-B14F-4D97-AF65-F5344CB8AC3E}">
        <p14:creationId xmlns:p14="http://schemas.microsoft.com/office/powerpoint/2010/main" val="3116758124"/>
      </p:ext>
    </p:extLst>
  </p:cSld>
  <p:clrMapOvr>
    <a:masterClrMapping/>
  </p:clrMapOvr>
</p:sld>
</file>

<file path=ppt/theme/theme1.xml><?xml version="1.0" encoding="utf-8"?>
<a:theme xmlns:a="http://schemas.openxmlformats.org/drawingml/2006/main" name="PTIT">
  <a:themeElements>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spDef>
    <a:ln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TIT" id="{2DAEBF6E-63E8-1F41-B3E1-A14F02C2BA0A}" vid="{7EECE0AB-1C52-4547-A630-0E11FA73F0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PTIT</Template>
  <TotalTime>1024</TotalTime>
  <Words>6703</Words>
  <Application>Microsoft Office PowerPoint</Application>
  <PresentationFormat>Widescreen</PresentationFormat>
  <Paragraphs>564</Paragraphs>
  <Slides>40</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ＭＳ Ｐゴシック</vt:lpstr>
      <vt:lpstr>SimSun</vt:lpstr>
      <vt:lpstr>Arial</vt:lpstr>
      <vt:lpstr>Calibri</vt:lpstr>
      <vt:lpstr>Calibri Light</vt:lpstr>
      <vt:lpstr>Consolas</vt:lpstr>
      <vt:lpstr>Courier New</vt:lpstr>
      <vt:lpstr>Tahoma</vt:lpstr>
      <vt:lpstr>Times New Roman</vt:lpstr>
      <vt:lpstr>Wingdings</vt:lpstr>
      <vt:lpstr>PTIT</vt:lpstr>
      <vt:lpstr>PowerPoint Presentation</vt:lpstr>
      <vt:lpstr>Chương 9. Tệp và ngoại lệ</vt:lpstr>
      <vt:lpstr>Nội dung trong chương</vt:lpstr>
      <vt:lpstr>9.1. Đọc từ file</vt:lpstr>
      <vt:lpstr>Đọc toàn bộ tệp</vt:lpstr>
      <vt:lpstr>Đọc toàn bộ tệp</vt:lpstr>
      <vt:lpstr>Đường dẫn tệp</vt:lpstr>
      <vt:lpstr>Đọc từng dòng</vt:lpstr>
      <vt:lpstr>Tạo danh sách các dòng từ một tệp</vt:lpstr>
      <vt:lpstr>Làm việc với nội dung của tệp</vt:lpstr>
      <vt:lpstr>Làm việc với nội dung của tệp</vt:lpstr>
      <vt:lpstr>Tệp lớn: Một triệu chữ số</vt:lpstr>
      <vt:lpstr>Tìm ngày sinh trong số PI</vt:lpstr>
      <vt:lpstr>9.2. Ghi vào file</vt:lpstr>
      <vt:lpstr>Ghi vào tệp rỗng</vt:lpstr>
      <vt:lpstr>Ghi nhiều dòng</vt:lpstr>
      <vt:lpstr>Thêm vào một tệp</vt:lpstr>
      <vt:lpstr>9.3. Ngoại lệ</vt:lpstr>
      <vt:lpstr>Xử lý ngoại lệ ZeroDivisionError</vt:lpstr>
      <vt:lpstr>Sử dụng khối try-except</vt:lpstr>
      <vt:lpstr>Sử dụng ngoại lệ để ngăn chặn sự cố</vt:lpstr>
      <vt:lpstr>Khối Else</vt:lpstr>
      <vt:lpstr>Xử lý ngoại lệ FileNotFoundError</vt:lpstr>
      <vt:lpstr>Xử lý ngoại lệ FileNotFoundError</vt:lpstr>
      <vt:lpstr>Phân tích dữ liệu văn bản</vt:lpstr>
      <vt:lpstr>Phân tích dữ liệu văn bản</vt:lpstr>
      <vt:lpstr>Làm việc với nhiều tệp</vt:lpstr>
      <vt:lpstr>Giấu lỗi</vt:lpstr>
      <vt:lpstr>Quyết định lỗi nào cần báo cáo</vt:lpstr>
      <vt:lpstr>9.4. Lưu trữ dữ liệu</vt:lpstr>
      <vt:lpstr>Sử dụng json.dump() và json.load()</vt:lpstr>
      <vt:lpstr>Sử dụng json.dump() và json.load()</vt:lpstr>
      <vt:lpstr>Lưu và đọc dữ liệu do người dùng tạo</vt:lpstr>
      <vt:lpstr>Lưu và đọc dữ liệu do người dùng tạo</vt:lpstr>
      <vt:lpstr>Dùng try-except để gộp 2 phần</vt:lpstr>
      <vt:lpstr>Tái cấu trúc</vt:lpstr>
      <vt:lpstr>Tái cấu trúc (2)</vt:lpstr>
      <vt:lpstr>Tái cấu trúc (3)</vt:lpstr>
      <vt:lpstr>Kết chương</vt:lpstr>
      <vt:lpstr>Bài tập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môn học</dc:title>
  <dc:creator>esitevn.net@gmail.com</dc:creator>
  <cp:lastModifiedBy>Phong</cp:lastModifiedBy>
  <cp:revision>237</cp:revision>
  <dcterms:created xsi:type="dcterms:W3CDTF">2021-07-18T06:44:26Z</dcterms:created>
  <dcterms:modified xsi:type="dcterms:W3CDTF">2022-10-11T14:01:19Z</dcterms:modified>
</cp:coreProperties>
</file>