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1" r:id="rId6"/>
    <p:sldId id="268" r:id="rId7"/>
    <p:sldId id="269" r:id="rId8"/>
    <p:sldId id="264" r:id="rId9"/>
    <p:sldId id="265" r:id="rId10"/>
    <p:sldId id="266" r:id="rId11"/>
    <p:sldId id="267" r:id="rId12"/>
    <p:sldId id="270"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3" autoAdjust="0"/>
    <p:restoredTop sz="95737" autoAdjust="0"/>
  </p:normalViewPr>
  <p:slideViewPr>
    <p:cSldViewPr snapToGrid="0">
      <p:cViewPr varScale="1">
        <p:scale>
          <a:sx n="87" d="100"/>
          <a:sy n="87" d="100"/>
        </p:scale>
        <p:origin x="40" y="6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leen Wallender (CELA)" userId="2541494a-271d-4bc9-9e5d-9377403991a1" providerId="ADAL" clId="{90D8D4E9-015C-4A87-8BAF-09728DA8D5CE}"/>
    <pc:docChg chg="modSld">
      <pc:chgData name="Kathleen Wallender (CELA)" userId="2541494a-271d-4bc9-9e5d-9377403991a1" providerId="ADAL" clId="{90D8D4E9-015C-4A87-8BAF-09728DA8D5CE}" dt="2017-09-20T19:01:53.726" v="39" actId="14100"/>
      <pc:docMkLst>
        <pc:docMk/>
      </pc:docMkLst>
      <pc:sldChg chg="modSp">
        <pc:chgData name="Kathleen Wallender (CELA)" userId="2541494a-271d-4bc9-9e5d-9377403991a1" providerId="ADAL" clId="{90D8D4E9-015C-4A87-8BAF-09728DA8D5CE}" dt="2017-09-20T17:42:33.248" v="37" actId="13926"/>
        <pc:sldMkLst>
          <pc:docMk/>
          <pc:sldMk cId="960873618" sldId="258"/>
        </pc:sldMkLst>
        <pc:spChg chg="mod">
          <ac:chgData name="Kathleen Wallender (CELA)" userId="2541494a-271d-4bc9-9e5d-9377403991a1" providerId="ADAL" clId="{90D8D4E9-015C-4A87-8BAF-09728DA8D5CE}" dt="2017-09-20T17:42:33.248" v="37" actId="13926"/>
          <ac:spMkLst>
            <pc:docMk/>
            <pc:sldMk cId="960873618" sldId="258"/>
            <ac:spMk id="23" creationId="{00000000-0000-0000-0000-000000000000}"/>
          </ac:spMkLst>
        </pc:spChg>
        <pc:spChg chg="mod">
          <ac:chgData name="Kathleen Wallender (CELA)" userId="2541494a-271d-4bc9-9e5d-9377403991a1" providerId="ADAL" clId="{90D8D4E9-015C-4A87-8BAF-09728DA8D5CE}" dt="2017-09-20T17:40:54.622" v="34" actId="13926"/>
          <ac:spMkLst>
            <pc:docMk/>
            <pc:sldMk cId="960873618" sldId="258"/>
            <ac:spMk id="26" creationId="{00000000-0000-0000-0000-000000000000}"/>
          </ac:spMkLst>
        </pc:spChg>
        <pc:spChg chg="mod">
          <ac:chgData name="Kathleen Wallender (CELA)" userId="2541494a-271d-4bc9-9e5d-9377403991a1" providerId="ADAL" clId="{90D8D4E9-015C-4A87-8BAF-09728DA8D5CE}" dt="2017-09-20T17:41:45.988" v="35" actId="13926"/>
          <ac:spMkLst>
            <pc:docMk/>
            <pc:sldMk cId="960873618" sldId="258"/>
            <ac:spMk id="28" creationId="{00000000-0000-0000-0000-000000000000}"/>
          </ac:spMkLst>
        </pc:spChg>
        <pc:spChg chg="mod">
          <ac:chgData name="Kathleen Wallender (CELA)" userId="2541494a-271d-4bc9-9e5d-9377403991a1" providerId="ADAL" clId="{90D8D4E9-015C-4A87-8BAF-09728DA8D5CE}" dt="2017-09-20T17:42:24.154" v="36" actId="13926"/>
          <ac:spMkLst>
            <pc:docMk/>
            <pc:sldMk cId="960873618" sldId="258"/>
            <ac:spMk id="29" creationId="{00000000-0000-0000-0000-000000000000}"/>
          </ac:spMkLst>
        </pc:spChg>
      </pc:sldChg>
      <pc:sldChg chg="modSp">
        <pc:chgData name="Kathleen Wallender (CELA)" userId="2541494a-271d-4bc9-9e5d-9377403991a1" providerId="ADAL" clId="{90D8D4E9-015C-4A87-8BAF-09728DA8D5CE}" dt="2017-09-20T19:01:53.726" v="39" actId="14100"/>
        <pc:sldMkLst>
          <pc:docMk/>
          <pc:sldMk cId="1201598860" sldId="261"/>
        </pc:sldMkLst>
        <pc:picChg chg="mod">
          <ac:chgData name="Kathleen Wallender (CELA)" userId="2541494a-271d-4bc9-9e5d-9377403991a1" providerId="ADAL" clId="{90D8D4E9-015C-4A87-8BAF-09728DA8D5CE}" dt="2017-09-20T19:01:53.726" v="39" actId="14100"/>
          <ac:picMkLst>
            <pc:docMk/>
            <pc:sldMk cId="1201598860" sldId="261"/>
            <ac:picMk id="5" creationId="{79D59E60-4CDF-490B-B6CE-55D67605ED39}"/>
          </ac:picMkLst>
        </pc:picChg>
      </pc:sldChg>
      <pc:sldChg chg="modSp">
        <pc:chgData name="Kathleen Wallender (CELA)" userId="2541494a-271d-4bc9-9e5d-9377403991a1" providerId="ADAL" clId="{90D8D4E9-015C-4A87-8BAF-09728DA8D5CE}" dt="2017-09-20T17:39:22.914" v="33" actId="20577"/>
        <pc:sldMkLst>
          <pc:docMk/>
          <pc:sldMk cId="909739109" sldId="262"/>
        </pc:sldMkLst>
        <pc:spChg chg="mod">
          <ac:chgData name="Kathleen Wallender (CELA)" userId="2541494a-271d-4bc9-9e5d-9377403991a1" providerId="ADAL" clId="{90D8D4E9-015C-4A87-8BAF-09728DA8D5CE}" dt="2017-09-20T17:39:22.914" v="33" actId="20577"/>
          <ac:spMkLst>
            <pc:docMk/>
            <pc:sldMk cId="909739109" sldId="262"/>
            <ac:spMk id="2" creationId="{51ADD42A-6ADC-46AB-AEC0-477C31CA0E8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A90F87-EF73-48DD-ADFE-E57CD487A13A}" type="datetimeFigureOut">
              <a:rPr lang="en-US" smtClean="0"/>
              <a:t>9/26/2017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0D241D-9932-495D-BBA4-987461EE4545}" type="slidenum">
              <a:rPr lang="en-US" smtClean="0"/>
              <a:t>‹#›</a:t>
            </a:fld>
            <a:endParaRPr lang="en-US"/>
          </a:p>
        </p:txBody>
      </p:sp>
    </p:spTree>
    <p:extLst>
      <p:ext uri="{BB962C8B-B14F-4D97-AF65-F5344CB8AC3E}">
        <p14:creationId xmlns:p14="http://schemas.microsoft.com/office/powerpoint/2010/main" val="927388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Header Placeholder 3"/>
          <p:cNvSpPr>
            <a:spLocks noGrp="1"/>
          </p:cNvSpPr>
          <p:nvPr>
            <p:ph type="hdr" sz="quarter" idx="10"/>
          </p:nvPr>
        </p:nvSpPr>
        <p:spPr/>
        <p:txBody>
          <a:bodyPr/>
          <a:lstStyle/>
          <a:p>
            <a:pPr>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38EEC551-8CDA-4EB6-89BB-2A86C9F091C8}" type="datetime8">
              <a:rPr lang="en-US" smtClean="0">
                <a:solidFill>
                  <a:prstClr val="black"/>
                </a:solidFill>
              </a:rPr>
              <a:pPr>
                <a:defRPr/>
              </a:pPr>
              <a:t>9/26/2017 4:50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a:defRPr/>
            </a:pPr>
            <a:fld id="{B4008EB6-D09E-4580-8CD6-DDB14511944F}" type="slidenum">
              <a:rPr lang="en-US" smtClean="0">
                <a:solidFill>
                  <a:prstClr val="black"/>
                </a:solidFill>
              </a:rPr>
              <a:pPr>
                <a:defRPr/>
              </a:pPr>
              <a:t>2</a:t>
            </a:fld>
            <a:endParaRPr lang="en-US" dirty="0">
              <a:solidFill>
                <a:prstClr val="black"/>
              </a:solidFill>
            </a:endParaRPr>
          </a:p>
        </p:txBody>
      </p:sp>
    </p:spTree>
    <p:extLst>
      <p:ext uri="{BB962C8B-B14F-4D97-AF65-F5344CB8AC3E}">
        <p14:creationId xmlns:p14="http://schemas.microsoft.com/office/powerpoint/2010/main" val="3327279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14400">
              <a:defRPr/>
            </a:pPr>
            <a:r>
              <a:rPr lang="en-US" sz="1800" kern="0" dirty="0">
                <a:solidFill>
                  <a:sysClr val="windowText" lastClr="000000"/>
                </a:solidFill>
                <a:latin typeface="Segoe UI" pitchFamily="34" charset="0"/>
              </a:rPr>
              <a:t>Microsoft Envision 2016</a:t>
            </a:r>
          </a:p>
        </p:txBody>
      </p:sp>
      <p:sp>
        <p:nvSpPr>
          <p:cNvPr id="5" name="Footer Placeholder 4"/>
          <p:cNvSpPr>
            <a:spLocks noGrp="1"/>
          </p:cNvSpPr>
          <p:nvPr>
            <p:ph type="ftr" sz="quarter" idx="11"/>
          </p:nvPr>
        </p:nvSpPr>
        <p:spPr/>
        <p:txBody>
          <a:bodyPr/>
          <a:lstStyle/>
          <a:p>
            <a:pPr defTabSz="914099" eaLnBrk="0" hangingPunct="0">
              <a:defRPr/>
            </a:pPr>
            <a:r>
              <a:rPr lang="en-US" sz="4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14400">
              <a:defRPr/>
            </a:pPr>
            <a:fld id="{38EEC551-8CDA-4EB6-89BB-2A86C9F091C8}" type="datetime8">
              <a:rPr lang="en-US" sz="1800" kern="0" smtClean="0">
                <a:solidFill>
                  <a:sysClr val="windowText" lastClr="000000"/>
                </a:solidFill>
                <a:latin typeface="Segoe UI" pitchFamily="34" charset="0"/>
              </a:rPr>
              <a:pPr defTabSz="914400">
                <a:defRPr/>
              </a:pPr>
              <a:t>9/26/2017 4:50 PM</a:t>
            </a:fld>
            <a:endParaRPr lang="en-US" sz="1800" kern="0" dirty="0">
              <a:solidFill>
                <a:sysClr val="windowText" lastClr="000000"/>
              </a:solidFill>
              <a:latin typeface="Segoe UI" pitchFamily="34" charset="0"/>
            </a:endParaRPr>
          </a:p>
        </p:txBody>
      </p:sp>
      <p:sp>
        <p:nvSpPr>
          <p:cNvPr id="7" name="Slide Number Placeholder 6"/>
          <p:cNvSpPr>
            <a:spLocks noGrp="1"/>
          </p:cNvSpPr>
          <p:nvPr>
            <p:ph type="sldNum" sz="quarter" idx="13"/>
          </p:nvPr>
        </p:nvSpPr>
        <p:spPr/>
        <p:txBody>
          <a:bodyPr/>
          <a:lstStyle/>
          <a:p>
            <a:pPr defTabSz="914400">
              <a:defRPr/>
            </a:pPr>
            <a:fld id="{B4008EB6-D09E-4580-8CD6-DDB14511944F}" type="slidenum">
              <a:rPr lang="en-US" sz="1800" kern="0" smtClean="0">
                <a:solidFill>
                  <a:sysClr val="windowText" lastClr="000000"/>
                </a:solidFill>
                <a:latin typeface="Segoe UI" pitchFamily="34" charset="0"/>
              </a:rPr>
              <a:pPr defTabSz="914400">
                <a:defRPr/>
              </a:pPr>
              <a:t>3</a:t>
            </a:fld>
            <a:endParaRPr lang="en-US" sz="1800" kern="0" dirty="0">
              <a:solidFill>
                <a:sysClr val="windowText" lastClr="000000"/>
              </a:solidFill>
              <a:latin typeface="Segoe UI" pitchFamily="34" charset="0"/>
            </a:endParaRPr>
          </a:p>
        </p:txBody>
      </p:sp>
    </p:spTree>
    <p:extLst>
      <p:ext uri="{BB962C8B-B14F-4D97-AF65-F5344CB8AC3E}">
        <p14:creationId xmlns:p14="http://schemas.microsoft.com/office/powerpoint/2010/main" val="854828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Recommendation: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9CACC8-84BD-4A87-AFE8-73E67016737F}" type="slidenum">
              <a:rPr kumimoji="0" lang="nl-NL"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939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Presenter guidance:</a:t>
            </a:r>
          </a:p>
          <a:p>
            <a:r>
              <a:rPr lang="en-US" sz="1200" b="0" i="0" kern="1200" dirty="0">
                <a:solidFill>
                  <a:schemeClr val="tx1"/>
                </a:solidFill>
                <a:effectLst/>
                <a:latin typeface="+mn-lt"/>
                <a:ea typeface="+mn-ea"/>
                <a:cs typeface="+mn-cs"/>
              </a:rPr>
              <a:t>Use this slide to educate how customers can get started on their journey to GDPR compliance.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Key takeaways: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GDPR contains many requirements about how you collect, store and use personal information. This</a:t>
            </a:r>
          </a:p>
          <a:p>
            <a:r>
              <a:rPr lang="en-US" sz="1200" b="0" i="0" kern="1200" dirty="0">
                <a:solidFill>
                  <a:schemeClr val="tx1"/>
                </a:solidFill>
                <a:effectLst/>
                <a:latin typeface="+mn-lt"/>
                <a:ea typeface="+mn-ea"/>
                <a:cs typeface="+mn-cs"/>
              </a:rPr>
              <a:t>means not only how you identify and secure the personal data in your systems, but also how you</a:t>
            </a:r>
          </a:p>
          <a:p>
            <a:r>
              <a:rPr lang="en-US" sz="1200" b="0" i="0" kern="1200" dirty="0">
                <a:solidFill>
                  <a:schemeClr val="tx1"/>
                </a:solidFill>
                <a:effectLst/>
                <a:latin typeface="+mn-lt"/>
                <a:ea typeface="+mn-ea"/>
                <a:cs typeface="+mn-cs"/>
              </a:rPr>
              <a:t>accommodate new transparency requirements, how you detect and report personal data breaches, and</a:t>
            </a:r>
          </a:p>
          <a:p>
            <a:r>
              <a:rPr lang="en-US" sz="1200" b="0" i="0" kern="1200" dirty="0">
                <a:solidFill>
                  <a:schemeClr val="tx1"/>
                </a:solidFill>
                <a:effectLst/>
                <a:latin typeface="+mn-lt"/>
                <a:ea typeface="+mn-ea"/>
                <a:cs typeface="+mn-cs"/>
              </a:rPr>
              <a:t>how you train privacy personnel and employees.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Given how much is involved, you should not wait until the regulation takes effect in May 2018 to prepare. You need to begin reviewing your privacy and data management practices now. Failure to comply with the GDPR could prove costly, as companies that do not meet the requirements and obligations could face substantial fines and reputational harm. We recommend companies begin their journey to GDPR compliance by focusing on four key pillars of an effective data protection regime: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Discover—Identify what personal data you have and where it resides. </a:t>
            </a:r>
          </a:p>
          <a:p>
            <a:r>
              <a:rPr lang="en-US" sz="1200" b="0" i="0" kern="1200" dirty="0">
                <a:solidFill>
                  <a:schemeClr val="tx1"/>
                </a:solidFill>
                <a:effectLst/>
                <a:latin typeface="+mn-lt"/>
                <a:ea typeface="+mn-ea"/>
                <a:cs typeface="+mn-cs"/>
              </a:rPr>
              <a:t>Manage—Determine how personal data is used and accessed. </a:t>
            </a:r>
          </a:p>
          <a:p>
            <a:r>
              <a:rPr lang="en-US" sz="1200" b="0" i="0" kern="1200" dirty="0">
                <a:solidFill>
                  <a:schemeClr val="tx1"/>
                </a:solidFill>
                <a:effectLst/>
                <a:latin typeface="+mn-lt"/>
                <a:ea typeface="+mn-ea"/>
                <a:cs typeface="+mn-cs"/>
              </a:rPr>
              <a:t>Protect—Establish security controls to prevent, detect, and respond to vulnerabilities and data breaches.</a:t>
            </a:r>
          </a:p>
          <a:p>
            <a:r>
              <a:rPr lang="en-US" sz="1200" b="0" i="0" kern="1200" dirty="0">
                <a:solidFill>
                  <a:schemeClr val="tx1"/>
                </a:solidFill>
                <a:effectLst/>
                <a:latin typeface="+mn-lt"/>
                <a:ea typeface="+mn-ea"/>
                <a:cs typeface="+mn-cs"/>
              </a:rPr>
              <a:t>Report— Execute on data requests, report data breaches, and keep required documentation.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9/26/2017 4:50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334708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assessment will not discover personal </a:t>
            </a:r>
          </a:p>
        </p:txBody>
      </p:sp>
      <p:sp>
        <p:nvSpPr>
          <p:cNvPr id="4" name="Slide Number Placeholder 3"/>
          <p:cNvSpPr>
            <a:spLocks noGrp="1"/>
          </p:cNvSpPr>
          <p:nvPr>
            <p:ph type="sldNum" sz="quarter" idx="10"/>
          </p:nvPr>
        </p:nvSpPr>
        <p:spPr/>
        <p:txBody>
          <a:bodyPr/>
          <a:lstStyle/>
          <a:p>
            <a:fld id="{D79CACC8-84BD-4A87-AFE8-73E67016737F}" type="slidenum">
              <a:rPr lang="nl-NL" smtClean="0"/>
              <a:t>9</a:t>
            </a:fld>
            <a:endParaRPr lang="nl-NL"/>
          </a:p>
        </p:txBody>
      </p:sp>
    </p:spTree>
    <p:extLst>
      <p:ext uri="{BB962C8B-B14F-4D97-AF65-F5344CB8AC3E}">
        <p14:creationId xmlns:p14="http://schemas.microsoft.com/office/powerpoint/2010/main" val="125282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9CACC8-84BD-4A87-AFE8-73E67016737F}" type="slidenum">
              <a:rPr lang="nl-NL" smtClean="0">
                <a:solidFill>
                  <a:prstClr val="black"/>
                </a:solidFill>
              </a:rPr>
              <a:pPr/>
              <a:t>10</a:t>
            </a:fld>
            <a:endParaRPr lang="nl-NL">
              <a:solidFill>
                <a:prstClr val="black"/>
              </a:solidFill>
            </a:endParaRPr>
          </a:p>
        </p:txBody>
      </p:sp>
    </p:spTree>
    <p:extLst>
      <p:ext uri="{BB962C8B-B14F-4D97-AF65-F5344CB8AC3E}">
        <p14:creationId xmlns:p14="http://schemas.microsoft.com/office/powerpoint/2010/main" val="1351504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9CACC8-84BD-4A87-AFE8-73E67016737F}" type="slidenum">
              <a:rPr lang="nl-NL" smtClean="0"/>
              <a:t>11</a:t>
            </a:fld>
            <a:endParaRPr lang="nl-NL"/>
          </a:p>
        </p:txBody>
      </p:sp>
    </p:spTree>
    <p:extLst>
      <p:ext uri="{BB962C8B-B14F-4D97-AF65-F5344CB8AC3E}">
        <p14:creationId xmlns:p14="http://schemas.microsoft.com/office/powerpoint/2010/main" val="1624388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5D54-1288-4CC9-A85D-B12517ED71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9C8439-C260-4A6C-BCC2-27F64F4809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2DFB42-6124-4D7F-A116-38509572B35A}"/>
              </a:ext>
            </a:extLst>
          </p:cNvPr>
          <p:cNvSpPr>
            <a:spLocks noGrp="1"/>
          </p:cNvSpPr>
          <p:nvPr>
            <p:ph type="dt" sz="half" idx="10"/>
          </p:nvPr>
        </p:nvSpPr>
        <p:spPr/>
        <p:txBody>
          <a:bodyPr/>
          <a:lstStyle/>
          <a:p>
            <a:fld id="{C9357C29-D013-4162-9180-9E9816599D6B}" type="datetimeFigureOut">
              <a:rPr lang="en-US" smtClean="0"/>
              <a:t>9/26/2017</a:t>
            </a:fld>
            <a:endParaRPr lang="en-US"/>
          </a:p>
        </p:txBody>
      </p:sp>
      <p:sp>
        <p:nvSpPr>
          <p:cNvPr id="5" name="Footer Placeholder 4">
            <a:extLst>
              <a:ext uri="{FF2B5EF4-FFF2-40B4-BE49-F238E27FC236}">
                <a16:creationId xmlns:a16="http://schemas.microsoft.com/office/drawing/2014/main" id="{2384EB1C-3564-420F-8A94-740414C48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1C4A3B-0AE8-4883-8B91-60E0674FB867}"/>
              </a:ext>
            </a:extLst>
          </p:cNvPr>
          <p:cNvSpPr>
            <a:spLocks noGrp="1"/>
          </p:cNvSpPr>
          <p:nvPr>
            <p:ph type="sldNum" sz="quarter" idx="12"/>
          </p:nvPr>
        </p:nvSpPr>
        <p:spPr/>
        <p:txBody>
          <a:bodyPr/>
          <a:lstStyle/>
          <a:p>
            <a:fld id="{E2BFA2CF-A21D-43F7-8B98-ECA874A45689}" type="slidenum">
              <a:rPr lang="en-US" smtClean="0"/>
              <a:t>‹#›</a:t>
            </a:fld>
            <a:endParaRPr lang="en-US"/>
          </a:p>
        </p:txBody>
      </p:sp>
    </p:spTree>
    <p:extLst>
      <p:ext uri="{BB962C8B-B14F-4D97-AF65-F5344CB8AC3E}">
        <p14:creationId xmlns:p14="http://schemas.microsoft.com/office/powerpoint/2010/main" val="1422326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66642-C0FA-4BDF-9A1D-C7A1234E3B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1A67D4-C5C5-4D6C-A131-1F1C64171F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1CD80-C931-4664-B980-BB93BFF15B93}"/>
              </a:ext>
            </a:extLst>
          </p:cNvPr>
          <p:cNvSpPr>
            <a:spLocks noGrp="1"/>
          </p:cNvSpPr>
          <p:nvPr>
            <p:ph type="dt" sz="half" idx="10"/>
          </p:nvPr>
        </p:nvSpPr>
        <p:spPr/>
        <p:txBody>
          <a:bodyPr/>
          <a:lstStyle/>
          <a:p>
            <a:fld id="{C9357C29-D013-4162-9180-9E9816599D6B}" type="datetimeFigureOut">
              <a:rPr lang="en-US" smtClean="0"/>
              <a:t>9/26/2017</a:t>
            </a:fld>
            <a:endParaRPr lang="en-US"/>
          </a:p>
        </p:txBody>
      </p:sp>
      <p:sp>
        <p:nvSpPr>
          <p:cNvPr id="5" name="Footer Placeholder 4">
            <a:extLst>
              <a:ext uri="{FF2B5EF4-FFF2-40B4-BE49-F238E27FC236}">
                <a16:creationId xmlns:a16="http://schemas.microsoft.com/office/drawing/2014/main" id="{48C3D921-7B60-4CB2-A89F-2B87574C72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F948D-CAFF-4CCC-9D66-15EC9AA34245}"/>
              </a:ext>
            </a:extLst>
          </p:cNvPr>
          <p:cNvSpPr>
            <a:spLocks noGrp="1"/>
          </p:cNvSpPr>
          <p:nvPr>
            <p:ph type="sldNum" sz="quarter" idx="12"/>
          </p:nvPr>
        </p:nvSpPr>
        <p:spPr/>
        <p:txBody>
          <a:bodyPr/>
          <a:lstStyle/>
          <a:p>
            <a:fld id="{E2BFA2CF-A21D-43F7-8B98-ECA874A45689}" type="slidenum">
              <a:rPr lang="en-US" smtClean="0"/>
              <a:t>‹#›</a:t>
            </a:fld>
            <a:endParaRPr lang="en-US"/>
          </a:p>
        </p:txBody>
      </p:sp>
    </p:spTree>
    <p:extLst>
      <p:ext uri="{BB962C8B-B14F-4D97-AF65-F5344CB8AC3E}">
        <p14:creationId xmlns:p14="http://schemas.microsoft.com/office/powerpoint/2010/main" val="278575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CB9745-FD77-495B-8948-61EEB751BC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FED4B8-B1C0-4CC1-8ACB-B8523E4CEDC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9CB539-52E1-4018-9E7B-9199F02558C0}"/>
              </a:ext>
            </a:extLst>
          </p:cNvPr>
          <p:cNvSpPr>
            <a:spLocks noGrp="1"/>
          </p:cNvSpPr>
          <p:nvPr>
            <p:ph type="dt" sz="half" idx="10"/>
          </p:nvPr>
        </p:nvSpPr>
        <p:spPr/>
        <p:txBody>
          <a:bodyPr/>
          <a:lstStyle/>
          <a:p>
            <a:fld id="{C9357C29-D013-4162-9180-9E9816599D6B}" type="datetimeFigureOut">
              <a:rPr lang="en-US" smtClean="0"/>
              <a:t>9/26/2017</a:t>
            </a:fld>
            <a:endParaRPr lang="en-US"/>
          </a:p>
        </p:txBody>
      </p:sp>
      <p:sp>
        <p:nvSpPr>
          <p:cNvPr id="5" name="Footer Placeholder 4">
            <a:extLst>
              <a:ext uri="{FF2B5EF4-FFF2-40B4-BE49-F238E27FC236}">
                <a16:creationId xmlns:a16="http://schemas.microsoft.com/office/drawing/2014/main" id="{3B3411B6-3AAA-4DF9-A5CF-98BABDE421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B6DA0-8496-450E-BF34-99E3298BFC3E}"/>
              </a:ext>
            </a:extLst>
          </p:cNvPr>
          <p:cNvSpPr>
            <a:spLocks noGrp="1"/>
          </p:cNvSpPr>
          <p:nvPr>
            <p:ph type="sldNum" sz="quarter" idx="12"/>
          </p:nvPr>
        </p:nvSpPr>
        <p:spPr/>
        <p:txBody>
          <a:bodyPr/>
          <a:lstStyle/>
          <a:p>
            <a:fld id="{E2BFA2CF-A21D-43F7-8B98-ECA874A45689}" type="slidenum">
              <a:rPr lang="en-US" smtClean="0"/>
              <a:t>‹#›</a:t>
            </a:fld>
            <a:endParaRPr lang="en-US"/>
          </a:p>
        </p:txBody>
      </p:sp>
    </p:spTree>
    <p:extLst>
      <p:ext uri="{BB962C8B-B14F-4D97-AF65-F5344CB8AC3E}">
        <p14:creationId xmlns:p14="http://schemas.microsoft.com/office/powerpoint/2010/main" val="4213215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_Subtitl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0" y="294378"/>
            <a:ext cx="11655840" cy="806897"/>
          </a:xfrm>
        </p:spPr>
        <p:txBody>
          <a:bodyPr/>
          <a:lstStyle>
            <a:lvl1pPr marL="0" algn="l" defTabSz="896046" rtl="0" eaLnBrk="1" latinLnBrk="0" hangingPunct="1">
              <a:spcBef>
                <a:spcPct val="0"/>
              </a:spcBef>
              <a:buNone/>
              <a:defRPr lang="en-US" sz="3920" b="0" i="0" u="none" kern="1200" spc="-147" baseline="0" dirty="0">
                <a:solidFill>
                  <a:schemeClr val="tx1"/>
                </a:solidFill>
                <a:latin typeface="Segoe UI Semibold" charset="0"/>
                <a:ea typeface="Segoe UI Semibold" charset="0"/>
                <a:cs typeface="Segoe UI Semibold" charset="0"/>
              </a:defRPr>
            </a:lvl1pPr>
          </a:lstStyle>
          <a:p>
            <a:r>
              <a:rPr lang="en-US"/>
              <a:t>Click to edit Master title style</a:t>
            </a:r>
            <a:endParaRPr lang="en-US" dirty="0"/>
          </a:p>
        </p:txBody>
      </p:sp>
    </p:spTree>
    <p:extLst>
      <p:ext uri="{BB962C8B-B14F-4D97-AF65-F5344CB8AC3E}">
        <p14:creationId xmlns:p14="http://schemas.microsoft.com/office/powerpoint/2010/main" val="1374282187"/>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EADFA-8669-418C-B804-A18CEF7D27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221056-27B3-4BC2-8314-255C8B8860E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B4032B-12A6-4A99-8C94-4A18AD6088BD}"/>
              </a:ext>
            </a:extLst>
          </p:cNvPr>
          <p:cNvSpPr>
            <a:spLocks noGrp="1"/>
          </p:cNvSpPr>
          <p:nvPr>
            <p:ph type="dt" sz="half" idx="10"/>
          </p:nvPr>
        </p:nvSpPr>
        <p:spPr/>
        <p:txBody>
          <a:bodyPr/>
          <a:lstStyle/>
          <a:p>
            <a:fld id="{C9357C29-D013-4162-9180-9E9816599D6B}" type="datetimeFigureOut">
              <a:rPr lang="en-US" smtClean="0"/>
              <a:t>9/26/2017</a:t>
            </a:fld>
            <a:endParaRPr lang="en-US"/>
          </a:p>
        </p:txBody>
      </p:sp>
      <p:sp>
        <p:nvSpPr>
          <p:cNvPr id="5" name="Footer Placeholder 4">
            <a:extLst>
              <a:ext uri="{FF2B5EF4-FFF2-40B4-BE49-F238E27FC236}">
                <a16:creationId xmlns:a16="http://schemas.microsoft.com/office/drawing/2014/main" id="{9EC13C51-34C7-4455-B259-4658C25B9C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7DC1E-54B0-4316-A851-63FAB742142F}"/>
              </a:ext>
            </a:extLst>
          </p:cNvPr>
          <p:cNvSpPr>
            <a:spLocks noGrp="1"/>
          </p:cNvSpPr>
          <p:nvPr>
            <p:ph type="sldNum" sz="quarter" idx="12"/>
          </p:nvPr>
        </p:nvSpPr>
        <p:spPr/>
        <p:txBody>
          <a:bodyPr/>
          <a:lstStyle/>
          <a:p>
            <a:fld id="{E2BFA2CF-A21D-43F7-8B98-ECA874A45689}" type="slidenum">
              <a:rPr lang="en-US" smtClean="0"/>
              <a:t>‹#›</a:t>
            </a:fld>
            <a:endParaRPr lang="en-US"/>
          </a:p>
        </p:txBody>
      </p:sp>
    </p:spTree>
    <p:extLst>
      <p:ext uri="{BB962C8B-B14F-4D97-AF65-F5344CB8AC3E}">
        <p14:creationId xmlns:p14="http://schemas.microsoft.com/office/powerpoint/2010/main" val="1210575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BEC6-9A6F-4802-BD5D-14F8FC7BFB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B1BB76-629C-4C7A-A440-DBAF41C265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89F2E1C-09F7-40A8-8E61-C52CEB20A2BA}"/>
              </a:ext>
            </a:extLst>
          </p:cNvPr>
          <p:cNvSpPr>
            <a:spLocks noGrp="1"/>
          </p:cNvSpPr>
          <p:nvPr>
            <p:ph type="dt" sz="half" idx="10"/>
          </p:nvPr>
        </p:nvSpPr>
        <p:spPr/>
        <p:txBody>
          <a:bodyPr/>
          <a:lstStyle/>
          <a:p>
            <a:fld id="{C9357C29-D013-4162-9180-9E9816599D6B}" type="datetimeFigureOut">
              <a:rPr lang="en-US" smtClean="0"/>
              <a:t>9/26/2017</a:t>
            </a:fld>
            <a:endParaRPr lang="en-US"/>
          </a:p>
        </p:txBody>
      </p:sp>
      <p:sp>
        <p:nvSpPr>
          <p:cNvPr id="5" name="Footer Placeholder 4">
            <a:extLst>
              <a:ext uri="{FF2B5EF4-FFF2-40B4-BE49-F238E27FC236}">
                <a16:creationId xmlns:a16="http://schemas.microsoft.com/office/drawing/2014/main" id="{8C633F9C-E63E-477D-B930-FCA3459ED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C724D-7EB8-4AF1-82E5-DDB6F458443B}"/>
              </a:ext>
            </a:extLst>
          </p:cNvPr>
          <p:cNvSpPr>
            <a:spLocks noGrp="1"/>
          </p:cNvSpPr>
          <p:nvPr>
            <p:ph type="sldNum" sz="quarter" idx="12"/>
          </p:nvPr>
        </p:nvSpPr>
        <p:spPr/>
        <p:txBody>
          <a:bodyPr/>
          <a:lstStyle/>
          <a:p>
            <a:fld id="{E2BFA2CF-A21D-43F7-8B98-ECA874A45689}" type="slidenum">
              <a:rPr lang="en-US" smtClean="0"/>
              <a:t>‹#›</a:t>
            </a:fld>
            <a:endParaRPr lang="en-US"/>
          </a:p>
        </p:txBody>
      </p:sp>
    </p:spTree>
    <p:extLst>
      <p:ext uri="{BB962C8B-B14F-4D97-AF65-F5344CB8AC3E}">
        <p14:creationId xmlns:p14="http://schemas.microsoft.com/office/powerpoint/2010/main" val="4095770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1C1FB-DDC4-4011-BAC4-FC4E3B74B9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EB7C66-79A0-4C8E-91BB-7D7735056AD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43B439-4AF6-4B8A-BFDF-5220EF029A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4D203D-8FC8-45AE-B925-1D7EB010E6B4}"/>
              </a:ext>
            </a:extLst>
          </p:cNvPr>
          <p:cNvSpPr>
            <a:spLocks noGrp="1"/>
          </p:cNvSpPr>
          <p:nvPr>
            <p:ph type="dt" sz="half" idx="10"/>
          </p:nvPr>
        </p:nvSpPr>
        <p:spPr/>
        <p:txBody>
          <a:bodyPr/>
          <a:lstStyle/>
          <a:p>
            <a:fld id="{C9357C29-D013-4162-9180-9E9816599D6B}" type="datetimeFigureOut">
              <a:rPr lang="en-US" smtClean="0"/>
              <a:t>9/26/2017</a:t>
            </a:fld>
            <a:endParaRPr lang="en-US"/>
          </a:p>
        </p:txBody>
      </p:sp>
      <p:sp>
        <p:nvSpPr>
          <p:cNvPr id="6" name="Footer Placeholder 5">
            <a:extLst>
              <a:ext uri="{FF2B5EF4-FFF2-40B4-BE49-F238E27FC236}">
                <a16:creationId xmlns:a16="http://schemas.microsoft.com/office/drawing/2014/main" id="{FAF63128-F1DC-4111-B22C-C19232A139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6306EE-A28A-4C2E-A230-3F40FD64990D}"/>
              </a:ext>
            </a:extLst>
          </p:cNvPr>
          <p:cNvSpPr>
            <a:spLocks noGrp="1"/>
          </p:cNvSpPr>
          <p:nvPr>
            <p:ph type="sldNum" sz="quarter" idx="12"/>
          </p:nvPr>
        </p:nvSpPr>
        <p:spPr/>
        <p:txBody>
          <a:bodyPr/>
          <a:lstStyle/>
          <a:p>
            <a:fld id="{E2BFA2CF-A21D-43F7-8B98-ECA874A45689}" type="slidenum">
              <a:rPr lang="en-US" smtClean="0"/>
              <a:t>‹#›</a:t>
            </a:fld>
            <a:endParaRPr lang="en-US"/>
          </a:p>
        </p:txBody>
      </p:sp>
    </p:spTree>
    <p:extLst>
      <p:ext uri="{BB962C8B-B14F-4D97-AF65-F5344CB8AC3E}">
        <p14:creationId xmlns:p14="http://schemas.microsoft.com/office/powerpoint/2010/main" val="3296866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131A1-E604-4619-B444-9FD4116334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7A329D-B590-4FDA-B47C-F372B3977C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39F9C35-C52F-4DB3-B7C6-7F053EB653B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4E6F04-80AF-4B04-98A3-CB6C450CD5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9E9240F-A975-4E3C-BEED-87CCF7CC43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8A9F25-1EAC-4E98-97C0-F2B4A034AFD9}"/>
              </a:ext>
            </a:extLst>
          </p:cNvPr>
          <p:cNvSpPr>
            <a:spLocks noGrp="1"/>
          </p:cNvSpPr>
          <p:nvPr>
            <p:ph type="dt" sz="half" idx="10"/>
          </p:nvPr>
        </p:nvSpPr>
        <p:spPr/>
        <p:txBody>
          <a:bodyPr/>
          <a:lstStyle/>
          <a:p>
            <a:fld id="{C9357C29-D013-4162-9180-9E9816599D6B}" type="datetimeFigureOut">
              <a:rPr lang="en-US" smtClean="0"/>
              <a:t>9/26/2017</a:t>
            </a:fld>
            <a:endParaRPr lang="en-US"/>
          </a:p>
        </p:txBody>
      </p:sp>
      <p:sp>
        <p:nvSpPr>
          <p:cNvPr id="8" name="Footer Placeholder 7">
            <a:extLst>
              <a:ext uri="{FF2B5EF4-FFF2-40B4-BE49-F238E27FC236}">
                <a16:creationId xmlns:a16="http://schemas.microsoft.com/office/drawing/2014/main" id="{8FBD3048-5E01-45F9-964A-AF98C65E5A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AE9499-33B4-4779-AD11-85B4D61D1E3A}"/>
              </a:ext>
            </a:extLst>
          </p:cNvPr>
          <p:cNvSpPr>
            <a:spLocks noGrp="1"/>
          </p:cNvSpPr>
          <p:nvPr>
            <p:ph type="sldNum" sz="quarter" idx="12"/>
          </p:nvPr>
        </p:nvSpPr>
        <p:spPr/>
        <p:txBody>
          <a:bodyPr/>
          <a:lstStyle/>
          <a:p>
            <a:fld id="{E2BFA2CF-A21D-43F7-8B98-ECA874A45689}" type="slidenum">
              <a:rPr lang="en-US" smtClean="0"/>
              <a:t>‹#›</a:t>
            </a:fld>
            <a:endParaRPr lang="en-US"/>
          </a:p>
        </p:txBody>
      </p:sp>
    </p:spTree>
    <p:extLst>
      <p:ext uri="{BB962C8B-B14F-4D97-AF65-F5344CB8AC3E}">
        <p14:creationId xmlns:p14="http://schemas.microsoft.com/office/powerpoint/2010/main" val="3874474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FE8D-52CA-48ED-ABB6-5961765E5B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DAF91A-ED58-4863-B552-7C0424CEF731}"/>
              </a:ext>
            </a:extLst>
          </p:cNvPr>
          <p:cNvSpPr>
            <a:spLocks noGrp="1"/>
          </p:cNvSpPr>
          <p:nvPr>
            <p:ph type="dt" sz="half" idx="10"/>
          </p:nvPr>
        </p:nvSpPr>
        <p:spPr/>
        <p:txBody>
          <a:bodyPr/>
          <a:lstStyle/>
          <a:p>
            <a:fld id="{C9357C29-D013-4162-9180-9E9816599D6B}" type="datetimeFigureOut">
              <a:rPr lang="en-US" smtClean="0"/>
              <a:t>9/26/2017</a:t>
            </a:fld>
            <a:endParaRPr lang="en-US"/>
          </a:p>
        </p:txBody>
      </p:sp>
      <p:sp>
        <p:nvSpPr>
          <p:cNvPr id="4" name="Footer Placeholder 3">
            <a:extLst>
              <a:ext uri="{FF2B5EF4-FFF2-40B4-BE49-F238E27FC236}">
                <a16:creationId xmlns:a16="http://schemas.microsoft.com/office/drawing/2014/main" id="{5C15D624-B429-43DD-A906-7D71A85096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DDF0C4-ED75-4519-BCBC-1855B66FB774}"/>
              </a:ext>
            </a:extLst>
          </p:cNvPr>
          <p:cNvSpPr>
            <a:spLocks noGrp="1"/>
          </p:cNvSpPr>
          <p:nvPr>
            <p:ph type="sldNum" sz="quarter" idx="12"/>
          </p:nvPr>
        </p:nvSpPr>
        <p:spPr/>
        <p:txBody>
          <a:bodyPr/>
          <a:lstStyle/>
          <a:p>
            <a:fld id="{E2BFA2CF-A21D-43F7-8B98-ECA874A45689}" type="slidenum">
              <a:rPr lang="en-US" smtClean="0"/>
              <a:t>‹#›</a:t>
            </a:fld>
            <a:endParaRPr lang="en-US"/>
          </a:p>
        </p:txBody>
      </p:sp>
    </p:spTree>
    <p:extLst>
      <p:ext uri="{BB962C8B-B14F-4D97-AF65-F5344CB8AC3E}">
        <p14:creationId xmlns:p14="http://schemas.microsoft.com/office/powerpoint/2010/main" val="394180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8B43BE-9B9D-417B-BF5E-502515FAFE2C}"/>
              </a:ext>
            </a:extLst>
          </p:cNvPr>
          <p:cNvSpPr>
            <a:spLocks noGrp="1"/>
          </p:cNvSpPr>
          <p:nvPr>
            <p:ph type="dt" sz="half" idx="10"/>
          </p:nvPr>
        </p:nvSpPr>
        <p:spPr/>
        <p:txBody>
          <a:bodyPr/>
          <a:lstStyle/>
          <a:p>
            <a:fld id="{C9357C29-D013-4162-9180-9E9816599D6B}" type="datetimeFigureOut">
              <a:rPr lang="en-US" smtClean="0"/>
              <a:t>9/26/2017</a:t>
            </a:fld>
            <a:endParaRPr lang="en-US"/>
          </a:p>
        </p:txBody>
      </p:sp>
      <p:sp>
        <p:nvSpPr>
          <p:cNvPr id="3" name="Footer Placeholder 2">
            <a:extLst>
              <a:ext uri="{FF2B5EF4-FFF2-40B4-BE49-F238E27FC236}">
                <a16:creationId xmlns:a16="http://schemas.microsoft.com/office/drawing/2014/main" id="{AC0946ED-BADE-42EA-8327-CA29811FB7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09AAF7-2FCD-492D-BC48-D15C7E91829A}"/>
              </a:ext>
            </a:extLst>
          </p:cNvPr>
          <p:cNvSpPr>
            <a:spLocks noGrp="1"/>
          </p:cNvSpPr>
          <p:nvPr>
            <p:ph type="sldNum" sz="quarter" idx="12"/>
          </p:nvPr>
        </p:nvSpPr>
        <p:spPr/>
        <p:txBody>
          <a:bodyPr/>
          <a:lstStyle/>
          <a:p>
            <a:fld id="{E2BFA2CF-A21D-43F7-8B98-ECA874A45689}" type="slidenum">
              <a:rPr lang="en-US" smtClean="0"/>
              <a:t>‹#›</a:t>
            </a:fld>
            <a:endParaRPr lang="en-US"/>
          </a:p>
        </p:txBody>
      </p:sp>
    </p:spTree>
    <p:extLst>
      <p:ext uri="{BB962C8B-B14F-4D97-AF65-F5344CB8AC3E}">
        <p14:creationId xmlns:p14="http://schemas.microsoft.com/office/powerpoint/2010/main" val="1152205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8624-D292-46F4-9EAE-A3A12C80CC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94A298-F814-4BDC-88C1-E63EA83D1A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64B602-7EC0-4E94-A483-77F42D4804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4C2641-459B-4532-B97D-2E2F9826988C}"/>
              </a:ext>
            </a:extLst>
          </p:cNvPr>
          <p:cNvSpPr>
            <a:spLocks noGrp="1"/>
          </p:cNvSpPr>
          <p:nvPr>
            <p:ph type="dt" sz="half" idx="10"/>
          </p:nvPr>
        </p:nvSpPr>
        <p:spPr/>
        <p:txBody>
          <a:bodyPr/>
          <a:lstStyle/>
          <a:p>
            <a:fld id="{C9357C29-D013-4162-9180-9E9816599D6B}" type="datetimeFigureOut">
              <a:rPr lang="en-US" smtClean="0"/>
              <a:t>9/26/2017</a:t>
            </a:fld>
            <a:endParaRPr lang="en-US"/>
          </a:p>
        </p:txBody>
      </p:sp>
      <p:sp>
        <p:nvSpPr>
          <p:cNvPr id="6" name="Footer Placeholder 5">
            <a:extLst>
              <a:ext uri="{FF2B5EF4-FFF2-40B4-BE49-F238E27FC236}">
                <a16:creationId xmlns:a16="http://schemas.microsoft.com/office/drawing/2014/main" id="{71040F4A-27DF-434D-8DBC-099D3A799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1990F9-F648-4E9D-B782-96205ED538B8}"/>
              </a:ext>
            </a:extLst>
          </p:cNvPr>
          <p:cNvSpPr>
            <a:spLocks noGrp="1"/>
          </p:cNvSpPr>
          <p:nvPr>
            <p:ph type="sldNum" sz="quarter" idx="12"/>
          </p:nvPr>
        </p:nvSpPr>
        <p:spPr/>
        <p:txBody>
          <a:bodyPr/>
          <a:lstStyle/>
          <a:p>
            <a:fld id="{E2BFA2CF-A21D-43F7-8B98-ECA874A45689}" type="slidenum">
              <a:rPr lang="en-US" smtClean="0"/>
              <a:t>‹#›</a:t>
            </a:fld>
            <a:endParaRPr lang="en-US"/>
          </a:p>
        </p:txBody>
      </p:sp>
    </p:spTree>
    <p:extLst>
      <p:ext uri="{BB962C8B-B14F-4D97-AF65-F5344CB8AC3E}">
        <p14:creationId xmlns:p14="http://schemas.microsoft.com/office/powerpoint/2010/main" val="2454826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DB78-AE17-496A-A8BF-DF39192D9A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B532F4-81AE-46B3-9929-B50670162C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269258-60DE-445D-88A5-D5F8D66C42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9B68BA-858D-4F40-BE0C-0D05C2A6B269}"/>
              </a:ext>
            </a:extLst>
          </p:cNvPr>
          <p:cNvSpPr>
            <a:spLocks noGrp="1"/>
          </p:cNvSpPr>
          <p:nvPr>
            <p:ph type="dt" sz="half" idx="10"/>
          </p:nvPr>
        </p:nvSpPr>
        <p:spPr/>
        <p:txBody>
          <a:bodyPr/>
          <a:lstStyle/>
          <a:p>
            <a:fld id="{C9357C29-D013-4162-9180-9E9816599D6B}" type="datetimeFigureOut">
              <a:rPr lang="en-US" smtClean="0"/>
              <a:t>9/26/2017</a:t>
            </a:fld>
            <a:endParaRPr lang="en-US"/>
          </a:p>
        </p:txBody>
      </p:sp>
      <p:sp>
        <p:nvSpPr>
          <p:cNvPr id="6" name="Footer Placeholder 5">
            <a:extLst>
              <a:ext uri="{FF2B5EF4-FFF2-40B4-BE49-F238E27FC236}">
                <a16:creationId xmlns:a16="http://schemas.microsoft.com/office/drawing/2014/main" id="{558073FA-0709-47B4-AF52-795EDF7BF3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9503E-C1A6-4B24-A0F7-CCD05E89A877}"/>
              </a:ext>
            </a:extLst>
          </p:cNvPr>
          <p:cNvSpPr>
            <a:spLocks noGrp="1"/>
          </p:cNvSpPr>
          <p:nvPr>
            <p:ph type="sldNum" sz="quarter" idx="12"/>
          </p:nvPr>
        </p:nvSpPr>
        <p:spPr/>
        <p:txBody>
          <a:bodyPr/>
          <a:lstStyle/>
          <a:p>
            <a:fld id="{E2BFA2CF-A21D-43F7-8B98-ECA874A45689}" type="slidenum">
              <a:rPr lang="en-US" smtClean="0"/>
              <a:t>‹#›</a:t>
            </a:fld>
            <a:endParaRPr lang="en-US"/>
          </a:p>
        </p:txBody>
      </p:sp>
    </p:spTree>
    <p:extLst>
      <p:ext uri="{BB962C8B-B14F-4D97-AF65-F5344CB8AC3E}">
        <p14:creationId xmlns:p14="http://schemas.microsoft.com/office/powerpoint/2010/main" val="4288539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B77757-E47D-4B83-A394-A24A3539C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FB9D0F-D5E7-476C-BB5E-4AB3154328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C5AA8-F113-4579-B067-C2C90DF451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357C29-D013-4162-9180-9E9816599D6B}" type="datetimeFigureOut">
              <a:rPr lang="en-US" smtClean="0"/>
              <a:t>9/26/2017</a:t>
            </a:fld>
            <a:endParaRPr lang="en-US"/>
          </a:p>
        </p:txBody>
      </p:sp>
      <p:sp>
        <p:nvSpPr>
          <p:cNvPr id="5" name="Footer Placeholder 4">
            <a:extLst>
              <a:ext uri="{FF2B5EF4-FFF2-40B4-BE49-F238E27FC236}">
                <a16:creationId xmlns:a16="http://schemas.microsoft.com/office/drawing/2014/main" id="{C3DC9EA2-DE63-49C6-8D9D-E16EE70EDF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257C93-B6C6-45AB-ABD4-7F335DD156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FA2CF-A21D-43F7-8B98-ECA874A45689}" type="slidenum">
              <a:rPr lang="en-US" smtClean="0"/>
              <a:t>‹#›</a:t>
            </a:fld>
            <a:endParaRPr lang="en-US"/>
          </a:p>
        </p:txBody>
      </p:sp>
    </p:spTree>
    <p:extLst>
      <p:ext uri="{BB962C8B-B14F-4D97-AF65-F5344CB8AC3E}">
        <p14:creationId xmlns:p14="http://schemas.microsoft.com/office/powerpoint/2010/main" val="2886282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9.png"/><Relationship Id="rId5" Type="http://schemas.microsoft.com/office/2007/relationships/hdphoto" Target="../media/hdphoto3.wdp"/><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2.emf"/><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15.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FE121-F6A7-4190-BB86-ADC45367E256}"/>
              </a:ext>
            </a:extLst>
          </p:cNvPr>
          <p:cNvSpPr>
            <a:spLocks noGrp="1"/>
          </p:cNvSpPr>
          <p:nvPr>
            <p:ph type="ctrTitle"/>
          </p:nvPr>
        </p:nvSpPr>
        <p:spPr/>
        <p:txBody>
          <a:bodyPr/>
          <a:lstStyle/>
          <a:p>
            <a:r>
              <a:rPr lang="en-US" dirty="0"/>
              <a:t>GDPR –Coming Soon!</a:t>
            </a:r>
          </a:p>
        </p:txBody>
      </p:sp>
      <p:sp>
        <p:nvSpPr>
          <p:cNvPr id="3" name="Subtitle 2">
            <a:extLst>
              <a:ext uri="{FF2B5EF4-FFF2-40B4-BE49-F238E27FC236}">
                <a16:creationId xmlns:a16="http://schemas.microsoft.com/office/drawing/2014/main" id="{994D1BA5-6D98-4EBB-BCDD-63FD9AD75D43}"/>
              </a:ext>
            </a:extLst>
          </p:cNvPr>
          <p:cNvSpPr>
            <a:spLocks noGrp="1"/>
          </p:cNvSpPr>
          <p:nvPr>
            <p:ph type="subTitle" idx="1"/>
          </p:nvPr>
        </p:nvSpPr>
        <p:spPr/>
        <p:txBody>
          <a:bodyPr/>
          <a:lstStyle/>
          <a:p>
            <a:r>
              <a:rPr lang="en-US" dirty="0"/>
              <a:t>Microsoft Corporation</a:t>
            </a:r>
          </a:p>
        </p:txBody>
      </p:sp>
    </p:spTree>
    <p:extLst>
      <p:ext uri="{BB962C8B-B14F-4D97-AF65-F5344CB8AC3E}">
        <p14:creationId xmlns:p14="http://schemas.microsoft.com/office/powerpoint/2010/main" val="3677804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0" y="487"/>
            <a:ext cx="6029798" cy="685702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ctr" anchorCtr="0" forceAA="0" compatLnSpc="1">
            <a:prstTxWarp prst="textNoShape">
              <a:avLst/>
            </a:prstTxWarp>
            <a:noAutofit/>
          </a:bodyPr>
          <a:lstStyle/>
          <a:p>
            <a:pPr algn="ctr" defTabSz="896091" fontAlgn="base">
              <a:spcBef>
                <a:spcPct val="0"/>
              </a:spcBef>
              <a:spcAft>
                <a:spcPct val="0"/>
              </a:spcAft>
            </a:pPr>
            <a:endParaRPr lang="en-US" sz="2157">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p:cNvGrpSpPr/>
          <p:nvPr/>
        </p:nvGrpSpPr>
        <p:grpSpPr>
          <a:xfrm>
            <a:off x="5424721" y="700902"/>
            <a:ext cx="1205065" cy="1205065"/>
            <a:chOff x="5424625" y="700514"/>
            <a:chExt cx="1205236" cy="1205236"/>
          </a:xfrm>
        </p:grpSpPr>
        <p:sp>
          <p:nvSpPr>
            <p:cNvPr id="28" name="Oval 27"/>
            <p:cNvSpPr/>
            <p:nvPr/>
          </p:nvSpPr>
          <p:spPr>
            <a:xfrm>
              <a:off x="5424625" y="700514"/>
              <a:ext cx="1205236" cy="12052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white"/>
                </a:solidFill>
              </a:endParaRPr>
            </a:p>
          </p:txBody>
        </p:sp>
        <p:pic>
          <p:nvPicPr>
            <p:cNvPr id="18" name="Picture 17"/>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a:off x="5698041" y="1031503"/>
              <a:ext cx="673069" cy="543804"/>
            </a:xfrm>
            <a:prstGeom prst="rect">
              <a:avLst/>
            </a:prstGeom>
          </p:spPr>
        </p:pic>
      </p:grpSp>
      <p:pic>
        <p:nvPicPr>
          <p:cNvPr id="17" name="Picture 16"/>
          <p:cNvPicPr>
            <a:picLocks noChangeAspect="1"/>
          </p:cNvPicPr>
          <p:nvPr/>
        </p:nvPicPr>
        <p:blipFill>
          <a:blip r:embed="rId4" cstate="screen">
            <a:lum bright="70000" contrast="-7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1725260" y="2292332"/>
            <a:ext cx="2236136" cy="3140105"/>
          </a:xfrm>
          <a:prstGeom prst="rect">
            <a:avLst/>
          </a:prstGeom>
        </p:spPr>
      </p:pic>
      <p:grpSp>
        <p:nvGrpSpPr>
          <p:cNvPr id="13" name="Group 12"/>
          <p:cNvGrpSpPr/>
          <p:nvPr/>
        </p:nvGrpSpPr>
        <p:grpSpPr>
          <a:xfrm>
            <a:off x="5424721" y="2838167"/>
            <a:ext cx="1205065" cy="1205065"/>
            <a:chOff x="5424625" y="2838083"/>
            <a:chExt cx="1205236" cy="1205236"/>
          </a:xfrm>
        </p:grpSpPr>
        <p:sp>
          <p:nvSpPr>
            <p:cNvPr id="10" name="Oval 9"/>
            <p:cNvSpPr/>
            <p:nvPr/>
          </p:nvSpPr>
          <p:spPr>
            <a:xfrm>
              <a:off x="5424625" y="2838083"/>
              <a:ext cx="1205236" cy="12052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white"/>
                </a:solidFill>
              </a:endParaRPr>
            </a:p>
          </p:txBody>
        </p:sp>
        <p:pic>
          <p:nvPicPr>
            <p:cNvPr id="7" name="Picture 6"/>
            <p:cNvPicPr>
              <a:picLocks noChangeAspect="1"/>
            </p:cNvPicPr>
            <p:nvPr/>
          </p:nvPicPr>
          <p:blipFill>
            <a:blip r:embed="rId6">
              <a:biLevel thresh="25000"/>
              <a:extLst>
                <a:ext uri="{28A0092B-C50C-407E-A947-70E740481C1C}">
                  <a14:useLocalDpi xmlns:a14="http://schemas.microsoft.com/office/drawing/2010/main"/>
                </a:ext>
              </a:extLst>
            </a:blip>
            <a:stretch>
              <a:fillRect/>
            </a:stretch>
          </p:blipFill>
          <p:spPr>
            <a:xfrm>
              <a:off x="5711873" y="3090671"/>
              <a:ext cx="625928" cy="771776"/>
            </a:xfrm>
            <a:prstGeom prst="rect">
              <a:avLst/>
            </a:prstGeom>
          </p:spPr>
        </p:pic>
      </p:grpSp>
      <p:grpSp>
        <p:nvGrpSpPr>
          <p:cNvPr id="8" name="Group 7"/>
          <p:cNvGrpSpPr/>
          <p:nvPr/>
        </p:nvGrpSpPr>
        <p:grpSpPr>
          <a:xfrm>
            <a:off x="5424721" y="4975433"/>
            <a:ext cx="1205065" cy="1205065"/>
            <a:chOff x="5424625" y="4975652"/>
            <a:chExt cx="1205236" cy="1205236"/>
          </a:xfrm>
        </p:grpSpPr>
        <p:sp>
          <p:nvSpPr>
            <p:cNvPr id="15" name="Oval 14"/>
            <p:cNvSpPr/>
            <p:nvPr/>
          </p:nvSpPr>
          <p:spPr>
            <a:xfrm>
              <a:off x="5424625" y="4975652"/>
              <a:ext cx="1205236" cy="12052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white"/>
                </a:solidFill>
              </a:endParaRPr>
            </a:p>
          </p:txBody>
        </p:sp>
        <p:pic>
          <p:nvPicPr>
            <p:cNvPr id="3" name="Picture 2"/>
            <p:cNvPicPr>
              <a:picLocks noChangeAspect="1"/>
            </p:cNvPicPr>
            <p:nvPr/>
          </p:nvPicPr>
          <p:blipFill>
            <a:blip r:embed="rId7">
              <a:biLevel thresh="25000"/>
              <a:extLst>
                <a:ext uri="{28A0092B-C50C-407E-A947-70E740481C1C}">
                  <a14:useLocalDpi xmlns:a14="http://schemas.microsoft.com/office/drawing/2010/main"/>
                </a:ext>
              </a:extLst>
            </a:blip>
            <a:stretch>
              <a:fillRect/>
            </a:stretch>
          </p:blipFill>
          <p:spPr>
            <a:xfrm>
              <a:off x="5707341" y="5258368"/>
              <a:ext cx="641540" cy="641540"/>
            </a:xfrm>
            <a:prstGeom prst="rect">
              <a:avLst/>
            </a:prstGeom>
          </p:spPr>
        </p:pic>
      </p:grpSp>
      <p:sp>
        <p:nvSpPr>
          <p:cNvPr id="59" name="Content Placeholder 2"/>
          <p:cNvSpPr txBox="1">
            <a:spLocks/>
          </p:cNvSpPr>
          <p:nvPr/>
        </p:nvSpPr>
        <p:spPr>
          <a:xfrm>
            <a:off x="6720314" y="643603"/>
            <a:ext cx="5270978" cy="1426274"/>
          </a:xfrm>
          <a:prstGeom prst="rect">
            <a:avLst/>
          </a:prstGeom>
        </p:spPr>
        <p:txBody>
          <a:bodyPr vert="horz" lIns="91427" tIns="45713" rIns="91427" bIns="45713"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sz="2353" spc="-98" dirty="0">
                <a:solidFill>
                  <a:srgbClr val="2C292A"/>
                </a:solidFill>
                <a:latin typeface="Segoe UI Semibold" panose="020B0702040204020203" pitchFamily="34" charset="0"/>
                <a:cs typeface="Segoe UI Semibold" panose="020B0702040204020203" pitchFamily="34" charset="0"/>
              </a:rPr>
              <a:t>Understand </a:t>
            </a:r>
            <a:r>
              <a:rPr lang="en-US" sz="2353" spc="-98" dirty="0">
                <a:solidFill>
                  <a:srgbClr val="2C292A"/>
                </a:solidFill>
                <a:latin typeface="Segoe UI Semibold" panose="020B0702040204020203" pitchFamily="34" charset="0"/>
                <a:cs typeface="Segoe UI Semibold" panose="020B0702040204020203" pitchFamily="34" charset="0"/>
              </a:rPr>
              <a:t>Customer GDPR compliance</a:t>
            </a:r>
            <a:r>
              <a:rPr sz="2353" spc="-98" dirty="0">
                <a:solidFill>
                  <a:srgbClr val="2C292A"/>
                </a:solidFill>
                <a:latin typeface="Segoe UI Semibold" panose="020B0702040204020203" pitchFamily="34" charset="0"/>
                <a:cs typeface="Segoe UI Semibold" panose="020B0702040204020203" pitchFamily="34" charset="0"/>
              </a:rPr>
              <a:t> objectives</a:t>
            </a:r>
            <a:endParaRPr lang="en-US" sz="2353" spc="-98" dirty="0">
              <a:solidFill>
                <a:srgbClr val="2C292A"/>
              </a:solidFill>
              <a:latin typeface="Segoe UI Semibold" panose="020B0702040204020203" pitchFamily="34" charset="0"/>
              <a:cs typeface="Segoe UI Semibold" panose="020B0702040204020203" pitchFamily="34" charset="0"/>
            </a:endParaRPr>
          </a:p>
          <a:p>
            <a:r>
              <a:rPr lang="en-US" sz="2000" dirty="0">
                <a:solidFill>
                  <a:srgbClr val="2C292A"/>
                </a:solidFill>
              </a:rPr>
              <a:t>Gain a common understanding of compliance objectives and GDPR requirements</a:t>
            </a:r>
            <a:endParaRPr lang="en-US" dirty="0">
              <a:solidFill>
                <a:srgbClr val="2C292A"/>
              </a:solidFill>
            </a:endParaRPr>
          </a:p>
        </p:txBody>
      </p:sp>
      <p:sp>
        <p:nvSpPr>
          <p:cNvPr id="2" name="Title 1"/>
          <p:cNvSpPr>
            <a:spLocks noGrp="1"/>
          </p:cNvSpPr>
          <p:nvPr>
            <p:ph type="title"/>
          </p:nvPr>
        </p:nvSpPr>
        <p:spPr/>
        <p:txBody>
          <a:bodyPr/>
          <a:lstStyle/>
          <a:p>
            <a:r>
              <a:rPr lang="en-US" dirty="0">
                <a:solidFill>
                  <a:schemeClr val="bg2"/>
                </a:solidFill>
              </a:rPr>
              <a:t>Assessment objectives</a:t>
            </a:r>
            <a:endParaRPr lang="nl-NL" dirty="0">
              <a:solidFill>
                <a:schemeClr val="bg2"/>
              </a:solidFill>
            </a:endParaRPr>
          </a:p>
        </p:txBody>
      </p:sp>
      <p:sp>
        <p:nvSpPr>
          <p:cNvPr id="24" name="Content Placeholder 2"/>
          <p:cNvSpPr txBox="1">
            <a:spLocks/>
          </p:cNvSpPr>
          <p:nvPr/>
        </p:nvSpPr>
        <p:spPr>
          <a:xfrm>
            <a:off x="6720314" y="2858266"/>
            <a:ext cx="5270978" cy="980895"/>
          </a:xfrm>
          <a:prstGeom prst="rect">
            <a:avLst/>
          </a:prstGeom>
        </p:spPr>
        <p:txBody>
          <a:bodyPr vert="horz" lIns="91427" tIns="45713" rIns="91427" bIns="45713"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353" spc="-98" dirty="0">
                <a:solidFill>
                  <a:srgbClr val="2C292A"/>
                </a:solidFill>
                <a:latin typeface="Segoe UI Semibold" panose="020B0702040204020203" pitchFamily="34" charset="0"/>
                <a:cs typeface="Segoe UI Semibold" panose="020B0702040204020203" pitchFamily="34" charset="0"/>
              </a:rPr>
              <a:t>Assess Customer</a:t>
            </a:r>
            <a:r>
              <a:rPr sz="2353" spc="-98" dirty="0">
                <a:solidFill>
                  <a:srgbClr val="2C292A"/>
                </a:solidFill>
                <a:latin typeface="Segoe UI Semibold" panose="020B0702040204020203" pitchFamily="34" charset="0"/>
                <a:cs typeface="Segoe UI Semibold" panose="020B0702040204020203" pitchFamily="34" charset="0"/>
              </a:rPr>
              <a:t> GDPR </a:t>
            </a:r>
            <a:r>
              <a:rPr lang="en-US" sz="2353" spc="-98" dirty="0">
                <a:solidFill>
                  <a:srgbClr val="2C292A"/>
                </a:solidFill>
                <a:latin typeface="Segoe UI Semibold" panose="020B0702040204020203" pitchFamily="34" charset="0"/>
                <a:cs typeface="Segoe UI Semibold" panose="020B0702040204020203" pitchFamily="34" charset="0"/>
              </a:rPr>
              <a:t>maturity level</a:t>
            </a:r>
            <a:endParaRPr sz="2353" spc="-98" dirty="0">
              <a:solidFill>
                <a:srgbClr val="2C292A"/>
              </a:solidFill>
              <a:latin typeface="Segoe UI Semibold" panose="020B0702040204020203" pitchFamily="34" charset="0"/>
              <a:cs typeface="Segoe UI Semibold" panose="020B0702040204020203" pitchFamily="34" charset="0"/>
            </a:endParaRPr>
          </a:p>
          <a:p>
            <a:pPr lvl="1">
              <a:spcAft>
                <a:spcPts val="600"/>
              </a:spcAft>
            </a:pPr>
            <a:r>
              <a:rPr lang="en-US" dirty="0">
                <a:solidFill>
                  <a:srgbClr val="2C292A"/>
                </a:solidFill>
              </a:rPr>
              <a:t>Assess customer’s preparedness to execute on Discover, Manage, Protect, &amp; Report activities</a:t>
            </a:r>
            <a:endParaRPr lang="en-US" dirty="0">
              <a:solidFill>
                <a:srgbClr val="2C292A"/>
              </a:solidFill>
              <a:highlight>
                <a:srgbClr val="FFFF00"/>
              </a:highlight>
            </a:endParaRPr>
          </a:p>
        </p:txBody>
      </p:sp>
      <p:sp>
        <p:nvSpPr>
          <p:cNvPr id="25" name="Content Placeholder 2"/>
          <p:cNvSpPr txBox="1">
            <a:spLocks/>
          </p:cNvSpPr>
          <p:nvPr/>
        </p:nvSpPr>
        <p:spPr>
          <a:xfrm>
            <a:off x="6720315" y="4835697"/>
            <a:ext cx="5272906" cy="1230194"/>
          </a:xfrm>
          <a:prstGeom prst="rect">
            <a:avLst/>
          </a:prstGeom>
        </p:spPr>
        <p:txBody>
          <a:bodyPr vert="horz" wrap="square" lIns="91427" tIns="45713" rIns="91427" bIns="45713"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sz="2353" spc="-98" dirty="0">
                <a:solidFill>
                  <a:srgbClr val="2C292A"/>
                </a:solidFill>
                <a:latin typeface="Segoe UI Semibold" panose="020B0702040204020203" pitchFamily="34" charset="0"/>
                <a:cs typeface="Segoe UI Semibold" panose="020B0702040204020203" pitchFamily="34" charset="0"/>
              </a:rPr>
              <a:t>Create a GDPR compliance roadmap</a:t>
            </a:r>
          </a:p>
          <a:p>
            <a:pPr lvl="1"/>
            <a:r>
              <a:rPr lang="en-US" dirty="0">
                <a:solidFill>
                  <a:srgbClr val="2C292A"/>
                </a:solidFill>
              </a:rPr>
              <a:t>Provide a prioritized and actionable GDPR remediation checklist and roadmap, ready for legal/advisory review</a:t>
            </a:r>
          </a:p>
        </p:txBody>
      </p:sp>
    </p:spTree>
    <p:extLst>
      <p:ext uri="{BB962C8B-B14F-4D97-AF65-F5344CB8AC3E}">
        <p14:creationId xmlns:p14="http://schemas.microsoft.com/office/powerpoint/2010/main" val="915220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
          <p:cNvSpPr txBox="1">
            <a:spLocks/>
          </p:cNvSpPr>
          <p:nvPr/>
        </p:nvSpPr>
        <p:spPr>
          <a:xfrm>
            <a:off x="580989" y="140281"/>
            <a:ext cx="11150336" cy="330572"/>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00" baseline="0">
                <a:ln w="3175">
                  <a:noFill/>
                </a:ln>
                <a:gradFill>
                  <a:gsLst>
                    <a:gs pos="1250">
                      <a:schemeClr val="tx2"/>
                    </a:gs>
                    <a:gs pos="100000">
                      <a:schemeClr val="tx2"/>
                    </a:gs>
                  </a:gsLst>
                  <a:lin ang="5400000" scaled="0"/>
                </a:gradFill>
                <a:effectLst/>
                <a:latin typeface="+mj-lt"/>
                <a:ea typeface="+mn-ea"/>
                <a:cs typeface="Arial" charset="0"/>
              </a:defRPr>
            </a:lvl1pPr>
          </a:lstStyle>
          <a:p>
            <a:pPr defTabSz="914188">
              <a:defRPr/>
            </a:pPr>
            <a:endParaRPr sz="3200">
              <a:solidFill>
                <a:srgbClr val="505050">
                  <a:lumMod val="75000"/>
                  <a:lumOff val="25000"/>
                </a:srgbClr>
              </a:solidFill>
            </a:endParaRPr>
          </a:p>
        </p:txBody>
      </p:sp>
      <p:sp>
        <p:nvSpPr>
          <p:cNvPr id="4" name="Rectangle 3"/>
          <p:cNvSpPr/>
          <p:nvPr/>
        </p:nvSpPr>
        <p:spPr bwMode="auto">
          <a:xfrm>
            <a:off x="388431" y="1439202"/>
            <a:ext cx="2081676" cy="75224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745" spc="-98" dirty="0">
                <a:solidFill>
                  <a:schemeClr val="tx2"/>
                </a:solidFill>
                <a:latin typeface="Segoe UI Semibold" panose="020B0702040204020203" pitchFamily="34" charset="0"/>
                <a:cs typeface="Segoe UI Semibold" panose="020B0702040204020203" pitchFamily="34" charset="0"/>
              </a:rPr>
              <a:t>Kick Off</a:t>
            </a:r>
          </a:p>
        </p:txBody>
      </p:sp>
      <p:sp>
        <p:nvSpPr>
          <p:cNvPr id="25" name="Rectangle 24"/>
          <p:cNvSpPr/>
          <p:nvPr/>
        </p:nvSpPr>
        <p:spPr bwMode="auto">
          <a:xfrm>
            <a:off x="4557077" y="1439202"/>
            <a:ext cx="2081676" cy="75224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745" spc="-98" dirty="0">
                <a:solidFill>
                  <a:schemeClr val="tx2"/>
                </a:solidFill>
                <a:latin typeface="Segoe UI Semibold" panose="020B0702040204020203" pitchFamily="34" charset="0"/>
                <a:cs typeface="Segoe UI Semibold" panose="020B0702040204020203" pitchFamily="34" charset="0"/>
              </a:rPr>
              <a:t>Assessment</a:t>
            </a:r>
          </a:p>
        </p:txBody>
      </p:sp>
      <p:sp>
        <p:nvSpPr>
          <p:cNvPr id="27" name="Rectangle 26"/>
          <p:cNvSpPr/>
          <p:nvPr/>
        </p:nvSpPr>
        <p:spPr bwMode="auto">
          <a:xfrm>
            <a:off x="8852728" y="1439202"/>
            <a:ext cx="2081676" cy="75224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745" spc="-98" dirty="0">
                <a:solidFill>
                  <a:schemeClr val="tx2"/>
                </a:solidFill>
                <a:latin typeface="Segoe UI Semibold" panose="020B0702040204020203" pitchFamily="34" charset="0"/>
                <a:cs typeface="Segoe UI Semibold" panose="020B0702040204020203" pitchFamily="34" charset="0"/>
              </a:rPr>
              <a:t>Remediation</a:t>
            </a:r>
          </a:p>
        </p:txBody>
      </p:sp>
      <p:sp>
        <p:nvSpPr>
          <p:cNvPr id="5" name="TextBox 4"/>
          <p:cNvSpPr txBox="1"/>
          <p:nvPr/>
        </p:nvSpPr>
        <p:spPr>
          <a:xfrm>
            <a:off x="388430" y="3271805"/>
            <a:ext cx="2455559" cy="1155661"/>
          </a:xfrm>
          <a:prstGeom prst="rect">
            <a:avLst/>
          </a:prstGeom>
          <a:noFill/>
        </p:spPr>
        <p:txBody>
          <a:bodyPr wrap="square" lIns="182854" tIns="146284" rIns="182854" bIns="146284" rtlCol="0">
            <a:spAutoFit/>
          </a:bodyPr>
          <a:lstStyle/>
          <a:p>
            <a:pPr marL="173004" indent="-173004" defTabSz="914314">
              <a:lnSpc>
                <a:spcPct val="90000"/>
              </a:lnSpc>
              <a:spcAft>
                <a:spcPts val="600"/>
              </a:spcAft>
              <a:buFont typeface="Arial" panose="020B0604020202020204" pitchFamily="34" charset="0"/>
              <a:buChar char="•"/>
            </a:pPr>
            <a:r>
              <a:rPr lang="en-US" sz="1700" dirty="0">
                <a:gradFill>
                  <a:gsLst>
                    <a:gs pos="2917">
                      <a:srgbClr val="2C292A"/>
                    </a:gs>
                    <a:gs pos="30000">
                      <a:srgbClr val="2C292A"/>
                    </a:gs>
                  </a:gsLst>
                  <a:lin ang="5400000" scaled="0"/>
                </a:gradFill>
              </a:rPr>
              <a:t>Project scope</a:t>
            </a:r>
          </a:p>
          <a:p>
            <a:pPr marL="173004" indent="-173004" defTabSz="914314">
              <a:lnSpc>
                <a:spcPct val="90000"/>
              </a:lnSpc>
              <a:spcAft>
                <a:spcPts val="600"/>
              </a:spcAft>
              <a:buFont typeface="Arial" panose="020B0604020202020204" pitchFamily="34" charset="0"/>
              <a:buChar char="•"/>
            </a:pPr>
            <a:r>
              <a:rPr lang="en-US" sz="1700" dirty="0">
                <a:gradFill>
                  <a:gsLst>
                    <a:gs pos="2917">
                      <a:srgbClr val="2C292A"/>
                    </a:gs>
                    <a:gs pos="30000">
                      <a:srgbClr val="2C292A"/>
                    </a:gs>
                  </a:gsLst>
                  <a:lin ang="5400000" scaled="0"/>
                </a:gradFill>
              </a:rPr>
              <a:t>Requirements</a:t>
            </a:r>
          </a:p>
          <a:p>
            <a:pPr marL="173004" indent="-173004" defTabSz="914314">
              <a:lnSpc>
                <a:spcPct val="90000"/>
              </a:lnSpc>
              <a:spcAft>
                <a:spcPts val="600"/>
              </a:spcAft>
              <a:buFont typeface="Arial" panose="020B0604020202020204" pitchFamily="34" charset="0"/>
              <a:buChar char="•"/>
            </a:pPr>
            <a:r>
              <a:rPr lang="en-US" sz="1700" dirty="0">
                <a:gradFill>
                  <a:gsLst>
                    <a:gs pos="2917">
                      <a:srgbClr val="2C292A"/>
                    </a:gs>
                    <a:gs pos="30000">
                      <a:srgbClr val="2C292A"/>
                    </a:gs>
                  </a:gsLst>
                  <a:lin ang="5400000" scaled="0"/>
                </a:gradFill>
              </a:rPr>
              <a:t>Stakeholders</a:t>
            </a:r>
          </a:p>
        </p:txBody>
      </p:sp>
      <p:sp>
        <p:nvSpPr>
          <p:cNvPr id="28" name="TextBox 27"/>
          <p:cNvSpPr txBox="1"/>
          <p:nvPr/>
        </p:nvSpPr>
        <p:spPr>
          <a:xfrm>
            <a:off x="4183197" y="3291784"/>
            <a:ext cx="2829438" cy="1314166"/>
          </a:xfrm>
          <a:prstGeom prst="rect">
            <a:avLst/>
          </a:prstGeom>
          <a:noFill/>
        </p:spPr>
        <p:txBody>
          <a:bodyPr wrap="square" lIns="182854" tIns="146284" rIns="182854" bIns="146284" rtlCol="0">
            <a:spAutoFit/>
          </a:bodyPr>
          <a:lstStyle/>
          <a:p>
            <a:pPr marL="173004" indent="-173004" defTabSz="914314">
              <a:lnSpc>
                <a:spcPct val="90000"/>
              </a:lnSpc>
              <a:spcAft>
                <a:spcPts val="600"/>
              </a:spcAft>
              <a:buFont typeface="Arial" panose="020B0604020202020204" pitchFamily="34" charset="0"/>
              <a:buChar char="•"/>
            </a:pPr>
            <a:r>
              <a:rPr lang="en-US" sz="1700" dirty="0">
                <a:gradFill>
                  <a:gsLst>
                    <a:gs pos="2917">
                      <a:srgbClr val="2C292A"/>
                    </a:gs>
                    <a:gs pos="30000">
                      <a:srgbClr val="2C292A"/>
                    </a:gs>
                  </a:gsLst>
                  <a:lin ang="5400000" scaled="0"/>
                </a:gradFill>
              </a:rPr>
              <a:t>Complete Microsoft GDPR Detailed Assessment</a:t>
            </a:r>
          </a:p>
          <a:p>
            <a:pPr marL="173004" indent="-173004" defTabSz="914314">
              <a:lnSpc>
                <a:spcPct val="90000"/>
              </a:lnSpc>
              <a:spcAft>
                <a:spcPts val="600"/>
              </a:spcAft>
              <a:buFont typeface="Arial" panose="020B0604020202020204" pitchFamily="34" charset="0"/>
              <a:buChar char="•"/>
            </a:pPr>
            <a:r>
              <a:rPr lang="en-US" sz="1700" dirty="0">
                <a:gradFill>
                  <a:gsLst>
                    <a:gs pos="2917">
                      <a:srgbClr val="2C292A"/>
                    </a:gs>
                    <a:gs pos="30000">
                      <a:srgbClr val="2C292A"/>
                    </a:gs>
                  </a:gsLst>
                  <a:lin ang="5400000" scaled="0"/>
                </a:gradFill>
              </a:rPr>
              <a:t>Identify gaps</a:t>
            </a:r>
          </a:p>
        </p:txBody>
      </p:sp>
      <p:sp>
        <p:nvSpPr>
          <p:cNvPr id="31" name="TextBox 30"/>
          <p:cNvSpPr txBox="1"/>
          <p:nvPr/>
        </p:nvSpPr>
        <p:spPr>
          <a:xfrm>
            <a:off x="8478843" y="3328954"/>
            <a:ext cx="2829438" cy="2803804"/>
          </a:xfrm>
          <a:prstGeom prst="rect">
            <a:avLst/>
          </a:prstGeom>
          <a:noFill/>
        </p:spPr>
        <p:txBody>
          <a:bodyPr wrap="square" lIns="182854" tIns="146284" rIns="182854" bIns="146284" rtlCol="0">
            <a:spAutoFit/>
          </a:bodyPr>
          <a:lstStyle/>
          <a:p>
            <a:pPr marL="173004" indent="-173004" defTabSz="914314">
              <a:lnSpc>
                <a:spcPct val="90000"/>
              </a:lnSpc>
              <a:spcAft>
                <a:spcPts val="600"/>
              </a:spcAft>
              <a:buFont typeface="Arial" panose="020B0604020202020204" pitchFamily="34" charset="0"/>
              <a:buChar char="•"/>
            </a:pPr>
            <a:r>
              <a:rPr lang="en-US" sz="1700" dirty="0">
                <a:gradFill>
                  <a:gsLst>
                    <a:gs pos="2917">
                      <a:srgbClr val="2C292A"/>
                    </a:gs>
                    <a:gs pos="30000">
                      <a:srgbClr val="2C292A"/>
                    </a:gs>
                  </a:gsLst>
                  <a:lin ang="5400000" scaled="0"/>
                </a:gradFill>
              </a:rPr>
              <a:t>Provide detailed remediation checklist as prescribed by Microsoft GDPR Detailed Assessment</a:t>
            </a:r>
          </a:p>
          <a:p>
            <a:pPr marL="173004" indent="-173004" defTabSz="914314">
              <a:lnSpc>
                <a:spcPct val="90000"/>
              </a:lnSpc>
              <a:spcAft>
                <a:spcPts val="600"/>
              </a:spcAft>
              <a:buFont typeface="Arial" panose="020B0604020202020204" pitchFamily="34" charset="0"/>
              <a:buChar char="•"/>
            </a:pPr>
            <a:r>
              <a:rPr lang="en-US" sz="1700" dirty="0">
                <a:gradFill>
                  <a:gsLst>
                    <a:gs pos="2917">
                      <a:srgbClr val="2C292A"/>
                    </a:gs>
                    <a:gs pos="30000">
                      <a:srgbClr val="2C292A"/>
                    </a:gs>
                  </a:gsLst>
                  <a:lin ang="5400000" scaled="0"/>
                </a:gradFill>
              </a:rPr>
              <a:t>Identify customers remediation roadmap and next steps</a:t>
            </a:r>
          </a:p>
          <a:p>
            <a:pPr marL="173004" indent="-173004" defTabSz="914314">
              <a:lnSpc>
                <a:spcPct val="90000"/>
              </a:lnSpc>
              <a:spcAft>
                <a:spcPts val="600"/>
              </a:spcAft>
              <a:buFont typeface="Arial" panose="020B0604020202020204" pitchFamily="34" charset="0"/>
              <a:buChar char="•"/>
            </a:pPr>
            <a:r>
              <a:rPr lang="en-US" sz="1700" dirty="0">
                <a:gradFill>
                  <a:gsLst>
                    <a:gs pos="2917">
                      <a:srgbClr val="2C292A"/>
                    </a:gs>
                    <a:gs pos="30000">
                      <a:srgbClr val="2C292A"/>
                    </a:gs>
                  </a:gsLst>
                  <a:lin ang="5400000" scaled="0"/>
                </a:gradFill>
              </a:rPr>
              <a:t>Partner opportunity to help remediate</a:t>
            </a:r>
          </a:p>
        </p:txBody>
      </p:sp>
      <p:pic>
        <p:nvPicPr>
          <p:cNvPr id="8" name="Graphic 7" descr="Users"/>
          <p:cNvPicPr>
            <a:picLocks noChangeAspect="1"/>
          </p:cNvPicPr>
          <p:nvPr/>
        </p:nvPicPr>
        <p:blipFill>
          <a:blip r:embed="rId3" cstate="screen">
            <a:duotone>
              <a:schemeClr val="accent5">
                <a:shade val="45000"/>
                <a:satMod val="135000"/>
              </a:schemeClr>
              <a:prstClr val="white"/>
            </a:duotone>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72134" y="2349805"/>
            <a:ext cx="914270" cy="914270"/>
          </a:xfrm>
          <a:prstGeom prst="rect">
            <a:avLst/>
          </a:prstGeom>
        </p:spPr>
      </p:pic>
      <p:pic>
        <p:nvPicPr>
          <p:cNvPr id="13" name="Graphic 12" descr="Newspaper"/>
          <p:cNvPicPr>
            <a:picLocks noChangeAspect="1"/>
          </p:cNvPicPr>
          <p:nvPr/>
        </p:nvPicPr>
        <p:blipFill>
          <a:blip r:embed="rId5" cstate="screen">
            <a:duotone>
              <a:schemeClr val="accent5">
                <a:shade val="45000"/>
                <a:satMod val="135000"/>
              </a:schemeClr>
              <a:prstClr val="white"/>
            </a:duotone>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140779" y="2369783"/>
            <a:ext cx="914270" cy="914270"/>
          </a:xfrm>
          <a:prstGeom prst="rect">
            <a:avLst/>
          </a:prstGeom>
        </p:spPr>
      </p:pic>
      <p:pic>
        <p:nvPicPr>
          <p:cNvPr id="33" name="Graphic 32" descr="Document"/>
          <p:cNvPicPr>
            <a:picLocks noChangeAspect="1"/>
          </p:cNvPicPr>
          <p:nvPr/>
        </p:nvPicPr>
        <p:blipFill>
          <a:blip r:embed="rId7" cstate="screen">
            <a:duotone>
              <a:schemeClr val="accent5">
                <a:shade val="45000"/>
                <a:satMod val="135000"/>
              </a:schemeClr>
              <a:prstClr val="white"/>
            </a:duotone>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9611724" y="2406953"/>
            <a:ext cx="914270" cy="914270"/>
          </a:xfrm>
          <a:prstGeom prst="rect">
            <a:avLst/>
          </a:prstGeom>
        </p:spPr>
      </p:pic>
      <p:sp>
        <p:nvSpPr>
          <p:cNvPr id="2" name="Title 1"/>
          <p:cNvSpPr>
            <a:spLocks noGrp="1"/>
          </p:cNvSpPr>
          <p:nvPr>
            <p:ph type="title"/>
          </p:nvPr>
        </p:nvSpPr>
        <p:spPr/>
        <p:txBody>
          <a:bodyPr/>
          <a:lstStyle/>
          <a:p>
            <a:r>
              <a:rPr lang="en-US" dirty="0"/>
              <a:t>Microsoft GDPR Detailed Assessment Workshop</a:t>
            </a:r>
          </a:p>
        </p:txBody>
      </p:sp>
    </p:spTree>
    <p:extLst>
      <p:ext uri="{BB962C8B-B14F-4D97-AF65-F5344CB8AC3E}">
        <p14:creationId xmlns:p14="http://schemas.microsoft.com/office/powerpoint/2010/main" val="1582606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4B42D-D6D3-4524-97DD-2EE4571E48E1}"/>
              </a:ext>
            </a:extLst>
          </p:cNvPr>
          <p:cNvSpPr>
            <a:spLocks noGrp="1"/>
          </p:cNvSpPr>
          <p:nvPr>
            <p:ph type="title"/>
          </p:nvPr>
        </p:nvSpPr>
        <p:spPr/>
        <p:txBody>
          <a:bodyPr/>
          <a:lstStyle/>
          <a:p>
            <a:r>
              <a:rPr lang="en-US" dirty="0"/>
              <a:t>CELA Extras</a:t>
            </a:r>
          </a:p>
        </p:txBody>
      </p:sp>
      <p:sp>
        <p:nvSpPr>
          <p:cNvPr id="3" name="TextBox 2">
            <a:extLst>
              <a:ext uri="{FF2B5EF4-FFF2-40B4-BE49-F238E27FC236}">
                <a16:creationId xmlns:a16="http://schemas.microsoft.com/office/drawing/2014/main" id="{B6DA5665-F259-40B7-A816-5963FE530859}"/>
              </a:ext>
            </a:extLst>
          </p:cNvPr>
          <p:cNvSpPr txBox="1"/>
          <p:nvPr/>
        </p:nvSpPr>
        <p:spPr>
          <a:xfrm>
            <a:off x="1267097" y="2103120"/>
            <a:ext cx="9039497" cy="393192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76285434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B7741-7048-4976-BF88-80B51CB07964}"/>
              </a:ext>
            </a:extLst>
          </p:cNvPr>
          <p:cNvSpPr>
            <a:spLocks noGrp="1"/>
          </p:cNvSpPr>
          <p:nvPr>
            <p:ph type="title"/>
          </p:nvPr>
        </p:nvSpPr>
        <p:spPr/>
        <p:txBody>
          <a:bodyPr>
            <a:normAutofit fontScale="90000"/>
          </a:bodyPr>
          <a:lstStyle/>
          <a:p>
            <a:r>
              <a:rPr lang="en-US" b="1" dirty="0"/>
              <a:t>Cloud Services Due Diligence Checklist</a:t>
            </a:r>
            <a:br>
              <a:rPr lang="en-US" b="1" dirty="0"/>
            </a:br>
            <a:endParaRPr lang="en-US" dirty="0"/>
          </a:p>
        </p:txBody>
      </p:sp>
      <p:sp>
        <p:nvSpPr>
          <p:cNvPr id="3" name="Rectangle 2">
            <a:extLst>
              <a:ext uri="{FF2B5EF4-FFF2-40B4-BE49-F238E27FC236}">
                <a16:creationId xmlns:a16="http://schemas.microsoft.com/office/drawing/2014/main" id="{5F6E9E5C-90FA-4D2C-B1EE-6051A6BA9895}"/>
              </a:ext>
            </a:extLst>
          </p:cNvPr>
          <p:cNvSpPr/>
          <p:nvPr/>
        </p:nvSpPr>
        <p:spPr>
          <a:xfrm>
            <a:off x="6744789" y="5953538"/>
            <a:ext cx="6096000" cy="646331"/>
          </a:xfrm>
          <a:prstGeom prst="rect">
            <a:avLst/>
          </a:prstGeom>
        </p:spPr>
        <p:txBody>
          <a:bodyPr>
            <a:spAutoFit/>
          </a:bodyPr>
          <a:lstStyle/>
          <a:p>
            <a:r>
              <a:rPr lang="en-US" dirty="0"/>
              <a:t>https://www.microsoft.com/en-us/trustcenter/compliance/due-diligence-checklist</a:t>
            </a:r>
          </a:p>
        </p:txBody>
      </p:sp>
      <p:sp>
        <p:nvSpPr>
          <p:cNvPr id="4" name="Rectangle 3">
            <a:extLst>
              <a:ext uri="{FF2B5EF4-FFF2-40B4-BE49-F238E27FC236}">
                <a16:creationId xmlns:a16="http://schemas.microsoft.com/office/drawing/2014/main" id="{76D16AD8-E5F7-4F64-A3D3-54B669C4DF09}"/>
              </a:ext>
            </a:extLst>
          </p:cNvPr>
          <p:cNvSpPr/>
          <p:nvPr/>
        </p:nvSpPr>
        <p:spPr>
          <a:xfrm>
            <a:off x="526506" y="1309195"/>
            <a:ext cx="8874760" cy="3970318"/>
          </a:xfrm>
          <a:prstGeom prst="rect">
            <a:avLst/>
          </a:prstGeom>
        </p:spPr>
        <p:txBody>
          <a:bodyPr wrap="square">
            <a:spAutoFit/>
          </a:bodyPr>
          <a:lstStyle/>
          <a:p>
            <a:r>
              <a:rPr lang="en-US" b="1" dirty="0"/>
              <a:t>Cloud Services Due Diligence Checklist</a:t>
            </a:r>
          </a:p>
          <a:p>
            <a:r>
              <a:rPr lang="en-US" dirty="0"/>
              <a:t>A move to the cloud raises important strategic issues for an organization:</a:t>
            </a:r>
          </a:p>
          <a:p>
            <a:endParaRPr lang="en-US" dirty="0"/>
          </a:p>
          <a:p>
            <a:r>
              <a:rPr lang="en-US" dirty="0"/>
              <a:t>How will data be secured, where will it be located, and how available will it be when it is no longer on premises? </a:t>
            </a:r>
          </a:p>
          <a:p>
            <a:r>
              <a:rPr lang="en-US" dirty="0"/>
              <a:t>How will the organization continue to meet regulatory obligations? How will the privacy of sensitive customer and employee data be protected?</a:t>
            </a:r>
          </a:p>
          <a:p>
            <a:endParaRPr lang="en-US" dirty="0"/>
          </a:p>
          <a:p>
            <a:r>
              <a:rPr lang="en-US" dirty="0"/>
              <a:t>The critical first step for organizations, before they can assess and compare the level of service offered by different cloud service providers, is to clearly identify their own objectives and requirements. </a:t>
            </a:r>
          </a:p>
          <a:p>
            <a:endParaRPr lang="en-US" dirty="0"/>
          </a:p>
          <a:p>
            <a:r>
              <a:rPr lang="en-US" dirty="0"/>
              <a:t>Microsoft created the Cloud Services Due Diligence Checklist to meet the business need for a standardized approach.</a:t>
            </a:r>
            <a:endParaRPr lang="en-US" dirty="0">
              <a:effectLst/>
            </a:endParaRPr>
          </a:p>
        </p:txBody>
      </p:sp>
    </p:spTree>
    <p:extLst>
      <p:ext uri="{BB962C8B-B14F-4D97-AF65-F5344CB8AC3E}">
        <p14:creationId xmlns:p14="http://schemas.microsoft.com/office/powerpoint/2010/main" val="36669231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Providing clarity and consistency </a:t>
            </a:r>
            <a:br>
              <a:rPr lang="en-US" dirty="0"/>
            </a:br>
            <a:r>
              <a:rPr lang="en-US" dirty="0"/>
              <a:t>for the protection of personal data</a:t>
            </a:r>
          </a:p>
        </p:txBody>
      </p:sp>
      <p:grpSp>
        <p:nvGrpSpPr>
          <p:cNvPr id="12" name="Group 11"/>
          <p:cNvGrpSpPr/>
          <p:nvPr/>
        </p:nvGrpSpPr>
        <p:grpSpPr>
          <a:xfrm>
            <a:off x="457454" y="2211571"/>
            <a:ext cx="376237" cy="365049"/>
            <a:chOff x="3257187" y="2110051"/>
            <a:chExt cx="376290" cy="595049"/>
          </a:xfrm>
        </p:grpSpPr>
        <p:cxnSp>
          <p:nvCxnSpPr>
            <p:cNvPr id="13" name="Straight Connector 12"/>
            <p:cNvCxnSpPr/>
            <p:nvPr/>
          </p:nvCxnSpPr>
          <p:spPr>
            <a:xfrm>
              <a:off x="3263900" y="2114550"/>
              <a:ext cx="0" cy="5905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257187" y="2110051"/>
              <a:ext cx="37629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rot="10800000">
            <a:off x="5772014" y="5147776"/>
            <a:ext cx="376237" cy="365049"/>
            <a:chOff x="3257187" y="2110051"/>
            <a:chExt cx="376290" cy="595049"/>
          </a:xfrm>
        </p:grpSpPr>
        <p:cxnSp>
          <p:nvCxnSpPr>
            <p:cNvPr id="16" name="Straight Connector 15"/>
            <p:cNvCxnSpPr/>
            <p:nvPr/>
          </p:nvCxnSpPr>
          <p:spPr>
            <a:xfrm>
              <a:off x="3263900" y="2114550"/>
              <a:ext cx="0" cy="5905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257187" y="2110051"/>
              <a:ext cx="37629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6900885" y="2384393"/>
            <a:ext cx="4538113" cy="572383"/>
          </a:xfrm>
          <a:prstGeom prst="rect">
            <a:avLst/>
          </a:prstGeom>
          <a:noFill/>
        </p:spPr>
        <p:txBody>
          <a:bodyPr wrap="square" lIns="182854" tIns="146284" rIns="182854" bIns="146284" rtlCol="0">
            <a:spAutoFit/>
          </a:bodyPr>
          <a:lstStyle/>
          <a:p>
            <a:pPr defTabSz="932508">
              <a:lnSpc>
                <a:spcPct val="90000"/>
              </a:lnSpc>
              <a:spcAft>
                <a:spcPts val="600"/>
              </a:spcAft>
            </a:pPr>
            <a:r>
              <a:rPr lang="en-US" sz="2000" b="1" dirty="0">
                <a:solidFill>
                  <a:srgbClr val="D83B01"/>
                </a:solidFill>
              </a:rPr>
              <a:t>Enhanced</a:t>
            </a:r>
            <a:r>
              <a:rPr lang="en-US" sz="2000" dirty="0">
                <a:solidFill>
                  <a:srgbClr val="2C292A"/>
                </a:solidFill>
              </a:rPr>
              <a:t> personal privacy rights</a:t>
            </a:r>
          </a:p>
        </p:txBody>
      </p:sp>
      <p:sp>
        <p:nvSpPr>
          <p:cNvPr id="26" name="TextBox 25"/>
          <p:cNvSpPr txBox="1"/>
          <p:nvPr/>
        </p:nvSpPr>
        <p:spPr>
          <a:xfrm>
            <a:off x="6900885" y="3269787"/>
            <a:ext cx="5232451" cy="572383"/>
          </a:xfrm>
          <a:prstGeom prst="rect">
            <a:avLst/>
          </a:prstGeom>
          <a:noFill/>
        </p:spPr>
        <p:txBody>
          <a:bodyPr wrap="square" lIns="182854" tIns="146284" rIns="182854" bIns="146284" rtlCol="0">
            <a:spAutoFit/>
          </a:bodyPr>
          <a:lstStyle/>
          <a:p>
            <a:pPr defTabSz="932508">
              <a:lnSpc>
                <a:spcPct val="90000"/>
              </a:lnSpc>
              <a:spcAft>
                <a:spcPts val="600"/>
              </a:spcAft>
            </a:pPr>
            <a:r>
              <a:rPr lang="en-US" sz="2000" b="1" dirty="0">
                <a:solidFill>
                  <a:srgbClr val="D83B01"/>
                </a:solidFill>
              </a:rPr>
              <a:t>Increased</a:t>
            </a:r>
            <a:r>
              <a:rPr lang="en-US" sz="2000" dirty="0">
                <a:solidFill>
                  <a:srgbClr val="2C292A"/>
                </a:solidFill>
              </a:rPr>
              <a:t> duty for protecting data</a:t>
            </a:r>
          </a:p>
        </p:txBody>
      </p:sp>
      <p:sp>
        <p:nvSpPr>
          <p:cNvPr id="27" name="TextBox 26"/>
          <p:cNvSpPr txBox="1"/>
          <p:nvPr/>
        </p:nvSpPr>
        <p:spPr>
          <a:xfrm>
            <a:off x="6900885" y="4155183"/>
            <a:ext cx="4063425" cy="572383"/>
          </a:xfrm>
          <a:prstGeom prst="rect">
            <a:avLst/>
          </a:prstGeom>
          <a:noFill/>
        </p:spPr>
        <p:txBody>
          <a:bodyPr wrap="square" lIns="182854" tIns="146284" rIns="182854" bIns="146284" rtlCol="0">
            <a:spAutoFit/>
          </a:bodyPr>
          <a:lstStyle/>
          <a:p>
            <a:pPr defTabSz="932508">
              <a:lnSpc>
                <a:spcPct val="90000"/>
              </a:lnSpc>
              <a:spcAft>
                <a:spcPts val="600"/>
              </a:spcAft>
            </a:pPr>
            <a:r>
              <a:rPr lang="en-US" sz="2000" b="1" dirty="0">
                <a:solidFill>
                  <a:srgbClr val="D83B01"/>
                </a:solidFill>
              </a:rPr>
              <a:t>Mandatory</a:t>
            </a:r>
            <a:r>
              <a:rPr lang="en-US" sz="2000" b="1" dirty="0">
                <a:solidFill>
                  <a:srgbClr val="2C292A"/>
                </a:solidFill>
              </a:rPr>
              <a:t> </a:t>
            </a:r>
            <a:r>
              <a:rPr lang="en-US" sz="2000" dirty="0">
                <a:solidFill>
                  <a:srgbClr val="2C292A"/>
                </a:solidFill>
              </a:rPr>
              <a:t>breach reporting</a:t>
            </a:r>
          </a:p>
        </p:txBody>
      </p:sp>
      <p:sp>
        <p:nvSpPr>
          <p:cNvPr id="29" name="Oval 28"/>
          <p:cNvSpPr/>
          <p:nvPr/>
        </p:nvSpPr>
        <p:spPr bwMode="auto">
          <a:xfrm>
            <a:off x="6647716" y="2555194"/>
            <a:ext cx="182854" cy="18285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000" kern="0" dirty="0">
              <a:gradFill>
                <a:gsLst>
                  <a:gs pos="0">
                    <a:srgbClr val="FFFFFF"/>
                  </a:gs>
                  <a:gs pos="100000">
                    <a:srgbClr val="FFFFFF"/>
                  </a:gs>
                </a:gsLst>
                <a:lin ang="5400000" scaled="0"/>
              </a:gradFill>
              <a:ea typeface="Segoe UI" pitchFamily="34" charset="0"/>
              <a:cs typeface="Segoe UI" pitchFamily="34" charset="0"/>
            </a:endParaRPr>
          </a:p>
        </p:txBody>
      </p:sp>
      <p:sp>
        <p:nvSpPr>
          <p:cNvPr id="30" name="Oval 29"/>
          <p:cNvSpPr/>
          <p:nvPr/>
        </p:nvSpPr>
        <p:spPr bwMode="auto">
          <a:xfrm>
            <a:off x="6647716" y="3465127"/>
            <a:ext cx="182854" cy="18285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000" kern="0" dirty="0">
              <a:gradFill>
                <a:gsLst>
                  <a:gs pos="0">
                    <a:srgbClr val="FFFFFF"/>
                  </a:gs>
                  <a:gs pos="100000">
                    <a:srgbClr val="FFFFFF"/>
                  </a:gs>
                </a:gsLst>
                <a:lin ang="5400000" scaled="0"/>
              </a:gradFill>
              <a:ea typeface="Segoe UI" pitchFamily="34" charset="0"/>
              <a:cs typeface="Segoe UI" pitchFamily="34" charset="0"/>
            </a:endParaRPr>
          </a:p>
        </p:txBody>
      </p:sp>
      <p:sp>
        <p:nvSpPr>
          <p:cNvPr id="31" name="Oval 30"/>
          <p:cNvSpPr/>
          <p:nvPr/>
        </p:nvSpPr>
        <p:spPr bwMode="auto">
          <a:xfrm>
            <a:off x="6647716" y="4326266"/>
            <a:ext cx="182854" cy="18285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000"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6647716" y="3113455"/>
            <a:ext cx="4316594" cy="1776737"/>
            <a:chOff x="7319019" y="3175390"/>
            <a:chExt cx="3450633" cy="1812364"/>
          </a:xfrm>
        </p:grpSpPr>
        <p:cxnSp>
          <p:nvCxnSpPr>
            <p:cNvPr id="24" name="Straight Connector 23"/>
            <p:cNvCxnSpPr/>
            <p:nvPr/>
          </p:nvCxnSpPr>
          <p:spPr>
            <a:xfrm flipV="1">
              <a:off x="7319020" y="3175390"/>
              <a:ext cx="3450632" cy="14803"/>
            </a:xfrm>
            <a:prstGeom prst="line">
              <a:avLst/>
            </a:prstGeom>
            <a:ln>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319019" y="4069802"/>
              <a:ext cx="3450632" cy="14803"/>
            </a:xfrm>
            <a:prstGeom prst="line">
              <a:avLst/>
            </a:prstGeom>
            <a:ln>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7319019" y="4972951"/>
              <a:ext cx="3450632" cy="14803"/>
            </a:xfrm>
            <a:prstGeom prst="line">
              <a:avLst/>
            </a:prstGeom>
            <a:ln>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6900885" y="5067793"/>
            <a:ext cx="5043181" cy="572384"/>
          </a:xfrm>
          <a:prstGeom prst="rect">
            <a:avLst/>
          </a:prstGeom>
          <a:noFill/>
        </p:spPr>
        <p:txBody>
          <a:bodyPr wrap="square" lIns="182854" tIns="146284" rIns="182854" bIns="146284" rtlCol="0">
            <a:spAutoFit/>
          </a:bodyPr>
          <a:lstStyle/>
          <a:p>
            <a:pPr defTabSz="932508">
              <a:lnSpc>
                <a:spcPct val="90000"/>
              </a:lnSpc>
              <a:spcAft>
                <a:spcPts val="600"/>
              </a:spcAft>
            </a:pPr>
            <a:r>
              <a:rPr lang="en-US" sz="2000" b="1" dirty="0">
                <a:solidFill>
                  <a:srgbClr val="D83B01"/>
                </a:solidFill>
              </a:rPr>
              <a:t>Significant</a:t>
            </a:r>
            <a:r>
              <a:rPr lang="en-US" sz="2000" b="1" dirty="0">
                <a:solidFill>
                  <a:srgbClr val="2C292A"/>
                </a:solidFill>
              </a:rPr>
              <a:t> </a:t>
            </a:r>
            <a:r>
              <a:rPr lang="en-US" sz="2000" dirty="0">
                <a:solidFill>
                  <a:srgbClr val="2C292A"/>
                </a:solidFill>
              </a:rPr>
              <a:t>penalties</a:t>
            </a:r>
            <a:r>
              <a:rPr lang="en-US" sz="2000" b="1" dirty="0">
                <a:solidFill>
                  <a:srgbClr val="2C292A"/>
                </a:solidFill>
              </a:rPr>
              <a:t> </a:t>
            </a:r>
            <a:r>
              <a:rPr lang="en-US" sz="2000" dirty="0">
                <a:solidFill>
                  <a:srgbClr val="2C292A"/>
                </a:solidFill>
              </a:rPr>
              <a:t>for non-compliance</a:t>
            </a:r>
          </a:p>
        </p:txBody>
      </p:sp>
      <p:sp>
        <p:nvSpPr>
          <p:cNvPr id="34" name="Oval 33"/>
          <p:cNvSpPr/>
          <p:nvPr/>
        </p:nvSpPr>
        <p:spPr bwMode="auto">
          <a:xfrm>
            <a:off x="6647716" y="5238875"/>
            <a:ext cx="182854" cy="18285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000" kern="0" dirty="0">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a:off x="470879" y="2311436"/>
            <a:ext cx="5750422" cy="3121003"/>
          </a:xfrm>
          <a:prstGeom prst="rect">
            <a:avLst/>
          </a:prstGeom>
          <a:noFill/>
        </p:spPr>
        <p:txBody>
          <a:bodyPr wrap="square" lIns="179259" tIns="143407" rIns="179259" bIns="143407" rtlCol="0">
            <a:spAutoFit/>
          </a:bodyPr>
          <a:lstStyle/>
          <a:p>
            <a:pPr defTabSz="932508"/>
            <a:r>
              <a:rPr lang="en-US" sz="3200" dirty="0">
                <a:solidFill>
                  <a:srgbClr val="2C292A"/>
                </a:solidFill>
              </a:rPr>
              <a:t>The </a:t>
            </a:r>
            <a:r>
              <a:rPr lang="en-US" sz="3200" b="1" dirty="0">
                <a:solidFill>
                  <a:srgbClr val="D83B01"/>
                </a:solidFill>
              </a:rPr>
              <a:t>General Data Protection Regulation </a:t>
            </a:r>
            <a:r>
              <a:rPr lang="en-US" sz="3200" dirty="0">
                <a:solidFill>
                  <a:srgbClr val="D83B01"/>
                </a:solidFill>
              </a:rPr>
              <a:t>(GDPR) </a:t>
            </a:r>
            <a:r>
              <a:rPr lang="en-US" sz="2400" dirty="0">
                <a:solidFill>
                  <a:srgbClr val="2C292A"/>
                </a:solidFill>
              </a:rPr>
              <a:t>imposes new rules on organizations that offer goods and services to people in the European Union (EU), or that collect and analyze </a:t>
            </a:r>
            <a:r>
              <a:rPr lang="en-US" sz="2400" dirty="0">
                <a:solidFill>
                  <a:srgbClr val="2C292A"/>
                </a:solidFill>
                <a:highlight>
                  <a:srgbClr val="FFFF00"/>
                </a:highlight>
              </a:rPr>
              <a:t>data tied to EU residents, no matter where they are located.</a:t>
            </a:r>
          </a:p>
        </p:txBody>
      </p:sp>
      <p:pic>
        <p:nvPicPr>
          <p:cNvPr id="22" name="Picture 21"/>
          <p:cNvPicPr>
            <a:picLocks noChangeAspect="1"/>
          </p:cNvPicPr>
          <p:nvPr/>
        </p:nvPicPr>
        <p:blipFill>
          <a:blip r:embed="rId3">
            <a:duotone>
              <a:schemeClr val="accent1">
                <a:shade val="45000"/>
                <a:satMod val="135000"/>
              </a:schemeClr>
              <a:prstClr val="white"/>
            </a:duotone>
          </a:blip>
          <a:stretch>
            <a:fillRect/>
          </a:stretch>
        </p:blipFill>
        <p:spPr>
          <a:xfrm>
            <a:off x="9858565" y="426615"/>
            <a:ext cx="1799435" cy="1118095"/>
          </a:xfrm>
          <a:prstGeom prst="rect">
            <a:avLst/>
          </a:prstGeom>
        </p:spPr>
      </p:pic>
      <p:pic>
        <p:nvPicPr>
          <p:cNvPr id="36" name="Picture 35"/>
          <p:cNvPicPr>
            <a:picLocks noChangeAspect="1"/>
          </p:cNvPicPr>
          <p:nvPr/>
        </p:nvPicPr>
        <p:blipFill>
          <a:blip r:embed="rId4">
            <a:duotone>
              <a:prstClr val="black"/>
              <a:schemeClr val="tx2">
                <a:tint val="45000"/>
                <a:satMod val="400000"/>
              </a:schemeClr>
            </a:duotone>
            <a:lum contrast="40000"/>
          </a:blip>
          <a:stretch>
            <a:fillRect/>
          </a:stretch>
        </p:blipFill>
        <p:spPr>
          <a:xfrm>
            <a:off x="8673722" y="539003"/>
            <a:ext cx="1614687" cy="997307"/>
          </a:xfrm>
          <a:prstGeom prst="rect">
            <a:avLst/>
          </a:prstGeom>
        </p:spPr>
      </p:pic>
      <p:sp>
        <p:nvSpPr>
          <p:cNvPr id="6" name="TextBox 5">
            <a:extLst>
              <a:ext uri="{FF2B5EF4-FFF2-40B4-BE49-F238E27FC236}">
                <a16:creationId xmlns:a16="http://schemas.microsoft.com/office/drawing/2014/main" id="{C2E487A7-232E-486F-B570-DC5CC7377AE3}"/>
              </a:ext>
            </a:extLst>
          </p:cNvPr>
          <p:cNvSpPr txBox="1"/>
          <p:nvPr/>
        </p:nvSpPr>
        <p:spPr>
          <a:xfrm>
            <a:off x="701336" y="5743852"/>
            <a:ext cx="4296792"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Goes into Effect May 2018</a:t>
            </a:r>
          </a:p>
        </p:txBody>
      </p:sp>
    </p:spTree>
    <p:extLst>
      <p:ext uri="{BB962C8B-B14F-4D97-AF65-F5344CB8AC3E}">
        <p14:creationId xmlns:p14="http://schemas.microsoft.com/office/powerpoint/2010/main" val="2483706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291344" y="2059210"/>
            <a:ext cx="2658736" cy="4408815"/>
          </a:xfrm>
          <a:prstGeom prst="rect">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54" tIns="1005698" rIns="182854" bIns="146284" numCol="1" spcCol="0" rtlCol="0" fromWordArt="0" anchor="t" anchorCtr="0" forceAA="0" compatLnSpc="1">
            <a:prstTxWarp prst="textNoShape">
              <a:avLst/>
            </a:prstTxWarp>
            <a:noAutofit/>
          </a:bodyPr>
          <a:lstStyle/>
          <a:p>
            <a:pPr defTabSz="914049">
              <a:defRPr/>
            </a:pPr>
            <a:r>
              <a:rPr lang="en-US" sz="2353" kern="0" spc="-98" dirty="0">
                <a:solidFill>
                  <a:srgbClr val="2C292A"/>
                </a:solidFill>
                <a:latin typeface="Segoe UI Semibold" panose="020B0702040204020203" pitchFamily="34" charset="0"/>
                <a:cs typeface="Segoe UI Semibold" panose="020B0702040204020203" pitchFamily="34" charset="0"/>
              </a:rPr>
              <a:t>Personal </a:t>
            </a:r>
            <a:br>
              <a:rPr lang="en-US" sz="2353" kern="0" spc="-98" dirty="0">
                <a:solidFill>
                  <a:srgbClr val="2C292A"/>
                </a:solidFill>
                <a:latin typeface="Segoe UI Semibold" panose="020B0702040204020203" pitchFamily="34" charset="0"/>
                <a:cs typeface="Segoe UI Semibold" panose="020B0702040204020203" pitchFamily="34" charset="0"/>
              </a:rPr>
            </a:br>
            <a:r>
              <a:rPr lang="en-US" sz="2353" kern="0" spc="-98" dirty="0">
                <a:solidFill>
                  <a:srgbClr val="2C292A"/>
                </a:solidFill>
                <a:latin typeface="Segoe UI Semibold" panose="020B0702040204020203" pitchFamily="34" charset="0"/>
                <a:cs typeface="Segoe UI Semibold" panose="020B0702040204020203" pitchFamily="34" charset="0"/>
              </a:rPr>
              <a:t>privacy</a:t>
            </a:r>
          </a:p>
          <a:p>
            <a:pPr defTabSz="914049">
              <a:spcAft>
                <a:spcPts val="600"/>
              </a:spcAft>
              <a:defRPr/>
            </a:pPr>
            <a:endParaRPr lang="en-US" sz="1371" kern="0" dirty="0">
              <a:solidFill>
                <a:srgbClr val="2C292A"/>
              </a:solidFill>
              <a:cs typeface="Segoe UI Semilight" panose="020B0402040204020203" pitchFamily="34" charset="0"/>
            </a:endParaRPr>
          </a:p>
          <a:p>
            <a:pPr defTabSz="914049">
              <a:spcAft>
                <a:spcPts val="600"/>
              </a:spcAft>
              <a:defRPr/>
            </a:pPr>
            <a:r>
              <a:rPr lang="en-US" sz="1371" kern="0" dirty="0">
                <a:solidFill>
                  <a:srgbClr val="2C292A"/>
                </a:solidFill>
                <a:cs typeface="Segoe UI Semilight" panose="020B0402040204020203" pitchFamily="34" charset="0"/>
              </a:rPr>
              <a:t>Individuals have the right to:</a:t>
            </a:r>
          </a:p>
          <a:p>
            <a:pPr marL="166517" indent="-166517" defTabSz="914049">
              <a:spcAft>
                <a:spcPts val="600"/>
              </a:spcAft>
              <a:buFont typeface="Arial" panose="020B0604020202020204" pitchFamily="34" charset="0"/>
              <a:buChar char="•"/>
              <a:defRPr/>
            </a:pPr>
            <a:r>
              <a:rPr lang="en-US" sz="1371" kern="0" dirty="0">
                <a:solidFill>
                  <a:srgbClr val="2C292A"/>
                </a:solidFill>
                <a:cs typeface="Segoe UI Semilight" panose="020B0402040204020203" pitchFamily="34" charset="0"/>
              </a:rPr>
              <a:t>Access their personal data</a:t>
            </a:r>
          </a:p>
          <a:p>
            <a:pPr marL="166517" indent="-166517" defTabSz="914049">
              <a:spcAft>
                <a:spcPts val="600"/>
              </a:spcAft>
              <a:buFont typeface="Arial" panose="020B0604020202020204" pitchFamily="34" charset="0"/>
              <a:buChar char="•"/>
              <a:defRPr/>
            </a:pPr>
            <a:r>
              <a:rPr lang="en-US" sz="1371" kern="0" dirty="0">
                <a:solidFill>
                  <a:srgbClr val="2C292A"/>
                </a:solidFill>
                <a:cs typeface="Segoe UI Semilight" panose="020B0402040204020203" pitchFamily="34" charset="0"/>
              </a:rPr>
              <a:t>Correct errors in their personal data</a:t>
            </a:r>
          </a:p>
          <a:p>
            <a:pPr marL="166517" indent="-166517" defTabSz="914049">
              <a:spcAft>
                <a:spcPts val="600"/>
              </a:spcAft>
              <a:buFont typeface="Arial" panose="020B0604020202020204" pitchFamily="34" charset="0"/>
              <a:buChar char="•"/>
              <a:defRPr/>
            </a:pPr>
            <a:r>
              <a:rPr lang="en-US" sz="1371" kern="0" dirty="0">
                <a:solidFill>
                  <a:srgbClr val="2C292A"/>
                </a:solidFill>
                <a:highlight>
                  <a:srgbClr val="FFFF00"/>
                </a:highlight>
                <a:cs typeface="Segoe UI Semilight" panose="020B0402040204020203" pitchFamily="34" charset="0"/>
              </a:rPr>
              <a:t>Erase their personal data</a:t>
            </a:r>
          </a:p>
          <a:p>
            <a:pPr marL="166517" indent="-166517" defTabSz="914049">
              <a:spcAft>
                <a:spcPts val="600"/>
              </a:spcAft>
              <a:buFont typeface="Arial" panose="020B0604020202020204" pitchFamily="34" charset="0"/>
              <a:buChar char="•"/>
              <a:defRPr/>
            </a:pPr>
            <a:r>
              <a:rPr lang="en-US" sz="1371" kern="0" dirty="0">
                <a:solidFill>
                  <a:srgbClr val="2C292A"/>
                </a:solidFill>
                <a:cs typeface="Segoe UI Semilight" panose="020B0402040204020203" pitchFamily="34" charset="0"/>
              </a:rPr>
              <a:t>Object to processing of their personal data</a:t>
            </a:r>
          </a:p>
          <a:p>
            <a:pPr marL="166517" indent="-166517" defTabSz="914049">
              <a:spcAft>
                <a:spcPts val="600"/>
              </a:spcAft>
              <a:buFont typeface="Arial" panose="020B0604020202020204" pitchFamily="34" charset="0"/>
              <a:buChar char="•"/>
              <a:defRPr/>
            </a:pPr>
            <a:r>
              <a:rPr lang="en-US" sz="1371" kern="0" dirty="0">
                <a:solidFill>
                  <a:srgbClr val="2C292A"/>
                </a:solidFill>
                <a:cs typeface="Segoe UI Semilight" panose="020B0402040204020203" pitchFamily="34" charset="0"/>
              </a:rPr>
              <a:t>Export personal data</a:t>
            </a:r>
          </a:p>
          <a:p>
            <a:pPr defTabSz="914049">
              <a:defRPr/>
            </a:pPr>
            <a:endParaRPr lang="en-US" sz="2353" kern="0" spc="-98" dirty="0">
              <a:solidFill>
                <a:srgbClr val="2C292A"/>
              </a:solidFill>
              <a:latin typeface="Segoe UI Semibold" panose="020B0702040204020203" pitchFamily="34" charset="0"/>
              <a:cs typeface="Segoe UI Semibold" panose="020B0702040204020203" pitchFamily="34" charset="0"/>
            </a:endParaRPr>
          </a:p>
        </p:txBody>
      </p:sp>
      <p:sp>
        <p:nvSpPr>
          <p:cNvPr id="26" name="Rectangle 25"/>
          <p:cNvSpPr/>
          <p:nvPr/>
        </p:nvSpPr>
        <p:spPr bwMode="auto">
          <a:xfrm>
            <a:off x="3184650" y="2059210"/>
            <a:ext cx="2642737" cy="4408815"/>
          </a:xfrm>
          <a:prstGeom prst="rect">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54" tIns="1005698" rIns="182854" bIns="146284" numCol="1" spcCol="0" rtlCol="0" fromWordArt="0" anchor="t" anchorCtr="0" forceAA="0" compatLnSpc="1">
            <a:prstTxWarp prst="textNoShape">
              <a:avLst/>
            </a:prstTxWarp>
            <a:noAutofit/>
          </a:bodyPr>
          <a:lstStyle/>
          <a:p>
            <a:pPr defTabSz="914049">
              <a:defRPr/>
            </a:pPr>
            <a:r>
              <a:rPr lang="en-US" sz="2353" kern="0" spc="-98" dirty="0">
                <a:solidFill>
                  <a:srgbClr val="2C292A"/>
                </a:solidFill>
                <a:latin typeface="Segoe UI Semibold" panose="020B0702040204020203" pitchFamily="34" charset="0"/>
                <a:cs typeface="Segoe UI Semibold" panose="020B0702040204020203" pitchFamily="34" charset="0"/>
              </a:rPr>
              <a:t>Controls and notifications</a:t>
            </a:r>
          </a:p>
          <a:p>
            <a:pPr marL="166517" indent="-166517" defTabSz="914049">
              <a:spcAft>
                <a:spcPts val="600"/>
              </a:spcAft>
              <a:buFont typeface="Arial" panose="020B0604020202020204" pitchFamily="34" charset="0"/>
              <a:buChar char="•"/>
              <a:defRPr/>
            </a:pPr>
            <a:endParaRPr lang="en-US" sz="1371" kern="0" dirty="0">
              <a:solidFill>
                <a:srgbClr val="2C292A"/>
              </a:solidFill>
              <a:cs typeface="Segoe UI Semilight" panose="020B0402040204020203" pitchFamily="34" charset="0"/>
            </a:endParaRPr>
          </a:p>
          <a:p>
            <a:pPr marL="166517" indent="-166517" defTabSz="914049">
              <a:spcAft>
                <a:spcPts val="600"/>
              </a:spcAft>
              <a:buFont typeface="Arial" panose="020B0604020202020204" pitchFamily="34" charset="0"/>
              <a:buChar char="•"/>
              <a:defRPr/>
            </a:pPr>
            <a:r>
              <a:rPr lang="en-US" sz="1371" kern="0" dirty="0">
                <a:solidFill>
                  <a:srgbClr val="2C292A"/>
                </a:solidFill>
                <a:cs typeface="Segoe UI Semilight" panose="020B0402040204020203" pitchFamily="34" charset="0"/>
              </a:rPr>
              <a:t>Strict security requirements</a:t>
            </a:r>
          </a:p>
          <a:p>
            <a:pPr marL="166517" indent="-166517" defTabSz="914049">
              <a:spcAft>
                <a:spcPts val="600"/>
              </a:spcAft>
              <a:buFont typeface="Arial" panose="020B0604020202020204" pitchFamily="34" charset="0"/>
              <a:buChar char="•"/>
              <a:defRPr/>
            </a:pPr>
            <a:r>
              <a:rPr lang="en-US" sz="1371" kern="0" dirty="0">
                <a:solidFill>
                  <a:srgbClr val="2C292A"/>
                </a:solidFill>
                <a:highlight>
                  <a:srgbClr val="FFFF00"/>
                </a:highlight>
                <a:cs typeface="Segoe UI Semilight" panose="020B0402040204020203" pitchFamily="34" charset="0"/>
              </a:rPr>
              <a:t>Breach notification obligation</a:t>
            </a:r>
          </a:p>
          <a:p>
            <a:pPr marL="166517" indent="-166517" defTabSz="914049">
              <a:spcAft>
                <a:spcPts val="600"/>
              </a:spcAft>
              <a:buFont typeface="Arial" panose="020B0604020202020204" pitchFamily="34" charset="0"/>
              <a:buChar char="•"/>
              <a:defRPr/>
            </a:pPr>
            <a:r>
              <a:rPr lang="en-US" sz="1371" kern="0" dirty="0">
                <a:solidFill>
                  <a:srgbClr val="2C292A"/>
                </a:solidFill>
                <a:cs typeface="Segoe UI Semilight" panose="020B0402040204020203" pitchFamily="34" charset="0"/>
              </a:rPr>
              <a:t>Appropriate consents for data processing</a:t>
            </a:r>
          </a:p>
          <a:p>
            <a:pPr marL="166517" indent="-166517" defTabSz="914049">
              <a:spcAft>
                <a:spcPts val="600"/>
              </a:spcAft>
              <a:buFont typeface="Arial" panose="020B0604020202020204" pitchFamily="34" charset="0"/>
              <a:buChar char="•"/>
              <a:defRPr/>
            </a:pPr>
            <a:r>
              <a:rPr lang="en-US" sz="1371" kern="0" dirty="0">
                <a:solidFill>
                  <a:srgbClr val="2C292A"/>
                </a:solidFill>
                <a:cs typeface="Segoe UI Semilight" panose="020B0402040204020203" pitchFamily="34" charset="0"/>
              </a:rPr>
              <a:t>Confidentiality</a:t>
            </a:r>
          </a:p>
          <a:p>
            <a:pPr marL="166517" indent="-166517" defTabSz="914049">
              <a:spcAft>
                <a:spcPts val="600"/>
              </a:spcAft>
              <a:buFont typeface="Arial" panose="020B0604020202020204" pitchFamily="34" charset="0"/>
              <a:buChar char="•"/>
              <a:defRPr/>
            </a:pPr>
            <a:r>
              <a:rPr lang="en-US" sz="1371" kern="0" dirty="0">
                <a:solidFill>
                  <a:srgbClr val="2C292A"/>
                </a:solidFill>
                <a:cs typeface="Segoe UI Semilight" panose="020B0402040204020203" pitchFamily="34" charset="0"/>
              </a:rPr>
              <a:t>Recordkeeping</a:t>
            </a:r>
          </a:p>
          <a:p>
            <a:pPr defTabSz="914049">
              <a:spcAft>
                <a:spcPts val="600"/>
              </a:spcAft>
              <a:defRPr/>
            </a:pPr>
            <a:endParaRPr lang="en-US" sz="1371" kern="0" dirty="0">
              <a:solidFill>
                <a:srgbClr val="2C292A"/>
              </a:solidFill>
              <a:cs typeface="Segoe UI Semilight" panose="020B0402040204020203" pitchFamily="34" charset="0"/>
            </a:endParaRPr>
          </a:p>
          <a:p>
            <a:pPr defTabSz="914049">
              <a:defRPr/>
            </a:pPr>
            <a:endParaRPr lang="en-US" sz="2353" kern="0" spc="-98" dirty="0">
              <a:solidFill>
                <a:srgbClr val="2C292A"/>
              </a:solidFill>
              <a:latin typeface="Segoe UI Semibold" panose="020B0702040204020203" pitchFamily="34" charset="0"/>
              <a:cs typeface="Segoe UI Semibold" panose="020B0702040204020203" pitchFamily="34" charset="0"/>
            </a:endParaRPr>
          </a:p>
        </p:txBody>
      </p:sp>
      <p:sp>
        <p:nvSpPr>
          <p:cNvPr id="28" name="Rectangle 27"/>
          <p:cNvSpPr/>
          <p:nvPr/>
        </p:nvSpPr>
        <p:spPr bwMode="auto">
          <a:xfrm>
            <a:off x="5984873" y="2059210"/>
            <a:ext cx="2565223" cy="4408815"/>
          </a:xfrm>
          <a:prstGeom prst="rect">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54" tIns="1005698" rIns="182854" bIns="146284" numCol="1" spcCol="0" rtlCol="0" fromWordArt="0" anchor="t" anchorCtr="0" forceAA="0" compatLnSpc="1">
            <a:prstTxWarp prst="textNoShape">
              <a:avLst/>
            </a:prstTxWarp>
            <a:noAutofit/>
          </a:bodyPr>
          <a:lstStyle/>
          <a:p>
            <a:pPr defTabSz="914049">
              <a:defRPr/>
            </a:pPr>
            <a:r>
              <a:rPr lang="en-US" sz="2353" kern="0" spc="-98" dirty="0">
                <a:solidFill>
                  <a:srgbClr val="2C292A"/>
                </a:solidFill>
                <a:latin typeface="Segoe UI Semibold" panose="020B0702040204020203" pitchFamily="34" charset="0"/>
                <a:cs typeface="Segoe UI Semibold" panose="020B0702040204020203" pitchFamily="34" charset="0"/>
              </a:rPr>
              <a:t>Transparent policies</a:t>
            </a:r>
          </a:p>
          <a:p>
            <a:pPr defTabSz="914049">
              <a:spcAft>
                <a:spcPts val="600"/>
              </a:spcAft>
              <a:defRPr/>
            </a:pPr>
            <a:endParaRPr lang="en-US" sz="1371" kern="0" dirty="0">
              <a:solidFill>
                <a:srgbClr val="2C292A"/>
              </a:solidFill>
              <a:cs typeface="Segoe UI Semilight" panose="020B0402040204020203" pitchFamily="34" charset="0"/>
            </a:endParaRPr>
          </a:p>
          <a:p>
            <a:pPr defTabSz="914049">
              <a:spcAft>
                <a:spcPts val="600"/>
              </a:spcAft>
              <a:defRPr/>
            </a:pPr>
            <a:r>
              <a:rPr lang="en-US" sz="1371" kern="0" dirty="0">
                <a:solidFill>
                  <a:srgbClr val="2C292A"/>
                </a:solidFill>
                <a:cs typeface="Segoe UI Semilight" panose="020B0402040204020203" pitchFamily="34" charset="0"/>
              </a:rPr>
              <a:t>Transparent and easily accessible policies regarding:</a:t>
            </a:r>
          </a:p>
          <a:p>
            <a:pPr marL="166517" indent="-166517" defTabSz="914049">
              <a:spcAft>
                <a:spcPts val="600"/>
              </a:spcAft>
              <a:buFont typeface="Arial" panose="020B0604020202020204" pitchFamily="34" charset="0"/>
              <a:buChar char="•"/>
              <a:defRPr/>
            </a:pPr>
            <a:r>
              <a:rPr lang="en-US" sz="1371" kern="0" dirty="0">
                <a:solidFill>
                  <a:srgbClr val="2C292A"/>
                </a:solidFill>
                <a:cs typeface="Segoe UI Semilight" panose="020B0402040204020203" pitchFamily="34" charset="0"/>
              </a:rPr>
              <a:t>Notice of data collection</a:t>
            </a:r>
          </a:p>
          <a:p>
            <a:pPr marL="166517" indent="-166517" defTabSz="914049">
              <a:spcAft>
                <a:spcPts val="600"/>
              </a:spcAft>
              <a:buFont typeface="Arial" panose="020B0604020202020204" pitchFamily="34" charset="0"/>
              <a:buChar char="•"/>
              <a:defRPr/>
            </a:pPr>
            <a:r>
              <a:rPr lang="en-US" sz="1371" kern="0" dirty="0">
                <a:solidFill>
                  <a:srgbClr val="2C292A"/>
                </a:solidFill>
                <a:cs typeface="Segoe UI Semilight" panose="020B0402040204020203" pitchFamily="34" charset="0"/>
              </a:rPr>
              <a:t>Notice of processing</a:t>
            </a:r>
          </a:p>
          <a:p>
            <a:pPr marL="166517" indent="-166517" defTabSz="914049">
              <a:spcAft>
                <a:spcPts val="600"/>
              </a:spcAft>
              <a:buFont typeface="Arial" panose="020B0604020202020204" pitchFamily="34" charset="0"/>
              <a:buChar char="•"/>
              <a:defRPr/>
            </a:pPr>
            <a:r>
              <a:rPr lang="en-US" sz="1371" kern="0" dirty="0">
                <a:solidFill>
                  <a:srgbClr val="2C292A"/>
                </a:solidFill>
                <a:highlight>
                  <a:srgbClr val="FFFF00"/>
                </a:highlight>
                <a:cs typeface="Segoe UI Semilight" panose="020B0402040204020203" pitchFamily="34" charset="0"/>
              </a:rPr>
              <a:t>Processing details</a:t>
            </a:r>
          </a:p>
          <a:p>
            <a:pPr marL="166517" indent="-166517" defTabSz="914049">
              <a:spcAft>
                <a:spcPts val="600"/>
              </a:spcAft>
              <a:buFont typeface="Arial" panose="020B0604020202020204" pitchFamily="34" charset="0"/>
              <a:buChar char="•"/>
              <a:defRPr/>
            </a:pPr>
            <a:r>
              <a:rPr lang="en-US" sz="1371" kern="0" dirty="0">
                <a:solidFill>
                  <a:srgbClr val="2C292A"/>
                </a:solidFill>
                <a:cs typeface="Segoe UI Semilight" panose="020B0402040204020203" pitchFamily="34" charset="0"/>
              </a:rPr>
              <a:t>Data retention/deletion</a:t>
            </a:r>
          </a:p>
          <a:p>
            <a:pPr defTabSz="914049">
              <a:defRPr/>
            </a:pPr>
            <a:endParaRPr lang="en-US" sz="2353" kern="0" spc="-98" dirty="0">
              <a:solidFill>
                <a:srgbClr val="2C292A"/>
              </a:solidFill>
              <a:latin typeface="Segoe UI Semibold" panose="020B0702040204020203" pitchFamily="34" charset="0"/>
              <a:cs typeface="Segoe UI Semibold" panose="020B0702040204020203" pitchFamily="34" charset="0"/>
            </a:endParaRPr>
          </a:p>
        </p:txBody>
      </p:sp>
      <p:sp>
        <p:nvSpPr>
          <p:cNvPr id="29" name="Rectangle 28"/>
          <p:cNvSpPr/>
          <p:nvPr/>
        </p:nvSpPr>
        <p:spPr bwMode="auto">
          <a:xfrm>
            <a:off x="8850524" y="2059209"/>
            <a:ext cx="2448212" cy="4424053"/>
          </a:xfrm>
          <a:prstGeom prst="rect">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54" tIns="1005698" rIns="182854" bIns="146284" numCol="1" spcCol="0" rtlCol="0" fromWordArt="0" anchor="t" anchorCtr="0" forceAA="0" compatLnSpc="1">
            <a:prstTxWarp prst="textNoShape">
              <a:avLst/>
            </a:prstTxWarp>
            <a:noAutofit/>
          </a:bodyPr>
          <a:lstStyle/>
          <a:p>
            <a:pPr defTabSz="914049">
              <a:defRPr/>
            </a:pPr>
            <a:r>
              <a:rPr lang="en-US" sz="2353" kern="0" spc="-98" dirty="0">
                <a:solidFill>
                  <a:srgbClr val="2C292A"/>
                </a:solidFill>
                <a:latin typeface="Segoe UI Semibold" panose="020B0702040204020203" pitchFamily="34" charset="0"/>
                <a:cs typeface="Segoe UI Semibold" panose="020B0702040204020203" pitchFamily="34" charset="0"/>
              </a:rPr>
              <a:t>IT and </a:t>
            </a:r>
            <a:br>
              <a:rPr lang="en-US" sz="2353" kern="0" spc="-98" dirty="0">
                <a:solidFill>
                  <a:srgbClr val="2C292A"/>
                </a:solidFill>
                <a:latin typeface="Segoe UI Semibold" panose="020B0702040204020203" pitchFamily="34" charset="0"/>
                <a:cs typeface="Segoe UI Semibold" panose="020B0702040204020203" pitchFamily="34" charset="0"/>
              </a:rPr>
            </a:br>
            <a:r>
              <a:rPr lang="en-US" sz="2353" kern="0" spc="-98" dirty="0">
                <a:solidFill>
                  <a:srgbClr val="2C292A"/>
                </a:solidFill>
                <a:latin typeface="Segoe UI Semibold" panose="020B0702040204020203" pitchFamily="34" charset="0"/>
                <a:cs typeface="Segoe UI Semibold" panose="020B0702040204020203" pitchFamily="34" charset="0"/>
              </a:rPr>
              <a:t>training</a:t>
            </a:r>
          </a:p>
          <a:p>
            <a:pPr defTabSz="914049">
              <a:spcAft>
                <a:spcPts val="600"/>
              </a:spcAft>
              <a:defRPr/>
            </a:pPr>
            <a:endParaRPr lang="en-US" sz="1371" kern="0" dirty="0">
              <a:solidFill>
                <a:srgbClr val="2C292A"/>
              </a:solidFill>
              <a:cs typeface="Segoe UI Semilight" panose="020B0402040204020203" pitchFamily="34" charset="0"/>
            </a:endParaRPr>
          </a:p>
          <a:p>
            <a:pPr defTabSz="914049">
              <a:spcAft>
                <a:spcPts val="600"/>
              </a:spcAft>
              <a:defRPr/>
            </a:pPr>
            <a:r>
              <a:rPr lang="en-US" sz="1371" kern="0" dirty="0">
                <a:solidFill>
                  <a:srgbClr val="2C292A"/>
                </a:solidFill>
                <a:cs typeface="Segoe UI Semilight" panose="020B0402040204020203" pitchFamily="34" charset="0"/>
              </a:rPr>
              <a:t>Need to invest in:</a:t>
            </a:r>
          </a:p>
          <a:p>
            <a:pPr marL="166517" indent="-166517" defTabSz="914049">
              <a:spcAft>
                <a:spcPts val="600"/>
              </a:spcAft>
              <a:buFont typeface="Arial" panose="020B0604020202020204" pitchFamily="34" charset="0"/>
              <a:buChar char="•"/>
              <a:defRPr/>
            </a:pPr>
            <a:r>
              <a:rPr lang="en-US" sz="1371" kern="0" dirty="0">
                <a:solidFill>
                  <a:srgbClr val="2C292A"/>
                </a:solidFill>
                <a:cs typeface="Segoe UI Semilight" panose="020B0402040204020203" pitchFamily="34" charset="0"/>
              </a:rPr>
              <a:t>Privacy personnel and employee training</a:t>
            </a:r>
          </a:p>
          <a:p>
            <a:pPr marL="166517" indent="-166517" defTabSz="914049">
              <a:spcAft>
                <a:spcPts val="600"/>
              </a:spcAft>
              <a:buFont typeface="Arial" panose="020B0604020202020204" pitchFamily="34" charset="0"/>
              <a:buChar char="•"/>
              <a:defRPr/>
            </a:pPr>
            <a:r>
              <a:rPr lang="en-US" sz="1371" kern="0" dirty="0">
                <a:solidFill>
                  <a:srgbClr val="2C292A"/>
                </a:solidFill>
                <a:cs typeface="Segoe UI Semilight" panose="020B0402040204020203" pitchFamily="34" charset="0"/>
              </a:rPr>
              <a:t>Data policies</a:t>
            </a:r>
          </a:p>
          <a:p>
            <a:pPr marL="166517" indent="-166517" defTabSz="914049">
              <a:spcAft>
                <a:spcPts val="600"/>
              </a:spcAft>
              <a:buFont typeface="Arial" panose="020B0604020202020204" pitchFamily="34" charset="0"/>
              <a:buChar char="•"/>
              <a:defRPr/>
            </a:pPr>
            <a:r>
              <a:rPr lang="en-US" sz="1371" kern="0" dirty="0">
                <a:solidFill>
                  <a:srgbClr val="2C292A"/>
                </a:solidFill>
                <a:highlight>
                  <a:srgbClr val="FFFF00"/>
                </a:highlight>
                <a:cs typeface="Segoe UI Semilight" panose="020B0402040204020203" pitchFamily="34" charset="0"/>
              </a:rPr>
              <a:t>Data Protection Officer (larger organizations)</a:t>
            </a:r>
          </a:p>
          <a:p>
            <a:pPr marL="166517" indent="-166517" defTabSz="914049">
              <a:spcAft>
                <a:spcPts val="600"/>
              </a:spcAft>
              <a:buFont typeface="Arial" panose="020B0604020202020204" pitchFamily="34" charset="0"/>
              <a:buChar char="•"/>
              <a:defRPr/>
            </a:pPr>
            <a:r>
              <a:rPr lang="en-US" sz="1371" kern="0" dirty="0">
                <a:solidFill>
                  <a:srgbClr val="2C292A"/>
                </a:solidFill>
                <a:cs typeface="Segoe UI Semilight" panose="020B0402040204020203" pitchFamily="34" charset="0"/>
              </a:rPr>
              <a:t>Processor/Vendor contract</a:t>
            </a:r>
          </a:p>
        </p:txBody>
      </p:sp>
      <p:sp>
        <p:nvSpPr>
          <p:cNvPr id="2" name="Title 1"/>
          <p:cNvSpPr>
            <a:spLocks noGrp="1"/>
          </p:cNvSpPr>
          <p:nvPr>
            <p:ph type="title"/>
          </p:nvPr>
        </p:nvSpPr>
        <p:spPr/>
        <p:txBody>
          <a:bodyPr/>
          <a:lstStyle/>
          <a:p>
            <a:r>
              <a:rPr lang="en-US" dirty="0"/>
              <a:t>What are the key changes with the GDPR?</a:t>
            </a:r>
          </a:p>
        </p:txBody>
      </p:sp>
      <p:grpSp>
        <p:nvGrpSpPr>
          <p:cNvPr id="6" name="Group 5"/>
          <p:cNvGrpSpPr/>
          <p:nvPr/>
        </p:nvGrpSpPr>
        <p:grpSpPr>
          <a:xfrm>
            <a:off x="447842" y="1477687"/>
            <a:ext cx="1347152" cy="1347152"/>
            <a:chOff x="748624" y="1391440"/>
            <a:chExt cx="1703930" cy="1703930"/>
          </a:xfrm>
          <a:solidFill>
            <a:schemeClr val="accent1"/>
          </a:solidFill>
        </p:grpSpPr>
        <p:sp>
          <p:nvSpPr>
            <p:cNvPr id="14" name="Oval 13"/>
            <p:cNvSpPr/>
            <p:nvPr/>
          </p:nvSpPr>
          <p:spPr bwMode="auto">
            <a:xfrm>
              <a:off x="748624" y="1391440"/>
              <a:ext cx="1703930" cy="1703930"/>
            </a:xfrm>
            <a:prstGeom prst="ellipse">
              <a:avLst/>
            </a:prstGeom>
            <a:grp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a:solidFill>
                  <a:srgbClr val="2C292A"/>
                </a:solidFill>
                <a:ea typeface="Segoe UI" pitchFamily="34" charset="0"/>
                <a:cs typeface="Segoe UI" pitchFamily="34" charset="0"/>
              </a:endParaRPr>
            </a:p>
          </p:txBody>
        </p:sp>
        <p:pic>
          <p:nvPicPr>
            <p:cNvPr id="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10246" y="2020146"/>
              <a:ext cx="780685" cy="494434"/>
            </a:xfrm>
            <a:prstGeom prst="rect">
              <a:avLst/>
            </a:prstGeom>
            <a:grpFill/>
          </p:spPr>
        </p:pic>
      </p:grpSp>
      <p:grpSp>
        <p:nvGrpSpPr>
          <p:cNvPr id="10" name="Group 9"/>
          <p:cNvGrpSpPr/>
          <p:nvPr/>
        </p:nvGrpSpPr>
        <p:grpSpPr>
          <a:xfrm>
            <a:off x="3318583" y="1477687"/>
            <a:ext cx="1347152" cy="1347152"/>
            <a:chOff x="3661067" y="1391440"/>
            <a:chExt cx="1703930" cy="1703930"/>
          </a:xfrm>
          <a:solidFill>
            <a:schemeClr val="accent1"/>
          </a:solidFill>
        </p:grpSpPr>
        <p:sp>
          <p:nvSpPr>
            <p:cNvPr id="20" name="Oval 19"/>
            <p:cNvSpPr/>
            <p:nvPr/>
          </p:nvSpPr>
          <p:spPr bwMode="auto">
            <a:xfrm>
              <a:off x="3661067" y="1391440"/>
              <a:ext cx="1703930" cy="1703930"/>
            </a:xfrm>
            <a:prstGeom prst="ellipse">
              <a:avLst/>
            </a:prstGeom>
            <a:grp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a:solidFill>
                  <a:srgbClr val="2C292A"/>
                </a:solidFill>
                <a:ea typeface="Segoe UI" pitchFamily="34" charset="0"/>
                <a:cs typeface="Segoe UI" pitchFamily="34" charset="0"/>
              </a:endParaRPr>
            </a:p>
          </p:txBody>
        </p:sp>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93660" y="1888548"/>
              <a:ext cx="638741" cy="709714"/>
            </a:xfrm>
            <a:prstGeom prst="rect">
              <a:avLst/>
            </a:prstGeom>
            <a:grpFill/>
          </p:spPr>
        </p:pic>
      </p:grpSp>
      <p:grpSp>
        <p:nvGrpSpPr>
          <p:cNvPr id="13" name="Group 12"/>
          <p:cNvGrpSpPr/>
          <p:nvPr/>
        </p:nvGrpSpPr>
        <p:grpSpPr>
          <a:xfrm>
            <a:off x="6190270" y="1477687"/>
            <a:ext cx="1347152" cy="1347152"/>
            <a:chOff x="6583831" y="1391440"/>
            <a:chExt cx="1703930" cy="1703930"/>
          </a:xfrm>
          <a:solidFill>
            <a:schemeClr val="accent1"/>
          </a:solidFill>
        </p:grpSpPr>
        <p:sp>
          <p:nvSpPr>
            <p:cNvPr id="22" name="Oval 21"/>
            <p:cNvSpPr/>
            <p:nvPr/>
          </p:nvSpPr>
          <p:spPr bwMode="auto">
            <a:xfrm>
              <a:off x="6583831" y="1391440"/>
              <a:ext cx="1703930" cy="1703930"/>
            </a:xfrm>
            <a:prstGeom prst="ellipse">
              <a:avLst/>
            </a:prstGeom>
            <a:grp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a:solidFill>
                  <a:srgbClr val="2C292A"/>
                </a:solidFill>
                <a:ea typeface="Segoe UI" pitchFamily="34" charset="0"/>
                <a:cs typeface="Segoe UI" pitchFamily="34" charset="0"/>
              </a:endParaRPr>
            </a:p>
          </p:txBody>
        </p:sp>
        <p:pic>
          <p:nvPicPr>
            <p:cNvPr id="4" name="Picture 3"/>
            <p:cNvPicPr>
              <a:picLocks noChangeAspect="1"/>
            </p:cNvPicPr>
            <p:nvPr/>
          </p:nvPicPr>
          <p:blipFill>
            <a:blip r:embed="rId5"/>
            <a:stretch>
              <a:fillRect/>
            </a:stretch>
          </p:blipFill>
          <p:spPr>
            <a:xfrm>
              <a:off x="7099478" y="1816223"/>
              <a:ext cx="819727" cy="854364"/>
            </a:xfrm>
            <a:prstGeom prst="rect">
              <a:avLst/>
            </a:prstGeom>
            <a:grpFill/>
          </p:spPr>
        </p:pic>
      </p:grpSp>
      <p:grpSp>
        <p:nvGrpSpPr>
          <p:cNvPr id="15" name="Group 14"/>
          <p:cNvGrpSpPr/>
          <p:nvPr/>
        </p:nvGrpSpPr>
        <p:grpSpPr>
          <a:xfrm>
            <a:off x="9040178" y="1477687"/>
            <a:ext cx="1347152" cy="1347152"/>
            <a:chOff x="9412910" y="1391440"/>
            <a:chExt cx="1703930" cy="1703930"/>
          </a:xfrm>
          <a:solidFill>
            <a:schemeClr val="accent1"/>
          </a:solidFill>
        </p:grpSpPr>
        <p:sp>
          <p:nvSpPr>
            <p:cNvPr id="21" name="Oval 20"/>
            <p:cNvSpPr/>
            <p:nvPr/>
          </p:nvSpPr>
          <p:spPr bwMode="auto">
            <a:xfrm>
              <a:off x="9412910" y="1391440"/>
              <a:ext cx="1703930" cy="1703930"/>
            </a:xfrm>
            <a:prstGeom prst="ellipse">
              <a:avLst/>
            </a:prstGeom>
            <a:grp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a:solidFill>
                  <a:srgbClr val="2C292A"/>
                </a:solidFill>
                <a:ea typeface="Segoe UI" pitchFamily="34" charset="0"/>
                <a:cs typeface="Segoe UI" pitchFamily="34" charset="0"/>
              </a:endParaRPr>
            </a:p>
          </p:txBody>
        </p:sp>
        <p:pic>
          <p:nvPicPr>
            <p:cNvPr id="30" name="Picture 29"/>
            <p:cNvPicPr>
              <a:picLocks noChangeAspect="1"/>
            </p:cNvPicPr>
            <p:nvPr/>
          </p:nvPicPr>
          <p:blipFill>
            <a:blip r:embed="rId6">
              <a:lum bright="100000"/>
            </a:blip>
            <a:stretch>
              <a:fillRect/>
            </a:stretch>
          </p:blipFill>
          <p:spPr>
            <a:xfrm>
              <a:off x="9924580" y="1889498"/>
              <a:ext cx="680590" cy="707814"/>
            </a:xfrm>
            <a:prstGeom prst="rect">
              <a:avLst/>
            </a:prstGeom>
            <a:grpFill/>
          </p:spPr>
        </p:pic>
      </p:grpSp>
      <p:cxnSp>
        <p:nvCxnSpPr>
          <p:cNvPr id="33" name="Straight Connector 32"/>
          <p:cNvCxnSpPr/>
          <p:nvPr/>
        </p:nvCxnSpPr>
        <p:spPr>
          <a:xfrm flipV="1">
            <a:off x="466261" y="3925304"/>
            <a:ext cx="2290553" cy="7702"/>
          </a:xfrm>
          <a:prstGeom prst="line">
            <a:avLst/>
          </a:prstGeom>
          <a:ln>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3324233" y="3925304"/>
            <a:ext cx="2290553" cy="7702"/>
          </a:xfrm>
          <a:prstGeom prst="line">
            <a:avLst/>
          </a:prstGeom>
          <a:ln>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182205" y="3925304"/>
            <a:ext cx="2290553" cy="7702"/>
          </a:xfrm>
          <a:prstGeom prst="line">
            <a:avLst/>
          </a:prstGeom>
          <a:ln>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9040177" y="3925304"/>
            <a:ext cx="2290553" cy="7702"/>
          </a:xfrm>
          <a:prstGeom prst="line">
            <a:avLst/>
          </a:prstGeom>
          <a:ln>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87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0BDFE-B529-4C08-996C-C208BB96527B}"/>
              </a:ext>
            </a:extLst>
          </p:cNvPr>
          <p:cNvSpPr>
            <a:spLocks noGrp="1"/>
          </p:cNvSpPr>
          <p:nvPr>
            <p:ph type="title"/>
          </p:nvPr>
        </p:nvSpPr>
        <p:spPr/>
        <p:txBody>
          <a:bodyPr/>
          <a:lstStyle/>
          <a:p>
            <a:r>
              <a:rPr lang="en-US" dirty="0"/>
              <a:t>The Skinny on GDPR for Partners</a:t>
            </a:r>
          </a:p>
        </p:txBody>
      </p:sp>
      <p:graphicFrame>
        <p:nvGraphicFramePr>
          <p:cNvPr id="3" name="Table 2">
            <a:extLst>
              <a:ext uri="{FF2B5EF4-FFF2-40B4-BE49-F238E27FC236}">
                <a16:creationId xmlns:a16="http://schemas.microsoft.com/office/drawing/2014/main" id="{CA7372F7-3A2F-456C-AE36-F9C6E8FA1D25}"/>
              </a:ext>
            </a:extLst>
          </p:cNvPr>
          <p:cNvGraphicFramePr>
            <a:graphicFrameLocks noGrp="1"/>
          </p:cNvGraphicFramePr>
          <p:nvPr>
            <p:extLst/>
          </p:nvPr>
        </p:nvGraphicFramePr>
        <p:xfrm>
          <a:off x="648071" y="1289565"/>
          <a:ext cx="9756558" cy="5031336"/>
        </p:xfrm>
        <a:graphic>
          <a:graphicData uri="http://schemas.openxmlformats.org/drawingml/2006/table">
            <a:tbl>
              <a:tblPr/>
              <a:tblGrid>
                <a:gridCol w="2433750">
                  <a:extLst>
                    <a:ext uri="{9D8B030D-6E8A-4147-A177-3AD203B41FA5}">
                      <a16:colId xmlns:a16="http://schemas.microsoft.com/office/drawing/2014/main" val="869189782"/>
                    </a:ext>
                  </a:extLst>
                </a:gridCol>
                <a:gridCol w="2444529">
                  <a:extLst>
                    <a:ext uri="{9D8B030D-6E8A-4147-A177-3AD203B41FA5}">
                      <a16:colId xmlns:a16="http://schemas.microsoft.com/office/drawing/2014/main" val="4152705145"/>
                    </a:ext>
                  </a:extLst>
                </a:gridCol>
                <a:gridCol w="2444529">
                  <a:extLst>
                    <a:ext uri="{9D8B030D-6E8A-4147-A177-3AD203B41FA5}">
                      <a16:colId xmlns:a16="http://schemas.microsoft.com/office/drawing/2014/main" val="2321675099"/>
                    </a:ext>
                  </a:extLst>
                </a:gridCol>
                <a:gridCol w="2433750">
                  <a:extLst>
                    <a:ext uri="{9D8B030D-6E8A-4147-A177-3AD203B41FA5}">
                      <a16:colId xmlns:a16="http://schemas.microsoft.com/office/drawing/2014/main" val="1519494272"/>
                    </a:ext>
                  </a:extLst>
                </a:gridCol>
              </a:tblGrid>
              <a:tr h="701603">
                <a:tc>
                  <a:txBody>
                    <a:bodyPr/>
                    <a:lstStyle/>
                    <a:p>
                      <a:pPr marL="107950" marR="163830" eaLnBrk="0" hangingPunct="0">
                        <a:lnSpc>
                          <a:spcPct val="90000"/>
                        </a:lnSpc>
                        <a:spcBef>
                          <a:spcPts val="630"/>
                        </a:spcBef>
                        <a:spcAft>
                          <a:spcPts val="0"/>
                        </a:spcAft>
                      </a:pPr>
                      <a:r>
                        <a:rPr lang="en-US" sz="16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Potential Global Impact</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0" marR="0" marT="0" marB="0">
                    <a:lnL>
                      <a:noFill/>
                    </a:lnL>
                    <a:lnR w="12700" cap="flat" cmpd="sng" algn="ctr">
                      <a:solidFill>
                        <a:srgbClr val="505050"/>
                      </a:solidFill>
                      <a:prstDash val="solid"/>
                      <a:round/>
                      <a:headEnd type="none" w="med" len="med"/>
                      <a:tailEnd type="none" w="med" len="med"/>
                    </a:lnR>
                    <a:lnT>
                      <a:noFill/>
                    </a:lnT>
                    <a:lnB w="12700" cap="flat" cmpd="sng" algn="ctr">
                      <a:solidFill>
                        <a:srgbClr val="505050"/>
                      </a:solidFill>
                      <a:prstDash val="solid"/>
                      <a:round/>
                      <a:headEnd type="none" w="med" len="med"/>
                      <a:tailEnd type="none" w="med" len="med"/>
                    </a:lnB>
                    <a:solidFill>
                      <a:srgbClr val="D83B01"/>
                    </a:solidFill>
                  </a:tcPr>
                </a:tc>
                <a:tc>
                  <a:txBody>
                    <a:bodyPr/>
                    <a:lstStyle/>
                    <a:p>
                      <a:pPr marL="107950" marR="645160" eaLnBrk="0" hangingPunct="0">
                        <a:lnSpc>
                          <a:spcPct val="90000"/>
                        </a:lnSpc>
                        <a:spcBef>
                          <a:spcPts val="630"/>
                        </a:spcBef>
                        <a:spcAft>
                          <a:spcPts val="0"/>
                        </a:spcAft>
                      </a:pPr>
                      <a:r>
                        <a:rPr lang="en-US" sz="1600"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Operational Complexity</a:t>
                      </a:r>
                      <a:endParaRPr lang="en-US" sz="16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rgbClr val="50505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505050"/>
                      </a:solidFill>
                      <a:prstDash val="solid"/>
                      <a:round/>
                      <a:headEnd type="none" w="med" len="med"/>
                      <a:tailEnd type="none" w="med" len="med"/>
                    </a:lnB>
                    <a:solidFill>
                      <a:srgbClr val="D83B01"/>
                    </a:solidFill>
                  </a:tcPr>
                </a:tc>
                <a:tc>
                  <a:txBody>
                    <a:bodyPr/>
                    <a:lstStyle/>
                    <a:p>
                      <a:pPr marL="107950" marR="0" eaLnBrk="0" hangingPunct="0">
                        <a:lnSpc>
                          <a:spcPct val="107000"/>
                        </a:lnSpc>
                        <a:spcBef>
                          <a:spcPts val="1095"/>
                        </a:spcBef>
                        <a:spcAft>
                          <a:spcPts val="0"/>
                        </a:spcAft>
                      </a:pPr>
                      <a:r>
                        <a:rPr lang="en-US" sz="16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Significant Fines</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505050"/>
                      </a:solidFill>
                      <a:prstDash val="solid"/>
                      <a:round/>
                      <a:headEnd type="none" w="med" len="med"/>
                      <a:tailEnd type="none" w="med" len="med"/>
                    </a:lnR>
                    <a:lnT>
                      <a:noFill/>
                    </a:lnT>
                    <a:lnB w="12700" cap="flat" cmpd="sng" algn="ctr">
                      <a:solidFill>
                        <a:srgbClr val="505050"/>
                      </a:solidFill>
                      <a:prstDash val="solid"/>
                      <a:round/>
                      <a:headEnd type="none" w="med" len="med"/>
                      <a:tailEnd type="none" w="med" len="med"/>
                    </a:lnB>
                    <a:solidFill>
                      <a:srgbClr val="D83B01"/>
                    </a:solidFill>
                  </a:tcPr>
                </a:tc>
                <a:tc>
                  <a:txBody>
                    <a:bodyPr/>
                    <a:lstStyle/>
                    <a:p>
                      <a:pPr marL="107315" marR="0" eaLnBrk="0" hangingPunct="0">
                        <a:lnSpc>
                          <a:spcPts val="1265"/>
                        </a:lnSpc>
                        <a:spcBef>
                          <a:spcPts val="495"/>
                        </a:spcBef>
                        <a:spcAft>
                          <a:spcPts val="0"/>
                        </a:spcAft>
                      </a:pPr>
                      <a:r>
                        <a:rPr lang="en-US" sz="16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Need for privacy</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p>
                      <a:pPr marL="107315" marR="0" eaLnBrk="0" hangingPunct="0">
                        <a:lnSpc>
                          <a:spcPts val="1265"/>
                        </a:lnSpc>
                        <a:spcBef>
                          <a:spcPts val="0"/>
                        </a:spcBef>
                        <a:spcAft>
                          <a:spcPts val="0"/>
                        </a:spcAft>
                      </a:pPr>
                      <a:r>
                        <a:rPr lang="en-US" sz="16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professionals</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rgbClr val="505050"/>
                      </a:solidFill>
                      <a:prstDash val="solid"/>
                      <a:round/>
                      <a:headEnd type="none" w="med" len="med"/>
                      <a:tailEnd type="none" w="med" len="med"/>
                    </a:lnL>
                    <a:lnR>
                      <a:noFill/>
                    </a:lnR>
                    <a:lnT>
                      <a:noFill/>
                    </a:lnT>
                    <a:lnB w="12700" cap="flat" cmpd="sng" algn="ctr">
                      <a:solidFill>
                        <a:srgbClr val="505050"/>
                      </a:solidFill>
                      <a:prstDash val="solid"/>
                      <a:round/>
                      <a:headEnd type="none" w="med" len="med"/>
                      <a:tailEnd type="none" w="med" len="med"/>
                    </a:lnB>
                    <a:solidFill>
                      <a:srgbClr val="D83B01"/>
                    </a:solidFill>
                  </a:tcPr>
                </a:tc>
                <a:extLst>
                  <a:ext uri="{0D108BD9-81ED-4DB2-BD59-A6C34878D82A}">
                    <a16:rowId xmlns:a16="http://schemas.microsoft.com/office/drawing/2014/main" val="711597576"/>
                  </a:ext>
                </a:extLst>
              </a:tr>
              <a:tr h="331312">
                <a:tc>
                  <a:txBody>
                    <a:bodyPr/>
                    <a:lstStyle/>
                    <a:p>
                      <a:pPr marL="107950" marR="0" eaLnBrk="0" hangingPunct="0">
                        <a:lnSpc>
                          <a:spcPts val="1165"/>
                        </a:lnSpc>
                        <a:spcBef>
                          <a:spcPts val="495"/>
                        </a:spcBef>
                        <a:spcAft>
                          <a:spcPts val="0"/>
                        </a:spcAft>
                      </a:pPr>
                      <a:r>
                        <a:rPr lang="en-US" sz="16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The regulation</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0" marR="0" marT="0" marB="0">
                    <a:lnL>
                      <a:noFill/>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a:noFill/>
                    </a:lnB>
                    <a:solidFill>
                      <a:srgbClr val="737373"/>
                    </a:solidFill>
                  </a:tcPr>
                </a:tc>
                <a:tc>
                  <a:txBody>
                    <a:bodyPr/>
                    <a:lstStyle/>
                    <a:p>
                      <a:pPr marL="107315" marR="0" eaLnBrk="0" hangingPunct="0">
                        <a:lnSpc>
                          <a:spcPts val="1165"/>
                        </a:lnSpc>
                        <a:spcBef>
                          <a:spcPts val="495"/>
                        </a:spcBef>
                        <a:spcAft>
                          <a:spcPts val="0"/>
                        </a:spcAft>
                      </a:pPr>
                      <a:r>
                        <a:rPr lang="en-US" sz="16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GDPR policies require</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rgbClr val="505050"/>
                      </a:solidFill>
                      <a:prstDash val="solid"/>
                      <a:round/>
                      <a:headEnd type="none" w="med" len="med"/>
                      <a:tailEnd type="none" w="med" len="med"/>
                    </a:lnL>
                    <a:lnR w="12700" cap="flat" cmpd="sng" algn="ctr">
                      <a:solidFill>
                        <a:srgbClr val="D83B01"/>
                      </a:solidFill>
                      <a:prstDash val="solid"/>
                      <a:round/>
                      <a:headEnd type="none" w="med" len="med"/>
                      <a:tailEnd type="none" w="med" len="med"/>
                    </a:lnR>
                    <a:lnT w="12700" cap="flat" cmpd="sng" algn="ctr">
                      <a:solidFill>
                        <a:srgbClr val="505050"/>
                      </a:solidFill>
                      <a:prstDash val="solid"/>
                      <a:round/>
                      <a:headEnd type="none" w="med" len="med"/>
                      <a:tailEnd type="none" w="med" len="med"/>
                    </a:lnT>
                    <a:lnB>
                      <a:noFill/>
                    </a:lnB>
                    <a:solidFill>
                      <a:srgbClr val="737373"/>
                    </a:solidFill>
                  </a:tcPr>
                </a:tc>
                <a:tc>
                  <a:txBody>
                    <a:bodyPr/>
                    <a:lstStyle/>
                    <a:p>
                      <a:pPr marL="107315" marR="0" eaLnBrk="0" hangingPunct="0">
                        <a:lnSpc>
                          <a:spcPts val="1165"/>
                        </a:lnSpc>
                        <a:spcBef>
                          <a:spcPts val="495"/>
                        </a:spcBef>
                        <a:spcAft>
                          <a:spcPts val="0"/>
                        </a:spcAft>
                      </a:pPr>
                      <a:r>
                        <a:rPr lang="en-US" sz="16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Fines for non-</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rgbClr val="D83B01"/>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a:noFill/>
                    </a:lnB>
                    <a:solidFill>
                      <a:srgbClr val="737373"/>
                    </a:solidFill>
                  </a:tcPr>
                </a:tc>
                <a:tc>
                  <a:txBody>
                    <a:bodyPr/>
                    <a:lstStyle/>
                    <a:p>
                      <a:pPr marL="107950" marR="0" eaLnBrk="0" hangingPunct="0">
                        <a:lnSpc>
                          <a:spcPts val="1165"/>
                        </a:lnSpc>
                        <a:spcBef>
                          <a:spcPts val="495"/>
                        </a:spcBef>
                        <a:spcAft>
                          <a:spcPts val="0"/>
                        </a:spcAft>
                      </a:pPr>
                      <a:r>
                        <a:rPr lang="en-US" sz="16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There will be a</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rgbClr val="505050"/>
                      </a:solidFill>
                      <a:prstDash val="solid"/>
                      <a:round/>
                      <a:headEnd type="none" w="med" len="med"/>
                      <a:tailEnd type="none" w="med" len="med"/>
                    </a:lnL>
                    <a:lnR>
                      <a:noFill/>
                    </a:lnR>
                    <a:lnT w="12700" cap="flat" cmpd="sng" algn="ctr">
                      <a:solidFill>
                        <a:srgbClr val="505050"/>
                      </a:solidFill>
                      <a:prstDash val="solid"/>
                      <a:round/>
                      <a:headEnd type="none" w="med" len="med"/>
                      <a:tailEnd type="none" w="med" len="med"/>
                    </a:lnT>
                    <a:lnB>
                      <a:noFill/>
                    </a:lnB>
                    <a:solidFill>
                      <a:srgbClr val="737373"/>
                    </a:solidFill>
                  </a:tcPr>
                </a:tc>
                <a:extLst>
                  <a:ext uri="{0D108BD9-81ED-4DB2-BD59-A6C34878D82A}">
                    <a16:rowId xmlns:a16="http://schemas.microsoft.com/office/drawing/2014/main" val="2323429608"/>
                  </a:ext>
                </a:extLst>
              </a:tr>
              <a:tr h="261300">
                <a:tc>
                  <a:txBody>
                    <a:bodyPr/>
                    <a:lstStyle/>
                    <a:p>
                      <a:pPr marL="107950" marR="0" eaLnBrk="0" hangingPunct="0">
                        <a:lnSpc>
                          <a:spcPts val="1100"/>
                        </a:lnSpc>
                        <a:spcBef>
                          <a:spcPts val="0"/>
                        </a:spcBef>
                        <a:spcAft>
                          <a:spcPts val="0"/>
                        </a:spcAft>
                      </a:pPr>
                      <a:r>
                        <a:rPr lang="en-US" sz="16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applies to companies</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0" marR="0" marT="0" marB="0">
                    <a:lnL>
                      <a:noFill/>
                    </a:lnL>
                    <a:lnR w="12700" cap="flat" cmpd="sng" algn="ctr">
                      <a:solidFill>
                        <a:srgbClr val="505050"/>
                      </a:solidFill>
                      <a:prstDash val="solid"/>
                      <a:round/>
                      <a:headEnd type="none" w="med" len="med"/>
                      <a:tailEnd type="none" w="med" len="med"/>
                    </a:lnR>
                    <a:lnT>
                      <a:noFill/>
                    </a:lnT>
                    <a:lnB>
                      <a:noFill/>
                    </a:lnB>
                    <a:solidFill>
                      <a:srgbClr val="737373"/>
                    </a:solidFill>
                  </a:tcPr>
                </a:tc>
                <a:tc>
                  <a:txBody>
                    <a:bodyPr/>
                    <a:lstStyle/>
                    <a:p>
                      <a:pPr marL="107315" marR="0" eaLnBrk="0" hangingPunct="0">
                        <a:lnSpc>
                          <a:spcPts val="1100"/>
                        </a:lnSpc>
                        <a:spcBef>
                          <a:spcPts val="0"/>
                        </a:spcBef>
                        <a:spcAft>
                          <a:spcPts val="0"/>
                        </a:spcAft>
                      </a:pPr>
                      <a:r>
                        <a:rPr lang="en-US" sz="16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privacy-by-design</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rgbClr val="505050"/>
                      </a:solidFill>
                      <a:prstDash val="solid"/>
                      <a:round/>
                      <a:headEnd type="none" w="med" len="med"/>
                      <a:tailEnd type="none" w="med" len="med"/>
                    </a:lnL>
                    <a:lnR w="12700" cap="flat" cmpd="sng" algn="ctr">
                      <a:solidFill>
                        <a:srgbClr val="D83B01"/>
                      </a:solidFill>
                      <a:prstDash val="solid"/>
                      <a:round/>
                      <a:headEnd type="none" w="med" len="med"/>
                      <a:tailEnd type="none" w="med" len="med"/>
                    </a:lnR>
                    <a:lnT>
                      <a:noFill/>
                    </a:lnT>
                    <a:lnB>
                      <a:noFill/>
                    </a:lnB>
                    <a:solidFill>
                      <a:srgbClr val="737373"/>
                    </a:solidFill>
                  </a:tcPr>
                </a:tc>
                <a:tc>
                  <a:txBody>
                    <a:bodyPr/>
                    <a:lstStyle/>
                    <a:p>
                      <a:pPr marL="107315" marR="0" eaLnBrk="0" hangingPunct="0">
                        <a:lnSpc>
                          <a:spcPts val="1100"/>
                        </a:lnSpc>
                        <a:spcBef>
                          <a:spcPts val="0"/>
                        </a:spcBef>
                        <a:spcAft>
                          <a:spcPts val="0"/>
                        </a:spcAft>
                      </a:pPr>
                      <a:r>
                        <a:rPr lang="en-US" sz="16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compliance can</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rgbClr val="D83B01"/>
                      </a:solidFill>
                      <a:prstDash val="solid"/>
                      <a:round/>
                      <a:headEnd type="none" w="med" len="med"/>
                      <a:tailEnd type="none" w="med" len="med"/>
                    </a:lnL>
                    <a:lnR w="12700" cap="flat" cmpd="sng" algn="ctr">
                      <a:solidFill>
                        <a:srgbClr val="505050"/>
                      </a:solidFill>
                      <a:prstDash val="solid"/>
                      <a:round/>
                      <a:headEnd type="none" w="med" len="med"/>
                      <a:tailEnd type="none" w="med" len="med"/>
                    </a:lnR>
                    <a:lnT>
                      <a:noFill/>
                    </a:lnT>
                    <a:lnB>
                      <a:noFill/>
                    </a:lnB>
                    <a:solidFill>
                      <a:srgbClr val="737373"/>
                    </a:solidFill>
                  </a:tcPr>
                </a:tc>
                <a:tc>
                  <a:txBody>
                    <a:bodyPr/>
                    <a:lstStyle/>
                    <a:p>
                      <a:pPr marL="107950" marR="0" eaLnBrk="0" hangingPunct="0">
                        <a:lnSpc>
                          <a:spcPts val="1100"/>
                        </a:lnSpc>
                        <a:spcBef>
                          <a:spcPts val="0"/>
                        </a:spcBef>
                        <a:spcAft>
                          <a:spcPts val="0"/>
                        </a:spcAft>
                      </a:pPr>
                      <a:r>
                        <a:rPr lang="en-US" sz="16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serious resource</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rgbClr val="505050"/>
                      </a:solidFill>
                      <a:prstDash val="solid"/>
                      <a:round/>
                      <a:headEnd type="none" w="med" len="med"/>
                      <a:tailEnd type="none" w="med" len="med"/>
                    </a:lnL>
                    <a:lnR>
                      <a:noFill/>
                    </a:lnR>
                    <a:lnT>
                      <a:noFill/>
                    </a:lnT>
                    <a:lnB>
                      <a:noFill/>
                    </a:lnB>
                    <a:solidFill>
                      <a:srgbClr val="737373"/>
                    </a:solidFill>
                  </a:tcPr>
                </a:tc>
                <a:extLst>
                  <a:ext uri="{0D108BD9-81ED-4DB2-BD59-A6C34878D82A}">
                    <a16:rowId xmlns:a16="http://schemas.microsoft.com/office/drawing/2014/main" val="1316676384"/>
                  </a:ext>
                </a:extLst>
              </a:tr>
              <a:tr h="1754008">
                <a:tc>
                  <a:txBody>
                    <a:bodyPr/>
                    <a:lstStyle/>
                    <a:p>
                      <a:pPr marL="107950" marR="163830" eaLnBrk="0" hangingPunct="0">
                        <a:lnSpc>
                          <a:spcPct val="90000"/>
                        </a:lnSpc>
                        <a:spcBef>
                          <a:spcPts val="65"/>
                        </a:spcBef>
                        <a:spcAft>
                          <a:spcPts val="0"/>
                        </a:spcAft>
                      </a:pPr>
                      <a:r>
                        <a:rPr lang="en-US" sz="16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that trade products or services with European customers or in the European market.1.</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0" marR="0" marT="0" marB="0">
                    <a:lnL>
                      <a:noFill/>
                    </a:lnL>
                    <a:lnR w="12700" cap="flat" cmpd="sng" algn="ctr">
                      <a:solidFill>
                        <a:srgbClr val="505050"/>
                      </a:solidFill>
                      <a:prstDash val="solid"/>
                      <a:round/>
                      <a:headEnd type="none" w="med" len="med"/>
                      <a:tailEnd type="none" w="med" len="med"/>
                    </a:lnR>
                    <a:lnT>
                      <a:noFill/>
                    </a:lnT>
                    <a:lnB>
                      <a:noFill/>
                    </a:lnB>
                    <a:solidFill>
                      <a:srgbClr val="737373"/>
                    </a:solidFill>
                  </a:tcPr>
                </a:tc>
                <a:tc>
                  <a:txBody>
                    <a:bodyPr/>
                    <a:lstStyle/>
                    <a:p>
                      <a:pPr marL="107315" marR="0" eaLnBrk="0" hangingPunct="0">
                        <a:lnSpc>
                          <a:spcPts val="1265"/>
                        </a:lnSpc>
                        <a:spcBef>
                          <a:spcPts val="0"/>
                        </a:spcBef>
                        <a:spcAft>
                          <a:spcPts val="0"/>
                        </a:spcAft>
                      </a:pPr>
                      <a:r>
                        <a:rPr lang="en-US" sz="16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and by-default.</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p>
                      <a:pPr marL="107315" marR="133350" eaLnBrk="0" hangingPunct="0">
                        <a:lnSpc>
                          <a:spcPct val="90000"/>
                        </a:lnSpc>
                        <a:spcBef>
                          <a:spcPts val="600"/>
                        </a:spcBef>
                        <a:spcAft>
                          <a:spcPts val="0"/>
                        </a:spcAft>
                      </a:pPr>
                      <a:r>
                        <a:rPr lang="en-US" sz="16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Partners can become privacy consultants or implementers to support customers' GDPR journeys.</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rgbClr val="505050"/>
                      </a:solidFill>
                      <a:prstDash val="solid"/>
                      <a:round/>
                      <a:headEnd type="none" w="med" len="med"/>
                      <a:tailEnd type="none" w="med" len="med"/>
                    </a:lnL>
                    <a:lnR w="12700" cap="flat" cmpd="sng" algn="ctr">
                      <a:solidFill>
                        <a:srgbClr val="D83B01"/>
                      </a:solidFill>
                      <a:prstDash val="solid"/>
                      <a:round/>
                      <a:headEnd type="none" w="med" len="med"/>
                      <a:tailEnd type="none" w="med" len="med"/>
                    </a:lnR>
                    <a:lnT>
                      <a:noFill/>
                    </a:lnT>
                    <a:lnB>
                      <a:noFill/>
                    </a:lnB>
                    <a:solidFill>
                      <a:srgbClr val="737373"/>
                    </a:solidFill>
                  </a:tcPr>
                </a:tc>
                <a:tc>
                  <a:txBody>
                    <a:bodyPr/>
                    <a:lstStyle/>
                    <a:p>
                      <a:pPr marL="107315" marR="276860" eaLnBrk="0" hangingPunct="0">
                        <a:lnSpc>
                          <a:spcPct val="90000"/>
                        </a:lnSpc>
                        <a:spcBef>
                          <a:spcPts val="65"/>
                        </a:spcBef>
                        <a:spcAft>
                          <a:spcPts val="0"/>
                        </a:spcAft>
                      </a:pPr>
                      <a:r>
                        <a:rPr lang="en-US" sz="16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be "up to </a:t>
                      </a:r>
                      <a:r>
                        <a:rPr lang="en-US" sz="1600" b="1">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4% of an organization's global revenues or €20 million, whichever is greater.</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p>
                      <a:pPr marL="107315" marR="0" eaLnBrk="0" hangingPunct="0">
                        <a:lnSpc>
                          <a:spcPts val="1165"/>
                        </a:lnSpc>
                        <a:spcBef>
                          <a:spcPts val="465"/>
                        </a:spcBef>
                        <a:spcAft>
                          <a:spcPts val="0"/>
                        </a:spcAft>
                      </a:pPr>
                      <a:r>
                        <a:rPr lang="en-US" sz="16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A fine of this</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rgbClr val="D83B01"/>
                      </a:solidFill>
                      <a:prstDash val="solid"/>
                      <a:round/>
                      <a:headEnd type="none" w="med" len="med"/>
                      <a:tailEnd type="none" w="med" len="med"/>
                    </a:lnL>
                    <a:lnR w="12700" cap="flat" cmpd="sng" algn="ctr">
                      <a:solidFill>
                        <a:srgbClr val="505050"/>
                      </a:solidFill>
                      <a:prstDash val="solid"/>
                      <a:round/>
                      <a:headEnd type="none" w="med" len="med"/>
                      <a:tailEnd type="none" w="med" len="med"/>
                    </a:lnR>
                    <a:lnT>
                      <a:noFill/>
                    </a:lnT>
                    <a:lnB>
                      <a:noFill/>
                    </a:lnB>
                    <a:solidFill>
                      <a:srgbClr val="737373"/>
                    </a:solidFill>
                  </a:tcPr>
                </a:tc>
                <a:tc>
                  <a:txBody>
                    <a:bodyPr/>
                    <a:lstStyle/>
                    <a:p>
                      <a:pPr marL="107950" marR="0" eaLnBrk="0" hangingPunct="0">
                        <a:lnSpc>
                          <a:spcPts val="1200"/>
                        </a:lnSpc>
                        <a:spcBef>
                          <a:spcPts val="0"/>
                        </a:spcBef>
                        <a:spcAft>
                          <a:spcPts val="0"/>
                        </a:spcAft>
                      </a:pPr>
                      <a:r>
                        <a:rPr lang="en-US" sz="16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shortfall of</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p>
                      <a:pPr marL="107950" marR="0" eaLnBrk="0" hangingPunct="0">
                        <a:lnSpc>
                          <a:spcPts val="1265"/>
                        </a:lnSpc>
                        <a:spcBef>
                          <a:spcPts val="0"/>
                        </a:spcBef>
                        <a:spcAft>
                          <a:spcPts val="0"/>
                        </a:spcAft>
                      </a:pPr>
                      <a:r>
                        <a:rPr lang="en-US" sz="16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Privacy Professionals.</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p>
                      <a:pPr marL="107950" marR="147320" eaLnBrk="0" hangingPunct="0">
                        <a:lnSpc>
                          <a:spcPct val="90000"/>
                        </a:lnSpc>
                        <a:spcBef>
                          <a:spcPts val="600"/>
                        </a:spcBef>
                        <a:spcAft>
                          <a:spcPts val="0"/>
                        </a:spcAft>
                      </a:pPr>
                      <a:r>
                        <a:rPr lang="en-US" sz="16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Professional Services vendors will pick up the slack 2.</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rgbClr val="505050"/>
                      </a:solidFill>
                      <a:prstDash val="solid"/>
                      <a:round/>
                      <a:headEnd type="none" w="med" len="med"/>
                      <a:tailEnd type="none" w="med" len="med"/>
                    </a:lnL>
                    <a:lnR>
                      <a:noFill/>
                    </a:lnR>
                    <a:lnT>
                      <a:noFill/>
                    </a:lnT>
                    <a:lnB>
                      <a:noFill/>
                    </a:lnB>
                    <a:solidFill>
                      <a:srgbClr val="737373"/>
                    </a:solidFill>
                  </a:tcPr>
                </a:tc>
                <a:extLst>
                  <a:ext uri="{0D108BD9-81ED-4DB2-BD59-A6C34878D82A}">
                    <a16:rowId xmlns:a16="http://schemas.microsoft.com/office/drawing/2014/main" val="2292684586"/>
                  </a:ext>
                </a:extLst>
              </a:tr>
              <a:tr h="261300">
                <a:tc>
                  <a:txBody>
                    <a:bodyPr/>
                    <a:lstStyle/>
                    <a:p>
                      <a:pPr marL="0" marR="0" eaLnBrk="0" hangingPunct="0">
                        <a:lnSpc>
                          <a:spcPct val="107000"/>
                        </a:lnSpc>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0" marR="0" marT="0" marB="0">
                    <a:lnL>
                      <a:noFill/>
                    </a:lnL>
                    <a:lnR w="12700" cap="flat" cmpd="sng" algn="ctr">
                      <a:solidFill>
                        <a:srgbClr val="505050"/>
                      </a:solidFill>
                      <a:prstDash val="solid"/>
                      <a:round/>
                      <a:headEnd type="none" w="med" len="med"/>
                      <a:tailEnd type="none" w="med" len="med"/>
                    </a:lnR>
                    <a:lnT>
                      <a:noFill/>
                    </a:lnT>
                    <a:lnB>
                      <a:noFill/>
                    </a:lnB>
                    <a:solidFill>
                      <a:srgbClr val="737373"/>
                    </a:solidFill>
                  </a:tcPr>
                </a:tc>
                <a:tc>
                  <a:txBody>
                    <a:bodyPr/>
                    <a:lstStyle/>
                    <a:p>
                      <a:pPr marL="0" marR="0" eaLnBrk="0" hangingPunct="0">
                        <a:lnSpc>
                          <a:spcPct val="107000"/>
                        </a:lnSpc>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rgbClr val="505050"/>
                      </a:solidFill>
                      <a:prstDash val="solid"/>
                      <a:round/>
                      <a:headEnd type="none" w="med" len="med"/>
                      <a:tailEnd type="none" w="med" len="med"/>
                    </a:lnL>
                    <a:lnR w="12700" cap="flat" cmpd="sng" algn="ctr">
                      <a:solidFill>
                        <a:srgbClr val="D83B01"/>
                      </a:solidFill>
                      <a:prstDash val="solid"/>
                      <a:round/>
                      <a:headEnd type="none" w="med" len="med"/>
                      <a:tailEnd type="none" w="med" len="med"/>
                    </a:lnR>
                    <a:lnT>
                      <a:noFill/>
                    </a:lnT>
                    <a:lnB>
                      <a:noFill/>
                    </a:lnB>
                    <a:solidFill>
                      <a:srgbClr val="737373"/>
                    </a:solidFill>
                  </a:tcPr>
                </a:tc>
                <a:tc>
                  <a:txBody>
                    <a:bodyPr/>
                    <a:lstStyle/>
                    <a:p>
                      <a:pPr marL="107315" marR="0" eaLnBrk="0" hangingPunct="0">
                        <a:lnSpc>
                          <a:spcPts val="1100"/>
                        </a:lnSpc>
                        <a:spcBef>
                          <a:spcPts val="0"/>
                        </a:spcBef>
                        <a:spcAft>
                          <a:spcPts val="0"/>
                        </a:spcAft>
                      </a:pPr>
                      <a:r>
                        <a:rPr lang="en-US" sz="16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magnitude could put</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rgbClr val="D83B01"/>
                      </a:solidFill>
                      <a:prstDash val="solid"/>
                      <a:round/>
                      <a:headEnd type="none" w="med" len="med"/>
                      <a:tailEnd type="none" w="med" len="med"/>
                    </a:lnL>
                    <a:lnR w="12700" cap="flat" cmpd="sng" algn="ctr">
                      <a:solidFill>
                        <a:srgbClr val="505050"/>
                      </a:solidFill>
                      <a:prstDash val="solid"/>
                      <a:round/>
                      <a:headEnd type="none" w="med" len="med"/>
                      <a:tailEnd type="none" w="med" len="med"/>
                    </a:lnR>
                    <a:lnT>
                      <a:noFill/>
                    </a:lnT>
                    <a:lnB>
                      <a:noFill/>
                    </a:lnB>
                    <a:solidFill>
                      <a:srgbClr val="737373"/>
                    </a:solidFill>
                  </a:tcPr>
                </a:tc>
                <a:tc>
                  <a:txBody>
                    <a:bodyPr/>
                    <a:lstStyle/>
                    <a:p>
                      <a:pPr marL="0" marR="0" eaLnBrk="0" hangingPunct="0">
                        <a:lnSpc>
                          <a:spcPct val="107000"/>
                        </a:lnSpc>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rgbClr val="505050"/>
                      </a:solidFill>
                      <a:prstDash val="solid"/>
                      <a:round/>
                      <a:headEnd type="none" w="med" len="med"/>
                      <a:tailEnd type="none" w="med" len="med"/>
                    </a:lnL>
                    <a:lnR>
                      <a:noFill/>
                    </a:lnR>
                    <a:lnT>
                      <a:noFill/>
                    </a:lnT>
                    <a:lnB>
                      <a:noFill/>
                    </a:lnB>
                    <a:solidFill>
                      <a:srgbClr val="737373"/>
                    </a:solidFill>
                  </a:tcPr>
                </a:tc>
                <a:extLst>
                  <a:ext uri="{0D108BD9-81ED-4DB2-BD59-A6C34878D82A}">
                    <a16:rowId xmlns:a16="http://schemas.microsoft.com/office/drawing/2014/main" val="1042571725"/>
                  </a:ext>
                </a:extLst>
              </a:tr>
              <a:tr h="261300">
                <a:tc>
                  <a:txBody>
                    <a:bodyPr/>
                    <a:lstStyle/>
                    <a:p>
                      <a:pPr marL="0" marR="0" eaLnBrk="0" hangingPunct="0">
                        <a:lnSpc>
                          <a:spcPct val="107000"/>
                        </a:lnSpc>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0" marR="0" marT="0" marB="0">
                    <a:lnL>
                      <a:noFill/>
                    </a:lnL>
                    <a:lnR w="12700" cap="flat" cmpd="sng" algn="ctr">
                      <a:solidFill>
                        <a:srgbClr val="505050"/>
                      </a:solidFill>
                      <a:prstDash val="solid"/>
                      <a:round/>
                      <a:headEnd type="none" w="med" len="med"/>
                      <a:tailEnd type="none" w="med" len="med"/>
                    </a:lnR>
                    <a:lnT>
                      <a:noFill/>
                    </a:lnT>
                    <a:lnB>
                      <a:noFill/>
                    </a:lnB>
                    <a:solidFill>
                      <a:srgbClr val="737373"/>
                    </a:solidFill>
                  </a:tcPr>
                </a:tc>
                <a:tc>
                  <a:txBody>
                    <a:bodyPr/>
                    <a:lstStyle/>
                    <a:p>
                      <a:pPr marL="0" marR="0" eaLnBrk="0" hangingPunct="0">
                        <a:lnSpc>
                          <a:spcPct val="107000"/>
                        </a:lnSpc>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rgbClr val="505050"/>
                      </a:solidFill>
                      <a:prstDash val="solid"/>
                      <a:round/>
                      <a:headEnd type="none" w="med" len="med"/>
                      <a:tailEnd type="none" w="med" len="med"/>
                    </a:lnL>
                    <a:lnR w="12700" cap="flat" cmpd="sng" algn="ctr">
                      <a:solidFill>
                        <a:srgbClr val="D83B01"/>
                      </a:solidFill>
                      <a:prstDash val="solid"/>
                      <a:round/>
                      <a:headEnd type="none" w="med" len="med"/>
                      <a:tailEnd type="none" w="med" len="med"/>
                    </a:lnR>
                    <a:lnT>
                      <a:noFill/>
                    </a:lnT>
                    <a:lnB>
                      <a:noFill/>
                    </a:lnB>
                    <a:solidFill>
                      <a:srgbClr val="737373"/>
                    </a:solidFill>
                  </a:tcPr>
                </a:tc>
                <a:tc>
                  <a:txBody>
                    <a:bodyPr/>
                    <a:lstStyle/>
                    <a:p>
                      <a:pPr marL="107315" marR="0" eaLnBrk="0" hangingPunct="0">
                        <a:lnSpc>
                          <a:spcPts val="1100"/>
                        </a:lnSpc>
                        <a:spcBef>
                          <a:spcPts val="0"/>
                        </a:spcBef>
                        <a:spcAft>
                          <a:spcPts val="0"/>
                        </a:spcAft>
                      </a:pPr>
                      <a:r>
                        <a:rPr lang="en-US" sz="16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many companies out</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rgbClr val="D83B01"/>
                      </a:solidFill>
                      <a:prstDash val="solid"/>
                      <a:round/>
                      <a:headEnd type="none" w="med" len="med"/>
                      <a:tailEnd type="none" w="med" len="med"/>
                    </a:lnL>
                    <a:lnR w="12700" cap="flat" cmpd="sng" algn="ctr">
                      <a:solidFill>
                        <a:srgbClr val="505050"/>
                      </a:solidFill>
                      <a:prstDash val="solid"/>
                      <a:round/>
                      <a:headEnd type="none" w="med" len="med"/>
                      <a:tailEnd type="none" w="med" len="med"/>
                    </a:lnR>
                    <a:lnT>
                      <a:noFill/>
                    </a:lnT>
                    <a:lnB>
                      <a:noFill/>
                    </a:lnB>
                    <a:solidFill>
                      <a:srgbClr val="737373"/>
                    </a:solidFill>
                  </a:tcPr>
                </a:tc>
                <a:tc>
                  <a:txBody>
                    <a:bodyPr/>
                    <a:lstStyle/>
                    <a:p>
                      <a:pPr marL="0" marR="0" eaLnBrk="0" hangingPunct="0">
                        <a:lnSpc>
                          <a:spcPct val="107000"/>
                        </a:lnSpc>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rgbClr val="505050"/>
                      </a:solidFill>
                      <a:prstDash val="solid"/>
                      <a:round/>
                      <a:headEnd type="none" w="med" len="med"/>
                      <a:tailEnd type="none" w="med" len="med"/>
                    </a:lnL>
                    <a:lnR>
                      <a:noFill/>
                    </a:lnR>
                    <a:lnT>
                      <a:noFill/>
                    </a:lnT>
                    <a:lnB>
                      <a:noFill/>
                    </a:lnB>
                    <a:solidFill>
                      <a:srgbClr val="737373"/>
                    </a:solidFill>
                  </a:tcPr>
                </a:tc>
                <a:extLst>
                  <a:ext uri="{0D108BD9-81ED-4DB2-BD59-A6C34878D82A}">
                    <a16:rowId xmlns:a16="http://schemas.microsoft.com/office/drawing/2014/main" val="1830727154"/>
                  </a:ext>
                </a:extLst>
              </a:tr>
              <a:tr h="1460513">
                <a:tc>
                  <a:txBody>
                    <a:bodyPr/>
                    <a:lstStyle/>
                    <a:p>
                      <a:pPr marL="0" marR="0" eaLnBrk="0" hangingPunct="0">
                        <a:lnSpc>
                          <a:spcPct val="107000"/>
                        </a:lnSpc>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0" marR="0" marT="0" marB="0">
                    <a:lnL>
                      <a:noFill/>
                    </a:lnL>
                    <a:lnR w="12700" cap="flat" cmpd="sng" algn="ctr">
                      <a:solidFill>
                        <a:srgbClr val="505050"/>
                      </a:solidFill>
                      <a:prstDash val="solid"/>
                      <a:round/>
                      <a:headEnd type="none" w="med" len="med"/>
                      <a:tailEnd type="none" w="med" len="med"/>
                    </a:lnR>
                    <a:lnT>
                      <a:noFill/>
                    </a:lnT>
                    <a:lnB>
                      <a:noFill/>
                    </a:lnB>
                    <a:solidFill>
                      <a:srgbClr val="737373"/>
                    </a:solidFill>
                  </a:tcPr>
                </a:tc>
                <a:tc>
                  <a:txBody>
                    <a:bodyPr/>
                    <a:lstStyle/>
                    <a:p>
                      <a:pPr marL="0" marR="0" eaLnBrk="0" hangingPunct="0">
                        <a:lnSpc>
                          <a:spcPct val="107000"/>
                        </a:lnSpc>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rgbClr val="505050"/>
                      </a:solidFill>
                      <a:prstDash val="solid"/>
                      <a:round/>
                      <a:headEnd type="none" w="med" len="med"/>
                      <a:tailEnd type="none" w="med" len="med"/>
                    </a:lnL>
                    <a:lnR w="12700" cap="flat" cmpd="sng" algn="ctr">
                      <a:solidFill>
                        <a:srgbClr val="D83B01"/>
                      </a:solidFill>
                      <a:prstDash val="solid"/>
                      <a:round/>
                      <a:headEnd type="none" w="med" len="med"/>
                      <a:tailEnd type="none" w="med" len="med"/>
                    </a:lnR>
                    <a:lnT>
                      <a:noFill/>
                    </a:lnT>
                    <a:lnB>
                      <a:noFill/>
                    </a:lnB>
                    <a:solidFill>
                      <a:srgbClr val="737373"/>
                    </a:solidFill>
                  </a:tcPr>
                </a:tc>
                <a:tc>
                  <a:txBody>
                    <a:bodyPr/>
                    <a:lstStyle/>
                    <a:p>
                      <a:pPr marL="107315" marR="0" eaLnBrk="0" hangingPunct="0">
                        <a:lnSpc>
                          <a:spcPts val="1265"/>
                        </a:lnSpc>
                        <a:spcBef>
                          <a:spcPts val="0"/>
                        </a:spcBef>
                        <a:spcAft>
                          <a:spcPts val="0"/>
                        </a:spcAft>
                      </a:pPr>
                      <a:r>
                        <a:rPr lang="en-US" sz="16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of business." 1</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rgbClr val="D83B01"/>
                      </a:solidFill>
                      <a:prstDash val="solid"/>
                      <a:round/>
                      <a:headEnd type="none" w="med" len="med"/>
                      <a:tailEnd type="none" w="med" len="med"/>
                    </a:lnL>
                    <a:lnR w="12700" cap="flat" cmpd="sng" algn="ctr">
                      <a:solidFill>
                        <a:srgbClr val="505050"/>
                      </a:solidFill>
                      <a:prstDash val="solid"/>
                      <a:round/>
                      <a:headEnd type="none" w="med" len="med"/>
                      <a:tailEnd type="none" w="med" len="med"/>
                    </a:lnR>
                    <a:lnT>
                      <a:noFill/>
                    </a:lnT>
                    <a:lnB>
                      <a:noFill/>
                    </a:lnB>
                    <a:solidFill>
                      <a:srgbClr val="737373"/>
                    </a:solidFill>
                  </a:tcPr>
                </a:tc>
                <a:tc>
                  <a:txBody>
                    <a:bodyPr/>
                    <a:lstStyle/>
                    <a:p>
                      <a:pPr marL="0" marR="0" eaLnBrk="0" hangingPunct="0">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rgbClr val="505050"/>
                      </a:solidFill>
                      <a:prstDash val="solid"/>
                      <a:round/>
                      <a:headEnd type="none" w="med" len="med"/>
                      <a:tailEnd type="none" w="med" len="med"/>
                    </a:lnL>
                    <a:lnR>
                      <a:noFill/>
                    </a:lnR>
                    <a:lnT>
                      <a:noFill/>
                    </a:lnT>
                    <a:lnB>
                      <a:noFill/>
                    </a:lnB>
                    <a:solidFill>
                      <a:srgbClr val="737373"/>
                    </a:solidFill>
                  </a:tcPr>
                </a:tc>
                <a:extLst>
                  <a:ext uri="{0D108BD9-81ED-4DB2-BD59-A6C34878D82A}">
                    <a16:rowId xmlns:a16="http://schemas.microsoft.com/office/drawing/2014/main" val="3635111830"/>
                  </a:ext>
                </a:extLst>
              </a:tr>
            </a:tbl>
          </a:graphicData>
        </a:graphic>
      </p:graphicFrame>
    </p:spTree>
    <p:extLst>
      <p:ext uri="{BB962C8B-B14F-4D97-AF65-F5344CB8AC3E}">
        <p14:creationId xmlns:p14="http://schemas.microsoft.com/office/powerpoint/2010/main" val="8857129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9D59E60-4CDF-490B-B6CE-55D67605ED39}"/>
              </a:ext>
            </a:extLst>
          </p:cNvPr>
          <p:cNvPicPr>
            <a:picLocks noChangeAspect="1"/>
          </p:cNvPicPr>
          <p:nvPr/>
        </p:nvPicPr>
        <p:blipFill>
          <a:blip r:embed="rId2"/>
          <a:stretch>
            <a:fillRect/>
          </a:stretch>
        </p:blipFill>
        <p:spPr>
          <a:xfrm>
            <a:off x="3579222" y="182880"/>
            <a:ext cx="8334103" cy="6439989"/>
          </a:xfrm>
          <a:prstGeom prst="rect">
            <a:avLst/>
          </a:prstGeom>
        </p:spPr>
      </p:pic>
      <p:sp>
        <p:nvSpPr>
          <p:cNvPr id="2" name="Title 1">
            <a:extLst>
              <a:ext uri="{FF2B5EF4-FFF2-40B4-BE49-F238E27FC236}">
                <a16:creationId xmlns:a16="http://schemas.microsoft.com/office/drawing/2014/main" id="{AE777FD8-D3E2-422F-8EFA-2CE2F35BA516}"/>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defTabSz="914400"/>
            <a:r>
              <a:rPr lang="en-US" sz="2600" kern="1200" dirty="0">
                <a:solidFill>
                  <a:schemeClr val="bg1"/>
                </a:solidFill>
                <a:latin typeface="+mj-lt"/>
                <a:ea typeface="+mj-ea"/>
                <a:cs typeface="+mj-cs"/>
              </a:rPr>
              <a:t>GDPR</a:t>
            </a:r>
            <a:br>
              <a:rPr lang="en-US" sz="2600" kern="1200" dirty="0">
                <a:solidFill>
                  <a:schemeClr val="bg1"/>
                </a:solidFill>
                <a:latin typeface="+mj-lt"/>
                <a:ea typeface="+mj-ea"/>
                <a:cs typeface="+mj-cs"/>
              </a:rPr>
            </a:br>
            <a:r>
              <a:rPr lang="en-US" sz="2600" kern="1200" dirty="0">
                <a:solidFill>
                  <a:schemeClr val="bg1"/>
                </a:solidFill>
                <a:latin typeface="+mj-lt"/>
                <a:ea typeface="+mj-ea"/>
                <a:cs typeface="+mj-cs"/>
              </a:rPr>
              <a:t>Resources</a:t>
            </a:r>
          </a:p>
        </p:txBody>
      </p:sp>
    </p:spTree>
    <p:extLst>
      <p:ext uri="{BB962C8B-B14F-4D97-AF65-F5344CB8AC3E}">
        <p14:creationId xmlns:p14="http://schemas.microsoft.com/office/powerpoint/2010/main" val="12015988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50"/>
            <a:ext cx="12192000" cy="6845300"/>
          </a:xfrm>
          <a:prstGeom prst="rect">
            <a:avLst/>
          </a:prstGeom>
        </p:spPr>
      </p:pic>
      <p:sp>
        <p:nvSpPr>
          <p:cNvPr id="5" name="Rectangle 4"/>
          <p:cNvSpPr/>
          <p:nvPr/>
        </p:nvSpPr>
        <p:spPr bwMode="auto">
          <a:xfrm>
            <a:off x="843333" y="319534"/>
            <a:ext cx="12192000" cy="6858000"/>
          </a:xfrm>
          <a:prstGeom prst="rect">
            <a:avLst/>
          </a:prstGeom>
          <a:solidFill>
            <a:schemeClr val="tx1">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454208" y="0"/>
            <a:ext cx="1737792" cy="639069"/>
          </a:xfrm>
          <a:prstGeom prst="rect">
            <a:avLst/>
          </a:prstGeom>
        </p:spPr>
      </p:pic>
      <p:sp>
        <p:nvSpPr>
          <p:cNvPr id="7" name="Title 1"/>
          <p:cNvSpPr txBox="1">
            <a:spLocks/>
          </p:cNvSpPr>
          <p:nvPr/>
        </p:nvSpPr>
        <p:spPr>
          <a:xfrm>
            <a:off x="0" y="0"/>
            <a:ext cx="6504317" cy="686175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 h 10000"/>
              <a:gd name="connsiteX0" fmla="*/ 0 w 10000"/>
              <a:gd name="connsiteY0" fmla="*/ 0 h 9997"/>
              <a:gd name="connsiteX1" fmla="*/ 5160 w 10000"/>
              <a:gd name="connsiteY1" fmla="*/ 24 h 9997"/>
              <a:gd name="connsiteX2" fmla="*/ 10000 w 10000"/>
              <a:gd name="connsiteY2" fmla="*/ 9997 h 9997"/>
              <a:gd name="connsiteX3" fmla="*/ 0 w 10000"/>
              <a:gd name="connsiteY3" fmla="*/ 9997 h 9997"/>
              <a:gd name="connsiteX4" fmla="*/ 0 w 10000"/>
              <a:gd name="connsiteY4" fmla="*/ 0 h 9997"/>
              <a:gd name="connsiteX0" fmla="*/ 0 w 9679"/>
              <a:gd name="connsiteY0" fmla="*/ 0 h 10027"/>
              <a:gd name="connsiteX1" fmla="*/ 5160 w 9679"/>
              <a:gd name="connsiteY1" fmla="*/ 24 h 10027"/>
              <a:gd name="connsiteX2" fmla="*/ 9679 w 9679"/>
              <a:gd name="connsiteY2" fmla="*/ 10027 h 10027"/>
              <a:gd name="connsiteX3" fmla="*/ 0 w 9679"/>
              <a:gd name="connsiteY3" fmla="*/ 10000 h 10027"/>
              <a:gd name="connsiteX4" fmla="*/ 0 w 9679"/>
              <a:gd name="connsiteY4" fmla="*/ 0 h 10027"/>
              <a:gd name="connsiteX0" fmla="*/ 0 w 10000"/>
              <a:gd name="connsiteY0" fmla="*/ 10 h 10010"/>
              <a:gd name="connsiteX1" fmla="*/ 5302 w 10000"/>
              <a:gd name="connsiteY1" fmla="*/ 0 h 10010"/>
              <a:gd name="connsiteX2" fmla="*/ 10000 w 10000"/>
              <a:gd name="connsiteY2" fmla="*/ 10010 h 10010"/>
              <a:gd name="connsiteX3" fmla="*/ 0 w 10000"/>
              <a:gd name="connsiteY3" fmla="*/ 9983 h 10010"/>
              <a:gd name="connsiteX4" fmla="*/ 0 w 10000"/>
              <a:gd name="connsiteY4" fmla="*/ 10 h 10010"/>
              <a:gd name="connsiteX0" fmla="*/ 0 w 10000"/>
              <a:gd name="connsiteY0" fmla="*/ 10 h 10010"/>
              <a:gd name="connsiteX1" fmla="*/ 5302 w 10000"/>
              <a:gd name="connsiteY1" fmla="*/ 0 h 10010"/>
              <a:gd name="connsiteX2" fmla="*/ 10000 w 10000"/>
              <a:gd name="connsiteY2" fmla="*/ 10010 h 10010"/>
              <a:gd name="connsiteX3" fmla="*/ 4 w 10000"/>
              <a:gd name="connsiteY3" fmla="*/ 10010 h 10010"/>
              <a:gd name="connsiteX4" fmla="*/ 0 w 10000"/>
              <a:gd name="connsiteY4" fmla="*/ 10 h 10010"/>
              <a:gd name="connsiteX0" fmla="*/ 0 w 10000"/>
              <a:gd name="connsiteY0" fmla="*/ 21 h 10010"/>
              <a:gd name="connsiteX1" fmla="*/ 5302 w 10000"/>
              <a:gd name="connsiteY1" fmla="*/ 0 h 10010"/>
              <a:gd name="connsiteX2" fmla="*/ 10000 w 10000"/>
              <a:gd name="connsiteY2" fmla="*/ 10010 h 10010"/>
              <a:gd name="connsiteX3" fmla="*/ 4 w 10000"/>
              <a:gd name="connsiteY3" fmla="*/ 10010 h 10010"/>
              <a:gd name="connsiteX4" fmla="*/ 0 w 10000"/>
              <a:gd name="connsiteY4" fmla="*/ 21 h 10010"/>
              <a:gd name="connsiteX0" fmla="*/ 286 w 9997"/>
              <a:gd name="connsiteY0" fmla="*/ 216 h 10010"/>
              <a:gd name="connsiteX1" fmla="*/ 5299 w 9997"/>
              <a:gd name="connsiteY1" fmla="*/ 0 h 10010"/>
              <a:gd name="connsiteX2" fmla="*/ 9997 w 9997"/>
              <a:gd name="connsiteY2" fmla="*/ 10010 h 10010"/>
              <a:gd name="connsiteX3" fmla="*/ 1 w 9997"/>
              <a:gd name="connsiteY3" fmla="*/ 10010 h 10010"/>
              <a:gd name="connsiteX4" fmla="*/ 286 w 9997"/>
              <a:gd name="connsiteY4" fmla="*/ 216 h 10010"/>
              <a:gd name="connsiteX0" fmla="*/ 0 w 10007"/>
              <a:gd name="connsiteY0" fmla="*/ 29 h 10000"/>
              <a:gd name="connsiteX1" fmla="*/ 5308 w 10007"/>
              <a:gd name="connsiteY1" fmla="*/ 0 h 10000"/>
              <a:gd name="connsiteX2" fmla="*/ 10007 w 10007"/>
              <a:gd name="connsiteY2" fmla="*/ 10000 h 10000"/>
              <a:gd name="connsiteX3" fmla="*/ 8 w 10007"/>
              <a:gd name="connsiteY3" fmla="*/ 10000 h 10000"/>
              <a:gd name="connsiteX4" fmla="*/ 0 w 10007"/>
              <a:gd name="connsiteY4" fmla="*/ 29 h 10000"/>
              <a:gd name="connsiteX0" fmla="*/ 0 w 10007"/>
              <a:gd name="connsiteY0" fmla="*/ 0 h 9971"/>
              <a:gd name="connsiteX1" fmla="*/ 5316 w 10007"/>
              <a:gd name="connsiteY1" fmla="*/ 5 h 9971"/>
              <a:gd name="connsiteX2" fmla="*/ 10007 w 10007"/>
              <a:gd name="connsiteY2" fmla="*/ 9971 h 9971"/>
              <a:gd name="connsiteX3" fmla="*/ 8 w 10007"/>
              <a:gd name="connsiteY3" fmla="*/ 9971 h 9971"/>
              <a:gd name="connsiteX4" fmla="*/ 0 w 10007"/>
              <a:gd name="connsiteY4" fmla="*/ 0 h 9971"/>
              <a:gd name="connsiteX0" fmla="*/ 0 w 10000"/>
              <a:gd name="connsiteY0" fmla="*/ 3 h 10003"/>
              <a:gd name="connsiteX1" fmla="*/ 5292 w 10000"/>
              <a:gd name="connsiteY1" fmla="*/ 0 h 10003"/>
              <a:gd name="connsiteX2" fmla="*/ 10000 w 10000"/>
              <a:gd name="connsiteY2" fmla="*/ 10003 h 10003"/>
              <a:gd name="connsiteX3" fmla="*/ 8 w 10000"/>
              <a:gd name="connsiteY3" fmla="*/ 10003 h 10003"/>
              <a:gd name="connsiteX4" fmla="*/ 0 w 10000"/>
              <a:gd name="connsiteY4" fmla="*/ 3 h 10003"/>
              <a:gd name="connsiteX0" fmla="*/ 84 w 9993"/>
              <a:gd name="connsiteY0" fmla="*/ 114 h 10003"/>
              <a:gd name="connsiteX1" fmla="*/ 5285 w 9993"/>
              <a:gd name="connsiteY1" fmla="*/ 0 h 10003"/>
              <a:gd name="connsiteX2" fmla="*/ 9993 w 9993"/>
              <a:gd name="connsiteY2" fmla="*/ 10003 h 10003"/>
              <a:gd name="connsiteX3" fmla="*/ 1 w 9993"/>
              <a:gd name="connsiteY3" fmla="*/ 10003 h 10003"/>
              <a:gd name="connsiteX4" fmla="*/ 84 w 9993"/>
              <a:gd name="connsiteY4" fmla="*/ 114 h 10003"/>
              <a:gd name="connsiteX0" fmla="*/ 0 w 10003"/>
              <a:gd name="connsiteY0" fmla="*/ 3 h 10000"/>
              <a:gd name="connsiteX1" fmla="*/ 5292 w 10003"/>
              <a:gd name="connsiteY1" fmla="*/ 0 h 10000"/>
              <a:gd name="connsiteX2" fmla="*/ 10003 w 10003"/>
              <a:gd name="connsiteY2" fmla="*/ 10000 h 10000"/>
              <a:gd name="connsiteX3" fmla="*/ 4 w 10003"/>
              <a:gd name="connsiteY3" fmla="*/ 10000 h 10000"/>
              <a:gd name="connsiteX4" fmla="*/ 0 w 10003"/>
              <a:gd name="connsiteY4" fmla="*/ 3 h 10000"/>
              <a:gd name="connsiteX0" fmla="*/ 0 w 10003"/>
              <a:gd name="connsiteY0" fmla="*/ 3 h 10000"/>
              <a:gd name="connsiteX1" fmla="*/ 5292 w 10003"/>
              <a:gd name="connsiteY1" fmla="*/ 0 h 10000"/>
              <a:gd name="connsiteX2" fmla="*/ 10003 w 10003"/>
              <a:gd name="connsiteY2" fmla="*/ 10000 h 10000"/>
              <a:gd name="connsiteX3" fmla="*/ 0 w 10003"/>
              <a:gd name="connsiteY3" fmla="*/ 9996 h 10000"/>
              <a:gd name="connsiteX4" fmla="*/ 0 w 10003"/>
              <a:gd name="connsiteY4" fmla="*/ 3 h 10000"/>
              <a:gd name="connsiteX0" fmla="*/ 0 w 10003"/>
              <a:gd name="connsiteY0" fmla="*/ 3 h 10000"/>
              <a:gd name="connsiteX1" fmla="*/ 5292 w 10003"/>
              <a:gd name="connsiteY1" fmla="*/ 0 h 10000"/>
              <a:gd name="connsiteX2" fmla="*/ 10003 w 10003"/>
              <a:gd name="connsiteY2" fmla="*/ 10000 h 10000"/>
              <a:gd name="connsiteX3" fmla="*/ 67 w 10003"/>
              <a:gd name="connsiteY3" fmla="*/ 9920 h 10000"/>
              <a:gd name="connsiteX4" fmla="*/ 0 w 10003"/>
              <a:gd name="connsiteY4" fmla="*/ 3 h 10000"/>
              <a:gd name="connsiteX0" fmla="*/ 8 w 10011"/>
              <a:gd name="connsiteY0" fmla="*/ 3 h 10004"/>
              <a:gd name="connsiteX1" fmla="*/ 5300 w 10011"/>
              <a:gd name="connsiteY1" fmla="*/ 0 h 10004"/>
              <a:gd name="connsiteX2" fmla="*/ 10011 w 10011"/>
              <a:gd name="connsiteY2" fmla="*/ 10000 h 10004"/>
              <a:gd name="connsiteX3" fmla="*/ 0 w 10011"/>
              <a:gd name="connsiteY3" fmla="*/ 10004 h 10004"/>
              <a:gd name="connsiteX4" fmla="*/ 8 w 10011"/>
              <a:gd name="connsiteY4" fmla="*/ 3 h 10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1" h="10004">
                <a:moveTo>
                  <a:pt x="8" y="3"/>
                </a:moveTo>
                <a:lnTo>
                  <a:pt x="5300" y="0"/>
                </a:lnTo>
                <a:lnTo>
                  <a:pt x="10011" y="10000"/>
                </a:lnTo>
                <a:lnTo>
                  <a:pt x="0" y="10004"/>
                </a:lnTo>
                <a:cubicBezTo>
                  <a:pt x="-1" y="6665"/>
                  <a:pt x="9" y="3341"/>
                  <a:pt x="8" y="3"/>
                </a:cubicBezTo>
                <a:close/>
              </a:path>
            </a:pathLst>
          </a:custGeom>
          <a:solidFill>
            <a:srgbClr val="000000">
              <a:alpha val="70000"/>
            </a:srgbClr>
          </a:solidFill>
        </p:spPr>
        <p:txBody>
          <a:bodyPr vert="horz" lIns="365760" tIns="137160" rIns="137160" bIns="1097280" rtlCol="0" anchor="b" anchorCtr="0">
            <a:noAutofit/>
          </a:bodyPr>
          <a:lstStyle>
            <a:lvl1pPr algn="ctr" defTabSz="914400" rtl="0" eaLnBrk="1" latinLnBrk="0" hangingPunct="1">
              <a:lnSpc>
                <a:spcPct val="90000"/>
              </a:lnSpc>
              <a:spcBef>
                <a:spcPct val="0"/>
              </a:spcBef>
              <a:buNone/>
              <a:defRPr sz="6000" kern="1200" spc="-100" baseline="0">
                <a:solidFill>
                  <a:schemeClr val="bg1"/>
                </a:solidFill>
                <a:latin typeface="+mj-lt"/>
                <a:ea typeface="+mj-ea"/>
                <a:cs typeface="+mj-cs"/>
              </a:defRPr>
            </a:lvl1pPr>
          </a:lstStyle>
          <a:p>
            <a:pPr algn="l"/>
            <a:r>
              <a:rPr lang="en-US" sz="3200" dirty="0">
                <a:latin typeface="Segoe UI Semilight" charset="0"/>
                <a:ea typeface="Segoe UI Semilight" charset="0"/>
                <a:cs typeface="Segoe UI Semilight" charset="0"/>
              </a:rPr>
              <a:t>Microsoft GDPR Detailed Assessment</a:t>
            </a:r>
          </a:p>
          <a:p>
            <a:pPr algn="l"/>
            <a:r>
              <a:rPr lang="en-US" sz="1600" dirty="0">
                <a:latin typeface="Segoe UI Semilight" charset="0"/>
                <a:cs typeface="Segoe UI Semilight" charset="0"/>
              </a:rPr>
              <a:t>&lt;your name&gt;</a:t>
            </a:r>
          </a:p>
        </p:txBody>
      </p:sp>
      <p:sp>
        <p:nvSpPr>
          <p:cNvPr id="8" name="TextBox 7"/>
          <p:cNvSpPr txBox="1"/>
          <p:nvPr/>
        </p:nvSpPr>
        <p:spPr>
          <a:xfrm>
            <a:off x="352301" y="6497383"/>
            <a:ext cx="11487398" cy="246221"/>
          </a:xfrm>
          <a:prstGeom prst="rect">
            <a:avLst/>
          </a:prstGeom>
          <a:noFill/>
        </p:spPr>
        <p:txBody>
          <a:bodyPr wrap="square" rtlCol="0">
            <a:spAutoFit/>
          </a:bodyPr>
          <a:lstStyle/>
          <a:p>
            <a:r>
              <a:rPr lang="en-US" sz="1000" dirty="0">
                <a:solidFill>
                  <a:schemeClr val="bg1"/>
                </a:solidFill>
                <a:latin typeface="Segoe UI Semilight" panose="020B0402040204020203" pitchFamily="34" charset="0"/>
                <a:cs typeface="Segoe UI Semilight" panose="020B0402040204020203" pitchFamily="34" charset="0"/>
              </a:rPr>
              <a:t>This presentation is intended to provide an overview of the Microsoft GDPR Detailed Assessment and is not a definitive statement of the law.</a:t>
            </a:r>
          </a:p>
        </p:txBody>
      </p:sp>
    </p:spTree>
    <p:extLst>
      <p:ext uri="{BB962C8B-B14F-4D97-AF65-F5344CB8AC3E}">
        <p14:creationId xmlns:p14="http://schemas.microsoft.com/office/powerpoint/2010/main" val="3787911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GDPR Detailed Assessment</a:t>
            </a:r>
            <a:endParaRPr lang="de-AT" dirty="0"/>
          </a:p>
        </p:txBody>
      </p:sp>
      <p:graphicFrame>
        <p:nvGraphicFramePr>
          <p:cNvPr id="5" name="Table 4"/>
          <p:cNvGraphicFramePr>
            <a:graphicFrameLocks noGrp="1"/>
          </p:cNvGraphicFramePr>
          <p:nvPr>
            <p:extLst/>
          </p:nvPr>
        </p:nvGraphicFramePr>
        <p:xfrm>
          <a:off x="1160" y="1445818"/>
          <a:ext cx="12191999" cy="4968743"/>
        </p:xfrm>
        <a:graphic>
          <a:graphicData uri="http://schemas.openxmlformats.org/drawingml/2006/table">
            <a:tbl>
              <a:tblPr firstRow="1" bandRow="1">
                <a:tableStyleId>{5C22544A-7EE6-4342-B048-85BDC9FD1C3A}</a:tableStyleId>
              </a:tblPr>
              <a:tblGrid>
                <a:gridCol w="1925052">
                  <a:extLst>
                    <a:ext uri="{9D8B030D-6E8A-4147-A177-3AD203B41FA5}">
                      <a16:colId xmlns:a16="http://schemas.microsoft.com/office/drawing/2014/main" val="593289735"/>
                    </a:ext>
                  </a:extLst>
                </a:gridCol>
                <a:gridCol w="4245988">
                  <a:extLst>
                    <a:ext uri="{9D8B030D-6E8A-4147-A177-3AD203B41FA5}">
                      <a16:colId xmlns:a16="http://schemas.microsoft.com/office/drawing/2014/main" val="1253711678"/>
                    </a:ext>
                  </a:extLst>
                </a:gridCol>
                <a:gridCol w="6020959">
                  <a:extLst>
                    <a:ext uri="{9D8B030D-6E8A-4147-A177-3AD203B41FA5}">
                      <a16:colId xmlns:a16="http://schemas.microsoft.com/office/drawing/2014/main" val="1129751960"/>
                    </a:ext>
                  </a:extLst>
                </a:gridCol>
              </a:tblGrid>
              <a:tr h="838087">
                <a:tc>
                  <a:txBody>
                    <a:bodyPr/>
                    <a:lstStyle/>
                    <a:p>
                      <a:pPr algn="ctr"/>
                      <a:endParaRPr lang="en-US" sz="1400" b="0" dirty="0">
                        <a:solidFill>
                          <a:schemeClr val="bg2"/>
                        </a:solidFill>
                        <a:latin typeface="Segoe UI Semilight" panose="020B0402040204020203" pitchFamily="34" charset="0"/>
                        <a:cs typeface="Segoe UI Semilight" panose="020B0402040204020203" pitchFamily="34" charset="0"/>
                      </a:endParaRPr>
                    </a:p>
                    <a:p>
                      <a:pPr algn="ctr"/>
                      <a:r>
                        <a:rPr lang="en-US" sz="1400" b="0" dirty="0">
                          <a:solidFill>
                            <a:srgbClr val="FFFFFF"/>
                          </a:solidFill>
                          <a:latin typeface="Segoe UI Semilight"/>
                          <a:cs typeface="Segoe UI Semilight"/>
                        </a:rPr>
                        <a:t>Workshop</a:t>
                      </a:r>
                      <a:endParaRPr lang="de-AT" sz="1400" b="0" dirty="0">
                        <a:solidFill>
                          <a:srgbClr val="FFFFFF"/>
                        </a:solidFill>
                        <a:latin typeface="Segoe UI Semilight"/>
                        <a:cs typeface="Segoe UI Semilight"/>
                      </a:endParaRPr>
                    </a:p>
                  </a:txBody>
                  <a:tcPr anchor="b">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accent1"/>
                    </a:solidFill>
                  </a:tcPr>
                </a:tc>
                <a:tc>
                  <a:txBody>
                    <a:bodyPr/>
                    <a:lstStyle/>
                    <a:p>
                      <a:pPr algn="ctr"/>
                      <a:endParaRPr lang="en-US" sz="1400" b="0" dirty="0">
                        <a:solidFill>
                          <a:schemeClr val="bg2"/>
                        </a:solidFill>
                        <a:latin typeface="Segoe UI Semilight" panose="020B0402040204020203" pitchFamily="34" charset="0"/>
                        <a:cs typeface="Segoe UI Semilight" panose="020B0402040204020203" pitchFamily="34" charset="0"/>
                      </a:endParaRPr>
                    </a:p>
                    <a:p>
                      <a:pPr algn="ctr"/>
                      <a:r>
                        <a:rPr lang="en-US" sz="1400" b="0" dirty="0">
                          <a:solidFill>
                            <a:srgbClr val="FFFFFF"/>
                          </a:solidFill>
                          <a:latin typeface="Segoe UI Semilight"/>
                          <a:cs typeface="Segoe UI Semilight"/>
                        </a:rPr>
                        <a:t>Description</a:t>
                      </a:r>
                      <a:endParaRPr lang="de-AT" sz="1400" b="0" dirty="0">
                        <a:solidFill>
                          <a:srgbClr val="FFFFFF"/>
                        </a:solidFill>
                        <a:latin typeface="Segoe UI Semilight"/>
                        <a:cs typeface="Segoe UI Semilight"/>
                      </a:endParaRPr>
                    </a:p>
                  </a:txBody>
                  <a:tcPr anchor="b">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accent1"/>
                    </a:solidFill>
                  </a:tcPr>
                </a:tc>
                <a:tc>
                  <a:txBody>
                    <a:bodyPr/>
                    <a:lstStyle/>
                    <a:p>
                      <a:pPr algn="ctr"/>
                      <a:endParaRPr lang="en-US" sz="1400" b="0" dirty="0">
                        <a:solidFill>
                          <a:schemeClr val="bg2"/>
                        </a:solidFill>
                        <a:latin typeface="Segoe UI Semilight" panose="020B0402040204020203" pitchFamily="34" charset="0"/>
                        <a:cs typeface="Segoe UI Semilight" panose="020B0402040204020203" pitchFamily="34" charset="0"/>
                      </a:endParaRPr>
                    </a:p>
                    <a:p>
                      <a:pPr algn="ctr"/>
                      <a:r>
                        <a:rPr lang="en-US" sz="1400" b="0" dirty="0">
                          <a:solidFill>
                            <a:srgbClr val="FFFFFF"/>
                          </a:solidFill>
                          <a:latin typeface="Segoe UI Semilight"/>
                          <a:cs typeface="Segoe UI Semilight"/>
                        </a:rPr>
                        <a:t>Workshop Resources</a:t>
                      </a:r>
                      <a:endParaRPr lang="de-AT" sz="1400" b="0" dirty="0">
                        <a:solidFill>
                          <a:srgbClr val="FFFFFF"/>
                        </a:solidFill>
                        <a:latin typeface="Segoe UI Semilight"/>
                        <a:cs typeface="Segoe UI Semilight"/>
                      </a:endParaRPr>
                    </a:p>
                  </a:txBody>
                  <a:tcPr anchor="b">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accent1"/>
                    </a:solidFill>
                  </a:tcPr>
                </a:tc>
                <a:extLst>
                  <a:ext uri="{0D108BD9-81ED-4DB2-BD59-A6C34878D82A}">
                    <a16:rowId xmlns:a16="http://schemas.microsoft.com/office/drawing/2014/main" val="419503433"/>
                  </a:ext>
                </a:extLst>
              </a:tr>
              <a:tr h="256074">
                <a:tc gridSpan="3">
                  <a:txBody>
                    <a:bodyPr/>
                    <a:lstStyle/>
                    <a:p>
                      <a:pPr algn="ctr"/>
                      <a:r>
                        <a:rPr lang="de-AT" sz="1050" kern="1200" dirty="0">
                          <a:solidFill>
                            <a:schemeClr val="bg1"/>
                          </a:solidFill>
                          <a:latin typeface="+mn-lt"/>
                          <a:ea typeface="+mn-ea"/>
                          <a:cs typeface="Segoe UI Semilight" panose="020B0402040204020203" pitchFamily="34" charset="0"/>
                        </a:rPr>
                        <a:t>Engagement setup</a:t>
                      </a:r>
                    </a:p>
                  </a:txBody>
                  <a:tcPr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accent6">
                        <a:lumMod val="60000"/>
                        <a:lumOff val="40000"/>
                      </a:schemeClr>
                    </a:solidFill>
                  </a:tcPr>
                </a:tc>
                <a:tc hMerge="1">
                  <a:txBody>
                    <a:bodyPr/>
                    <a:lstStyle/>
                    <a:p>
                      <a:endParaRPr lang="de-AT" sz="1100">
                        <a:latin typeface="Segoe UI Semilight" panose="020B0402040204020203" pitchFamily="34" charset="0"/>
                        <a:cs typeface="Segoe UI Semilight" panose="020B0402040204020203" pitchFamily="34" charset="0"/>
                      </a:endParaRPr>
                    </a:p>
                  </a:txBody>
                  <a:tcPr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hMerge="1">
                  <a:txBody>
                    <a:bodyPr/>
                    <a:lstStyle/>
                    <a:p>
                      <a:endParaRPr lang="de-AT" sz="1100">
                        <a:latin typeface="Segoe UI Semilight" panose="020B0402040204020203" pitchFamily="34" charset="0"/>
                        <a:cs typeface="Segoe UI Semilight" panose="020B0402040204020203" pitchFamily="34" charset="0"/>
                      </a:endParaRPr>
                    </a:p>
                  </a:txBody>
                  <a:tcPr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extLst>
                  <a:ext uri="{0D108BD9-81ED-4DB2-BD59-A6C34878D82A}">
                    <a16:rowId xmlns:a16="http://schemas.microsoft.com/office/drawing/2014/main" val="2338746504"/>
                  </a:ext>
                </a:extLst>
              </a:tr>
              <a:tr h="691839">
                <a:tc>
                  <a:txBody>
                    <a:bodyPr/>
                    <a:lstStyle/>
                    <a:p>
                      <a:pPr marL="0" algn="l" defTabSz="914192" rtl="0" eaLnBrk="1" latinLnBrk="0" hangingPunct="1"/>
                      <a:r>
                        <a:rPr lang="en-US" sz="1050" kern="1200" dirty="0">
                          <a:solidFill>
                            <a:schemeClr val="dk1"/>
                          </a:solidFill>
                          <a:latin typeface="+mn-lt"/>
                          <a:ea typeface="+mn-ea"/>
                          <a:cs typeface="Segoe UI Semilight" panose="020B0402040204020203" pitchFamily="34" charset="0"/>
                        </a:rPr>
                        <a:t>Engagement Kick-off</a:t>
                      </a:r>
                      <a:endParaRPr lang="de-AT" sz="1050" kern="1200" dirty="0">
                        <a:solidFill>
                          <a:schemeClr val="dk1"/>
                        </a:solidFill>
                        <a:latin typeface="+mn-lt"/>
                        <a:ea typeface="+mn-ea"/>
                        <a:cs typeface="Segoe UI Semilight" panose="020B0402040204020203" pitchFamily="34" charset="0"/>
                      </a:endParaRPr>
                    </a:p>
                  </a:txBody>
                  <a:tcPr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2">
                        <a:lumMod val="95000"/>
                      </a:schemeClr>
                    </a:solidFill>
                  </a:tcPr>
                </a:tc>
                <a:tc>
                  <a:txBody>
                    <a:bodyPr/>
                    <a:lstStyle/>
                    <a:p>
                      <a:pPr marL="0" algn="l" defTabSz="914192" rtl="0" eaLnBrk="1" latinLnBrk="0" hangingPunct="1"/>
                      <a:r>
                        <a:rPr lang="de-AT" sz="1050" kern="1200" dirty="0">
                          <a:solidFill>
                            <a:schemeClr val="dk1"/>
                          </a:solidFill>
                          <a:latin typeface="+mn-lt"/>
                          <a:ea typeface="+mn-ea"/>
                          <a:cs typeface="Segoe UI Semilight" panose="020B0402040204020203" pitchFamily="34" charset="0"/>
                        </a:rPr>
                        <a:t>Provides an overview of the 2-day on-site agenda and goals as well as an opportunity to cover Q&amp;A and project governance.</a:t>
                      </a:r>
                    </a:p>
                  </a:txBody>
                  <a:tcPr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2">
                        <a:lumMod val="95000"/>
                      </a:schemeClr>
                    </a:solidFill>
                  </a:tcPr>
                </a:tc>
                <a:tc>
                  <a:txBody>
                    <a:bodyPr/>
                    <a:lstStyle/>
                    <a:p>
                      <a:pPr marL="0" algn="l" defTabSz="914192" rtl="0" eaLnBrk="1" latinLnBrk="0" hangingPunct="1"/>
                      <a:r>
                        <a:rPr lang="en-US" sz="1050" kern="1200" dirty="0">
                          <a:solidFill>
                            <a:schemeClr val="dk1"/>
                          </a:solidFill>
                          <a:latin typeface="+mn-lt"/>
                          <a:ea typeface="+mn-ea"/>
                          <a:cs typeface="Segoe UI Semilight" panose="020B0402040204020203" pitchFamily="34" charset="0"/>
                        </a:rPr>
                        <a:t>01 - Microsoft GDPR Detailed Assessment – Engagement Overview (this deck)</a:t>
                      </a:r>
                    </a:p>
                  </a:txBody>
                  <a:tcPr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694557685"/>
                  </a:ext>
                </a:extLst>
              </a:tr>
              <a:tr h="256074">
                <a:tc gridSpan="3">
                  <a:txBody>
                    <a:bodyPr/>
                    <a:lstStyle/>
                    <a:p>
                      <a:pPr algn="ctr"/>
                      <a:r>
                        <a:rPr lang="de-AT" sz="1050" kern="1200" dirty="0">
                          <a:solidFill>
                            <a:schemeClr val="bg1"/>
                          </a:solidFill>
                          <a:latin typeface="+mn-lt"/>
                          <a:ea typeface="+mn-ea"/>
                          <a:cs typeface="Segoe UI Semilight" panose="020B0402040204020203" pitchFamily="34" charset="0"/>
                        </a:rPr>
                        <a:t>Engagement Flow</a:t>
                      </a:r>
                    </a:p>
                  </a:txBody>
                  <a:tcPr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accent6">
                        <a:lumMod val="60000"/>
                        <a:lumOff val="40000"/>
                      </a:schemeClr>
                    </a:solidFill>
                  </a:tcPr>
                </a:tc>
                <a:tc hMerge="1">
                  <a:txBody>
                    <a:bodyPr/>
                    <a:lstStyle/>
                    <a:p>
                      <a:endParaRPr lang="de-AT" sz="1100">
                        <a:latin typeface="Segoe UI Semilight" panose="020B0402040204020203" pitchFamily="34" charset="0"/>
                        <a:cs typeface="Segoe UI Semilight" panose="020B0402040204020203" pitchFamily="34" charset="0"/>
                      </a:endParaRPr>
                    </a:p>
                  </a:txBody>
                  <a:tcPr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hMerge="1">
                  <a:txBody>
                    <a:bodyPr/>
                    <a:lstStyle/>
                    <a:p>
                      <a:endParaRPr lang="de-AT" sz="1100">
                        <a:latin typeface="Segoe UI Semilight" panose="020B0402040204020203" pitchFamily="34" charset="0"/>
                        <a:cs typeface="Segoe UI Semilight" panose="020B0402040204020203" pitchFamily="34" charset="0"/>
                      </a:endParaRPr>
                    </a:p>
                  </a:txBody>
                  <a:tcPr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extLst>
                  <a:ext uri="{0D108BD9-81ED-4DB2-BD59-A6C34878D82A}">
                    <a16:rowId xmlns:a16="http://schemas.microsoft.com/office/drawing/2014/main" val="3917470345"/>
                  </a:ext>
                </a:extLst>
              </a:tr>
              <a:tr h="691839">
                <a:tc>
                  <a:txBody>
                    <a:bodyPr/>
                    <a:lstStyle/>
                    <a:p>
                      <a:pPr marL="0" algn="l" defTabSz="914192" rtl="0" eaLnBrk="1" latinLnBrk="0" hangingPunct="1"/>
                      <a:r>
                        <a:rPr lang="en-US" sz="1050" kern="1200" dirty="0">
                          <a:solidFill>
                            <a:schemeClr val="dk1"/>
                          </a:solidFill>
                          <a:latin typeface="+mn-lt"/>
                          <a:ea typeface="+mn-ea"/>
                          <a:cs typeface="Segoe UI Semilight" panose="020B0402040204020203" pitchFamily="34" charset="0"/>
                        </a:rPr>
                        <a:t>On-site Engagement Overview</a:t>
                      </a:r>
                      <a:endParaRPr lang="de-AT" sz="1050" kern="1200" dirty="0">
                        <a:solidFill>
                          <a:schemeClr val="dk1"/>
                        </a:solidFill>
                        <a:latin typeface="+mn-lt"/>
                        <a:ea typeface="+mn-ea"/>
                        <a:cs typeface="Segoe UI Semilight" panose="020B0402040204020203" pitchFamily="34" charset="0"/>
                      </a:endParaRPr>
                    </a:p>
                  </a:txBody>
                  <a:tcPr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2">
                        <a:lumMod val="95000"/>
                      </a:schemeClr>
                    </a:solidFill>
                  </a:tcPr>
                </a:tc>
                <a:tc>
                  <a:txBody>
                    <a:bodyPr/>
                    <a:lstStyle/>
                    <a:p>
                      <a:pPr marL="0" algn="l" defTabSz="914192" rtl="0" eaLnBrk="1" latinLnBrk="0" hangingPunct="1"/>
                      <a:r>
                        <a:rPr lang="de-AT" sz="1050" kern="1200" dirty="0">
                          <a:solidFill>
                            <a:schemeClr val="dk1"/>
                          </a:solidFill>
                          <a:latin typeface="+mn-lt"/>
                          <a:ea typeface="+mn-ea"/>
                          <a:cs typeface="Segoe UI Semilight" panose="020B0402040204020203" pitchFamily="34" charset="0"/>
                        </a:rPr>
                        <a:t>Provides an overview of the 2-day on-site agenda and goals as well as an opportunity to cover Q&amp;A and project governance.</a:t>
                      </a:r>
                    </a:p>
                  </a:txBody>
                  <a:tcPr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2">
                        <a:lumMod val="95000"/>
                      </a:schemeClr>
                    </a:solidFill>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US" sz="1050" kern="1200" dirty="0">
                          <a:solidFill>
                            <a:schemeClr val="dk1"/>
                          </a:solidFill>
                          <a:latin typeface="+mn-lt"/>
                          <a:ea typeface="+mn-ea"/>
                          <a:cs typeface="Segoe UI Semilight" panose="020B0402040204020203" pitchFamily="34" charset="0"/>
                        </a:rPr>
                        <a:t>02 - Microsoft GDPR Detailed Assessment – Kickoff Presentation</a:t>
                      </a:r>
                      <a:endParaRPr lang="de-AT" sz="1050" kern="1200" dirty="0">
                        <a:solidFill>
                          <a:schemeClr val="dk1"/>
                        </a:solidFill>
                        <a:latin typeface="+mn-lt"/>
                        <a:ea typeface="+mn-ea"/>
                        <a:cs typeface="Segoe UI Semilight" panose="020B0402040204020203" pitchFamily="34" charset="0"/>
                      </a:endParaRPr>
                    </a:p>
                    <a:p>
                      <a:pPr marL="0" marR="0" lvl="0" indent="0" algn="l" defTabSz="914192"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50" kern="1200" dirty="0">
                        <a:solidFill>
                          <a:schemeClr val="dk1"/>
                        </a:solidFill>
                        <a:latin typeface="+mn-lt"/>
                        <a:ea typeface="+mn-ea"/>
                        <a:cs typeface="Segoe UI Semilight" panose="020B0402040204020203" pitchFamily="34" charset="0"/>
                      </a:endParaRPr>
                    </a:p>
                  </a:txBody>
                  <a:tcPr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1974522443"/>
                  </a:ext>
                </a:extLst>
              </a:tr>
              <a:tr h="419031">
                <a:tc>
                  <a:txBody>
                    <a:bodyPr/>
                    <a:lstStyle/>
                    <a:p>
                      <a:pPr marL="0" algn="l" defTabSz="914192" rtl="0" eaLnBrk="1" latinLnBrk="0" hangingPunct="1"/>
                      <a:r>
                        <a:rPr lang="en-US" sz="1050" kern="1200" dirty="0">
                          <a:solidFill>
                            <a:schemeClr val="dk1"/>
                          </a:solidFill>
                          <a:latin typeface="+mn-lt"/>
                          <a:ea typeface="+mn-ea"/>
                          <a:cs typeface="Segoe UI Semilight" panose="020B0402040204020203" pitchFamily="34" charset="0"/>
                        </a:rPr>
                        <a:t>Microsoft GDPR Detailed Assessment</a:t>
                      </a:r>
                    </a:p>
                  </a:txBody>
                  <a:tcPr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2">
                        <a:lumMod val="95000"/>
                      </a:schemeClr>
                    </a:solidFill>
                  </a:tcPr>
                </a:tc>
                <a:tc>
                  <a:txBody>
                    <a:bodyPr/>
                    <a:lstStyle/>
                    <a:p>
                      <a:pPr marL="0" algn="l" defTabSz="914192" rtl="0" eaLnBrk="1" latinLnBrk="0" hangingPunct="1"/>
                      <a:r>
                        <a:rPr lang="de-AT" sz="1050" kern="1200" dirty="0">
                          <a:solidFill>
                            <a:schemeClr val="dk1"/>
                          </a:solidFill>
                          <a:latin typeface="+mn-lt"/>
                          <a:ea typeface="+mn-ea"/>
                          <a:cs typeface="Segoe UI Semilight" panose="020B0402040204020203" pitchFamily="34" charset="0"/>
                        </a:rPr>
                        <a:t>Complete discussion of the questions contained within the Microsoft GDPR Detailed Assessment</a:t>
                      </a:r>
                    </a:p>
                  </a:txBody>
                  <a:tcPr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2">
                        <a:lumMod val="95000"/>
                      </a:schemeClr>
                    </a:solidFill>
                  </a:tcPr>
                </a:tc>
                <a:tc>
                  <a:txBody>
                    <a:bodyPr/>
                    <a:lstStyle/>
                    <a:p>
                      <a:pPr marL="0" marR="0" lvl="0" indent="0" algn="l" defTabSz="91419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dirty="0">
                          <a:solidFill>
                            <a:schemeClr val="dk1"/>
                          </a:solidFill>
                          <a:latin typeface="+mn-lt"/>
                          <a:ea typeface="+mn-ea"/>
                          <a:cs typeface="Segoe UI Semilight" panose="020B0402040204020203" pitchFamily="34" charset="0"/>
                        </a:rPr>
                        <a:t>03 - Microsoft GDPR Detailed Assessment – Delivery Guide</a:t>
                      </a:r>
                    </a:p>
                    <a:p>
                      <a:pPr marL="0" marR="0" lvl="0" indent="0" algn="l" defTabSz="91419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dirty="0">
                          <a:solidFill>
                            <a:schemeClr val="dk1"/>
                          </a:solidFill>
                          <a:latin typeface="+mn-lt"/>
                          <a:ea typeface="+mn-ea"/>
                          <a:cs typeface="Segoe UI Semilight" panose="020B0402040204020203" pitchFamily="34" charset="0"/>
                        </a:rPr>
                        <a:t>04 - Microsoft GDPR Detailed Assessment – Detailed Assessment</a:t>
                      </a:r>
                    </a:p>
                  </a:txBody>
                  <a:tcPr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2112841300"/>
                  </a:ext>
                </a:extLst>
              </a:tr>
              <a:tr h="1233812">
                <a:tc>
                  <a:txBody>
                    <a:bodyPr/>
                    <a:lstStyle/>
                    <a:p>
                      <a:pPr marL="0" algn="l" defTabSz="914192" rtl="0" eaLnBrk="1" latinLnBrk="0" hangingPunct="1"/>
                      <a:r>
                        <a:rPr lang="de-AT" sz="1050" kern="1200" dirty="0">
                          <a:solidFill>
                            <a:schemeClr val="dk1"/>
                          </a:solidFill>
                          <a:latin typeface="+mn-lt"/>
                          <a:ea typeface="+mn-ea"/>
                          <a:cs typeface="Segoe UI Semilight" panose="020B0402040204020203" pitchFamily="34" charset="0"/>
                        </a:rPr>
                        <a:t>Microsoft GDPR Detailed Assessment Remediation Checklist</a:t>
                      </a:r>
                    </a:p>
                  </a:txBody>
                  <a:tcPr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2">
                        <a:lumMod val="95000"/>
                      </a:schemeClr>
                    </a:solidFill>
                  </a:tcPr>
                </a:tc>
                <a:tc>
                  <a:txBody>
                    <a:bodyPr/>
                    <a:lstStyle/>
                    <a:p>
                      <a:pPr marL="0" marR="0" indent="0" algn="l" defTabSz="914192" rtl="0" eaLnBrk="1" fontAlgn="auto" latinLnBrk="0" hangingPunct="1">
                        <a:lnSpc>
                          <a:spcPct val="100000"/>
                        </a:lnSpc>
                        <a:spcBef>
                          <a:spcPts val="0"/>
                        </a:spcBef>
                        <a:spcAft>
                          <a:spcPts val="0"/>
                        </a:spcAft>
                        <a:buClrTx/>
                        <a:buSzTx/>
                        <a:buFontTx/>
                        <a:buNone/>
                        <a:tabLst/>
                        <a:defRPr/>
                      </a:pPr>
                      <a:r>
                        <a:rPr lang="de-AT" sz="1050" kern="1200" dirty="0">
                          <a:solidFill>
                            <a:schemeClr val="dk1"/>
                          </a:solidFill>
                          <a:latin typeface="+mn-lt"/>
                          <a:ea typeface="+mn-ea"/>
                          <a:cs typeface="Segoe UI Semilight" panose="020B0402040204020203" pitchFamily="34" charset="0"/>
                        </a:rPr>
                        <a:t>Complete the Microsoft GDPRMaturiy Asessment Remediation Checklist</a:t>
                      </a:r>
                    </a:p>
                  </a:txBody>
                  <a:tcPr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2">
                        <a:lumMod val="95000"/>
                      </a:schemeClr>
                    </a:solidFill>
                  </a:tcPr>
                </a:tc>
                <a:tc>
                  <a:txBody>
                    <a:bodyPr/>
                    <a:lstStyle/>
                    <a:p>
                      <a:pPr marL="0" marR="0" lvl="0" indent="0" algn="l" defTabSz="91419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dirty="0">
                          <a:solidFill>
                            <a:schemeClr val="dk1"/>
                          </a:solidFill>
                          <a:latin typeface="+mn-lt"/>
                          <a:ea typeface="+mn-ea"/>
                          <a:cs typeface="Segoe UI Semilight" panose="020B0402040204020203" pitchFamily="34" charset="0"/>
                        </a:rPr>
                        <a:t>05 - Microsoft GDPR Detailed Assessment – Remediation Checklist</a:t>
                      </a:r>
                    </a:p>
                  </a:txBody>
                  <a:tcPr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3690089298"/>
                  </a:ext>
                </a:extLst>
              </a:tr>
              <a:tr h="581987">
                <a:tc>
                  <a:txBody>
                    <a:bodyPr/>
                    <a:lstStyle/>
                    <a:p>
                      <a:pPr marL="0" algn="l" defTabSz="914192" rtl="0" eaLnBrk="1" latinLnBrk="0" hangingPunct="1"/>
                      <a:r>
                        <a:rPr lang="de-AT" sz="1050" kern="1200" dirty="0">
                          <a:solidFill>
                            <a:schemeClr val="dk1"/>
                          </a:solidFill>
                          <a:latin typeface="+mn-lt"/>
                          <a:ea typeface="+mn-ea"/>
                          <a:cs typeface="Segoe UI Semilight" panose="020B0402040204020203" pitchFamily="34" charset="0"/>
                        </a:rPr>
                        <a:t>Microsoft GDPR Detailed Assessment Closeout Presentation</a:t>
                      </a:r>
                    </a:p>
                  </a:txBody>
                  <a:tcPr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2">
                        <a:lumMod val="95000"/>
                      </a:schemeClr>
                    </a:solidFill>
                  </a:tcPr>
                </a:tc>
                <a:tc>
                  <a:txBody>
                    <a:bodyPr/>
                    <a:lstStyle/>
                    <a:p>
                      <a:pPr marL="0" marR="0" indent="0" algn="l" defTabSz="914192" rtl="0" eaLnBrk="1" fontAlgn="auto" latinLnBrk="0" hangingPunct="1">
                        <a:lnSpc>
                          <a:spcPct val="100000"/>
                        </a:lnSpc>
                        <a:spcBef>
                          <a:spcPts val="0"/>
                        </a:spcBef>
                        <a:spcAft>
                          <a:spcPts val="0"/>
                        </a:spcAft>
                        <a:buClrTx/>
                        <a:buSzTx/>
                        <a:buFontTx/>
                        <a:buNone/>
                        <a:tabLst/>
                        <a:defRPr/>
                      </a:pPr>
                      <a:r>
                        <a:rPr lang="de-AT" sz="1050" kern="1200" dirty="0">
                          <a:solidFill>
                            <a:schemeClr val="dk1"/>
                          </a:solidFill>
                          <a:latin typeface="+mn-lt"/>
                          <a:ea typeface="+mn-ea"/>
                          <a:cs typeface="Segoe UI Semilight" panose="020B0402040204020203" pitchFamily="34" charset="0"/>
                        </a:rPr>
                        <a:t>Deliver recomentations and priortize next steps</a:t>
                      </a:r>
                    </a:p>
                  </a:txBody>
                  <a:tcPr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2">
                        <a:lumMod val="95000"/>
                      </a:schemeClr>
                    </a:solidFill>
                  </a:tcPr>
                </a:tc>
                <a:tc>
                  <a:txBody>
                    <a:bodyPr/>
                    <a:lstStyle/>
                    <a:p>
                      <a:pPr marL="0" marR="0" lvl="0" indent="0" algn="l" defTabSz="91419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dirty="0">
                          <a:solidFill>
                            <a:schemeClr val="dk1"/>
                          </a:solidFill>
                          <a:latin typeface="+mn-lt"/>
                          <a:ea typeface="+mn-ea"/>
                          <a:cs typeface="Segoe UI Semilight" panose="020B0402040204020203" pitchFamily="34" charset="0"/>
                        </a:rPr>
                        <a:t>06 - Microsoft GDPR Detailed Assessment – Closeout Presentation</a:t>
                      </a:r>
                    </a:p>
                  </a:txBody>
                  <a:tcPr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2668345043"/>
                  </a:ext>
                </a:extLst>
              </a:tr>
            </a:tbl>
          </a:graphicData>
        </a:graphic>
      </p:graphicFrame>
      <p:pic>
        <p:nvPicPr>
          <p:cNvPr id="26" name="Picture 25"/>
          <p:cNvPicPr>
            <a:picLocks noChangeAspect="1"/>
          </p:cNvPicPr>
          <p:nvPr/>
        </p:nvPicPr>
        <p:blipFill>
          <a:blip r:embed="rId3"/>
          <a:stretch>
            <a:fillRect/>
          </a:stretch>
        </p:blipFill>
        <p:spPr>
          <a:xfrm>
            <a:off x="690096" y="1512101"/>
            <a:ext cx="452579" cy="381119"/>
          </a:xfrm>
          <a:prstGeom prst="rect">
            <a:avLst/>
          </a:prstGeom>
        </p:spPr>
      </p:pic>
      <p:pic>
        <p:nvPicPr>
          <p:cNvPr id="27" name="Picture 26"/>
          <p:cNvPicPr>
            <a:picLocks noChangeAspect="1"/>
          </p:cNvPicPr>
          <p:nvPr/>
        </p:nvPicPr>
        <p:blipFill>
          <a:blip r:embed="rId4"/>
          <a:stretch>
            <a:fillRect/>
          </a:stretch>
        </p:blipFill>
        <p:spPr>
          <a:xfrm>
            <a:off x="3849651" y="1533910"/>
            <a:ext cx="302267" cy="381119"/>
          </a:xfrm>
          <a:prstGeom prst="rect">
            <a:avLst/>
          </a:prstGeom>
        </p:spPr>
      </p:pic>
      <p:pic>
        <p:nvPicPr>
          <p:cNvPr id="29" name="Picture 28"/>
          <p:cNvPicPr>
            <a:picLocks noChangeAspect="1"/>
          </p:cNvPicPr>
          <p:nvPr/>
        </p:nvPicPr>
        <p:blipFill>
          <a:blip r:embed="rId5"/>
          <a:stretch>
            <a:fillRect/>
          </a:stretch>
        </p:blipFill>
        <p:spPr>
          <a:xfrm>
            <a:off x="9045617" y="1555720"/>
            <a:ext cx="270000" cy="337500"/>
          </a:xfrm>
          <a:prstGeom prst="rect">
            <a:avLst/>
          </a:prstGeom>
        </p:spPr>
      </p:pic>
    </p:spTree>
    <p:extLst>
      <p:ext uri="{BB962C8B-B14F-4D97-AF65-F5344CB8AC3E}">
        <p14:creationId xmlns:p14="http://schemas.microsoft.com/office/powerpoint/2010/main" val="406155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8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511649" y="0"/>
            <a:ext cx="4680351" cy="6858000"/>
          </a:xfrm>
          <a:prstGeom prst="rect">
            <a:avLst/>
          </a:prstGeom>
        </p:spPr>
      </p:pic>
      <p:cxnSp>
        <p:nvCxnSpPr>
          <p:cNvPr id="64" name="Connector: Elbow 63"/>
          <p:cNvCxnSpPr>
            <a:cxnSpLocks/>
          </p:cNvCxnSpPr>
          <p:nvPr/>
        </p:nvCxnSpPr>
        <p:spPr>
          <a:xfrm rot="16200000" flipV="1">
            <a:off x="-1362942" y="3954320"/>
            <a:ext cx="4270807" cy="48824"/>
          </a:xfrm>
          <a:prstGeom prst="bentConnector4">
            <a:avLst>
              <a:gd name="adj1" fmla="val -273"/>
              <a:gd name="adj2" fmla="val 568212"/>
            </a:avLst>
          </a:prstGeom>
          <a:ln w="12700">
            <a:solidFill>
              <a:schemeClr val="tx2"/>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69240" y="289511"/>
            <a:ext cx="4856293" cy="899665"/>
          </a:xfrm>
        </p:spPr>
        <p:txBody>
          <a:bodyPr>
            <a:normAutofit/>
          </a:bodyPr>
          <a:lstStyle/>
          <a:p>
            <a:r>
              <a:rPr lang="nl-NL" sz="4400" spc="-50">
                <a:ln w="3175">
                  <a:noFill/>
                </a:ln>
                <a:solidFill>
                  <a:schemeClr val="tx1"/>
                </a:solidFill>
                <a:latin typeface="Segoe UI Light" panose="020B0502040204020203" pitchFamily="34" charset="0"/>
                <a:ea typeface="+mn-ea"/>
                <a:cs typeface="Segoe UI Light" panose="020B0502040204020203" pitchFamily="34" charset="0"/>
              </a:rPr>
              <a:t>The Approach</a:t>
            </a:r>
          </a:p>
        </p:txBody>
      </p:sp>
      <p:sp>
        <p:nvSpPr>
          <p:cNvPr id="50" name="Rectangle 49"/>
          <p:cNvSpPr/>
          <p:nvPr/>
        </p:nvSpPr>
        <p:spPr bwMode="auto">
          <a:xfrm>
            <a:off x="2885607" y="1431846"/>
            <a:ext cx="4114800" cy="822960"/>
          </a:xfrm>
          <a:prstGeom prst="rect">
            <a:avLst/>
          </a:prstGeom>
          <a:solidFill>
            <a:schemeClr val="tx2"/>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ctr" anchorCtr="0" forceAA="0" compatLnSpc="1">
            <a:prstTxWarp prst="textNoShape">
              <a:avLst/>
            </a:prstTxWarp>
            <a:noAutofit/>
          </a:bodyPr>
          <a:lstStyle/>
          <a:p>
            <a:pPr defTabSz="931935" fontAlgn="base">
              <a:lnSpc>
                <a:spcPts val="1780"/>
              </a:lnSpc>
              <a:spcBef>
                <a:spcPts val="300"/>
              </a:spcBef>
              <a:spcAft>
                <a:spcPts val="300"/>
              </a:spcAft>
              <a:defRPr/>
            </a:pPr>
            <a:r>
              <a:rPr lang="en-US" sz="1400" kern="0">
                <a:solidFill>
                  <a:schemeClr val="bg1"/>
                </a:solidFill>
                <a:latin typeface="Segoe UI" panose="020B0502040204020203" pitchFamily="34" charset="0"/>
                <a:cs typeface="Segoe UI" panose="020B0502040204020203" pitchFamily="34" charset="0"/>
              </a:rPr>
              <a:t>Identify what personal data you have and where it resides</a:t>
            </a:r>
          </a:p>
        </p:txBody>
      </p:sp>
      <p:sp>
        <p:nvSpPr>
          <p:cNvPr id="52" name="Title 1"/>
          <p:cNvSpPr txBox="1">
            <a:spLocks/>
          </p:cNvSpPr>
          <p:nvPr/>
        </p:nvSpPr>
        <p:spPr>
          <a:xfrm>
            <a:off x="1043656" y="1431846"/>
            <a:ext cx="1884787" cy="821198"/>
          </a:xfrm>
          <a:prstGeom prst="rect">
            <a:avLst/>
          </a:prstGeom>
          <a:solidFill>
            <a:schemeClr val="bg1"/>
          </a:solidFill>
          <a:ln>
            <a:solidFill>
              <a:schemeClr val="accent1"/>
            </a:solidFill>
          </a:ln>
        </p:spPr>
        <p:txBody>
          <a:bodyPr vert="horz" wrap="square" lIns="365760" tIns="91440" rIns="146304" bIns="91440" rtlCol="0" anchor="ctr">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000" b="1">
                <a:solidFill>
                  <a:schemeClr val="tx2"/>
                </a:solidFill>
                <a:latin typeface="+mn-lt"/>
              </a:rPr>
              <a:t>Discover</a:t>
            </a:r>
            <a:endParaRPr lang="en-US" sz="1800">
              <a:solidFill>
                <a:schemeClr val="tx2"/>
              </a:solidFill>
            </a:endParaRPr>
          </a:p>
        </p:txBody>
      </p:sp>
      <p:sp>
        <p:nvSpPr>
          <p:cNvPr id="53" name="Oval 52"/>
          <p:cNvSpPr/>
          <p:nvPr/>
        </p:nvSpPr>
        <p:spPr bwMode="auto">
          <a:xfrm>
            <a:off x="796874" y="1596543"/>
            <a:ext cx="493567" cy="493567"/>
          </a:xfrm>
          <a:prstGeom prst="ellipse">
            <a:avLst/>
          </a:prstGeom>
          <a:solidFill>
            <a:schemeClr val="tx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2000" b="1" kern="0">
                <a:solidFill>
                  <a:schemeClr val="bg1"/>
                </a:solidFill>
                <a:ea typeface="Segoe UI" pitchFamily="34" charset="0"/>
                <a:cs typeface="Segoe UI" pitchFamily="34" charset="0"/>
              </a:rPr>
              <a:t>1</a:t>
            </a:r>
            <a:endParaRPr lang="en-US" sz="2353" b="1" kern="0">
              <a:solidFill>
                <a:schemeClr val="bg1"/>
              </a:solidFill>
              <a:ea typeface="Segoe UI" pitchFamily="34" charset="0"/>
              <a:cs typeface="Segoe UI" pitchFamily="34" charset="0"/>
            </a:endParaRPr>
          </a:p>
        </p:txBody>
      </p:sp>
      <p:sp>
        <p:nvSpPr>
          <p:cNvPr id="54" name="Rectangle 53"/>
          <p:cNvSpPr/>
          <p:nvPr/>
        </p:nvSpPr>
        <p:spPr bwMode="auto">
          <a:xfrm>
            <a:off x="2885607" y="2859238"/>
            <a:ext cx="4114800" cy="822960"/>
          </a:xfrm>
          <a:prstGeom prst="rect">
            <a:avLst/>
          </a:prstGeom>
          <a:solidFill>
            <a:schemeClr val="tx2"/>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ctr" anchorCtr="0" forceAA="0" compatLnSpc="1">
            <a:prstTxWarp prst="textNoShape">
              <a:avLst/>
            </a:prstTxWarp>
            <a:noAutofit/>
          </a:bodyPr>
          <a:lstStyle/>
          <a:p>
            <a:pPr defTabSz="931935" fontAlgn="base">
              <a:lnSpc>
                <a:spcPts val="1780"/>
              </a:lnSpc>
              <a:spcBef>
                <a:spcPts val="300"/>
              </a:spcBef>
              <a:spcAft>
                <a:spcPts val="300"/>
              </a:spcAft>
            </a:pPr>
            <a:r>
              <a:rPr lang="en-US" sz="1400" kern="0">
                <a:solidFill>
                  <a:schemeClr val="bg1"/>
                </a:solidFill>
                <a:latin typeface="Segoe UI" panose="020B0502040204020203" pitchFamily="34" charset="0"/>
                <a:cs typeface="Segoe UI" panose="020B0502040204020203" pitchFamily="34" charset="0"/>
              </a:rPr>
              <a:t>Govern how personal data is used </a:t>
            </a:r>
            <a:br>
              <a:rPr lang="en-US" sz="1400" kern="0">
                <a:solidFill>
                  <a:schemeClr val="bg1"/>
                </a:solidFill>
                <a:latin typeface="Segoe UI" panose="020B0502040204020203" pitchFamily="34" charset="0"/>
                <a:cs typeface="Segoe UI" panose="020B0502040204020203" pitchFamily="34" charset="0"/>
              </a:rPr>
            </a:br>
            <a:r>
              <a:rPr lang="en-US" sz="1400" kern="0">
                <a:solidFill>
                  <a:schemeClr val="bg1"/>
                </a:solidFill>
                <a:latin typeface="Segoe UI" panose="020B0502040204020203" pitchFamily="34" charset="0"/>
                <a:cs typeface="Segoe UI" panose="020B0502040204020203" pitchFamily="34" charset="0"/>
              </a:rPr>
              <a:t>and accessed</a:t>
            </a:r>
          </a:p>
        </p:txBody>
      </p:sp>
      <p:sp>
        <p:nvSpPr>
          <p:cNvPr id="56" name="Title 1"/>
          <p:cNvSpPr txBox="1">
            <a:spLocks/>
          </p:cNvSpPr>
          <p:nvPr/>
        </p:nvSpPr>
        <p:spPr>
          <a:xfrm>
            <a:off x="1043658" y="2859238"/>
            <a:ext cx="1884786" cy="822960"/>
          </a:xfrm>
          <a:prstGeom prst="rect">
            <a:avLst/>
          </a:prstGeom>
          <a:solidFill>
            <a:schemeClr val="bg1"/>
          </a:solidFill>
          <a:ln>
            <a:solidFill>
              <a:schemeClr val="accent1"/>
            </a:solidFill>
          </a:ln>
        </p:spPr>
        <p:txBody>
          <a:bodyPr vert="horz" wrap="square" lIns="365760" tIns="91440" rIns="146304" bIns="91440" rtlCol="0" anchor="ctr">
            <a:noAutofit/>
          </a:bodyPr>
          <a:lstStyle>
            <a:defPPr>
              <a:defRPr lang="en-US"/>
            </a:defPPr>
            <a:lvl1pPr defTabSz="914367">
              <a:lnSpc>
                <a:spcPct val="90000"/>
              </a:lnSpc>
              <a:spcBef>
                <a:spcPct val="0"/>
              </a:spcBef>
              <a:buNone/>
              <a:defRPr sz="2000" b="1" cap="none" spc="-100" baseline="0">
                <a:ln w="3175">
                  <a:noFill/>
                </a:ln>
                <a:solidFill>
                  <a:schemeClr val="tx2"/>
                </a:solidFill>
                <a:effectLst/>
                <a:cs typeface="Segoe UI" pitchFamily="34" charset="0"/>
              </a:defRPr>
            </a:lvl1pPr>
          </a:lstStyle>
          <a:p>
            <a:r>
              <a:rPr lang="en-US"/>
              <a:t>Manage</a:t>
            </a:r>
          </a:p>
        </p:txBody>
      </p:sp>
      <p:sp>
        <p:nvSpPr>
          <p:cNvPr id="57" name="Oval 56"/>
          <p:cNvSpPr/>
          <p:nvPr/>
        </p:nvSpPr>
        <p:spPr bwMode="auto">
          <a:xfrm>
            <a:off x="796874" y="3023935"/>
            <a:ext cx="493567" cy="493567"/>
          </a:xfrm>
          <a:prstGeom prst="ellipse">
            <a:avLst/>
          </a:prstGeom>
          <a:solidFill>
            <a:schemeClr val="tx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2000" b="1" kern="0">
                <a:solidFill>
                  <a:schemeClr val="bg1"/>
                </a:solidFill>
                <a:ea typeface="Segoe UI" pitchFamily="34" charset="0"/>
                <a:cs typeface="Segoe UI" pitchFamily="34" charset="0"/>
              </a:rPr>
              <a:t>2</a:t>
            </a:r>
            <a:endParaRPr lang="en-US" sz="2353" b="1" kern="0">
              <a:solidFill>
                <a:schemeClr val="bg1"/>
              </a:solidFill>
              <a:ea typeface="Segoe UI" pitchFamily="34" charset="0"/>
              <a:cs typeface="Segoe UI" pitchFamily="34" charset="0"/>
            </a:endParaRPr>
          </a:p>
        </p:txBody>
      </p:sp>
      <p:sp>
        <p:nvSpPr>
          <p:cNvPr id="58" name="Rectangle 57"/>
          <p:cNvSpPr/>
          <p:nvPr/>
        </p:nvSpPr>
        <p:spPr bwMode="auto">
          <a:xfrm>
            <a:off x="2885607" y="4283188"/>
            <a:ext cx="4114800" cy="822960"/>
          </a:xfrm>
          <a:prstGeom prst="rect">
            <a:avLst/>
          </a:prstGeom>
          <a:solidFill>
            <a:schemeClr val="tx2"/>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ctr" anchorCtr="0" forceAA="0" compatLnSpc="1">
            <a:prstTxWarp prst="textNoShape">
              <a:avLst/>
            </a:prstTxWarp>
            <a:noAutofit/>
          </a:bodyPr>
          <a:lstStyle/>
          <a:p>
            <a:pPr defTabSz="931935" fontAlgn="base">
              <a:lnSpc>
                <a:spcPts val="1780"/>
              </a:lnSpc>
              <a:spcBef>
                <a:spcPts val="300"/>
              </a:spcBef>
              <a:spcAft>
                <a:spcPts val="300"/>
              </a:spcAft>
            </a:pPr>
            <a:r>
              <a:rPr lang="en-US" sz="1400" kern="0">
                <a:solidFill>
                  <a:schemeClr val="bg1"/>
                </a:solidFill>
                <a:latin typeface="Segoe UI" panose="020B0502040204020203" pitchFamily="34" charset="0"/>
                <a:cs typeface="Segoe UI" panose="020B0502040204020203" pitchFamily="34" charset="0"/>
              </a:rPr>
              <a:t>Establish security controls to prevent, detect, and respond to vulnerabilities &amp; data breaches</a:t>
            </a:r>
          </a:p>
        </p:txBody>
      </p:sp>
      <p:sp>
        <p:nvSpPr>
          <p:cNvPr id="60" name="Title 1"/>
          <p:cNvSpPr txBox="1">
            <a:spLocks/>
          </p:cNvSpPr>
          <p:nvPr/>
        </p:nvSpPr>
        <p:spPr>
          <a:xfrm>
            <a:off x="1043658" y="4283188"/>
            <a:ext cx="1884786" cy="822960"/>
          </a:xfrm>
          <a:prstGeom prst="rect">
            <a:avLst/>
          </a:prstGeom>
          <a:solidFill>
            <a:schemeClr val="bg1"/>
          </a:solidFill>
          <a:ln>
            <a:solidFill>
              <a:schemeClr val="accent1"/>
            </a:solidFill>
          </a:ln>
        </p:spPr>
        <p:txBody>
          <a:bodyPr vert="horz" wrap="square" lIns="365760" tIns="91440" rIns="146304" bIns="91440" rtlCol="0" anchor="ctr">
            <a:noAutofit/>
          </a:bodyPr>
          <a:lstStyle>
            <a:defPPr>
              <a:defRPr lang="en-US"/>
            </a:defPPr>
            <a:lvl1pPr defTabSz="914367">
              <a:lnSpc>
                <a:spcPct val="90000"/>
              </a:lnSpc>
              <a:spcBef>
                <a:spcPct val="0"/>
              </a:spcBef>
              <a:buNone/>
              <a:defRPr sz="2000" b="1" cap="none" spc="-100" baseline="0">
                <a:ln w="3175">
                  <a:noFill/>
                </a:ln>
                <a:solidFill>
                  <a:schemeClr val="tx2"/>
                </a:solidFill>
                <a:effectLst/>
                <a:cs typeface="Segoe UI" pitchFamily="34" charset="0"/>
              </a:defRPr>
            </a:lvl1pPr>
          </a:lstStyle>
          <a:p>
            <a:r>
              <a:rPr lang="en-US"/>
              <a:t>Protect</a:t>
            </a:r>
          </a:p>
        </p:txBody>
      </p:sp>
      <p:sp>
        <p:nvSpPr>
          <p:cNvPr id="61" name="Oval 60"/>
          <p:cNvSpPr/>
          <p:nvPr/>
        </p:nvSpPr>
        <p:spPr bwMode="auto">
          <a:xfrm>
            <a:off x="796874" y="4447885"/>
            <a:ext cx="493567" cy="493567"/>
          </a:xfrm>
          <a:prstGeom prst="ellipse">
            <a:avLst/>
          </a:prstGeom>
          <a:solidFill>
            <a:schemeClr val="tx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2000" b="1" kern="0">
                <a:solidFill>
                  <a:schemeClr val="bg1"/>
                </a:solidFill>
                <a:ea typeface="Segoe UI" pitchFamily="34" charset="0"/>
                <a:cs typeface="Segoe UI" pitchFamily="34" charset="0"/>
              </a:rPr>
              <a:t>3</a:t>
            </a:r>
            <a:endParaRPr lang="en-US" sz="2353" b="1" kern="0">
              <a:solidFill>
                <a:schemeClr val="bg1"/>
              </a:solidFill>
              <a:ea typeface="Segoe UI" pitchFamily="34" charset="0"/>
              <a:cs typeface="Segoe UI" pitchFamily="34" charset="0"/>
            </a:endParaRPr>
          </a:p>
        </p:txBody>
      </p:sp>
      <p:sp>
        <p:nvSpPr>
          <p:cNvPr id="62" name="Rectangle 61"/>
          <p:cNvSpPr/>
          <p:nvPr/>
        </p:nvSpPr>
        <p:spPr bwMode="auto">
          <a:xfrm>
            <a:off x="2885607" y="5707139"/>
            <a:ext cx="4114800" cy="824722"/>
          </a:xfrm>
          <a:prstGeom prst="rect">
            <a:avLst/>
          </a:prstGeom>
          <a:solidFill>
            <a:schemeClr val="tx2"/>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ctr" anchorCtr="0" forceAA="0" compatLnSpc="1">
            <a:prstTxWarp prst="textNoShape">
              <a:avLst/>
            </a:prstTxWarp>
            <a:noAutofit/>
          </a:bodyPr>
          <a:lstStyle/>
          <a:p>
            <a:pPr>
              <a:lnSpc>
                <a:spcPct val="107000"/>
              </a:lnSpc>
              <a:spcBef>
                <a:spcPts val="0"/>
              </a:spcBef>
              <a:spcAft>
                <a:spcPts val="800"/>
              </a:spcAft>
            </a:pPr>
            <a:r>
              <a:rPr lang="en-US" sz="1400"/>
              <a:t>Keep required documentation, manage data requests and breach notifications</a:t>
            </a:r>
          </a:p>
        </p:txBody>
      </p:sp>
      <p:sp>
        <p:nvSpPr>
          <p:cNvPr id="65" name="Title 1"/>
          <p:cNvSpPr txBox="1">
            <a:spLocks/>
          </p:cNvSpPr>
          <p:nvPr/>
        </p:nvSpPr>
        <p:spPr>
          <a:xfrm>
            <a:off x="1043658" y="5707139"/>
            <a:ext cx="1884786" cy="822960"/>
          </a:xfrm>
          <a:prstGeom prst="rect">
            <a:avLst/>
          </a:prstGeom>
          <a:solidFill>
            <a:schemeClr val="bg1"/>
          </a:solidFill>
          <a:ln>
            <a:solidFill>
              <a:schemeClr val="accent1"/>
            </a:solidFill>
          </a:ln>
        </p:spPr>
        <p:txBody>
          <a:bodyPr vert="horz" wrap="square" lIns="365760" tIns="91440" rIns="146304" bIns="91440" rtlCol="0" anchor="ctr">
            <a:noAutofit/>
          </a:bodyPr>
          <a:lstStyle>
            <a:defPPr>
              <a:defRPr lang="en-US"/>
            </a:defPPr>
            <a:lvl1pPr defTabSz="914367">
              <a:lnSpc>
                <a:spcPct val="90000"/>
              </a:lnSpc>
              <a:spcBef>
                <a:spcPct val="0"/>
              </a:spcBef>
              <a:buNone/>
              <a:defRPr sz="2000" b="1" cap="none" spc="-100" baseline="0">
                <a:ln w="3175">
                  <a:noFill/>
                </a:ln>
                <a:solidFill>
                  <a:schemeClr val="tx2"/>
                </a:solidFill>
                <a:effectLst/>
                <a:cs typeface="Segoe UI" pitchFamily="34" charset="0"/>
              </a:defRPr>
            </a:lvl1pPr>
          </a:lstStyle>
          <a:p>
            <a:r>
              <a:rPr lang="en-US"/>
              <a:t>Report</a:t>
            </a:r>
          </a:p>
        </p:txBody>
      </p:sp>
      <p:sp>
        <p:nvSpPr>
          <p:cNvPr id="66" name="Oval 65"/>
          <p:cNvSpPr/>
          <p:nvPr/>
        </p:nvSpPr>
        <p:spPr bwMode="auto">
          <a:xfrm>
            <a:off x="796874" y="5872717"/>
            <a:ext cx="493567" cy="493567"/>
          </a:xfrm>
          <a:prstGeom prst="ellipse">
            <a:avLst/>
          </a:prstGeom>
          <a:solidFill>
            <a:schemeClr val="tx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2000" b="1" kern="0">
                <a:solidFill>
                  <a:schemeClr val="bg1"/>
                </a:solidFill>
                <a:ea typeface="Segoe UI" pitchFamily="34" charset="0"/>
                <a:cs typeface="Segoe UI" pitchFamily="34" charset="0"/>
              </a:rPr>
              <a:t>4</a:t>
            </a:r>
            <a:endParaRPr lang="en-US" sz="2353" b="1" kern="0">
              <a:solidFill>
                <a:schemeClr val="bg1"/>
              </a:solidFill>
              <a:ea typeface="Segoe UI" pitchFamily="34" charset="0"/>
              <a:cs typeface="Segoe UI" pitchFamily="34" charset="0"/>
            </a:endParaRPr>
          </a:p>
        </p:txBody>
      </p:sp>
      <p:cxnSp>
        <p:nvCxnSpPr>
          <p:cNvPr id="4" name="Straight Arrow Connector 3"/>
          <p:cNvCxnSpPr/>
          <p:nvPr/>
        </p:nvCxnSpPr>
        <p:spPr>
          <a:xfrm>
            <a:off x="1873771" y="2254806"/>
            <a:ext cx="0" cy="584617"/>
          </a:xfrm>
          <a:prstGeom prst="straightConnector1">
            <a:avLst/>
          </a:prstGeom>
          <a:ln w="12700">
            <a:solidFill>
              <a:schemeClr val="tx2"/>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873771" y="3698571"/>
            <a:ext cx="0" cy="584617"/>
          </a:xfrm>
          <a:prstGeom prst="straightConnector1">
            <a:avLst/>
          </a:prstGeom>
          <a:ln w="12700">
            <a:solidFill>
              <a:schemeClr val="tx2"/>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873771" y="5120955"/>
            <a:ext cx="0" cy="584617"/>
          </a:xfrm>
          <a:prstGeom prst="straightConnector1">
            <a:avLst/>
          </a:prstGeom>
          <a:ln w="12700">
            <a:solidFill>
              <a:schemeClr val="tx2"/>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45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auto">
          <a:xfrm>
            <a:off x="0" y="487"/>
            <a:ext cx="6029798" cy="685702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ctr" anchorCtr="0" forceAA="0" compatLnSpc="1">
            <a:prstTxWarp prst="textNoShape">
              <a:avLst/>
            </a:prstTxWarp>
            <a:noAutofit/>
          </a:bodyPr>
          <a:lstStyle/>
          <a:p>
            <a:pPr algn="ctr" defTabSz="896091" fontAlgn="base">
              <a:spcBef>
                <a:spcPct val="0"/>
              </a:spcBef>
              <a:spcAft>
                <a:spcPct val="0"/>
              </a:spcAft>
            </a:pPr>
            <a:endParaRPr lang="en-US" sz="2157">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p:nvSpPr>
        <p:spPr>
          <a:xfrm>
            <a:off x="5417243" y="577703"/>
            <a:ext cx="1205065" cy="120506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white"/>
              </a:solidFill>
            </a:endParaRPr>
          </a:p>
        </p:txBody>
      </p:sp>
      <p:grpSp>
        <p:nvGrpSpPr>
          <p:cNvPr id="30" name="Group 29"/>
          <p:cNvGrpSpPr/>
          <p:nvPr/>
        </p:nvGrpSpPr>
        <p:grpSpPr>
          <a:xfrm>
            <a:off x="5417243" y="2810833"/>
            <a:ext cx="1205065" cy="1205065"/>
            <a:chOff x="5417146" y="3243095"/>
            <a:chExt cx="1205236" cy="1205236"/>
          </a:xfrm>
        </p:grpSpPr>
        <p:sp>
          <p:nvSpPr>
            <p:cNvPr id="9" name="Oval 8"/>
            <p:cNvSpPr/>
            <p:nvPr/>
          </p:nvSpPr>
          <p:spPr>
            <a:xfrm>
              <a:off x="5417146" y="3243095"/>
              <a:ext cx="1205236" cy="12052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white"/>
                </a:solidFill>
              </a:endParaRPr>
            </a:p>
          </p:txBody>
        </p:sp>
        <p:pic>
          <p:nvPicPr>
            <p:cNvPr id="22" name="Picture 21"/>
            <p:cNvPicPr>
              <a:picLocks noChangeAspect="1"/>
            </p:cNvPicPr>
            <p:nvPr/>
          </p:nvPicPr>
          <p:blipFill>
            <a:blip r:embed="rId3" cstate="screen">
              <a:biLevel thresh="25000"/>
              <a:extLst>
                <a:ext uri="{BEBA8EAE-BF5A-486C-A8C5-ECC9F3942E4B}">
                  <a14:imgProps xmlns:a14="http://schemas.microsoft.com/office/drawing/2010/main">
                    <a14:imgLayer r:embed="rId4">
                      <a14:imgEffect>
                        <a14:backgroundRemoval t="7407" b="96296" l="1835" r="95413">
                          <a14:foregroundMark x1="51376" y1="25926" x2="51376" y2="25926"/>
                          <a14:foregroundMark x1="51376" y1="79630" x2="51376" y2="79630"/>
                          <a14:foregroundMark x1="84404" y1="46296" x2="84404" y2="46296"/>
                          <a14:foregroundMark x1="85321" y1="74074" x2="85321" y2="74074"/>
                          <a14:foregroundMark x1="16514" y1="50000" x2="16514" y2="50000"/>
                          <a14:foregroundMark x1="17431" y1="22222" x2="17431" y2="22222"/>
                          <a14:foregroundMark x1="83486" y1="17593" x2="83486" y2="17593"/>
                          <a14:foregroundMark x1="96330" y1="42593" x2="96330" y2="42593"/>
                          <a14:foregroundMark x1="15596" y1="82407" x2="15596" y2="82407"/>
                          <a14:foregroundMark x1="47706" y1="83333" x2="47706" y2="83333"/>
                          <a14:foregroundMark x1="46789" y1="97222" x2="46789" y2="97222"/>
                          <a14:foregroundMark x1="1835" y1="46296" x2="1835" y2="46296"/>
                          <a14:foregroundMark x1="42202" y1="20370" x2="42202" y2="20370"/>
                          <a14:backgroundMark x1="44037" y1="50000" x2="44037" y2="50000"/>
                          <a14:backgroundMark x1="94495" y1="80556" x2="94495" y2="80556"/>
                          <a14:backgroundMark x1="3670" y1="5556" x2="3670" y2="5556"/>
                          <a14:backgroundMark x1="5505" y1="87963" x2="5505" y2="87963"/>
                          <a14:backgroundMark x1="97248" y1="13889" x2="97248" y2="13889"/>
                        </a14:backgroundRemoval>
                      </a14:imgEffect>
                    </a14:imgLayer>
                  </a14:imgProps>
                </a:ext>
                <a:ext uri="{28A0092B-C50C-407E-A947-70E740481C1C}">
                  <a14:useLocalDpi xmlns:a14="http://schemas.microsoft.com/office/drawing/2010/main"/>
                </a:ext>
              </a:extLst>
            </a:blip>
            <a:stretch>
              <a:fillRect/>
            </a:stretch>
          </p:blipFill>
          <p:spPr>
            <a:xfrm>
              <a:off x="5686988" y="3527279"/>
              <a:ext cx="651495" cy="645517"/>
            </a:xfrm>
            <a:prstGeom prst="rect">
              <a:avLst/>
            </a:prstGeom>
            <a:noFill/>
            <a:ln>
              <a:noFill/>
            </a:ln>
          </p:spPr>
        </p:pic>
      </p:grpSp>
      <p:sp>
        <p:nvSpPr>
          <p:cNvPr id="12" name="Oval 11"/>
          <p:cNvSpPr/>
          <p:nvPr/>
        </p:nvSpPr>
        <p:spPr>
          <a:xfrm>
            <a:off x="5417243" y="5043964"/>
            <a:ext cx="1205065" cy="120506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white"/>
              </a:solidFill>
            </a:endParaRPr>
          </a:p>
        </p:txBody>
      </p:sp>
      <p:sp>
        <p:nvSpPr>
          <p:cNvPr id="2" name="Title 1"/>
          <p:cNvSpPr>
            <a:spLocks noGrp="1"/>
          </p:cNvSpPr>
          <p:nvPr>
            <p:ph type="title"/>
          </p:nvPr>
        </p:nvSpPr>
        <p:spPr/>
        <p:txBody>
          <a:bodyPr>
            <a:normAutofit fontScale="90000"/>
          </a:bodyPr>
          <a:lstStyle/>
          <a:p>
            <a:r>
              <a:rPr lang="en-US" dirty="0">
                <a:solidFill>
                  <a:schemeClr val="bg2"/>
                </a:solidFill>
              </a:rPr>
              <a:t>Assessment</a:t>
            </a:r>
            <a:br>
              <a:rPr lang="en-US" dirty="0">
                <a:solidFill>
                  <a:schemeClr val="bg2"/>
                </a:solidFill>
              </a:rPr>
            </a:br>
            <a:r>
              <a:rPr lang="en-US" dirty="0">
                <a:solidFill>
                  <a:schemeClr val="bg2"/>
                </a:solidFill>
              </a:rPr>
              <a:t>Opportunities</a:t>
            </a:r>
            <a:endParaRPr lang="nl-NL" dirty="0">
              <a:solidFill>
                <a:schemeClr val="bg2"/>
              </a:solidFill>
            </a:endParaRPr>
          </a:p>
        </p:txBody>
      </p:sp>
      <p:sp>
        <p:nvSpPr>
          <p:cNvPr id="25" name="Text Placeholder 2"/>
          <p:cNvSpPr txBox="1">
            <a:spLocks/>
          </p:cNvSpPr>
          <p:nvPr/>
        </p:nvSpPr>
        <p:spPr>
          <a:xfrm>
            <a:off x="6701305" y="5043963"/>
            <a:ext cx="5215988" cy="1556053"/>
          </a:xfrm>
          <a:prstGeom prst="rect">
            <a:avLst/>
          </a:prstGeom>
        </p:spPr>
        <p:txBody>
          <a:bodyPr vert="horz" lIns="91427" tIns="45713" rIns="91427" bIns="45713"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sz="2353" spc="-98" dirty="0">
                <a:solidFill>
                  <a:srgbClr val="2C292A"/>
                </a:solidFill>
                <a:latin typeface="Segoe UI Semibold" panose="020B0702040204020203" pitchFamily="34" charset="0"/>
                <a:cs typeface="Segoe UI Semibold" panose="020B0702040204020203" pitchFamily="34" charset="0"/>
              </a:rPr>
              <a:t>Identify</a:t>
            </a:r>
            <a:r>
              <a:rPr lang="en-NZ" sz="2353" spc="-98" dirty="0">
                <a:solidFill>
                  <a:srgbClr val="2C292A"/>
                </a:solidFill>
                <a:latin typeface="Segoe UI Semibold" panose="020B0702040204020203" pitchFamily="34" charset="0"/>
                <a:cs typeface="Segoe UI Semibold" panose="020B0702040204020203" pitchFamily="34" charset="0"/>
              </a:rPr>
              <a:t> </a:t>
            </a:r>
            <a:r>
              <a:rPr sz="2353" spc="-98" dirty="0">
                <a:solidFill>
                  <a:srgbClr val="2C292A"/>
                </a:solidFill>
                <a:latin typeface="Segoe UI Semibold" panose="020B0702040204020203" pitchFamily="34" charset="0"/>
                <a:cs typeface="Segoe UI Semibold" panose="020B0702040204020203" pitchFamily="34" charset="0"/>
              </a:rPr>
              <a:t>potential data </a:t>
            </a:r>
            <a:r>
              <a:rPr lang="en-NZ" sz="2353" spc="-98" dirty="0">
                <a:solidFill>
                  <a:srgbClr val="2C292A"/>
                </a:solidFill>
                <a:latin typeface="Segoe UI Semibold" panose="020B0702040204020203" pitchFamily="34" charset="0"/>
                <a:cs typeface="Segoe UI Semibold" panose="020B0702040204020203" pitchFamily="34" charset="0"/>
              </a:rPr>
              <a:t>security + compliance</a:t>
            </a:r>
            <a:r>
              <a:rPr sz="2353" spc="-98" dirty="0">
                <a:solidFill>
                  <a:srgbClr val="2C292A"/>
                </a:solidFill>
                <a:latin typeface="Segoe UI Semibold" panose="020B0702040204020203" pitchFamily="34" charset="0"/>
                <a:cs typeface="Segoe UI Semibold" panose="020B0702040204020203" pitchFamily="34" charset="0"/>
              </a:rPr>
              <a:t> challenges</a:t>
            </a:r>
          </a:p>
          <a:p>
            <a:pPr lvl="1"/>
            <a:r>
              <a:rPr lang="en-US" dirty="0">
                <a:solidFill>
                  <a:srgbClr val="2C292A"/>
                </a:solidFill>
              </a:rPr>
              <a:t>Determine the current state of personal data security. Discuss and create an actionable data security roadmap for the customer</a:t>
            </a:r>
          </a:p>
        </p:txBody>
      </p:sp>
      <p:sp>
        <p:nvSpPr>
          <p:cNvPr id="26" name="Text Placeholder 2"/>
          <p:cNvSpPr txBox="1">
            <a:spLocks/>
          </p:cNvSpPr>
          <p:nvPr/>
        </p:nvSpPr>
        <p:spPr>
          <a:xfrm>
            <a:off x="6701304" y="2645183"/>
            <a:ext cx="5215988" cy="2195330"/>
          </a:xfrm>
          <a:prstGeom prst="rect">
            <a:avLst/>
          </a:prstGeom>
        </p:spPr>
        <p:txBody>
          <a:bodyPr vert="horz" lIns="91427" tIns="45713" rIns="91427" bIns="45713"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353" spc="-98">
                <a:solidFill>
                  <a:srgbClr val="2C292A"/>
                </a:solidFill>
                <a:latin typeface="Segoe UI Semibold" panose="020B0702040204020203" pitchFamily="34" charset="0"/>
                <a:cs typeface="Segoe UI Semibold" panose="020B0702040204020203" pitchFamily="34" charset="0"/>
              </a:rPr>
              <a:t>Customer education on Microsoft security + compliance features and identify gaps</a:t>
            </a:r>
          </a:p>
          <a:p>
            <a:pPr lvl="1"/>
            <a:r>
              <a:rPr lang="en-US">
                <a:solidFill>
                  <a:srgbClr val="2C292A"/>
                </a:solidFill>
              </a:rPr>
              <a:t>Provide an overview of security and compliance controls as well as guidance + additional readiness content</a:t>
            </a:r>
          </a:p>
          <a:p>
            <a:pPr lvl="1"/>
            <a:endParaRPr lang="en-US">
              <a:solidFill>
                <a:srgbClr val="2C292A"/>
              </a:solidFill>
            </a:endParaRPr>
          </a:p>
        </p:txBody>
      </p:sp>
      <p:sp>
        <p:nvSpPr>
          <p:cNvPr id="28" name="Text Placeholder 2"/>
          <p:cNvSpPr txBox="1">
            <a:spLocks/>
          </p:cNvSpPr>
          <p:nvPr/>
        </p:nvSpPr>
        <p:spPr>
          <a:xfrm>
            <a:off x="6701304" y="748134"/>
            <a:ext cx="5215988" cy="731596"/>
          </a:xfrm>
          <a:prstGeom prst="rect">
            <a:avLst/>
          </a:prstGeom>
        </p:spPr>
        <p:txBody>
          <a:bodyPr vert="horz" wrap="square" lIns="91427" tIns="45713" rIns="91427" bIns="45713"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353" spc="-98" dirty="0">
                <a:solidFill>
                  <a:srgbClr val="2C292A"/>
                </a:solidFill>
                <a:latin typeface="Segoe UI Semibold" panose="020B0702040204020203" pitchFamily="34" charset="0"/>
                <a:cs typeface="Segoe UI Semibold" panose="020B0702040204020203" pitchFamily="34" charset="0"/>
              </a:rPr>
              <a:t>Identify GDPR compliance gaps</a:t>
            </a:r>
            <a:endParaRPr sz="2353" spc="-98" dirty="0">
              <a:solidFill>
                <a:srgbClr val="2C292A"/>
              </a:solidFill>
              <a:latin typeface="Segoe UI Semibold" panose="020B0702040204020203" pitchFamily="34" charset="0"/>
              <a:cs typeface="Segoe UI Semibold" panose="020B0702040204020203" pitchFamily="34" charset="0"/>
            </a:endParaRPr>
          </a:p>
          <a:p>
            <a:pPr lvl="1"/>
            <a:r>
              <a:rPr lang="en-US" dirty="0">
                <a:solidFill>
                  <a:srgbClr val="2C292A"/>
                </a:solidFill>
              </a:rPr>
              <a:t>Identify maturity along key GDPR scenarios</a:t>
            </a:r>
            <a:endParaRPr lang="en-US" dirty="0">
              <a:solidFill>
                <a:srgbClr val="2C292A"/>
              </a:solidFill>
              <a:highlight>
                <a:srgbClr val="FFFF00"/>
              </a:highlight>
            </a:endParaRPr>
          </a:p>
        </p:txBody>
      </p:sp>
      <p:pic>
        <p:nvPicPr>
          <p:cNvPr id="16" name="Picture 15"/>
          <p:cNvPicPr>
            <a:picLocks noChangeAspect="1"/>
          </p:cNvPicPr>
          <p:nvPr/>
        </p:nvPicPr>
        <p:blipFill>
          <a:blip r:embed="rId5" cstate="screen">
            <a:biLevel thresh="25000"/>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a:ext>
            </a:extLst>
          </a:blip>
          <a:stretch>
            <a:fillRect/>
          </a:stretch>
        </p:blipFill>
        <p:spPr>
          <a:xfrm rot="18786706">
            <a:off x="5852612" y="775425"/>
            <a:ext cx="433365" cy="809619"/>
          </a:xfrm>
          <a:prstGeom prst="rect">
            <a:avLst/>
          </a:prstGeom>
        </p:spPr>
      </p:pic>
      <p:grpSp>
        <p:nvGrpSpPr>
          <p:cNvPr id="17" name="Group 16"/>
          <p:cNvGrpSpPr/>
          <p:nvPr/>
        </p:nvGrpSpPr>
        <p:grpSpPr>
          <a:xfrm>
            <a:off x="5674381" y="5269522"/>
            <a:ext cx="690787" cy="753947"/>
            <a:chOff x="7476410" y="2705706"/>
            <a:chExt cx="765868" cy="809514"/>
          </a:xfrm>
          <a:solidFill>
            <a:schemeClr val="bg1"/>
          </a:solidFill>
        </p:grpSpPr>
        <p:sp>
          <p:nvSpPr>
            <p:cNvPr id="18" name="Freeform 220"/>
            <p:cNvSpPr>
              <a:spLocks noEditPoints="1"/>
            </p:cNvSpPr>
            <p:nvPr/>
          </p:nvSpPr>
          <p:spPr bwMode="auto">
            <a:xfrm>
              <a:off x="7701579" y="2895409"/>
              <a:ext cx="300038" cy="420688"/>
            </a:xfrm>
            <a:custGeom>
              <a:avLst/>
              <a:gdLst>
                <a:gd name="T0" fmla="*/ 72 w 80"/>
                <a:gd name="T1" fmla="*/ 48 h 112"/>
                <a:gd name="T2" fmla="*/ 72 w 80"/>
                <a:gd name="T3" fmla="*/ 48 h 112"/>
                <a:gd name="T4" fmla="*/ 72 w 80"/>
                <a:gd name="T5" fmla="*/ 32 h 112"/>
                <a:gd name="T6" fmla="*/ 40 w 80"/>
                <a:gd name="T7" fmla="*/ 0 h 112"/>
                <a:gd name="T8" fmla="*/ 8 w 80"/>
                <a:gd name="T9" fmla="*/ 32 h 112"/>
                <a:gd name="T10" fmla="*/ 8 w 80"/>
                <a:gd name="T11" fmla="*/ 48 h 112"/>
                <a:gd name="T12" fmla="*/ 8 w 80"/>
                <a:gd name="T13" fmla="*/ 48 h 112"/>
                <a:gd name="T14" fmla="*/ 0 w 80"/>
                <a:gd name="T15" fmla="*/ 72 h 112"/>
                <a:gd name="T16" fmla="*/ 40 w 80"/>
                <a:gd name="T17" fmla="*/ 112 h 112"/>
                <a:gd name="T18" fmla="*/ 80 w 80"/>
                <a:gd name="T19" fmla="*/ 72 h 112"/>
                <a:gd name="T20" fmla="*/ 72 w 80"/>
                <a:gd name="T21" fmla="*/ 48 h 112"/>
                <a:gd name="T22" fmla="*/ 16 w 80"/>
                <a:gd name="T23" fmla="*/ 32 h 112"/>
                <a:gd name="T24" fmla="*/ 40 w 80"/>
                <a:gd name="T25" fmla="*/ 8 h 112"/>
                <a:gd name="T26" fmla="*/ 64 w 80"/>
                <a:gd name="T27" fmla="*/ 32 h 112"/>
                <a:gd name="T28" fmla="*/ 64 w 80"/>
                <a:gd name="T29" fmla="*/ 40 h 112"/>
                <a:gd name="T30" fmla="*/ 40 w 80"/>
                <a:gd name="T31" fmla="*/ 32 h 112"/>
                <a:gd name="T32" fmla="*/ 16 w 80"/>
                <a:gd name="T33" fmla="*/ 40 h 112"/>
                <a:gd name="T34" fmla="*/ 16 w 80"/>
                <a:gd name="T35" fmla="*/ 32 h 112"/>
                <a:gd name="T36" fmla="*/ 40 w 80"/>
                <a:gd name="T37" fmla="*/ 104 h 112"/>
                <a:gd name="T38" fmla="*/ 8 w 80"/>
                <a:gd name="T39" fmla="*/ 72 h 112"/>
                <a:gd name="T40" fmla="*/ 40 w 80"/>
                <a:gd name="T41" fmla="*/ 40 h 112"/>
                <a:gd name="T42" fmla="*/ 72 w 80"/>
                <a:gd name="T43" fmla="*/ 72 h 112"/>
                <a:gd name="T44" fmla="*/ 40 w 80"/>
                <a:gd name="T45" fmla="*/ 104 h 112"/>
                <a:gd name="T46" fmla="*/ 48 w 80"/>
                <a:gd name="T47" fmla="*/ 68 h 112"/>
                <a:gd name="T48" fmla="*/ 44 w 80"/>
                <a:gd name="T49" fmla="*/ 75 h 112"/>
                <a:gd name="T50" fmla="*/ 44 w 80"/>
                <a:gd name="T51" fmla="*/ 88 h 112"/>
                <a:gd name="T52" fmla="*/ 36 w 80"/>
                <a:gd name="T53" fmla="*/ 88 h 112"/>
                <a:gd name="T54" fmla="*/ 36 w 80"/>
                <a:gd name="T55" fmla="*/ 75 h 112"/>
                <a:gd name="T56" fmla="*/ 32 w 80"/>
                <a:gd name="T57" fmla="*/ 68 h 112"/>
                <a:gd name="T58" fmla="*/ 40 w 80"/>
                <a:gd name="T59" fmla="*/ 60 h 112"/>
                <a:gd name="T60" fmla="*/ 48 w 80"/>
                <a:gd name="T61" fmla="*/ 6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112">
                  <a:moveTo>
                    <a:pt x="72" y="48"/>
                  </a:moveTo>
                  <a:cubicBezTo>
                    <a:pt x="72" y="48"/>
                    <a:pt x="72" y="48"/>
                    <a:pt x="72" y="48"/>
                  </a:cubicBezTo>
                  <a:cubicBezTo>
                    <a:pt x="72" y="32"/>
                    <a:pt x="72" y="32"/>
                    <a:pt x="72" y="32"/>
                  </a:cubicBezTo>
                  <a:cubicBezTo>
                    <a:pt x="72" y="14"/>
                    <a:pt x="58" y="0"/>
                    <a:pt x="40" y="0"/>
                  </a:cubicBezTo>
                  <a:cubicBezTo>
                    <a:pt x="22" y="0"/>
                    <a:pt x="8" y="14"/>
                    <a:pt x="8" y="32"/>
                  </a:cubicBezTo>
                  <a:cubicBezTo>
                    <a:pt x="8" y="48"/>
                    <a:pt x="8" y="48"/>
                    <a:pt x="8" y="48"/>
                  </a:cubicBezTo>
                  <a:cubicBezTo>
                    <a:pt x="8" y="48"/>
                    <a:pt x="8" y="48"/>
                    <a:pt x="8" y="48"/>
                  </a:cubicBezTo>
                  <a:cubicBezTo>
                    <a:pt x="3" y="54"/>
                    <a:pt x="0" y="63"/>
                    <a:pt x="0" y="72"/>
                  </a:cubicBezTo>
                  <a:cubicBezTo>
                    <a:pt x="0" y="94"/>
                    <a:pt x="18" y="112"/>
                    <a:pt x="40" y="112"/>
                  </a:cubicBezTo>
                  <a:cubicBezTo>
                    <a:pt x="62" y="112"/>
                    <a:pt x="80" y="94"/>
                    <a:pt x="80" y="72"/>
                  </a:cubicBezTo>
                  <a:cubicBezTo>
                    <a:pt x="80" y="63"/>
                    <a:pt x="77" y="54"/>
                    <a:pt x="72" y="48"/>
                  </a:cubicBezTo>
                  <a:close/>
                  <a:moveTo>
                    <a:pt x="16" y="32"/>
                  </a:moveTo>
                  <a:cubicBezTo>
                    <a:pt x="16" y="18"/>
                    <a:pt x="27" y="8"/>
                    <a:pt x="40" y="8"/>
                  </a:cubicBezTo>
                  <a:cubicBezTo>
                    <a:pt x="53" y="8"/>
                    <a:pt x="64" y="18"/>
                    <a:pt x="64" y="32"/>
                  </a:cubicBezTo>
                  <a:cubicBezTo>
                    <a:pt x="64" y="40"/>
                    <a:pt x="64" y="40"/>
                    <a:pt x="64" y="40"/>
                  </a:cubicBezTo>
                  <a:cubicBezTo>
                    <a:pt x="57" y="35"/>
                    <a:pt x="49" y="32"/>
                    <a:pt x="40" y="32"/>
                  </a:cubicBezTo>
                  <a:cubicBezTo>
                    <a:pt x="31" y="32"/>
                    <a:pt x="23" y="35"/>
                    <a:pt x="16" y="40"/>
                  </a:cubicBezTo>
                  <a:lnTo>
                    <a:pt x="16" y="32"/>
                  </a:lnTo>
                  <a:close/>
                  <a:moveTo>
                    <a:pt x="40" y="104"/>
                  </a:moveTo>
                  <a:cubicBezTo>
                    <a:pt x="22" y="104"/>
                    <a:pt x="8" y="89"/>
                    <a:pt x="8" y="72"/>
                  </a:cubicBezTo>
                  <a:cubicBezTo>
                    <a:pt x="8" y="54"/>
                    <a:pt x="22" y="40"/>
                    <a:pt x="40" y="40"/>
                  </a:cubicBezTo>
                  <a:cubicBezTo>
                    <a:pt x="58" y="40"/>
                    <a:pt x="72" y="54"/>
                    <a:pt x="72" y="72"/>
                  </a:cubicBezTo>
                  <a:cubicBezTo>
                    <a:pt x="72" y="89"/>
                    <a:pt x="58" y="104"/>
                    <a:pt x="40" y="104"/>
                  </a:cubicBezTo>
                  <a:close/>
                  <a:moveTo>
                    <a:pt x="48" y="68"/>
                  </a:moveTo>
                  <a:cubicBezTo>
                    <a:pt x="48" y="71"/>
                    <a:pt x="46" y="73"/>
                    <a:pt x="44" y="75"/>
                  </a:cubicBezTo>
                  <a:cubicBezTo>
                    <a:pt x="44" y="88"/>
                    <a:pt x="44" y="88"/>
                    <a:pt x="44" y="88"/>
                  </a:cubicBezTo>
                  <a:cubicBezTo>
                    <a:pt x="36" y="88"/>
                    <a:pt x="36" y="88"/>
                    <a:pt x="36" y="88"/>
                  </a:cubicBezTo>
                  <a:cubicBezTo>
                    <a:pt x="36" y="75"/>
                    <a:pt x="36" y="75"/>
                    <a:pt x="36" y="75"/>
                  </a:cubicBezTo>
                  <a:cubicBezTo>
                    <a:pt x="34" y="73"/>
                    <a:pt x="32" y="71"/>
                    <a:pt x="32" y="68"/>
                  </a:cubicBezTo>
                  <a:cubicBezTo>
                    <a:pt x="32" y="63"/>
                    <a:pt x="36" y="60"/>
                    <a:pt x="40" y="60"/>
                  </a:cubicBezTo>
                  <a:cubicBezTo>
                    <a:pt x="45" y="60"/>
                    <a:pt x="48" y="63"/>
                    <a:pt x="48" y="68"/>
                  </a:cubicBezTo>
                  <a:close/>
                </a:path>
              </a:pathLst>
            </a:custGeom>
            <a:grpFill/>
            <a:ln>
              <a:solidFill>
                <a:schemeClr val="bg1"/>
              </a:solidFill>
            </a:ln>
          </p:spPr>
          <p:txBody>
            <a:bodyPr vert="horz" wrap="square" lIns="89642" tIns="44821" rIns="89642" bIns="44821" numCol="1" anchor="t" anchorCtr="0" compatLnSpc="1">
              <a:prstTxWarp prst="textNoShape">
                <a:avLst/>
              </a:prstTxWarp>
            </a:bodyPr>
            <a:lstStyle/>
            <a:p>
              <a:pPr defTabSz="896386"/>
              <a:endParaRPr lang="en-US" sz="1700" kern="0">
                <a:solidFill>
                  <a:sysClr val="windowText" lastClr="000000"/>
                </a:solidFill>
              </a:endParaRPr>
            </a:p>
          </p:txBody>
        </p:sp>
        <p:sp>
          <p:nvSpPr>
            <p:cNvPr id="19" name="Freeform 144"/>
            <p:cNvSpPr>
              <a:spLocks noChangeAspect="1" noEditPoints="1"/>
            </p:cNvSpPr>
            <p:nvPr/>
          </p:nvSpPr>
          <p:spPr bwMode="auto">
            <a:xfrm>
              <a:off x="7476410" y="2705706"/>
              <a:ext cx="765868" cy="809514"/>
            </a:xfrm>
            <a:custGeom>
              <a:avLst/>
              <a:gdLst>
                <a:gd name="T0" fmla="*/ 48 w 97"/>
                <a:gd name="T1" fmla="*/ 106 h 106"/>
                <a:gd name="T2" fmla="*/ 49 w 97"/>
                <a:gd name="T3" fmla="*/ 105 h 106"/>
                <a:gd name="T4" fmla="*/ 97 w 97"/>
                <a:gd name="T5" fmla="*/ 45 h 106"/>
                <a:gd name="T6" fmla="*/ 97 w 97"/>
                <a:gd name="T7" fmla="*/ 0 h 106"/>
                <a:gd name="T8" fmla="*/ 90 w 97"/>
                <a:gd name="T9" fmla="*/ 5 h 106"/>
                <a:gd name="T10" fmla="*/ 71 w 97"/>
                <a:gd name="T11" fmla="*/ 10 h 106"/>
                <a:gd name="T12" fmla="*/ 50 w 97"/>
                <a:gd name="T13" fmla="*/ 5 h 106"/>
                <a:gd name="T14" fmla="*/ 48 w 97"/>
                <a:gd name="T15" fmla="*/ 3 h 106"/>
                <a:gd name="T16" fmla="*/ 46 w 97"/>
                <a:gd name="T17" fmla="*/ 4 h 106"/>
                <a:gd name="T18" fmla="*/ 25 w 97"/>
                <a:gd name="T19" fmla="*/ 10 h 106"/>
                <a:gd name="T20" fmla="*/ 6 w 97"/>
                <a:gd name="T21" fmla="*/ 5 h 106"/>
                <a:gd name="T22" fmla="*/ 0 w 97"/>
                <a:gd name="T23" fmla="*/ 1 h 106"/>
                <a:gd name="T24" fmla="*/ 0 w 97"/>
                <a:gd name="T25" fmla="*/ 45 h 106"/>
                <a:gd name="T26" fmla="*/ 47 w 97"/>
                <a:gd name="T27" fmla="*/ 105 h 106"/>
                <a:gd name="T28" fmla="*/ 48 w 97"/>
                <a:gd name="T29" fmla="*/ 106 h 106"/>
                <a:gd name="T30" fmla="*/ 8 w 97"/>
                <a:gd name="T31" fmla="*/ 45 h 106"/>
                <a:gd name="T32" fmla="*/ 8 w 97"/>
                <a:gd name="T33" fmla="*/ 14 h 106"/>
                <a:gd name="T34" fmla="*/ 25 w 97"/>
                <a:gd name="T35" fmla="*/ 18 h 106"/>
                <a:gd name="T36" fmla="*/ 48 w 97"/>
                <a:gd name="T37" fmla="*/ 12 h 106"/>
                <a:gd name="T38" fmla="*/ 71 w 97"/>
                <a:gd name="T39" fmla="*/ 18 h 106"/>
                <a:gd name="T40" fmla="*/ 89 w 97"/>
                <a:gd name="T41" fmla="*/ 15 h 106"/>
                <a:gd name="T42" fmla="*/ 89 w 97"/>
                <a:gd name="T43" fmla="*/ 45 h 106"/>
                <a:gd name="T44" fmla="*/ 48 w 97"/>
                <a:gd name="T45" fmla="*/ 97 h 106"/>
                <a:gd name="T46" fmla="*/ 8 w 97"/>
                <a:gd name="T47"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7" h="106">
                  <a:moveTo>
                    <a:pt x="48" y="106"/>
                  </a:moveTo>
                  <a:cubicBezTo>
                    <a:pt x="49" y="105"/>
                    <a:pt x="49" y="105"/>
                    <a:pt x="49" y="105"/>
                  </a:cubicBezTo>
                  <a:cubicBezTo>
                    <a:pt x="51" y="104"/>
                    <a:pt x="97" y="86"/>
                    <a:pt x="97" y="45"/>
                  </a:cubicBezTo>
                  <a:cubicBezTo>
                    <a:pt x="97" y="0"/>
                    <a:pt x="97" y="0"/>
                    <a:pt x="97" y="0"/>
                  </a:cubicBezTo>
                  <a:cubicBezTo>
                    <a:pt x="90" y="5"/>
                    <a:pt x="90" y="5"/>
                    <a:pt x="90" y="5"/>
                  </a:cubicBezTo>
                  <a:cubicBezTo>
                    <a:pt x="90" y="5"/>
                    <a:pt x="82" y="10"/>
                    <a:pt x="71" y="10"/>
                  </a:cubicBezTo>
                  <a:cubicBezTo>
                    <a:pt x="60" y="10"/>
                    <a:pt x="50" y="5"/>
                    <a:pt x="50" y="5"/>
                  </a:cubicBezTo>
                  <a:cubicBezTo>
                    <a:pt x="48" y="3"/>
                    <a:pt x="48" y="3"/>
                    <a:pt x="48" y="3"/>
                  </a:cubicBezTo>
                  <a:cubicBezTo>
                    <a:pt x="46" y="4"/>
                    <a:pt x="46" y="4"/>
                    <a:pt x="46" y="4"/>
                  </a:cubicBezTo>
                  <a:cubicBezTo>
                    <a:pt x="46" y="4"/>
                    <a:pt x="35" y="10"/>
                    <a:pt x="25" y="10"/>
                  </a:cubicBezTo>
                  <a:cubicBezTo>
                    <a:pt x="15" y="10"/>
                    <a:pt x="6" y="5"/>
                    <a:pt x="6" y="5"/>
                  </a:cubicBezTo>
                  <a:cubicBezTo>
                    <a:pt x="0" y="1"/>
                    <a:pt x="0" y="1"/>
                    <a:pt x="0" y="1"/>
                  </a:cubicBezTo>
                  <a:cubicBezTo>
                    <a:pt x="0" y="45"/>
                    <a:pt x="0" y="45"/>
                    <a:pt x="0" y="45"/>
                  </a:cubicBezTo>
                  <a:cubicBezTo>
                    <a:pt x="0" y="86"/>
                    <a:pt x="45" y="104"/>
                    <a:pt x="47" y="105"/>
                  </a:cubicBezTo>
                  <a:lnTo>
                    <a:pt x="48" y="106"/>
                  </a:lnTo>
                  <a:close/>
                  <a:moveTo>
                    <a:pt x="8" y="45"/>
                  </a:moveTo>
                  <a:cubicBezTo>
                    <a:pt x="8" y="14"/>
                    <a:pt x="8" y="14"/>
                    <a:pt x="8" y="14"/>
                  </a:cubicBezTo>
                  <a:cubicBezTo>
                    <a:pt x="12" y="16"/>
                    <a:pt x="18" y="18"/>
                    <a:pt x="25" y="18"/>
                  </a:cubicBezTo>
                  <a:cubicBezTo>
                    <a:pt x="34" y="18"/>
                    <a:pt x="44" y="14"/>
                    <a:pt x="48" y="12"/>
                  </a:cubicBezTo>
                  <a:cubicBezTo>
                    <a:pt x="52" y="14"/>
                    <a:pt x="61" y="18"/>
                    <a:pt x="71" y="18"/>
                  </a:cubicBezTo>
                  <a:cubicBezTo>
                    <a:pt x="78" y="18"/>
                    <a:pt x="84" y="16"/>
                    <a:pt x="89" y="15"/>
                  </a:cubicBezTo>
                  <a:cubicBezTo>
                    <a:pt x="89" y="45"/>
                    <a:pt x="89" y="45"/>
                    <a:pt x="89" y="45"/>
                  </a:cubicBezTo>
                  <a:cubicBezTo>
                    <a:pt x="89" y="77"/>
                    <a:pt x="55" y="94"/>
                    <a:pt x="48" y="97"/>
                  </a:cubicBezTo>
                  <a:cubicBezTo>
                    <a:pt x="41" y="94"/>
                    <a:pt x="8" y="77"/>
                    <a:pt x="8" y="45"/>
                  </a:cubicBezTo>
                  <a:close/>
                </a:path>
              </a:pathLst>
            </a:custGeom>
            <a:grpFill/>
            <a:ln w="12700">
              <a:noFill/>
            </a:ln>
          </p:spPr>
          <p:txBody>
            <a:bodyPr vert="horz" wrap="square" lIns="89642" tIns="44821" rIns="89642" bIns="44821" numCol="1" anchor="t" anchorCtr="0" compatLnSpc="1">
              <a:prstTxWarp prst="textNoShape">
                <a:avLst/>
              </a:prstTxWarp>
            </a:bodyPr>
            <a:lstStyle/>
            <a:p>
              <a:pPr defTabSz="896386"/>
              <a:endParaRPr lang="en-US" sz="1700" kern="0">
                <a:solidFill>
                  <a:sysClr val="windowText" lastClr="000000"/>
                </a:solidFill>
              </a:endParaRPr>
            </a:p>
          </p:txBody>
        </p:sp>
      </p:grpSp>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9006" y="1642072"/>
            <a:ext cx="4726534" cy="4633358"/>
          </a:xfrm>
          <a:prstGeom prst="rect">
            <a:avLst/>
          </a:prstGeom>
        </p:spPr>
      </p:pic>
    </p:spTree>
    <p:extLst>
      <p:ext uri="{BB962C8B-B14F-4D97-AF65-F5344CB8AC3E}">
        <p14:creationId xmlns:p14="http://schemas.microsoft.com/office/powerpoint/2010/main" val="4237107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7054</TotalTime>
  <Words>1131</Words>
  <Application>Microsoft Office PowerPoint</Application>
  <PresentationFormat>Widescreen</PresentationFormat>
  <Paragraphs>185</Paragraphs>
  <Slides>13</Slides>
  <Notes>7</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Segoe UI</vt:lpstr>
      <vt:lpstr>Segoe UI Light</vt:lpstr>
      <vt:lpstr>Segoe UI Semibold</vt:lpstr>
      <vt:lpstr>Segoe UI Semilight</vt:lpstr>
      <vt:lpstr>Times New Roman</vt:lpstr>
      <vt:lpstr>Office Theme</vt:lpstr>
      <vt:lpstr>GDPR –Coming Soon!</vt:lpstr>
      <vt:lpstr>Providing clarity and consistency  for the protection of personal data</vt:lpstr>
      <vt:lpstr>What are the key changes with the GDPR?</vt:lpstr>
      <vt:lpstr>The Skinny on GDPR for Partners</vt:lpstr>
      <vt:lpstr>GDPR Resources</vt:lpstr>
      <vt:lpstr>PowerPoint Presentation</vt:lpstr>
      <vt:lpstr>Microsoft GDPR Detailed Assessment</vt:lpstr>
      <vt:lpstr>The Approach</vt:lpstr>
      <vt:lpstr>Assessment Opportunities</vt:lpstr>
      <vt:lpstr>Assessment objectives</vt:lpstr>
      <vt:lpstr>Microsoft GDPR Detailed Assessment Workshop</vt:lpstr>
      <vt:lpstr>CELA Extras</vt:lpstr>
      <vt:lpstr>Cloud Services Due Diligence Checklist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GDPR –Coming Soon!</dc:title>
  <dc:creator>Kathleen Wallender (CELA)</dc:creator>
  <cp:lastModifiedBy>Kathleen Wallender (CELA)</cp:lastModifiedBy>
  <cp:revision>10</cp:revision>
  <dcterms:created xsi:type="dcterms:W3CDTF">2017-09-01T20:13:49Z</dcterms:created>
  <dcterms:modified xsi:type="dcterms:W3CDTF">2017-09-26T23:50:36Z</dcterms:modified>
</cp:coreProperties>
</file>