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796" r:id="rId2"/>
  </p:sldMasterIdLst>
  <p:notesMasterIdLst>
    <p:notesMasterId r:id="rId26"/>
  </p:notesMasterIdLst>
  <p:sldIdLst>
    <p:sldId id="256" r:id="rId3"/>
    <p:sldId id="257" r:id="rId4"/>
    <p:sldId id="272" r:id="rId5"/>
    <p:sldId id="271" r:id="rId6"/>
    <p:sldId id="269" r:id="rId7"/>
    <p:sldId id="258" r:id="rId8"/>
    <p:sldId id="259" r:id="rId9"/>
    <p:sldId id="260" r:id="rId10"/>
    <p:sldId id="261" r:id="rId11"/>
    <p:sldId id="262" r:id="rId12"/>
    <p:sldId id="263" r:id="rId13"/>
    <p:sldId id="264" r:id="rId14"/>
    <p:sldId id="274" r:id="rId15"/>
    <p:sldId id="265" r:id="rId16"/>
    <p:sldId id="270" r:id="rId17"/>
    <p:sldId id="267" r:id="rId18"/>
    <p:sldId id="276" r:id="rId19"/>
    <p:sldId id="277" r:id="rId20"/>
    <p:sldId id="278" r:id="rId21"/>
    <p:sldId id="279" r:id="rId22"/>
    <p:sldId id="275" r:id="rId23"/>
    <p:sldId id="266"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48"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66199-9C76-47F6-98DD-91F6E4D76106}"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3F71D-6D7B-4E87-9B1B-7FCF28A86F12}" type="slidenum">
              <a:rPr lang="en-US" smtClean="0"/>
              <a:t>‹#›</a:t>
            </a:fld>
            <a:endParaRPr lang="en-US"/>
          </a:p>
        </p:txBody>
      </p:sp>
    </p:spTree>
    <p:extLst>
      <p:ext uri="{BB962C8B-B14F-4D97-AF65-F5344CB8AC3E}">
        <p14:creationId xmlns:p14="http://schemas.microsoft.com/office/powerpoint/2010/main" val="37763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dirty="0"/>
          </a:p>
        </p:txBody>
      </p:sp>
    </p:spTree>
    <p:extLst>
      <p:ext uri="{BB962C8B-B14F-4D97-AF65-F5344CB8AC3E}">
        <p14:creationId xmlns:p14="http://schemas.microsoft.com/office/powerpoint/2010/main" val="1151574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dirty="0"/>
          </a:p>
        </p:txBody>
      </p:sp>
    </p:spTree>
    <p:extLst>
      <p:ext uri="{BB962C8B-B14F-4D97-AF65-F5344CB8AC3E}">
        <p14:creationId xmlns:p14="http://schemas.microsoft.com/office/powerpoint/2010/main" val="1776944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dirty="0"/>
          </a:p>
        </p:txBody>
      </p:sp>
    </p:spTree>
    <p:extLst>
      <p:ext uri="{BB962C8B-B14F-4D97-AF65-F5344CB8AC3E}">
        <p14:creationId xmlns:p14="http://schemas.microsoft.com/office/powerpoint/2010/main" val="304967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dirty="0"/>
          </a:p>
        </p:txBody>
      </p:sp>
    </p:spTree>
    <p:extLst>
      <p:ext uri="{BB962C8B-B14F-4D97-AF65-F5344CB8AC3E}">
        <p14:creationId xmlns:p14="http://schemas.microsoft.com/office/powerpoint/2010/main" val="3491724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dirty="0"/>
          </a:p>
        </p:txBody>
      </p:sp>
    </p:spTree>
    <p:extLst>
      <p:ext uri="{BB962C8B-B14F-4D97-AF65-F5344CB8AC3E}">
        <p14:creationId xmlns:p14="http://schemas.microsoft.com/office/powerpoint/2010/main" val="235714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dirty="0"/>
          </a:p>
        </p:txBody>
      </p:sp>
    </p:spTree>
    <p:extLst>
      <p:ext uri="{BB962C8B-B14F-4D97-AF65-F5344CB8AC3E}">
        <p14:creationId xmlns:p14="http://schemas.microsoft.com/office/powerpoint/2010/main" val="767664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dirty="0"/>
          </a:p>
        </p:txBody>
      </p:sp>
    </p:spTree>
    <p:extLst>
      <p:ext uri="{BB962C8B-B14F-4D97-AF65-F5344CB8AC3E}">
        <p14:creationId xmlns:p14="http://schemas.microsoft.com/office/powerpoint/2010/main" val="331072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dirty="0"/>
          </a:p>
        </p:txBody>
      </p:sp>
    </p:spTree>
    <p:extLst>
      <p:ext uri="{BB962C8B-B14F-4D97-AF65-F5344CB8AC3E}">
        <p14:creationId xmlns:p14="http://schemas.microsoft.com/office/powerpoint/2010/main" val="1785657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dirty="0"/>
          </a:p>
        </p:txBody>
      </p:sp>
    </p:spTree>
    <p:extLst>
      <p:ext uri="{BB962C8B-B14F-4D97-AF65-F5344CB8AC3E}">
        <p14:creationId xmlns:p14="http://schemas.microsoft.com/office/powerpoint/2010/main" val="2143888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dirty="0"/>
          </a:p>
        </p:txBody>
      </p:sp>
    </p:spTree>
    <p:extLst>
      <p:ext uri="{BB962C8B-B14F-4D97-AF65-F5344CB8AC3E}">
        <p14:creationId xmlns:p14="http://schemas.microsoft.com/office/powerpoint/2010/main" val="415819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dirty="0"/>
          </a:p>
        </p:txBody>
      </p:sp>
    </p:spTree>
    <p:extLst>
      <p:ext uri="{BB962C8B-B14F-4D97-AF65-F5344CB8AC3E}">
        <p14:creationId xmlns:p14="http://schemas.microsoft.com/office/powerpoint/2010/main" val="403109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dirty="0"/>
          </a:p>
        </p:txBody>
      </p:sp>
    </p:spTree>
    <p:extLst>
      <p:ext uri="{BB962C8B-B14F-4D97-AF65-F5344CB8AC3E}">
        <p14:creationId xmlns:p14="http://schemas.microsoft.com/office/powerpoint/2010/main" val="4221229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dirty="0"/>
          </a:p>
        </p:txBody>
      </p:sp>
    </p:spTree>
    <p:extLst>
      <p:ext uri="{BB962C8B-B14F-4D97-AF65-F5344CB8AC3E}">
        <p14:creationId xmlns:p14="http://schemas.microsoft.com/office/powerpoint/2010/main" val="3229806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dirty="0"/>
          </a:p>
        </p:txBody>
      </p:sp>
    </p:spTree>
    <p:extLst>
      <p:ext uri="{BB962C8B-B14F-4D97-AF65-F5344CB8AC3E}">
        <p14:creationId xmlns:p14="http://schemas.microsoft.com/office/powerpoint/2010/main" val="139446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54D6-2937-472D-A817-7EED91632C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2F8B33-A0E4-4F51-9F80-D26BB48AC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1C062-D681-49BA-A8F0-7FBE8B1B8F6F}"/>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5" name="Footer Placeholder 4">
            <a:extLst>
              <a:ext uri="{FF2B5EF4-FFF2-40B4-BE49-F238E27FC236}">
                <a16:creationId xmlns:a16="http://schemas.microsoft.com/office/drawing/2014/main" id="{9B8ABDEB-8C75-4D62-8CF9-1208810FD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D60C5-616C-4CB6-B393-787741AD088D}"/>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263965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5CDA-9BE8-48A9-ABF4-324C302D8B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C538E3-9ABB-4AC4-910B-B45CCE874F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D5CC3-46A4-4AE5-ADC1-5B3BF6787831}"/>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5" name="Footer Placeholder 4">
            <a:extLst>
              <a:ext uri="{FF2B5EF4-FFF2-40B4-BE49-F238E27FC236}">
                <a16:creationId xmlns:a16="http://schemas.microsoft.com/office/drawing/2014/main" id="{4457BBF9-0D11-4B69-A4EB-416213883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92DE2-9023-425F-B997-E72003EF488F}"/>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22691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2EA6F-37FB-400B-9EE8-27C2FC214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9B212D-FDCE-4384-844C-7DC31DDB31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0C94F-F933-4B25-AB1C-41AEC752AEF2}"/>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5" name="Footer Placeholder 4">
            <a:extLst>
              <a:ext uri="{FF2B5EF4-FFF2-40B4-BE49-F238E27FC236}">
                <a16:creationId xmlns:a16="http://schemas.microsoft.com/office/drawing/2014/main" id="{ADA16121-7F10-4419-A982-58F606712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12ED9-ABF6-434F-A749-3C4B1BD35132}"/>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427270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705600" y="910939"/>
            <a:ext cx="54864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4" y="1439863"/>
            <a:ext cx="5791200" cy="4572000"/>
          </a:xfrm>
          <a:prstGeom prst="rect">
            <a:avLst/>
          </a:prstGeom>
        </p:spPr>
        <p:txBody>
          <a:bodyPr vert="horz" lIns="91440" tIns="45720" rIns="91440" bIns="45720" rtlCol="0">
            <a:normAutofit/>
          </a:bodyPr>
          <a:lstStyle>
            <a:lvl1pPr marL="231642" marR="0" indent="-231642" algn="l" defTabSz="609585" rtl="0" eaLnBrk="1" fontAlgn="auto" latinLnBrk="0" hangingPunct="1">
              <a:lnSpc>
                <a:spcPct val="120000"/>
              </a:lnSpc>
              <a:spcBef>
                <a:spcPts val="0"/>
              </a:spcBef>
              <a:spcAft>
                <a:spcPts val="1333"/>
              </a:spcAft>
              <a:buClr>
                <a:schemeClr val="accent2"/>
              </a:buClr>
              <a:buSzTx/>
              <a:buFont typeface="Arial"/>
              <a:buChar char="•"/>
              <a:tabLst/>
              <a:defRPr sz="2133" baseline="0"/>
            </a:lvl1pPr>
            <a:lvl2pPr>
              <a:defRPr sz="2133"/>
            </a:lvl2pPr>
            <a:lvl3pPr>
              <a:defRPr sz="2133"/>
            </a:lvl3pPr>
            <a:lvl4pPr>
              <a:defRPr sz="2133"/>
            </a:lvl4pPr>
            <a:lvl5pPr>
              <a:defRPr sz="2133"/>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34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088931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0484" y="1776415"/>
            <a:ext cx="11106149" cy="4525963"/>
          </a:xfrm>
          <a:prstGeom prst="rect">
            <a:avLst/>
          </a:prstGeom>
        </p:spPr>
        <p:txBody>
          <a:bodyPr vert="horz" lIns="68580" tIns="34290" rIns="68580" bIns="34290" rtlCol="0">
            <a:normAutofit/>
          </a:bodyPr>
          <a:lstStyle>
            <a:lvl1pPr marL="173732" marR="0" indent="-173732" algn="l" defTabSz="457189" rtl="0" eaLnBrk="1" fontAlgn="auto" latinLnBrk="0" hangingPunct="1">
              <a:lnSpc>
                <a:spcPts val="22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marL="173732" marR="0" lvl="0" indent="-173732" algn="l" defTabSz="457189" rtl="0" eaLnBrk="1" fontAlgn="auto" latinLnBrk="0" hangingPunct="1">
              <a:lnSpc>
                <a:spcPts val="2400"/>
              </a:lnSpc>
              <a:spcBef>
                <a:spcPts val="0"/>
              </a:spcBef>
              <a:spcAft>
                <a:spcPts val="1400"/>
              </a:spcAft>
              <a:buClr>
                <a:schemeClr val="accent2"/>
              </a:buClr>
              <a:buSzTx/>
              <a:buFont typeface="Arial"/>
              <a:buChar char="•"/>
              <a:tabLst/>
              <a:defRPr/>
            </a:pPr>
            <a:r>
              <a:rPr lang="en-US" dirty="0"/>
              <a:t>Click to add bulleted list</a:t>
            </a:r>
          </a:p>
          <a:p>
            <a:pPr lvl="0"/>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p:txBody>
      </p:sp>
      <p:sp>
        <p:nvSpPr>
          <p:cNvPr id="3" name="Text Placeholder 2"/>
          <p:cNvSpPr>
            <a:spLocks noGrp="1"/>
          </p:cNvSpPr>
          <p:nvPr>
            <p:ph type="body" sz="quarter" idx="10" hasCustomPrompt="1"/>
          </p:nvPr>
        </p:nvSpPr>
        <p:spPr>
          <a:xfrm>
            <a:off x="618068" y="1430867"/>
            <a:ext cx="3680883" cy="253852"/>
          </a:xfrm>
          <a:prstGeom prst="rect">
            <a:avLst/>
          </a:prstGeom>
          <a:solidFill>
            <a:srgbClr val="39C2D7"/>
          </a:solidFill>
        </p:spPr>
        <p:txBody>
          <a:bodyPr wrap="square" lIns="68580" tIns="34290" rIns="68580" bIns="34290">
            <a:spAutoFit/>
          </a:bodyPr>
          <a:lstStyle>
            <a:lvl1pPr marL="0" indent="0" algn="l">
              <a:buNone/>
              <a:defRPr sz="1333" baseline="0">
                <a:solidFill>
                  <a:srgbClr val="FFFFFF"/>
                </a:solidFill>
                <a:latin typeface="Arial Black"/>
                <a:cs typeface="Arial Black"/>
              </a:defRPr>
            </a:lvl1pPr>
          </a:lstStyle>
          <a:p>
            <a:pPr lvl="0"/>
            <a:r>
              <a:rPr lang="en-US" dirty="0"/>
              <a:t>LOREM IPSUM DOLOR AMET</a:t>
            </a:r>
          </a:p>
        </p:txBody>
      </p:sp>
      <p:sp>
        <p:nvSpPr>
          <p:cNvPr id="6"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555869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3"/>
            <a:ext cx="11110320" cy="4222751"/>
          </a:xfrm>
          <a:prstGeom prst="rect">
            <a:avLst/>
          </a:prstGeom>
        </p:spPr>
        <p:txBody>
          <a:bodyPr lIns="68580" tIns="34290" rIns="68580" bIns="34290">
            <a:noAutofit/>
          </a:bodyPr>
          <a:lstStyle>
            <a:lvl1pPr marL="457189" indent="-457189">
              <a:lnSpc>
                <a:spcPts val="2400"/>
              </a:lnSpc>
              <a:spcBef>
                <a:spcPts val="0"/>
              </a:spcBef>
              <a:spcAft>
                <a:spcPts val="2400"/>
              </a:spcAft>
              <a:buSzPct val="140000"/>
              <a:buFont typeface="+mj-lt"/>
              <a:buAutoNum type="arabicPeriod"/>
              <a:defRPr sz="2000" baseline="0"/>
            </a:lvl1pPr>
            <a:lvl2pPr>
              <a:defRPr sz="1867"/>
            </a:lvl2pPr>
            <a:lvl3pPr>
              <a:defRPr sz="1600"/>
            </a:lvl3pPr>
            <a:lvl4pPr>
              <a:defRPr sz="1333"/>
            </a:lvl4pPr>
            <a:lvl5pPr>
              <a:defRPr sz="1067"/>
            </a:lvl5pPr>
            <a:lvl6pPr>
              <a:defRPr sz="2000"/>
            </a:lvl6pPr>
            <a:lvl7pPr>
              <a:defRPr sz="2000"/>
            </a:lvl7pPr>
            <a:lvl8pPr>
              <a:defRPr sz="2000"/>
            </a:lvl8pPr>
            <a:lvl9pPr>
              <a:defRPr sz="20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890130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184460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59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7823" y="-15393"/>
            <a:ext cx="9197473" cy="6898104"/>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9144002" y="-15393"/>
            <a:ext cx="3117724" cy="6898104"/>
          </a:xfrm>
          <a:prstGeom prst="rect">
            <a:avLst/>
          </a:prstGeom>
        </p:spPr>
      </p:pic>
      <p:sp>
        <p:nvSpPr>
          <p:cNvPr id="7" name="Text Placeholder 12"/>
          <p:cNvSpPr>
            <a:spLocks noGrp="1"/>
          </p:cNvSpPr>
          <p:nvPr>
            <p:ph type="body" sz="quarter" idx="13" hasCustomPrompt="1"/>
          </p:nvPr>
        </p:nvSpPr>
        <p:spPr>
          <a:xfrm>
            <a:off x="1163206" y="5263636"/>
            <a:ext cx="6594434" cy="76412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1163206" y="4525827"/>
            <a:ext cx="4826321" cy="76412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1163206" y="3826604"/>
            <a:ext cx="4861587" cy="764120"/>
          </a:xfrm>
          <a:prstGeom prst="rect">
            <a:avLst/>
          </a:prstGeom>
          <a:solidFill>
            <a:srgbClr val="2FC2D9"/>
          </a:solidFill>
          <a:ln>
            <a:noFill/>
          </a:ln>
        </p:spPr>
        <p:txBody>
          <a:bodyPr wrap="none" lIns="137160" tIns="27432" rIns="137160" bIns="34290" anchor="t">
            <a:spAutoFit/>
          </a:bodyPr>
          <a:lstStyle>
            <a:lvl1pPr algn="l">
              <a:defRPr sz="5067" b="0" cap="all" baseline="0">
                <a:solidFill>
                  <a:srgbClr val="FFFFFF"/>
                </a:solidFill>
              </a:defRPr>
            </a:lvl1pPr>
          </a:lstStyle>
          <a:p>
            <a:r>
              <a:rPr lang="en-US" dirty="0"/>
              <a:t>Type line 1 here</a:t>
            </a:r>
          </a:p>
        </p:txBody>
      </p:sp>
      <p:sp>
        <p:nvSpPr>
          <p:cNvPr id="8" name="Text Placeholder 13"/>
          <p:cNvSpPr txBox="1">
            <a:spLocks/>
          </p:cNvSpPr>
          <p:nvPr userDrawn="1"/>
        </p:nvSpPr>
        <p:spPr>
          <a:xfrm>
            <a:off x="1041806" y="3328611"/>
            <a:ext cx="8650817" cy="923331"/>
          </a:xfrm>
          <a:prstGeom prst="rect">
            <a:avLst/>
          </a:prstGeom>
        </p:spPr>
        <p:txBody>
          <a:bodyPr lIns="91440" tIns="45720" rIns="91440" bIns="4572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5" name="Text Placeholder 14"/>
          <p:cNvSpPr>
            <a:spLocks noGrp="1"/>
          </p:cNvSpPr>
          <p:nvPr>
            <p:ph type="body" sz="quarter" idx="14" hasCustomPrompt="1"/>
          </p:nvPr>
        </p:nvSpPr>
        <p:spPr>
          <a:xfrm>
            <a:off x="1155505" y="3276170"/>
            <a:ext cx="4925772" cy="327847"/>
          </a:xfrm>
          <a:prstGeom prst="rect">
            <a:avLst/>
          </a:prstGeom>
          <a:solidFill>
            <a:schemeClr val="accent2"/>
          </a:solidFill>
        </p:spPr>
        <p:txBody>
          <a:bodyPr vert="horz" wrap="none" lIns="68580" tIns="34290" rIns="68580" bIns="34290">
            <a:spAutoFit/>
          </a:bodyPr>
          <a:lstStyle>
            <a:lvl1pPr marL="0" indent="0">
              <a:buNone/>
              <a:defRPr sz="1867">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149092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843842" y="1889829"/>
            <a:ext cx="9934225" cy="993073"/>
          </a:xfrm>
          <a:prstGeom prst="rect">
            <a:avLst/>
          </a:prstGeom>
        </p:spPr>
        <p:txBody>
          <a:bodyPr lIns="68580" tIns="0" rIns="68580" bIns="34290">
            <a:noAutofit/>
          </a:bodyPr>
          <a:lstStyle>
            <a:lvl1pPr marL="0" indent="0">
              <a:lnSpc>
                <a:spcPct val="85000"/>
              </a:lnSpc>
              <a:spcBef>
                <a:spcPts val="0"/>
              </a:spcBef>
              <a:buNone/>
              <a:defRPr sz="5467" kern="0" cap="all" spc="-100"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877423" y="3839366"/>
            <a:ext cx="3454920" cy="349648"/>
          </a:xfrm>
          <a:prstGeom prst="rect">
            <a:avLst/>
          </a:prstGeom>
          <a:solidFill>
            <a:schemeClr val="accent2"/>
          </a:solidFill>
        </p:spPr>
        <p:txBody>
          <a:bodyPr wrap="none" lIns="68580" tIns="27432" rIns="68580" bIns="34290">
            <a:spAutoFit/>
          </a:bodyPr>
          <a:lstStyle>
            <a:lvl1pPr marL="0" indent="0">
              <a:spcBef>
                <a:spcPts val="0"/>
              </a:spcBef>
              <a:buFontTx/>
              <a:buNone/>
              <a:defRPr sz="1867" cap="all" baseline="0">
                <a:solidFill>
                  <a:srgbClr val="FFFFFF"/>
                </a:solidFill>
                <a:latin typeface="Arial Black"/>
                <a:cs typeface="Arial Black"/>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3048469" y="673101"/>
            <a:ext cx="1882121" cy="61184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764117"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431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842433" y="2075578"/>
            <a:ext cx="9213851" cy="742319"/>
          </a:xfrm>
          <a:prstGeom prst="rect">
            <a:avLst/>
          </a:prstGeom>
        </p:spPr>
        <p:txBody>
          <a:bodyPr lIns="68580" tIns="34290" rIns="68580" bIns="34290">
            <a:spAutoFit/>
          </a:bodyPr>
          <a:lstStyle>
            <a:lvl1pPr marL="0" indent="0">
              <a:lnSpc>
                <a:spcPct val="80000"/>
              </a:lnSpc>
              <a:spcBef>
                <a:spcPts val="0"/>
              </a:spcBef>
              <a:buNone/>
              <a:defRPr sz="5467"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880534" y="4453469"/>
            <a:ext cx="8650817" cy="356572"/>
          </a:xfrm>
          <a:prstGeom prst="rect">
            <a:avLst/>
          </a:prstGeom>
        </p:spPr>
        <p:txBody>
          <a:bodyPr lIns="68580" tIns="34290" rIns="68580" bIns="34290">
            <a:spAutoFit/>
          </a:bodyPr>
          <a:lstStyle>
            <a:lvl1pPr marL="0" indent="0">
              <a:lnSpc>
                <a:spcPct val="100000"/>
              </a:lnSpc>
              <a:spcBef>
                <a:spcPts val="0"/>
              </a:spcBef>
              <a:buFontTx/>
              <a:buNone/>
              <a:defRPr sz="1867">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804229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9835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C859-236F-489C-B2DB-15C0590C10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7C6C9-7153-4BA9-AB80-2F2B4DF884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372C7-066B-4FBE-89D4-094F03C12A67}"/>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5" name="Footer Placeholder 4">
            <a:extLst>
              <a:ext uri="{FF2B5EF4-FFF2-40B4-BE49-F238E27FC236}">
                <a16:creationId xmlns:a16="http://schemas.microsoft.com/office/drawing/2014/main" id="{0902230A-3443-4889-9088-BF1DA68D5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CA875-CE24-441B-8780-D639FECF9577}"/>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3906343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215482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43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705600" y="910939"/>
            <a:ext cx="54864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4" y="1439863"/>
            <a:ext cx="5791200" cy="4572000"/>
          </a:xfrm>
          <a:prstGeom prst="rect">
            <a:avLst/>
          </a:prstGeom>
        </p:spPr>
        <p:txBody>
          <a:bodyPr vert="horz" lIns="91440" tIns="45720" rIns="91440" bIns="45720" rtlCol="0">
            <a:normAutofit/>
          </a:bodyPr>
          <a:lstStyle>
            <a:lvl1pPr marL="231642" marR="0" indent="-231642" algn="l" defTabSz="609585" rtl="0" eaLnBrk="1" fontAlgn="auto" latinLnBrk="0" hangingPunct="1">
              <a:lnSpc>
                <a:spcPct val="120000"/>
              </a:lnSpc>
              <a:spcBef>
                <a:spcPts val="0"/>
              </a:spcBef>
              <a:spcAft>
                <a:spcPts val="1333"/>
              </a:spcAft>
              <a:buClr>
                <a:schemeClr val="accent2"/>
              </a:buClr>
              <a:buSzTx/>
              <a:buFont typeface="Arial"/>
              <a:buChar char="•"/>
              <a:tabLst/>
              <a:defRPr sz="2133" baseline="0"/>
            </a:lvl1pPr>
            <a:lvl2pPr>
              <a:defRPr sz="2133"/>
            </a:lvl2pPr>
            <a:lvl3pPr>
              <a:defRPr sz="2133"/>
            </a:lvl3pPr>
            <a:lvl4pPr>
              <a:defRPr sz="2133"/>
            </a:lvl4pPr>
            <a:lvl5pPr>
              <a:defRPr sz="2133"/>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34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380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CA24-B4E0-4B48-BEA9-7B97CE57D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D45F9F-06BF-429C-90AD-0ECB6DF88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2E417D-A1D2-47C2-A9E4-BD572107CA90}"/>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5" name="Footer Placeholder 4">
            <a:extLst>
              <a:ext uri="{FF2B5EF4-FFF2-40B4-BE49-F238E27FC236}">
                <a16:creationId xmlns:a16="http://schemas.microsoft.com/office/drawing/2014/main" id="{C0935A71-5329-42B8-BBAB-528D37281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8D564-D634-43FD-B387-9411F62E36B3}"/>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193084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C8B1-8AE5-4C39-A9FE-DBDCE6E2C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FEEF9-0C30-47EA-8299-1D6005BEE6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A8462-E4C1-41D2-A5A5-2D08FB930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ED4CC1-2E46-433D-85EF-BE1EF3C77CE0}"/>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6" name="Footer Placeholder 5">
            <a:extLst>
              <a:ext uri="{FF2B5EF4-FFF2-40B4-BE49-F238E27FC236}">
                <a16:creationId xmlns:a16="http://schemas.microsoft.com/office/drawing/2014/main" id="{CFA38335-582F-4BAC-AEC7-9999BB91C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2904C-55E2-4E75-9743-D3F65B3F41B2}"/>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246111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67FB-BC11-498F-AA77-2D42101E0E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53A2E8-91FF-4A72-9748-84DF42DBF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817F10-4A2D-4690-8C92-2A78B70AFF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FEE97-42A9-42C7-BBC7-E5154EF34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1F39F7-522C-4106-8EB3-87F7CDAE30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0C72CE-9323-41AE-9639-DD1AC70988B8}"/>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8" name="Footer Placeholder 7">
            <a:extLst>
              <a:ext uri="{FF2B5EF4-FFF2-40B4-BE49-F238E27FC236}">
                <a16:creationId xmlns:a16="http://schemas.microsoft.com/office/drawing/2014/main" id="{60C79CC4-B09D-4283-97F0-2DFEE7679C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ADCA4E-08F2-4EC7-BE2D-E64DAAF6EBE6}"/>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203496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6DD2-2A08-4F75-BF44-A32B2AD6B3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2EFFCB-6501-4311-BE9C-1FFCF6771186}"/>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4" name="Footer Placeholder 3">
            <a:extLst>
              <a:ext uri="{FF2B5EF4-FFF2-40B4-BE49-F238E27FC236}">
                <a16:creationId xmlns:a16="http://schemas.microsoft.com/office/drawing/2014/main" id="{3E06D7FC-0D77-4872-AB39-474857EEA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0F07E9-BFC1-49D0-B9CB-9595C33D5810}"/>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293349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722CD-B35C-429D-A267-C485BDB954F8}"/>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3" name="Footer Placeholder 2">
            <a:extLst>
              <a:ext uri="{FF2B5EF4-FFF2-40B4-BE49-F238E27FC236}">
                <a16:creationId xmlns:a16="http://schemas.microsoft.com/office/drawing/2014/main" id="{D9225190-9EAF-48CB-A916-C0131A69CF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4565F4-FCB4-41E7-85B0-8549F1DC8A12}"/>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187035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6995-8929-466D-9F6D-17384A226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4391A7-1559-46CC-A2D2-D3A3CB544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013F65-69EE-4644-856F-AE6C6B91C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BF7F76-3854-4585-8FCE-FBF89337AC31}"/>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6" name="Footer Placeholder 5">
            <a:extLst>
              <a:ext uri="{FF2B5EF4-FFF2-40B4-BE49-F238E27FC236}">
                <a16:creationId xmlns:a16="http://schemas.microsoft.com/office/drawing/2014/main" id="{E8E5093D-1AF1-4A5C-B316-350153300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94CD5-6B40-481D-BB47-AE7130963966}"/>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7459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5B0F-2365-4828-84E0-563BD27C3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0E688F-9382-4E50-8BE2-435CEAF0C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88FCD9-0CE8-40AF-9C2A-AC0C1515A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1EF67A-C135-4D2F-9256-F9B3BF9FE7F0}"/>
              </a:ext>
            </a:extLst>
          </p:cNvPr>
          <p:cNvSpPr>
            <a:spLocks noGrp="1"/>
          </p:cNvSpPr>
          <p:nvPr>
            <p:ph type="dt" sz="half" idx="10"/>
          </p:nvPr>
        </p:nvSpPr>
        <p:spPr/>
        <p:txBody>
          <a:bodyPr/>
          <a:lstStyle/>
          <a:p>
            <a:fld id="{D5ECAC60-590C-4109-8D79-6F97154F726D}" type="datetimeFigureOut">
              <a:rPr lang="en-US" smtClean="0"/>
              <a:t>4/21/2018</a:t>
            </a:fld>
            <a:endParaRPr lang="en-US"/>
          </a:p>
        </p:txBody>
      </p:sp>
      <p:sp>
        <p:nvSpPr>
          <p:cNvPr id="6" name="Footer Placeholder 5">
            <a:extLst>
              <a:ext uri="{FF2B5EF4-FFF2-40B4-BE49-F238E27FC236}">
                <a16:creationId xmlns:a16="http://schemas.microsoft.com/office/drawing/2014/main" id="{6EE75FF7-F160-44C1-8EC4-AA6238B1B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F6F04-F9F1-41CC-B327-056F3567ADDC}"/>
              </a:ext>
            </a:extLst>
          </p:cNvPr>
          <p:cNvSpPr>
            <a:spLocks noGrp="1"/>
          </p:cNvSpPr>
          <p:nvPr>
            <p:ph type="sldNum" sz="quarter" idx="12"/>
          </p:nvPr>
        </p:nvSpPr>
        <p:spPr/>
        <p:txBody>
          <a:bodyPr/>
          <a:lstStyle/>
          <a:p>
            <a:fld id="{18C30E6F-6C74-4175-9C02-C2603673239D}" type="slidenum">
              <a:rPr lang="en-US" smtClean="0"/>
              <a:t>‹#›</a:t>
            </a:fld>
            <a:endParaRPr lang="en-US"/>
          </a:p>
        </p:txBody>
      </p:sp>
    </p:spTree>
    <p:extLst>
      <p:ext uri="{BB962C8B-B14F-4D97-AF65-F5344CB8AC3E}">
        <p14:creationId xmlns:p14="http://schemas.microsoft.com/office/powerpoint/2010/main" val="60031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E62990-DAFE-4F67-A64F-57BDF8C7B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5E2CB-1EDB-4437-AA59-AFF70835F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6A6BF-9DFB-4E1E-B781-FDB841044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CAC60-590C-4109-8D79-6F97154F726D}" type="datetimeFigureOut">
              <a:rPr lang="en-US" smtClean="0"/>
              <a:t>4/21/2018</a:t>
            </a:fld>
            <a:endParaRPr lang="en-US"/>
          </a:p>
        </p:txBody>
      </p:sp>
      <p:sp>
        <p:nvSpPr>
          <p:cNvPr id="5" name="Footer Placeholder 4">
            <a:extLst>
              <a:ext uri="{FF2B5EF4-FFF2-40B4-BE49-F238E27FC236}">
                <a16:creationId xmlns:a16="http://schemas.microsoft.com/office/drawing/2014/main" id="{5AA9F1E0-1DD8-4AF4-A26B-359756BD8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61F5B-3175-4556-920D-12E9C8A40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30E6F-6C74-4175-9C02-C2603673239D}" type="slidenum">
              <a:rPr lang="en-US" smtClean="0"/>
              <a:t>‹#›</a:t>
            </a:fld>
            <a:endParaRPr lang="en-US"/>
          </a:p>
        </p:txBody>
      </p:sp>
    </p:spTree>
    <p:extLst>
      <p:ext uri="{BB962C8B-B14F-4D97-AF65-F5344CB8AC3E}">
        <p14:creationId xmlns:p14="http://schemas.microsoft.com/office/powerpoint/2010/main" val="54996699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803" r:id="rId12"/>
    <p:sldLayoutId id="2147483804" r:id="rId13"/>
    <p:sldLayoutId id="2147483805" r:id="rId14"/>
    <p:sldLayoutId id="2147483806" r:id="rId15"/>
    <p:sldLayoutId id="214748380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6475307"/>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3" name="TextBox 2"/>
          <p:cNvSpPr txBox="1"/>
          <p:nvPr userDrawn="1"/>
        </p:nvSpPr>
        <p:spPr>
          <a:xfrm>
            <a:off x="9894817" y="6533385"/>
            <a:ext cx="1991360" cy="256545"/>
          </a:xfrm>
          <a:prstGeom prst="rect">
            <a:avLst/>
          </a:prstGeom>
          <a:noFill/>
        </p:spPr>
        <p:txBody>
          <a:bodyPr wrap="square" lIns="91440" tIns="45720" rIns="91440" bIns="45720"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userDrawn="1"/>
        </p:nvSpPr>
        <p:spPr>
          <a:xfrm>
            <a:off x="1174079" y="6562319"/>
            <a:ext cx="3088640" cy="215444"/>
          </a:xfrm>
          <a:prstGeom prst="rect">
            <a:avLst/>
          </a:prstGeom>
          <a:noFill/>
        </p:spPr>
        <p:txBody>
          <a:bodyPr wrap="square" lIns="91440" tIns="45720" rIns="91440" bIns="45720" rtlCol="0">
            <a:spAutoFit/>
          </a:bodyPr>
          <a:lstStyle/>
          <a:p>
            <a:r>
              <a:rPr lang="en-US" sz="800" b="0" i="0" kern="0" spc="20" dirty="0">
                <a:solidFill>
                  <a:schemeClr val="accent1"/>
                </a:solidFill>
                <a:latin typeface="Trebuchet MS"/>
                <a:cs typeface="Trebuchet MS"/>
              </a:rPr>
              <a:t>CONFIDENTIAL</a:t>
            </a:r>
          </a:p>
        </p:txBody>
      </p:sp>
      <p:cxnSp>
        <p:nvCxnSpPr>
          <p:cNvPr id="5" name="Straight Connector 4"/>
          <p:cNvCxnSpPr/>
          <p:nvPr userDrawn="1"/>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09632" y="6575245"/>
            <a:ext cx="635000" cy="225889"/>
          </a:xfrm>
          <a:prstGeom prst="rect">
            <a:avLst/>
          </a:prstGeom>
        </p:spPr>
      </p:pic>
    </p:spTree>
    <p:extLst>
      <p:ext uri="{BB962C8B-B14F-4D97-AF65-F5344CB8AC3E}">
        <p14:creationId xmlns:p14="http://schemas.microsoft.com/office/powerpoint/2010/main" val="204559891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6" descr="lake_view.jpg">
            <a:extLst>
              <a:ext uri="{FF2B5EF4-FFF2-40B4-BE49-F238E27FC236}">
                <a16:creationId xmlns:a16="http://schemas.microsoft.com/office/drawing/2014/main" id="{80D7C339-6864-4A08-AA1E-EDD364AD9CE9}"/>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66A1FC3A-A0F9-4DFF-A32B-F2F88BEC49E9}"/>
              </a:ext>
            </a:extLst>
          </p:cNvPr>
          <p:cNvSpPr>
            <a:spLocks noGrp="1"/>
          </p:cNvSpPr>
          <p:nvPr>
            <p:ph type="ctrTitle"/>
          </p:nvPr>
        </p:nvSpPr>
        <p:spPr>
          <a:xfrm>
            <a:off x="2305050" y="4275138"/>
            <a:ext cx="9579769" cy="2387600"/>
          </a:xfrm>
        </p:spPr>
        <p:txBody>
          <a:bodyPr>
            <a:noAutofit/>
          </a:bodyPr>
          <a:lstStyle/>
          <a:p>
            <a:r>
              <a:rPr lang="en-US" sz="5400" b="1" i="1" dirty="0">
                <a:solidFill>
                  <a:schemeClr val="accent1">
                    <a:lumMod val="20000"/>
                    <a:lumOff val="80000"/>
                  </a:schemeClr>
                </a:solidFill>
                <a:effectLst/>
                <a:latin typeface="+mn-lt"/>
                <a:cs typeface="Angsana New" panose="020B0502040204020203" pitchFamily="18" charset="-34"/>
              </a:rPr>
              <a:t>Infrastructure as Code for Azure: </a:t>
            </a:r>
            <a:br>
              <a:rPr lang="en-US" sz="5400" b="1" i="1" dirty="0">
                <a:solidFill>
                  <a:schemeClr val="accent1">
                    <a:lumMod val="20000"/>
                    <a:lumOff val="80000"/>
                  </a:schemeClr>
                </a:solidFill>
                <a:effectLst/>
                <a:latin typeface="+mn-lt"/>
                <a:cs typeface="Angsana New" panose="020B0502040204020203" pitchFamily="18" charset="-34"/>
              </a:rPr>
            </a:br>
            <a:r>
              <a:rPr lang="en-US" sz="5400" b="1" i="1" dirty="0">
                <a:solidFill>
                  <a:schemeClr val="accent1">
                    <a:lumMod val="20000"/>
                    <a:lumOff val="80000"/>
                  </a:schemeClr>
                </a:solidFill>
                <a:effectLst/>
                <a:latin typeface="+mn-lt"/>
                <a:cs typeface="Angsana New" panose="020B0502040204020203" pitchFamily="18" charset="-34"/>
              </a:rPr>
              <a:t>ARM or Terraform?</a:t>
            </a:r>
            <a:br>
              <a:rPr lang="en-US" sz="5400" b="1" i="1" dirty="0">
                <a:solidFill>
                  <a:schemeClr val="accent1">
                    <a:lumMod val="20000"/>
                    <a:lumOff val="80000"/>
                  </a:schemeClr>
                </a:solidFill>
                <a:effectLst/>
                <a:latin typeface="+mn-lt"/>
                <a:cs typeface="Angsana New" panose="020B0502040204020203" pitchFamily="18" charset="-34"/>
              </a:rPr>
            </a:br>
            <a:endParaRPr lang="en-US" sz="5400" b="1" i="1" dirty="0">
              <a:solidFill>
                <a:schemeClr val="accent1">
                  <a:lumMod val="20000"/>
                  <a:lumOff val="80000"/>
                </a:schemeClr>
              </a:solidFill>
              <a:latin typeface="+mn-lt"/>
              <a:cs typeface="Angsana New" panose="020B0502040204020203" pitchFamily="18" charset="-34"/>
            </a:endParaRPr>
          </a:p>
        </p:txBody>
      </p:sp>
      <p:pic>
        <p:nvPicPr>
          <p:cNvPr id="1026" name="Picture 2" descr="https://lenadroid.github.io/posts/k8scluster/arm.png">
            <a:extLst>
              <a:ext uri="{FF2B5EF4-FFF2-40B4-BE49-F238E27FC236}">
                <a16:creationId xmlns:a16="http://schemas.microsoft.com/office/drawing/2014/main" id="{0485454A-8334-47B5-B38A-ACADEBFD8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3" y="1038224"/>
            <a:ext cx="2358885" cy="2362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terraform.io/assets/images/og-image-f5bbc98c.png">
            <a:extLst>
              <a:ext uri="{FF2B5EF4-FFF2-40B4-BE49-F238E27FC236}">
                <a16:creationId xmlns:a16="http://schemas.microsoft.com/office/drawing/2014/main" id="{21AF8274-D591-456D-BD59-175E4D13F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6278" y="1098579"/>
            <a:ext cx="2362193" cy="23621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vignette.wikia.nocookie.net/nickiminaj/images/6/64/Vs.png/revision/latest?cb=20130504020423">
            <a:extLst>
              <a:ext uri="{FF2B5EF4-FFF2-40B4-BE49-F238E27FC236}">
                <a16:creationId xmlns:a16="http://schemas.microsoft.com/office/drawing/2014/main" id="{CA3F47AB-8BC4-4B5F-AB08-0EECA0EAA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6101" y="1474813"/>
            <a:ext cx="2166934" cy="1838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workspot.com/wp-content/uploads/2016/03/Azure.png">
            <a:extLst>
              <a:ext uri="{FF2B5EF4-FFF2-40B4-BE49-F238E27FC236}">
                <a16:creationId xmlns:a16="http://schemas.microsoft.com/office/drawing/2014/main" id="{8355C7A8-0A1C-4E97-8762-82C4CB7F3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44" y="4806935"/>
            <a:ext cx="2362194" cy="236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44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90156272"/>
              </p:ext>
            </p:extLst>
          </p:nvPr>
        </p:nvGraphicFramePr>
        <p:xfrm>
          <a:off x="469901" y="1439334"/>
          <a:ext cx="11110385" cy="3634088"/>
        </p:xfrm>
        <a:graphic>
          <a:graphicData uri="http://schemas.openxmlformats.org/drawingml/2006/table">
            <a:tbl>
              <a:tblPr firstRow="1" bandRow="1">
                <a:tableStyleId>{0E3FDE45-AF77-4B5C-9715-49D594BDF05E}</a:tableStyleId>
              </a:tblPr>
              <a:tblGrid>
                <a:gridCol w="2220033">
                  <a:extLst>
                    <a:ext uri="{9D8B030D-6E8A-4147-A177-3AD203B41FA5}">
                      <a16:colId xmlns:a16="http://schemas.microsoft.com/office/drawing/2014/main" val="20000"/>
                    </a:ext>
                  </a:extLst>
                </a:gridCol>
                <a:gridCol w="1455938">
                  <a:extLst>
                    <a:ext uri="{9D8B030D-6E8A-4147-A177-3AD203B41FA5}">
                      <a16:colId xmlns:a16="http://schemas.microsoft.com/office/drawing/2014/main" val="20001"/>
                    </a:ext>
                  </a:extLst>
                </a:gridCol>
                <a:gridCol w="7434414">
                  <a:extLst>
                    <a:ext uri="{9D8B030D-6E8A-4147-A177-3AD203B41FA5}">
                      <a16:colId xmlns:a16="http://schemas.microsoft.com/office/drawing/2014/main" val="20002"/>
                    </a:ext>
                  </a:extLst>
                </a:gridCol>
              </a:tblGrid>
              <a:tr h="494453">
                <a:tc>
                  <a:txBody>
                    <a:bodyPr/>
                    <a:lstStyle/>
                    <a:p>
                      <a:r>
                        <a:rPr lang="en-US" sz="2400" dirty="0"/>
                        <a:t>Element</a:t>
                      </a:r>
                    </a:p>
                  </a:txBody>
                  <a:tcPr marL="121920" marR="121920" marT="60960" marB="60960"/>
                </a:tc>
                <a:tc>
                  <a:txBody>
                    <a:bodyPr/>
                    <a:lstStyle/>
                    <a:p>
                      <a:r>
                        <a:rPr lang="en-US" sz="2400" dirty="0"/>
                        <a:t>Required</a:t>
                      </a:r>
                    </a:p>
                  </a:txBody>
                  <a:tcPr marL="121920" marR="121920" marT="60960" marB="60960"/>
                </a:tc>
                <a:tc>
                  <a:txBody>
                    <a:bodyPr/>
                    <a:lstStyle/>
                    <a:p>
                      <a:r>
                        <a:rPr lang="en-US" sz="2400" dirty="0"/>
                        <a:t>Description</a:t>
                      </a:r>
                    </a:p>
                  </a:txBody>
                  <a:tcPr marL="121920" marR="121920" marT="60960" marB="60960"/>
                </a:tc>
                <a:extLst>
                  <a:ext uri="{0D108BD9-81ED-4DB2-BD59-A6C34878D82A}">
                    <a16:rowId xmlns:a16="http://schemas.microsoft.com/office/drawing/2014/main" val="10000"/>
                  </a:ext>
                </a:extLst>
              </a:tr>
              <a:tr h="667370">
                <a:tc>
                  <a:txBody>
                    <a:bodyPr/>
                    <a:lstStyle/>
                    <a:p>
                      <a:r>
                        <a:rPr lang="en-US" sz="2400" kern="1200" dirty="0">
                          <a:effectLst/>
                        </a:rPr>
                        <a:t>$schema</a:t>
                      </a:r>
                      <a:endParaRPr lang="en-US" sz="2400" dirty="0"/>
                    </a:p>
                  </a:txBody>
                  <a:tcPr marL="121920" marR="121920" marT="60960" marB="60960"/>
                </a:tc>
                <a:tc>
                  <a:txBody>
                    <a:bodyPr/>
                    <a:lstStyle/>
                    <a:p>
                      <a:r>
                        <a:rPr lang="en-US" sz="2400" dirty="0"/>
                        <a:t>Yes</a:t>
                      </a:r>
                    </a:p>
                  </a:txBody>
                  <a:tcPr marL="121920" marR="121920" marT="60960" marB="60960"/>
                </a:tc>
                <a:tc>
                  <a:txBody>
                    <a:bodyPr/>
                    <a:lstStyle/>
                    <a:p>
                      <a:r>
                        <a:rPr lang="en-US" sz="2400" kern="1200" dirty="0">
                          <a:effectLst/>
                        </a:rPr>
                        <a:t>Location of the JSON schema file.</a:t>
                      </a:r>
                      <a:endParaRPr lang="en-US" sz="2400" dirty="0"/>
                    </a:p>
                  </a:txBody>
                  <a:tcPr marL="121920" marR="121920" marT="60960" marB="60960"/>
                </a:tc>
                <a:extLst>
                  <a:ext uri="{0D108BD9-81ED-4DB2-BD59-A6C34878D82A}">
                    <a16:rowId xmlns:a16="http://schemas.microsoft.com/office/drawing/2014/main" val="10001"/>
                  </a:ext>
                </a:extLst>
              </a:tr>
              <a:tr h="494453">
                <a:tc>
                  <a:txBody>
                    <a:bodyPr/>
                    <a:lstStyle/>
                    <a:p>
                      <a:r>
                        <a:rPr lang="en-US" sz="2400" kern="1200" dirty="0">
                          <a:effectLst/>
                        </a:rPr>
                        <a:t>contentVersion</a:t>
                      </a:r>
                      <a:endParaRPr lang="en-US" sz="2400" dirty="0"/>
                    </a:p>
                  </a:txBody>
                  <a:tcPr marL="121920" marR="121920" marT="60960" marB="60960"/>
                </a:tc>
                <a:tc>
                  <a:txBody>
                    <a:bodyPr/>
                    <a:lstStyle/>
                    <a:p>
                      <a:r>
                        <a:rPr lang="en-US" sz="2400" dirty="0"/>
                        <a:t>Yes</a:t>
                      </a:r>
                    </a:p>
                  </a:txBody>
                  <a:tcPr marL="121920" marR="121920" marT="60960" marB="60960"/>
                </a:tc>
                <a:tc>
                  <a:txBody>
                    <a:bodyPr/>
                    <a:lstStyle/>
                    <a:p>
                      <a:r>
                        <a:rPr lang="en-US" sz="2400" b="0" i="0" kern="1200" dirty="0">
                          <a:solidFill>
                            <a:schemeClr val="tx1"/>
                          </a:solidFill>
                          <a:effectLst/>
                          <a:latin typeface="+mn-lt"/>
                          <a:ea typeface="+mn-ea"/>
                          <a:cs typeface="+mn-cs"/>
                        </a:rPr>
                        <a:t>Version of the template.</a:t>
                      </a:r>
                      <a:endParaRPr lang="en-US" sz="2400" dirty="0"/>
                    </a:p>
                  </a:txBody>
                  <a:tcPr marL="121920" marR="121920" marT="60960" marB="60960"/>
                </a:tc>
                <a:extLst>
                  <a:ext uri="{0D108BD9-81ED-4DB2-BD59-A6C34878D82A}">
                    <a16:rowId xmlns:a16="http://schemas.microsoft.com/office/drawing/2014/main" val="10002"/>
                  </a:ext>
                </a:extLst>
              </a:tr>
              <a:tr h="494453">
                <a:tc>
                  <a:txBody>
                    <a:bodyPr/>
                    <a:lstStyle/>
                    <a:p>
                      <a:r>
                        <a:rPr lang="en-US" sz="2400" kern="1200" dirty="0">
                          <a:effectLst/>
                        </a:rPr>
                        <a:t>parameters</a:t>
                      </a:r>
                      <a:endParaRPr lang="en-US" sz="2400" dirty="0"/>
                    </a:p>
                  </a:txBody>
                  <a:tcPr marL="121920" marR="121920" marT="60960" marB="60960"/>
                </a:tc>
                <a:tc>
                  <a:txBody>
                    <a:bodyPr/>
                    <a:lstStyle/>
                    <a:p>
                      <a:r>
                        <a:rPr lang="en-US" sz="2400" dirty="0"/>
                        <a:t>No</a:t>
                      </a:r>
                    </a:p>
                  </a:txBody>
                  <a:tcPr marL="121920" marR="121920" marT="60960" marB="60960"/>
                </a:tc>
                <a:tc>
                  <a:txBody>
                    <a:bodyPr/>
                    <a:lstStyle/>
                    <a:p>
                      <a:r>
                        <a:rPr lang="en-US" sz="2400" dirty="0"/>
                        <a:t>Values provided during deployment execution.</a:t>
                      </a:r>
                    </a:p>
                  </a:txBody>
                  <a:tcPr marL="121920" marR="121920" marT="60960" marB="60960"/>
                </a:tc>
                <a:extLst>
                  <a:ext uri="{0D108BD9-81ED-4DB2-BD59-A6C34878D82A}">
                    <a16:rowId xmlns:a16="http://schemas.microsoft.com/office/drawing/2014/main" val="10003"/>
                  </a:ext>
                </a:extLst>
              </a:tr>
              <a:tr h="494453">
                <a:tc>
                  <a:txBody>
                    <a:bodyPr/>
                    <a:lstStyle/>
                    <a:p>
                      <a:r>
                        <a:rPr lang="en-US" sz="2400" kern="1200" dirty="0">
                          <a:effectLst/>
                        </a:rPr>
                        <a:t>variables</a:t>
                      </a:r>
                      <a:endParaRPr lang="en-US" sz="2400" dirty="0"/>
                    </a:p>
                  </a:txBody>
                  <a:tcPr marL="121920" marR="121920" marT="60960" marB="60960"/>
                </a:tc>
                <a:tc>
                  <a:txBody>
                    <a:bodyPr/>
                    <a:lstStyle/>
                    <a:p>
                      <a:r>
                        <a:rPr lang="en-US" sz="2400" dirty="0"/>
                        <a:t>No</a:t>
                      </a:r>
                    </a:p>
                  </a:txBody>
                  <a:tcPr marL="121920" marR="121920" marT="60960" marB="60960"/>
                </a:tc>
                <a:tc>
                  <a:txBody>
                    <a:bodyPr/>
                    <a:lstStyle/>
                    <a:p>
                      <a:r>
                        <a:rPr lang="en-US" sz="2400" dirty="0"/>
                        <a:t>Internal</a:t>
                      </a:r>
                      <a:r>
                        <a:rPr lang="en-US" sz="2400" baseline="0" dirty="0"/>
                        <a:t> variables</a:t>
                      </a:r>
                      <a:endParaRPr lang="en-US" sz="2400" dirty="0"/>
                    </a:p>
                  </a:txBody>
                  <a:tcPr marL="121920" marR="121920" marT="60960" marB="60960"/>
                </a:tc>
                <a:extLst>
                  <a:ext uri="{0D108BD9-81ED-4DB2-BD59-A6C34878D82A}">
                    <a16:rowId xmlns:a16="http://schemas.microsoft.com/office/drawing/2014/main" val="10004"/>
                  </a:ext>
                </a:extLst>
              </a:tr>
              <a:tr h="494453">
                <a:tc>
                  <a:txBody>
                    <a:bodyPr/>
                    <a:lstStyle/>
                    <a:p>
                      <a:r>
                        <a:rPr lang="en-US" sz="2400" kern="1200" dirty="0">
                          <a:effectLst/>
                        </a:rPr>
                        <a:t>resources</a:t>
                      </a:r>
                      <a:endParaRPr lang="en-US" sz="2400" dirty="0"/>
                    </a:p>
                  </a:txBody>
                  <a:tcPr marL="121920" marR="121920" marT="60960" marB="60960"/>
                </a:tc>
                <a:tc>
                  <a:txBody>
                    <a:bodyPr/>
                    <a:lstStyle/>
                    <a:p>
                      <a:r>
                        <a:rPr lang="en-US" sz="2400" dirty="0"/>
                        <a:t>Yes</a:t>
                      </a:r>
                    </a:p>
                  </a:txBody>
                  <a:tcPr marL="121920" marR="121920" marT="60960" marB="60960"/>
                </a:tc>
                <a:tc>
                  <a:txBody>
                    <a:bodyPr/>
                    <a:lstStyle/>
                    <a:p>
                      <a:r>
                        <a:rPr lang="en-US" sz="2400" dirty="0"/>
                        <a:t>Azure services deployed or updated in</a:t>
                      </a:r>
                      <a:r>
                        <a:rPr lang="en-US" sz="2400" baseline="0" dirty="0"/>
                        <a:t> a resource group</a:t>
                      </a:r>
                      <a:endParaRPr lang="en-US" sz="2400" dirty="0"/>
                    </a:p>
                  </a:txBody>
                  <a:tcPr marL="121920" marR="121920" marT="60960" marB="60960"/>
                </a:tc>
                <a:extLst>
                  <a:ext uri="{0D108BD9-81ED-4DB2-BD59-A6C34878D82A}">
                    <a16:rowId xmlns:a16="http://schemas.microsoft.com/office/drawing/2014/main" val="10005"/>
                  </a:ext>
                </a:extLst>
              </a:tr>
              <a:tr h="494453">
                <a:tc>
                  <a:txBody>
                    <a:bodyPr/>
                    <a:lstStyle/>
                    <a:p>
                      <a:r>
                        <a:rPr lang="en-US" sz="2400" kern="1200" dirty="0">
                          <a:effectLst/>
                        </a:rPr>
                        <a:t>outputs</a:t>
                      </a:r>
                      <a:endParaRPr lang="en-US" sz="2400" dirty="0"/>
                    </a:p>
                  </a:txBody>
                  <a:tcPr marL="121920" marR="121920" marT="60960" marB="60960"/>
                </a:tc>
                <a:tc>
                  <a:txBody>
                    <a:bodyPr/>
                    <a:lstStyle/>
                    <a:p>
                      <a:r>
                        <a:rPr lang="en-US" sz="2400" dirty="0"/>
                        <a:t>No</a:t>
                      </a:r>
                    </a:p>
                  </a:txBody>
                  <a:tcPr marL="121920" marR="121920" marT="60960" marB="60960"/>
                </a:tc>
                <a:tc>
                  <a:txBody>
                    <a:bodyPr/>
                    <a:lstStyle/>
                    <a:p>
                      <a:r>
                        <a:rPr lang="en-US" sz="2400" kern="1200" dirty="0">
                          <a:effectLst/>
                        </a:rPr>
                        <a:t>Values that are returned after deployment</a:t>
                      </a:r>
                      <a:endParaRPr lang="en-US" sz="2400" dirty="0"/>
                    </a:p>
                  </a:txBody>
                  <a:tcPr marL="121920" marR="121920" marT="60960" marB="60960"/>
                </a:tc>
                <a:extLst>
                  <a:ext uri="{0D108BD9-81ED-4DB2-BD59-A6C34878D82A}">
                    <a16:rowId xmlns:a16="http://schemas.microsoft.com/office/drawing/2014/main" val="10006"/>
                  </a:ext>
                </a:extLst>
              </a:tr>
            </a:tbl>
          </a:graphicData>
        </a:graphic>
      </p:graphicFrame>
      <p:sp>
        <p:nvSpPr>
          <p:cNvPr id="3" name="Text Placeholder 2"/>
          <p:cNvSpPr>
            <a:spLocks noGrp="1"/>
          </p:cNvSpPr>
          <p:nvPr>
            <p:ph type="body" sz="quarter" idx="10"/>
          </p:nvPr>
        </p:nvSpPr>
        <p:spPr/>
        <p:txBody>
          <a:bodyPr/>
          <a:lstStyle/>
          <a:p>
            <a:r>
              <a:rPr lang="en-US" dirty="0"/>
              <a:t>EASY PROVISIONING - RESOURCE TEMPLATE</a:t>
            </a:r>
          </a:p>
        </p:txBody>
      </p:sp>
    </p:spTree>
    <p:extLst>
      <p:ext uri="{BB962C8B-B14F-4D97-AF65-F5344CB8AC3E}">
        <p14:creationId xmlns:p14="http://schemas.microsoft.com/office/powerpoint/2010/main" val="48821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22040561"/>
              </p:ext>
            </p:extLst>
          </p:nvPr>
        </p:nvGraphicFramePr>
        <p:xfrm>
          <a:off x="469901" y="1439334"/>
          <a:ext cx="11141076" cy="3461171"/>
        </p:xfrm>
        <a:graphic>
          <a:graphicData uri="http://schemas.openxmlformats.org/drawingml/2006/table">
            <a:tbl>
              <a:tblPr firstRow="1" bandRow="1">
                <a:tableStyleId>{0E3FDE45-AF77-4B5C-9715-49D594BDF05E}</a:tableStyleId>
              </a:tblPr>
              <a:tblGrid>
                <a:gridCol w="1987551">
                  <a:extLst>
                    <a:ext uri="{9D8B030D-6E8A-4147-A177-3AD203B41FA5}">
                      <a16:colId xmlns:a16="http://schemas.microsoft.com/office/drawing/2014/main" val="20000"/>
                    </a:ext>
                  </a:extLst>
                </a:gridCol>
                <a:gridCol w="9153525">
                  <a:extLst>
                    <a:ext uri="{9D8B030D-6E8A-4147-A177-3AD203B41FA5}">
                      <a16:colId xmlns:a16="http://schemas.microsoft.com/office/drawing/2014/main" val="20001"/>
                    </a:ext>
                  </a:extLst>
                </a:gridCol>
              </a:tblGrid>
              <a:tr h="494453">
                <a:tc>
                  <a:txBody>
                    <a:bodyPr/>
                    <a:lstStyle/>
                    <a:p>
                      <a:r>
                        <a:rPr lang="en-US" sz="2400" dirty="0"/>
                        <a:t>Function</a:t>
                      </a:r>
                    </a:p>
                  </a:txBody>
                  <a:tcPr marL="121920" marR="121920" marT="60960" marB="60960"/>
                </a:tc>
                <a:tc>
                  <a:txBody>
                    <a:bodyPr/>
                    <a:lstStyle/>
                    <a:p>
                      <a:r>
                        <a:rPr lang="en-US" sz="2400" dirty="0"/>
                        <a:t>Syntax</a:t>
                      </a:r>
                    </a:p>
                  </a:txBody>
                  <a:tcPr marL="121920" marR="121920" marT="60960" marB="60960"/>
                </a:tc>
                <a:extLst>
                  <a:ext uri="{0D108BD9-81ED-4DB2-BD59-A6C34878D82A}">
                    <a16:rowId xmlns:a16="http://schemas.microsoft.com/office/drawing/2014/main" val="10000"/>
                  </a:ext>
                </a:extLst>
              </a:tr>
              <a:tr h="494453">
                <a:tc>
                  <a:txBody>
                    <a:bodyPr/>
                    <a:lstStyle/>
                    <a:p>
                      <a:r>
                        <a:rPr lang="en-US" sz="2400" dirty="0"/>
                        <a:t>concat</a:t>
                      </a:r>
                    </a:p>
                  </a:txBody>
                  <a:tcPr marL="121920" marR="121920" marT="60960" marB="60960"/>
                </a:tc>
                <a:tc>
                  <a:txBody>
                    <a:bodyPr/>
                    <a:lstStyle/>
                    <a:p>
                      <a:r>
                        <a:rPr lang="en-US" sz="2400" dirty="0"/>
                        <a:t>concat (arg1, arg2, arg3, ...)</a:t>
                      </a:r>
                    </a:p>
                  </a:txBody>
                  <a:tcPr marL="121920" marR="121920" marT="60960" marB="60960"/>
                </a:tc>
                <a:extLst>
                  <a:ext uri="{0D108BD9-81ED-4DB2-BD59-A6C34878D82A}">
                    <a16:rowId xmlns:a16="http://schemas.microsoft.com/office/drawing/2014/main" val="10001"/>
                  </a:ext>
                </a:extLst>
              </a:tr>
              <a:tr h="494453">
                <a:tc>
                  <a:txBody>
                    <a:bodyPr/>
                    <a:lstStyle/>
                    <a:p>
                      <a:r>
                        <a:rPr lang="en-US" sz="2400" dirty="0"/>
                        <a:t>replace</a:t>
                      </a:r>
                    </a:p>
                  </a:txBody>
                  <a:tcPr marL="121920" marR="121920" marT="60960" marB="60960"/>
                </a:tc>
                <a:tc>
                  <a:txBody>
                    <a:bodyPr/>
                    <a:lstStyle/>
                    <a:p>
                      <a:r>
                        <a:rPr lang="en-US" sz="2400" dirty="0"/>
                        <a:t>replace(originalString, oldCharacter, newCharacter)</a:t>
                      </a:r>
                    </a:p>
                  </a:txBody>
                  <a:tcPr marL="121920" marR="121920" marT="60960" marB="60960"/>
                </a:tc>
                <a:extLst>
                  <a:ext uri="{0D108BD9-81ED-4DB2-BD59-A6C34878D82A}">
                    <a16:rowId xmlns:a16="http://schemas.microsoft.com/office/drawing/2014/main" val="10002"/>
                  </a:ext>
                </a:extLst>
              </a:tr>
              <a:tr h="49445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base64</a:t>
                      </a:r>
                    </a:p>
                  </a:txBody>
                  <a:tcPr marL="121920" marR="121920" marT="60960" marB="60960"/>
                </a:tc>
                <a:tc>
                  <a:txBody>
                    <a:bodyPr/>
                    <a:lstStyle/>
                    <a:p>
                      <a:r>
                        <a:rPr lang="en-US" sz="2400" dirty="0"/>
                        <a:t>base64 (inputString)</a:t>
                      </a:r>
                    </a:p>
                  </a:txBody>
                  <a:tcPr marL="121920" marR="121920" marT="60960" marB="60960"/>
                </a:tc>
                <a:extLst>
                  <a:ext uri="{0D108BD9-81ED-4DB2-BD59-A6C34878D82A}">
                    <a16:rowId xmlns:a16="http://schemas.microsoft.com/office/drawing/2014/main" val="10003"/>
                  </a:ext>
                </a:extLst>
              </a:tr>
              <a:tr h="49445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padLeft</a:t>
                      </a:r>
                    </a:p>
                  </a:txBody>
                  <a:tcPr marL="121920" marR="121920" marT="60960" marB="60960"/>
                </a:tc>
                <a:tc>
                  <a:txBody>
                    <a:bodyPr/>
                    <a:lstStyle/>
                    <a:p>
                      <a:r>
                        <a:rPr lang="en-US" sz="2400" dirty="0"/>
                        <a:t>padLeft(stringToPad, totalLength, paddingCharacter)</a:t>
                      </a:r>
                    </a:p>
                  </a:txBody>
                  <a:tcPr marL="121920" marR="121920" marT="60960" marB="60960"/>
                </a:tc>
                <a:extLst>
                  <a:ext uri="{0D108BD9-81ED-4DB2-BD59-A6C34878D82A}">
                    <a16:rowId xmlns:a16="http://schemas.microsoft.com/office/drawing/2014/main" val="10004"/>
                  </a:ext>
                </a:extLst>
              </a:tr>
              <a:tr h="49445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toLower</a:t>
                      </a:r>
                    </a:p>
                  </a:txBody>
                  <a:tcPr marL="121920" marR="121920" marT="60960" marB="60960"/>
                </a:tc>
                <a:tc>
                  <a:txBody>
                    <a:bodyPr/>
                    <a:lstStyle/>
                    <a:p>
                      <a:r>
                        <a:rPr lang="en-US" sz="2400" dirty="0"/>
                        <a:t>toLower(stringToChange)</a:t>
                      </a:r>
                    </a:p>
                  </a:txBody>
                  <a:tcPr marL="121920" marR="121920" marT="60960" marB="60960"/>
                </a:tc>
                <a:extLst>
                  <a:ext uri="{0D108BD9-81ED-4DB2-BD59-A6C34878D82A}">
                    <a16:rowId xmlns:a16="http://schemas.microsoft.com/office/drawing/2014/main" val="10005"/>
                  </a:ext>
                </a:extLst>
              </a:tr>
              <a:tr h="49445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toUpper</a:t>
                      </a:r>
                    </a:p>
                  </a:txBody>
                  <a:tcPr marL="121920" marR="121920" marT="60960" marB="60960"/>
                </a:tc>
                <a:tc>
                  <a:txBody>
                    <a:bodyPr/>
                    <a:lstStyle/>
                    <a:p>
                      <a:r>
                        <a:rPr lang="en-US" sz="2400" dirty="0"/>
                        <a:t>toUpper(stringToChange)</a:t>
                      </a:r>
                    </a:p>
                  </a:txBody>
                  <a:tcPr marL="121920" marR="121920" marT="60960" marB="60960"/>
                </a:tc>
                <a:extLst>
                  <a:ext uri="{0D108BD9-81ED-4DB2-BD59-A6C34878D82A}">
                    <a16:rowId xmlns:a16="http://schemas.microsoft.com/office/drawing/2014/main" val="10006"/>
                  </a:ext>
                </a:extLst>
              </a:tr>
            </a:tbl>
          </a:graphicData>
        </a:graphic>
      </p:graphicFrame>
      <p:sp>
        <p:nvSpPr>
          <p:cNvPr id="3" name="Text Placeholder 2"/>
          <p:cNvSpPr>
            <a:spLocks noGrp="1"/>
          </p:cNvSpPr>
          <p:nvPr>
            <p:ph type="body" sz="quarter" idx="10"/>
          </p:nvPr>
        </p:nvSpPr>
        <p:spPr/>
        <p:txBody>
          <a:bodyPr/>
          <a:lstStyle/>
          <a:p>
            <a:r>
              <a:rPr lang="en-US" dirty="0"/>
              <a:t>TEMPLATE EXPRESSION AND FUNCTIONS - STRINGS</a:t>
            </a:r>
          </a:p>
        </p:txBody>
      </p:sp>
    </p:spTree>
    <p:extLst>
      <p:ext uri="{BB962C8B-B14F-4D97-AF65-F5344CB8AC3E}">
        <p14:creationId xmlns:p14="http://schemas.microsoft.com/office/powerpoint/2010/main" val="345802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809952287"/>
              </p:ext>
            </p:extLst>
          </p:nvPr>
        </p:nvGraphicFramePr>
        <p:xfrm>
          <a:off x="335280" y="1042416"/>
          <a:ext cx="11521440" cy="7094504"/>
        </p:xfrm>
        <a:graphic>
          <a:graphicData uri="http://schemas.openxmlformats.org/drawingml/2006/table">
            <a:tbl>
              <a:tblPr firstRow="1" bandRow="1">
                <a:tableStyleId>{0E3FDE45-AF77-4B5C-9715-49D594BDF05E}</a:tableStyleId>
              </a:tblPr>
              <a:tblGrid>
                <a:gridCol w="2424511">
                  <a:extLst>
                    <a:ext uri="{9D8B030D-6E8A-4147-A177-3AD203B41FA5}">
                      <a16:colId xmlns:a16="http://schemas.microsoft.com/office/drawing/2014/main" val="20000"/>
                    </a:ext>
                  </a:extLst>
                </a:gridCol>
                <a:gridCol w="3649770">
                  <a:extLst>
                    <a:ext uri="{9D8B030D-6E8A-4147-A177-3AD203B41FA5}">
                      <a16:colId xmlns:a16="http://schemas.microsoft.com/office/drawing/2014/main" val="20001"/>
                    </a:ext>
                  </a:extLst>
                </a:gridCol>
                <a:gridCol w="5447159">
                  <a:extLst>
                    <a:ext uri="{9D8B030D-6E8A-4147-A177-3AD203B41FA5}">
                      <a16:colId xmlns:a16="http://schemas.microsoft.com/office/drawing/2014/main" val="20002"/>
                    </a:ext>
                  </a:extLst>
                </a:gridCol>
              </a:tblGrid>
              <a:tr h="510824">
                <a:tc>
                  <a:txBody>
                    <a:bodyPr/>
                    <a:lstStyle/>
                    <a:p>
                      <a:r>
                        <a:rPr lang="en-US" sz="2400" dirty="0"/>
                        <a:t>Function</a:t>
                      </a:r>
                    </a:p>
                  </a:txBody>
                  <a:tcPr marL="121920" marR="121920" marT="60960" marB="60960"/>
                </a:tc>
                <a:tc>
                  <a:txBody>
                    <a:bodyPr/>
                    <a:lstStyle/>
                    <a:p>
                      <a:r>
                        <a:rPr lang="en-US" sz="2400" dirty="0"/>
                        <a:t>Description</a:t>
                      </a:r>
                    </a:p>
                  </a:txBody>
                  <a:tcPr marL="121920" marR="121920" marT="60960" marB="60960"/>
                </a:tc>
                <a:tc>
                  <a:txBody>
                    <a:bodyPr/>
                    <a:lstStyle/>
                    <a:p>
                      <a:r>
                        <a:rPr lang="en-US" sz="2400" dirty="0"/>
                        <a:t>Syntax</a:t>
                      </a:r>
                    </a:p>
                  </a:txBody>
                  <a:tcPr marL="121920" marR="121920" marT="60960" marB="60960"/>
                </a:tc>
                <a:extLst>
                  <a:ext uri="{0D108BD9-81ED-4DB2-BD59-A6C34878D82A}">
                    <a16:rowId xmlns:a16="http://schemas.microsoft.com/office/drawing/2014/main" val="10000"/>
                  </a:ext>
                </a:extLst>
              </a:tr>
              <a:tr h="853440">
                <a:tc>
                  <a:txBody>
                    <a:bodyPr/>
                    <a:lstStyle/>
                    <a:p>
                      <a:r>
                        <a:rPr lang="en-US" sz="2400" dirty="0"/>
                        <a:t>listKeys</a:t>
                      </a:r>
                    </a:p>
                  </a:txBody>
                  <a:tcPr marL="121920" marR="121920" marT="60960" marB="60960"/>
                </a:tc>
                <a:tc>
                  <a:txBody>
                    <a:bodyPr/>
                    <a:lstStyle/>
                    <a:p>
                      <a:r>
                        <a:rPr lang="en-US" sz="2400" dirty="0"/>
                        <a:t>Returns the keys of a storage account.</a:t>
                      </a:r>
                    </a:p>
                  </a:txBody>
                  <a:tcPr marL="121920" marR="121920" marT="60960" marB="60960"/>
                </a:tc>
                <a:tc>
                  <a:txBody>
                    <a:bodyPr/>
                    <a:lstStyle/>
                    <a:p>
                      <a:r>
                        <a:rPr lang="en-US" sz="2400" dirty="0"/>
                        <a:t>listKeys (resourceName or resourceIdentifier, [apiVersion])</a:t>
                      </a:r>
                    </a:p>
                  </a:txBody>
                  <a:tcPr marL="121920" marR="121920" marT="60960" marB="60960"/>
                </a:tc>
                <a:extLst>
                  <a:ext uri="{0D108BD9-81ED-4DB2-BD59-A6C34878D82A}">
                    <a16:rowId xmlns:a16="http://schemas.microsoft.com/office/drawing/2014/main" val="10001"/>
                  </a:ext>
                </a:extLst>
              </a:tr>
              <a:tr h="85344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2400" dirty="0"/>
                        <a:t>reference</a:t>
                      </a:r>
                    </a:p>
                    <a:p>
                      <a:endParaRPr lang="en-US" sz="2400" dirty="0"/>
                    </a:p>
                  </a:txBody>
                  <a:tcPr marL="121920" marR="121920" marT="60960" marB="60960"/>
                </a:tc>
                <a:tc>
                  <a:txBody>
                    <a:bodyPr/>
                    <a:lstStyle/>
                    <a:p>
                      <a:r>
                        <a:rPr lang="en-US" sz="2400" dirty="0"/>
                        <a:t>Used in depends on section of resource</a:t>
                      </a:r>
                    </a:p>
                  </a:txBody>
                  <a:tcPr marL="121920" marR="121920" marT="60960" marB="60960"/>
                </a:tc>
                <a:tc>
                  <a:txBody>
                    <a:bodyPr/>
                    <a:lstStyle/>
                    <a:p>
                      <a:r>
                        <a:rPr lang="en-US" sz="2400" dirty="0"/>
                        <a:t>reference (resourceName or resourceIdentifier, [apiVersion])</a:t>
                      </a:r>
                    </a:p>
                  </a:txBody>
                  <a:tcPr marL="121920" marR="121920" marT="60960" marB="60960"/>
                </a:tc>
                <a:extLst>
                  <a:ext uri="{0D108BD9-81ED-4DB2-BD59-A6C34878D82A}">
                    <a16:rowId xmlns:a16="http://schemas.microsoft.com/office/drawing/2014/main" val="10002"/>
                  </a:ext>
                </a:extLst>
              </a:tr>
              <a:tr h="85344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2400" dirty="0"/>
                        <a:t>resourceGroup</a:t>
                      </a:r>
                    </a:p>
                  </a:txBody>
                  <a:tcPr marL="121920" marR="121920" marT="60960" marB="60960"/>
                </a:tc>
                <a:tc>
                  <a:txBody>
                    <a:bodyPr/>
                    <a:lstStyle/>
                    <a:p>
                      <a:r>
                        <a:rPr lang="en-US" sz="2400" dirty="0"/>
                        <a:t>Returns current resource group</a:t>
                      </a:r>
                    </a:p>
                  </a:txBody>
                  <a:tcPr marL="121920" marR="121920" marT="60960" marB="60960"/>
                </a:tc>
                <a:tc>
                  <a:txBody>
                    <a:bodyPr/>
                    <a:lstStyle/>
                    <a:p>
                      <a:r>
                        <a:rPr lang="en-US" sz="2400" dirty="0"/>
                        <a:t>resourceGroup()</a:t>
                      </a:r>
                    </a:p>
                  </a:txBody>
                  <a:tcPr marL="121920" marR="121920" marT="60960" marB="60960"/>
                </a:tc>
                <a:extLst>
                  <a:ext uri="{0D108BD9-81ED-4DB2-BD59-A6C34878D82A}">
                    <a16:rowId xmlns:a16="http://schemas.microsoft.com/office/drawing/2014/main" val="10003"/>
                  </a:ext>
                </a:extLst>
              </a:tr>
              <a:tr h="121920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2400" dirty="0"/>
                        <a:t>resourceId</a:t>
                      </a:r>
                    </a:p>
                  </a:txBody>
                  <a:tcPr marL="121920" marR="121920" marT="60960" marB="60960"/>
                </a:tc>
                <a:tc>
                  <a:txBody>
                    <a:bodyPr/>
                    <a:lstStyle/>
                    <a:p>
                      <a:r>
                        <a:rPr lang="en-US" sz="2400" dirty="0"/>
                        <a:t>Returns the unique identifier of a resource</a:t>
                      </a:r>
                    </a:p>
                  </a:txBody>
                  <a:tcPr marL="121920" marR="121920" marT="60960" marB="60960"/>
                </a:tc>
                <a:tc>
                  <a:txBody>
                    <a:bodyPr/>
                    <a:lstStyle/>
                    <a:p>
                      <a:r>
                        <a:rPr lang="en-US" sz="2400" dirty="0"/>
                        <a:t>resourceId ([resourceGroupName], resourceType, resourceName1, [resourceName2]...)</a:t>
                      </a:r>
                    </a:p>
                  </a:txBody>
                  <a:tcPr marL="121920" marR="121920" marT="60960" marB="60960"/>
                </a:tc>
                <a:extLst>
                  <a:ext uri="{0D108BD9-81ED-4DB2-BD59-A6C34878D82A}">
                    <a16:rowId xmlns:a16="http://schemas.microsoft.com/office/drawing/2014/main" val="10004"/>
                  </a:ext>
                </a:extLst>
              </a:tr>
              <a:tr h="510824">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2400" dirty="0"/>
                        <a:t>subscription</a:t>
                      </a:r>
                    </a:p>
                  </a:txBody>
                  <a:tcPr marL="121920" marR="121920" marT="60960" marB="60960"/>
                </a:tc>
                <a:tc>
                  <a:txBody>
                    <a:bodyPr/>
                    <a:lstStyle/>
                    <a:p>
                      <a:r>
                        <a:rPr lang="en-US" sz="2400" dirty="0"/>
                        <a:t>Returns subscription</a:t>
                      </a:r>
                      <a:r>
                        <a:rPr lang="en-US" sz="2400" baseline="0" dirty="0"/>
                        <a:t> details</a:t>
                      </a:r>
                      <a:endParaRPr lang="en-US" sz="2400" dirty="0"/>
                    </a:p>
                  </a:txBody>
                  <a:tcPr marL="121920" marR="121920" marT="60960" marB="60960"/>
                </a:tc>
                <a:tc>
                  <a:txBody>
                    <a:bodyPr/>
                    <a:lstStyle/>
                    <a:p>
                      <a:r>
                        <a:rPr lang="en-US" sz="2400" dirty="0"/>
                        <a:t>subscription()</a:t>
                      </a:r>
                    </a:p>
                  </a:txBody>
                  <a:tcPr marL="121920" marR="121920" marT="60960" marB="60960"/>
                </a:tc>
                <a:extLst>
                  <a:ext uri="{0D108BD9-81ED-4DB2-BD59-A6C34878D82A}">
                    <a16:rowId xmlns:a16="http://schemas.microsoft.com/office/drawing/2014/main" val="10005"/>
                  </a:ext>
                </a:extLst>
              </a:tr>
              <a:tr h="1950720">
                <a:tc gridSpan="3">
                  <a:txBody>
                    <a:bodyPr/>
                    <a:lstStyle/>
                    <a:p>
                      <a:pPr marL="0" marR="0" indent="0" algn="ctr" defTabSz="342900" rtl="0" eaLnBrk="1" fontAlgn="auto" latinLnBrk="0" hangingPunct="1">
                        <a:lnSpc>
                          <a:spcPct val="100000"/>
                        </a:lnSpc>
                        <a:spcBef>
                          <a:spcPts val="0"/>
                        </a:spcBef>
                        <a:spcAft>
                          <a:spcPts val="0"/>
                        </a:spcAft>
                        <a:buClrTx/>
                        <a:buSzTx/>
                        <a:buFontTx/>
                        <a:buNone/>
                        <a:tabLst/>
                        <a:defRPr/>
                      </a:pPr>
                      <a:endParaRPr lang="en-US" sz="2400" dirty="0"/>
                    </a:p>
                  </a:txBody>
                  <a:tcPr marL="121920" marR="121920" marT="60960" marB="6096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6"/>
                  </a:ext>
                </a:extLst>
              </a:tr>
            </a:tbl>
          </a:graphicData>
        </a:graphic>
      </p:graphicFrame>
      <p:sp>
        <p:nvSpPr>
          <p:cNvPr id="3" name="Text Placeholder 2"/>
          <p:cNvSpPr>
            <a:spLocks noGrp="1"/>
          </p:cNvSpPr>
          <p:nvPr>
            <p:ph type="body" sz="quarter" idx="10"/>
          </p:nvPr>
        </p:nvSpPr>
        <p:spPr/>
        <p:txBody>
          <a:bodyPr/>
          <a:lstStyle/>
          <a:p>
            <a:r>
              <a:rPr lang="en-US" dirty="0"/>
              <a:t>TEMPLATE EXPRESSION AND FUNCTIONS - OTHER</a:t>
            </a:r>
          </a:p>
        </p:txBody>
      </p:sp>
    </p:spTree>
    <p:extLst>
      <p:ext uri="{BB962C8B-B14F-4D97-AF65-F5344CB8AC3E}">
        <p14:creationId xmlns:p14="http://schemas.microsoft.com/office/powerpoint/2010/main" val="307944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4"/>
          </p:nvPr>
        </p:nvSpPr>
        <p:spPr>
          <a:xfrm>
            <a:off x="614566" y="861856"/>
            <a:ext cx="11138883" cy="678647"/>
          </a:xfrm>
        </p:spPr>
        <p:txBody>
          <a:bodyPr/>
          <a:lstStyle/>
          <a:p>
            <a:r>
              <a:rPr lang="en-US" sz="4400" b="1" dirty="0"/>
              <a:t>Deploying Infrastructure using ARM</a:t>
            </a:r>
            <a:endParaRPr lang="en-US" sz="4000" dirty="0"/>
          </a:p>
        </p:txBody>
      </p:sp>
      <p:sp>
        <p:nvSpPr>
          <p:cNvPr id="4" name="Text Placeholder 8">
            <a:extLst>
              <a:ext uri="{FF2B5EF4-FFF2-40B4-BE49-F238E27FC236}">
                <a16:creationId xmlns:a16="http://schemas.microsoft.com/office/drawing/2014/main" id="{160279D3-13F9-426F-AAB1-1ADE994628EB}"/>
              </a:ext>
            </a:extLst>
          </p:cNvPr>
          <p:cNvSpPr txBox="1">
            <a:spLocks/>
          </p:cNvSpPr>
          <p:nvPr/>
        </p:nvSpPr>
        <p:spPr>
          <a:xfrm>
            <a:off x="614566" y="1891504"/>
            <a:ext cx="1895391" cy="678647"/>
          </a:xfrm>
          <a:prstGeom prst="rect">
            <a:avLst/>
          </a:prstGeom>
          <a:solidFill>
            <a:schemeClr val="accent2"/>
          </a:solidFill>
        </p:spPr>
        <p:txBody>
          <a:bodyPr vert="horz" wrap="none" lIns="68580" tIns="34290" rIns="68580" bIns="34290" rtlCol="0">
            <a:sp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rgbClr val="FFFFFF"/>
                </a:solidFill>
                <a:latin typeface="Arial Black"/>
                <a:ea typeface="+mn-ea"/>
                <a:cs typeface="Arial Blac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b="1" dirty="0"/>
              <a:t>Demo</a:t>
            </a:r>
            <a:endParaRPr lang="en-US" sz="4000" dirty="0"/>
          </a:p>
        </p:txBody>
      </p:sp>
      <p:sp>
        <p:nvSpPr>
          <p:cNvPr id="8" name="Text Placeholder 8">
            <a:extLst>
              <a:ext uri="{FF2B5EF4-FFF2-40B4-BE49-F238E27FC236}">
                <a16:creationId xmlns:a16="http://schemas.microsoft.com/office/drawing/2014/main" id="{1FABE636-984E-4010-8975-7CDD2F302210}"/>
              </a:ext>
            </a:extLst>
          </p:cNvPr>
          <p:cNvSpPr txBox="1">
            <a:spLocks/>
          </p:cNvSpPr>
          <p:nvPr/>
        </p:nvSpPr>
        <p:spPr>
          <a:xfrm>
            <a:off x="109470" y="4961898"/>
            <a:ext cx="4859344" cy="512448"/>
          </a:xfrm>
          <a:prstGeom prst="rect">
            <a:avLst/>
          </a:prstGeom>
          <a:solidFill>
            <a:schemeClr val="accent2"/>
          </a:solidFill>
        </p:spPr>
        <p:txBody>
          <a:bodyPr vert="horz" wrap="none" lIns="68580" tIns="34290" rIns="68580" bIns="34290" rtlCol="0">
            <a:sp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rgbClr val="FFFFFF"/>
                </a:solidFill>
                <a:latin typeface="Arial Black"/>
                <a:ea typeface="+mn-ea"/>
                <a:cs typeface="Arial Blac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https://bit.ly/2EZch0b</a:t>
            </a:r>
          </a:p>
        </p:txBody>
      </p:sp>
      <p:sp>
        <p:nvSpPr>
          <p:cNvPr id="10" name="Text Placeholder 8">
            <a:extLst>
              <a:ext uri="{FF2B5EF4-FFF2-40B4-BE49-F238E27FC236}">
                <a16:creationId xmlns:a16="http://schemas.microsoft.com/office/drawing/2014/main" id="{EE5F7221-20A0-4BBA-BEE2-5A33FA0F1758}"/>
              </a:ext>
            </a:extLst>
          </p:cNvPr>
          <p:cNvSpPr txBox="1">
            <a:spLocks/>
          </p:cNvSpPr>
          <p:nvPr/>
        </p:nvSpPr>
        <p:spPr>
          <a:xfrm>
            <a:off x="109470" y="5739920"/>
            <a:ext cx="10030210" cy="512448"/>
          </a:xfrm>
          <a:prstGeom prst="rect">
            <a:avLst/>
          </a:prstGeom>
          <a:solidFill>
            <a:schemeClr val="accent2"/>
          </a:solidFill>
        </p:spPr>
        <p:txBody>
          <a:bodyPr vert="horz" wrap="square" lIns="68580" tIns="34290" rIns="68580" bIns="34290" rtlCol="0">
            <a:sp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rgbClr val="FFFFFF"/>
                </a:solidFill>
                <a:latin typeface="Arial Black"/>
                <a:ea typeface="+mn-ea"/>
                <a:cs typeface="Arial Blac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https://github.com/serhiiabanichev/GAB2018</a:t>
            </a:r>
            <a:endParaRPr lang="en-US" sz="2800" dirty="0"/>
          </a:p>
        </p:txBody>
      </p:sp>
      <p:sp>
        <p:nvSpPr>
          <p:cNvPr id="11" name="Text Placeholder 8">
            <a:extLst>
              <a:ext uri="{FF2B5EF4-FFF2-40B4-BE49-F238E27FC236}">
                <a16:creationId xmlns:a16="http://schemas.microsoft.com/office/drawing/2014/main" id="{40378B95-6C4F-4B05-BB57-E8161C0CFD70}"/>
              </a:ext>
            </a:extLst>
          </p:cNvPr>
          <p:cNvSpPr txBox="1">
            <a:spLocks/>
          </p:cNvSpPr>
          <p:nvPr/>
        </p:nvSpPr>
        <p:spPr>
          <a:xfrm>
            <a:off x="109470" y="4183876"/>
            <a:ext cx="1869743" cy="512448"/>
          </a:xfrm>
          <a:prstGeom prst="rect">
            <a:avLst/>
          </a:prstGeom>
          <a:solidFill>
            <a:schemeClr val="accent2"/>
          </a:solidFill>
        </p:spPr>
        <p:txBody>
          <a:bodyPr vert="horz" wrap="none" lIns="68580" tIns="34290" rIns="68580" bIns="34290" rtlCol="0">
            <a:sp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rgbClr val="FFFFFF"/>
                </a:solidFill>
                <a:latin typeface="Arial Black"/>
                <a:ea typeface="+mn-ea"/>
                <a:cs typeface="Arial Blac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Git URL</a:t>
            </a:r>
          </a:p>
        </p:txBody>
      </p:sp>
    </p:spTree>
    <p:extLst>
      <p:ext uri="{BB962C8B-B14F-4D97-AF65-F5344CB8AC3E}">
        <p14:creationId xmlns:p14="http://schemas.microsoft.com/office/powerpoint/2010/main" val="197395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277" descr="oct-2015-sel-26.jpg">
            <a:extLst>
              <a:ext uri="{FF2B5EF4-FFF2-40B4-BE49-F238E27FC236}">
                <a16:creationId xmlns:a16="http://schemas.microsoft.com/office/drawing/2014/main" id="{43A1B312-2C54-4818-9C01-219AF071394C}"/>
              </a:ext>
            </a:extLst>
          </p:cNvPr>
          <p:cNvPicPr preferRelativeResize="0"/>
          <p:nvPr/>
        </p:nvPicPr>
        <p:blipFill rotWithShape="1">
          <a:blip r:embed="rId3">
            <a:alphaModFix amt="20000"/>
          </a:blip>
          <a:srcRect/>
          <a:stretch/>
        </p:blipFill>
        <p:spPr>
          <a:xfrm>
            <a:off x="1" y="932688"/>
            <a:ext cx="12192000" cy="5925312"/>
          </a:xfrm>
          <a:prstGeom prst="rect">
            <a:avLst/>
          </a:prstGeom>
          <a:noFill/>
          <a:ln>
            <a:noFill/>
          </a:ln>
        </p:spPr>
      </p:pic>
      <p:sp>
        <p:nvSpPr>
          <p:cNvPr id="3" name="Text Placeholder 2"/>
          <p:cNvSpPr>
            <a:spLocks noGrp="1"/>
          </p:cNvSpPr>
          <p:nvPr>
            <p:ph type="body" sz="quarter" idx="10"/>
          </p:nvPr>
        </p:nvSpPr>
        <p:spPr/>
        <p:txBody>
          <a:bodyPr/>
          <a:lstStyle/>
          <a:p>
            <a:r>
              <a:rPr lang="en-US" dirty="0"/>
              <a:t>What is terraform</a:t>
            </a:r>
          </a:p>
        </p:txBody>
      </p:sp>
      <p:sp>
        <p:nvSpPr>
          <p:cNvPr id="4" name="Content Placeholder 3">
            <a:extLst>
              <a:ext uri="{FF2B5EF4-FFF2-40B4-BE49-F238E27FC236}">
                <a16:creationId xmlns:a16="http://schemas.microsoft.com/office/drawing/2014/main" id="{98159467-A6CA-437F-BED0-E3762AF945A2}"/>
              </a:ext>
            </a:extLst>
          </p:cNvPr>
          <p:cNvSpPr>
            <a:spLocks noGrp="1"/>
          </p:cNvSpPr>
          <p:nvPr>
            <p:ph idx="1"/>
          </p:nvPr>
        </p:nvSpPr>
        <p:spPr/>
        <p:txBody>
          <a:bodyPr/>
          <a:lstStyle/>
          <a:p>
            <a:pPr marL="0" indent="0" algn="just">
              <a:lnSpc>
                <a:spcPct val="100000"/>
              </a:lnSpc>
              <a:buNone/>
            </a:pPr>
            <a:r>
              <a:rPr lang="en-US" sz="2800" dirty="0"/>
              <a:t>	Terraform is a tool for building, changing, and versioning infrastructure safely and efficiently. Terraform can manage existing and popular service providers as well as custom in-house solutions.</a:t>
            </a:r>
          </a:p>
          <a:p>
            <a:pPr marL="0" indent="0" algn="just">
              <a:lnSpc>
                <a:spcPct val="100000"/>
              </a:lnSpc>
              <a:buNone/>
            </a:pPr>
            <a:r>
              <a:rPr lang="en-US" sz="2800" dirty="0"/>
              <a:t>	Configuration files describe to Terraform the components needed to run a single application or your entire datacenter.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p:txBody>
      </p:sp>
      <p:pic>
        <p:nvPicPr>
          <p:cNvPr id="7" name="Picture 4" descr="https://www.terraform.io/assets/images/og-image-f5bbc98c.png">
            <a:extLst>
              <a:ext uri="{FF2B5EF4-FFF2-40B4-BE49-F238E27FC236}">
                <a16:creationId xmlns:a16="http://schemas.microsoft.com/office/drawing/2014/main" id="{65071380-9C75-40B7-A02F-E0245B437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940" y="0"/>
            <a:ext cx="932688" cy="93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277" descr="oct-2015-sel-26.jpg">
            <a:extLst>
              <a:ext uri="{FF2B5EF4-FFF2-40B4-BE49-F238E27FC236}">
                <a16:creationId xmlns:a16="http://schemas.microsoft.com/office/drawing/2014/main" id="{43A1B312-2C54-4818-9C01-219AF071394C}"/>
              </a:ext>
            </a:extLst>
          </p:cNvPr>
          <p:cNvPicPr preferRelativeResize="0"/>
          <p:nvPr/>
        </p:nvPicPr>
        <p:blipFill rotWithShape="1">
          <a:blip r:embed="rId3">
            <a:alphaModFix amt="20000"/>
          </a:blip>
          <a:srcRect/>
          <a:stretch/>
        </p:blipFill>
        <p:spPr>
          <a:xfrm>
            <a:off x="151149" y="916246"/>
            <a:ext cx="12192000" cy="5925312"/>
          </a:xfrm>
          <a:prstGeom prst="rect">
            <a:avLst/>
          </a:prstGeom>
          <a:noFill/>
          <a:ln>
            <a:noFill/>
          </a:ln>
        </p:spPr>
      </p:pic>
      <p:sp>
        <p:nvSpPr>
          <p:cNvPr id="3" name="Text Placeholder 2"/>
          <p:cNvSpPr>
            <a:spLocks noGrp="1"/>
          </p:cNvSpPr>
          <p:nvPr>
            <p:ph type="body" sz="quarter" idx="10"/>
          </p:nvPr>
        </p:nvSpPr>
        <p:spPr/>
        <p:txBody>
          <a:bodyPr>
            <a:normAutofit/>
          </a:bodyPr>
          <a:lstStyle/>
          <a:p>
            <a:r>
              <a:rPr lang="en-US" dirty="0"/>
              <a:t>Terraform lifecycle</a:t>
            </a:r>
          </a:p>
        </p:txBody>
      </p:sp>
      <p:pic>
        <p:nvPicPr>
          <p:cNvPr id="7" name="Picture 4" descr="https://www.terraform.io/assets/images/og-image-f5bbc98c.png">
            <a:extLst>
              <a:ext uri="{FF2B5EF4-FFF2-40B4-BE49-F238E27FC236}">
                <a16:creationId xmlns:a16="http://schemas.microsoft.com/office/drawing/2014/main" id="{65071380-9C75-40B7-A02F-E0245B437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940" y="0"/>
            <a:ext cx="932688" cy="9326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AEC7F3F-0227-4816-AEEB-76324439D12D}"/>
              </a:ext>
            </a:extLst>
          </p:cNvPr>
          <p:cNvSpPr/>
          <p:nvPr/>
        </p:nvSpPr>
        <p:spPr bwMode="auto">
          <a:xfrm flipV="1">
            <a:off x="2127054" y="4501609"/>
            <a:ext cx="7452000" cy="720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AEA9E348-87C8-4B54-A235-02DF9251B906}"/>
              </a:ext>
            </a:extLst>
          </p:cNvPr>
          <p:cNvSpPr/>
          <p:nvPr/>
        </p:nvSpPr>
        <p:spPr bwMode="auto">
          <a:xfrm flipV="1">
            <a:off x="8832849" y="4499671"/>
            <a:ext cx="917757" cy="85027"/>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6BCBD79E-A8E0-4E25-BA47-9260A1E28C22}"/>
              </a:ext>
            </a:extLst>
          </p:cNvPr>
          <p:cNvSpPr/>
          <p:nvPr/>
        </p:nvSpPr>
        <p:spPr bwMode="auto">
          <a:xfrm flipV="1">
            <a:off x="7370234" y="4499674"/>
            <a:ext cx="1119716" cy="85025"/>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586A0F51-5B62-42D3-BE85-FF75D0021D23}"/>
              </a:ext>
            </a:extLst>
          </p:cNvPr>
          <p:cNvSpPr/>
          <p:nvPr/>
        </p:nvSpPr>
        <p:spPr bwMode="auto">
          <a:xfrm flipV="1">
            <a:off x="5643034" y="4499674"/>
            <a:ext cx="1367366" cy="85025"/>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7F227B89-1F76-40E3-9C2F-07D2BB5FEEDC}"/>
              </a:ext>
            </a:extLst>
          </p:cNvPr>
          <p:cNvSpPr/>
          <p:nvPr/>
        </p:nvSpPr>
        <p:spPr bwMode="auto">
          <a:xfrm flipV="1">
            <a:off x="3966634" y="4499674"/>
            <a:ext cx="1341966" cy="85025"/>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38D1EED6-4902-4CFD-A1B4-AF91425EC9AF}"/>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39192" y="2282078"/>
            <a:ext cx="4449971" cy="4450143"/>
          </a:xfrm>
          <a:prstGeom prst="rect">
            <a:avLst/>
          </a:prstGeom>
        </p:spPr>
      </p:pic>
      <p:sp>
        <p:nvSpPr>
          <p:cNvPr id="16" name="Freeform 11">
            <a:extLst>
              <a:ext uri="{FF2B5EF4-FFF2-40B4-BE49-F238E27FC236}">
                <a16:creationId xmlns:a16="http://schemas.microsoft.com/office/drawing/2014/main" id="{5E90D192-3B31-4CC8-BD01-038D8CC9E481}"/>
              </a:ext>
            </a:extLst>
          </p:cNvPr>
          <p:cNvSpPr>
            <a:spLocks/>
          </p:cNvSpPr>
          <p:nvPr/>
        </p:nvSpPr>
        <p:spPr bwMode="auto">
          <a:xfrm>
            <a:off x="-14261" y="45067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7" name="Rectangle 16">
            <a:extLst>
              <a:ext uri="{FF2B5EF4-FFF2-40B4-BE49-F238E27FC236}">
                <a16:creationId xmlns:a16="http://schemas.microsoft.com/office/drawing/2014/main" id="{08546F45-812C-4B1A-9F47-CA8231D8F908}"/>
              </a:ext>
            </a:extLst>
          </p:cNvPr>
          <p:cNvSpPr/>
          <p:nvPr/>
        </p:nvSpPr>
        <p:spPr bwMode="auto">
          <a:xfrm flipV="1">
            <a:off x="2461684" y="4499675"/>
            <a:ext cx="1176866" cy="85024"/>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33C19A65-62E9-484E-9E5F-A3B0761207D9}"/>
              </a:ext>
            </a:extLst>
          </p:cNvPr>
          <p:cNvGrpSpPr/>
          <p:nvPr/>
        </p:nvGrpSpPr>
        <p:grpSpPr>
          <a:xfrm>
            <a:off x="6219813" y="2811462"/>
            <a:ext cx="1901202" cy="1701457"/>
            <a:chOff x="5701653" y="2798762"/>
            <a:chExt cx="1901202" cy="1701457"/>
          </a:xfrm>
        </p:grpSpPr>
        <p:pic>
          <p:nvPicPr>
            <p:cNvPr id="19" name="Picture 18">
              <a:extLst>
                <a:ext uri="{FF2B5EF4-FFF2-40B4-BE49-F238E27FC236}">
                  <a16:creationId xmlns:a16="http://schemas.microsoft.com/office/drawing/2014/main" id="{85A7B3AA-3EAD-4506-9549-4958D5FBC4CD}"/>
                </a:ext>
              </a:extLst>
            </p:cNvPr>
            <p:cNvPicPr>
              <a:picLocks noChangeAspect="1"/>
            </p:cNvPicPr>
            <p:nvPr/>
          </p:nvPicPr>
          <p:blipFill>
            <a:blip r:embed="rId6"/>
            <a:stretch>
              <a:fillRect/>
            </a:stretch>
          </p:blipFill>
          <p:spPr>
            <a:xfrm>
              <a:off x="6030454" y="3700379"/>
              <a:ext cx="1293456" cy="799840"/>
            </a:xfrm>
            <a:prstGeom prst="rect">
              <a:avLst/>
            </a:prstGeom>
          </p:spPr>
        </p:pic>
        <p:sp>
          <p:nvSpPr>
            <p:cNvPr id="20" name="Freeform 95">
              <a:extLst>
                <a:ext uri="{FF2B5EF4-FFF2-40B4-BE49-F238E27FC236}">
                  <a16:creationId xmlns:a16="http://schemas.microsoft.com/office/drawing/2014/main" id="{0B7645AB-7A63-471F-BBC2-F471715920EF}"/>
                </a:ext>
              </a:extLst>
            </p:cNvPr>
            <p:cNvSpPr>
              <a:spLocks/>
            </p:cNvSpPr>
            <p:nvPr/>
          </p:nvSpPr>
          <p:spPr bwMode="auto">
            <a:xfrm flipH="1">
              <a:off x="5701653" y="2798762"/>
              <a:ext cx="1426107" cy="92614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0C0">
                <a:alpha val="27000"/>
              </a:srgbClr>
            </a:solidFill>
            <a:ln>
              <a:noFill/>
            </a:ln>
            <a:extLst/>
          </p:spPr>
          <p:txBody>
            <a:bodyPr vert="horz" wrap="square" lIns="93247" tIns="46623" rIns="93247" bIns="46623" numCol="1" anchor="t" anchorCtr="0" compatLnSpc="1">
              <a:prstTxWarp prst="textNoShape">
                <a:avLst/>
              </a:prstTxWarp>
            </a:bodyPr>
            <a:lstStyle/>
            <a:p>
              <a:pPr defTabSz="932418">
                <a:defRPr/>
              </a:pPr>
              <a:endParaRPr lang="en-US" sz="2800" kern="0">
                <a:solidFill>
                  <a:srgbClr val="000000"/>
                </a:solidFill>
              </a:endParaRPr>
            </a:p>
          </p:txBody>
        </p:sp>
        <p:sp>
          <p:nvSpPr>
            <p:cNvPr id="21" name="Freeform 95">
              <a:extLst>
                <a:ext uri="{FF2B5EF4-FFF2-40B4-BE49-F238E27FC236}">
                  <a16:creationId xmlns:a16="http://schemas.microsoft.com/office/drawing/2014/main" id="{38D08321-54A1-44B3-B3D9-D2BD1209D0E2}"/>
                </a:ext>
              </a:extLst>
            </p:cNvPr>
            <p:cNvSpPr>
              <a:spLocks/>
            </p:cNvSpPr>
            <p:nvPr/>
          </p:nvSpPr>
          <p:spPr bwMode="auto">
            <a:xfrm flipH="1">
              <a:off x="6053201" y="2873073"/>
              <a:ext cx="1549654" cy="100637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3BDEF">
                <a:alpha val="9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800" kern="0">
                <a:solidFill>
                  <a:srgbClr val="505050"/>
                </a:solidFill>
              </a:endParaRPr>
            </a:p>
          </p:txBody>
        </p:sp>
        <p:sp>
          <p:nvSpPr>
            <p:cNvPr id="22" name="TextBox 21">
              <a:extLst>
                <a:ext uri="{FF2B5EF4-FFF2-40B4-BE49-F238E27FC236}">
                  <a16:creationId xmlns:a16="http://schemas.microsoft.com/office/drawing/2014/main" id="{7686788B-3D6D-4AF2-A999-FB9C71B98AEC}"/>
                </a:ext>
              </a:extLst>
            </p:cNvPr>
            <p:cNvSpPr txBox="1"/>
            <p:nvPr/>
          </p:nvSpPr>
          <p:spPr>
            <a:xfrm>
              <a:off x="6105351" y="3261854"/>
              <a:ext cx="1306581" cy="338554"/>
            </a:xfrm>
            <a:prstGeom prst="rect">
              <a:avLst/>
            </a:prstGeom>
            <a:noFill/>
          </p:spPr>
          <p:txBody>
            <a:bodyPr wrap="square" rtlCol="0">
              <a:spAutoFit/>
            </a:bodyPr>
            <a:lstStyle/>
            <a:p>
              <a:pPr algn="ctr">
                <a:defRPr/>
              </a:pPr>
              <a:r>
                <a:rPr lang="en-US" sz="1600" kern="0" dirty="0">
                  <a:solidFill>
                    <a:srgbClr val="FFFFFF"/>
                  </a:solidFill>
                  <a:latin typeface="Segoe UI Light"/>
                  <a:cs typeface="Arial" pitchFamily="34" charset="0"/>
                </a:rPr>
                <a:t>Azure</a:t>
              </a:r>
            </a:p>
          </p:txBody>
        </p:sp>
      </p:grpSp>
      <p:grpSp>
        <p:nvGrpSpPr>
          <p:cNvPr id="23" name="Group 22">
            <a:extLst>
              <a:ext uri="{FF2B5EF4-FFF2-40B4-BE49-F238E27FC236}">
                <a16:creationId xmlns:a16="http://schemas.microsoft.com/office/drawing/2014/main" id="{BAEEC178-0663-4A4F-A285-5F61A928A3CC}"/>
              </a:ext>
            </a:extLst>
          </p:cNvPr>
          <p:cNvGrpSpPr/>
          <p:nvPr/>
        </p:nvGrpSpPr>
        <p:grpSpPr>
          <a:xfrm>
            <a:off x="4529359" y="3008346"/>
            <a:ext cx="1868892" cy="1702699"/>
            <a:chOff x="3840480" y="3008346"/>
            <a:chExt cx="1868892" cy="1702699"/>
          </a:xfrm>
        </p:grpSpPr>
        <p:sp>
          <p:nvSpPr>
            <p:cNvPr id="24" name="TextBox 23">
              <a:extLst>
                <a:ext uri="{FF2B5EF4-FFF2-40B4-BE49-F238E27FC236}">
                  <a16:creationId xmlns:a16="http://schemas.microsoft.com/office/drawing/2014/main" id="{4C48EA67-E6C0-41BA-9A85-1B18993BBF16}"/>
                </a:ext>
              </a:extLst>
            </p:cNvPr>
            <p:cNvSpPr txBox="1"/>
            <p:nvPr/>
          </p:nvSpPr>
          <p:spPr>
            <a:xfrm>
              <a:off x="3840480" y="3008346"/>
              <a:ext cx="1868892" cy="584775"/>
            </a:xfrm>
            <a:prstGeom prst="rect">
              <a:avLst/>
            </a:prstGeom>
            <a:noFill/>
          </p:spPr>
          <p:txBody>
            <a:bodyPr wrap="square" rtlCol="0" anchor="ctr" anchorCtr="0">
              <a:spAutoFit/>
            </a:bodyPr>
            <a:lstStyle/>
            <a:p>
              <a:pPr algn="ctr">
                <a:defRPr/>
              </a:pPr>
              <a:r>
                <a:rPr lang="en-US" sz="1600" kern="0" dirty="0">
                  <a:gradFill>
                    <a:gsLst>
                      <a:gs pos="0">
                        <a:schemeClr val="accent1"/>
                      </a:gs>
                      <a:gs pos="100000">
                        <a:schemeClr val="accent1"/>
                      </a:gs>
                    </a:gsLst>
                  </a:gradFill>
                  <a:cs typeface="Arial" pitchFamily="34" charset="0"/>
                </a:rPr>
                <a:t>Plan </a:t>
              </a:r>
              <a:r>
                <a:rPr lang="mr-IN" sz="1600" kern="0" dirty="0">
                  <a:gradFill>
                    <a:gsLst>
                      <a:gs pos="0">
                        <a:schemeClr val="accent1"/>
                      </a:gs>
                      <a:gs pos="100000">
                        <a:schemeClr val="accent1"/>
                      </a:gs>
                    </a:gsLst>
                  </a:gradFill>
                  <a:cs typeface="Arial" pitchFamily="34" charset="0"/>
                </a:rPr>
                <a:t>–</a:t>
              </a:r>
              <a:r>
                <a:rPr lang="en-US" sz="1600" kern="0" dirty="0">
                  <a:gradFill>
                    <a:gsLst>
                      <a:gs pos="0">
                        <a:schemeClr val="accent1"/>
                      </a:gs>
                      <a:gs pos="100000">
                        <a:schemeClr val="accent1"/>
                      </a:gs>
                    </a:gsLst>
                  </a:gradFill>
                  <a:cs typeface="Arial" pitchFamily="34" charset="0"/>
                </a:rPr>
                <a:t> what will happen?</a:t>
              </a:r>
            </a:p>
          </p:txBody>
        </p:sp>
        <p:cxnSp>
          <p:nvCxnSpPr>
            <p:cNvPr id="25" name="Straight Connector 24">
              <a:extLst>
                <a:ext uri="{FF2B5EF4-FFF2-40B4-BE49-F238E27FC236}">
                  <a16:creationId xmlns:a16="http://schemas.microsoft.com/office/drawing/2014/main" id="{B53D985C-D205-4D64-B87F-03337A795B60}"/>
                </a:ext>
              </a:extLst>
            </p:cNvPr>
            <p:cNvCxnSpPr/>
            <p:nvPr/>
          </p:nvCxnSpPr>
          <p:spPr>
            <a:xfrm flipV="1">
              <a:off x="4774926" y="3726229"/>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7388789-CEF7-4A8E-A7DA-5DBAA18CFA9C}"/>
                </a:ext>
              </a:extLst>
            </p:cNvPr>
            <p:cNvSpPr/>
            <p:nvPr/>
          </p:nvSpPr>
          <p:spPr bwMode="auto">
            <a:xfrm>
              <a:off x="4592048"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644FF1EE-E774-4D8E-A8D9-50E48A8146EE}"/>
              </a:ext>
            </a:extLst>
          </p:cNvPr>
          <p:cNvGrpSpPr/>
          <p:nvPr/>
        </p:nvGrpSpPr>
        <p:grpSpPr>
          <a:xfrm>
            <a:off x="2696590" y="4345288"/>
            <a:ext cx="2202126" cy="1628029"/>
            <a:chOff x="2339395" y="4345288"/>
            <a:chExt cx="2202126" cy="1628029"/>
          </a:xfrm>
        </p:grpSpPr>
        <p:sp>
          <p:nvSpPr>
            <p:cNvPr id="28" name="TextBox 27">
              <a:extLst>
                <a:ext uri="{FF2B5EF4-FFF2-40B4-BE49-F238E27FC236}">
                  <a16:creationId xmlns:a16="http://schemas.microsoft.com/office/drawing/2014/main" id="{625BFC68-35FA-475C-AAA9-B9482AF8CB29}"/>
                </a:ext>
              </a:extLst>
            </p:cNvPr>
            <p:cNvSpPr txBox="1"/>
            <p:nvPr/>
          </p:nvSpPr>
          <p:spPr>
            <a:xfrm>
              <a:off x="2339395" y="5634763"/>
              <a:ext cx="2202126" cy="338554"/>
            </a:xfrm>
            <a:prstGeom prst="rect">
              <a:avLst/>
            </a:prstGeom>
            <a:noFill/>
          </p:spPr>
          <p:txBody>
            <a:bodyPr wrap="square" rtlCol="0" anchor="ctr" anchorCtr="0">
              <a:spAutoFit/>
            </a:bodyPr>
            <a:lstStyle/>
            <a:p>
              <a:pPr algn="ctr">
                <a:defRPr/>
              </a:pPr>
              <a:r>
                <a:rPr lang="en-US" sz="1600" kern="0" dirty="0">
                  <a:gradFill>
                    <a:gsLst>
                      <a:gs pos="0">
                        <a:schemeClr val="accent1"/>
                      </a:gs>
                      <a:gs pos="100000">
                        <a:schemeClr val="accent1"/>
                      </a:gs>
                    </a:gsLst>
                  </a:gradFill>
                  <a:cs typeface="Arial" pitchFamily="34" charset="0"/>
                </a:rPr>
                <a:t>Write </a:t>
              </a:r>
              <a:r>
                <a:rPr lang="en-US" sz="1600" kern="0" dirty="0" err="1">
                  <a:gradFill>
                    <a:gsLst>
                      <a:gs pos="0">
                        <a:schemeClr val="accent1"/>
                      </a:gs>
                      <a:gs pos="100000">
                        <a:schemeClr val="accent1"/>
                      </a:gs>
                    </a:gsLst>
                  </a:gradFill>
                  <a:cs typeface="Arial" pitchFamily="34" charset="0"/>
                </a:rPr>
                <a:t>IaaC</a:t>
              </a:r>
              <a:endParaRPr lang="en-US" sz="1600" kern="0" dirty="0">
                <a:gradFill>
                  <a:gsLst>
                    <a:gs pos="0">
                      <a:schemeClr val="accent1"/>
                    </a:gs>
                    <a:gs pos="100000">
                      <a:schemeClr val="accent1"/>
                    </a:gs>
                  </a:gsLst>
                </a:gradFill>
                <a:cs typeface="Arial" pitchFamily="34" charset="0"/>
              </a:endParaRPr>
            </a:p>
          </p:txBody>
        </p:sp>
        <p:cxnSp>
          <p:nvCxnSpPr>
            <p:cNvPr id="29" name="Straight Connector 28">
              <a:extLst>
                <a:ext uri="{FF2B5EF4-FFF2-40B4-BE49-F238E27FC236}">
                  <a16:creationId xmlns:a16="http://schemas.microsoft.com/office/drawing/2014/main" id="{9D04CA32-A490-4A0F-BAF5-A2604AFA7F72}"/>
                </a:ext>
              </a:extLst>
            </p:cNvPr>
            <p:cNvCxnSpPr/>
            <p:nvPr/>
          </p:nvCxnSpPr>
          <p:spPr>
            <a:xfrm>
              <a:off x="3440458" y="4700300"/>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3EC5611-17BB-4ACB-B800-BD7306265132}"/>
                </a:ext>
              </a:extLst>
            </p:cNvPr>
            <p:cNvSpPr/>
            <p:nvPr/>
          </p:nvSpPr>
          <p:spPr bwMode="auto">
            <a:xfrm>
              <a:off x="3257580"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1" name="Oval 30">
            <a:extLst>
              <a:ext uri="{FF2B5EF4-FFF2-40B4-BE49-F238E27FC236}">
                <a16:creationId xmlns:a16="http://schemas.microsoft.com/office/drawing/2014/main" id="{6D34F13E-32E0-4E40-8C12-B7AED1BB01E2}"/>
              </a:ext>
            </a:extLst>
          </p:cNvPr>
          <p:cNvSpPr/>
          <p:nvPr/>
        </p:nvSpPr>
        <p:spPr bwMode="auto">
          <a:xfrm>
            <a:off x="2044699" y="4334411"/>
            <a:ext cx="394343" cy="394343"/>
          </a:xfrm>
          <a:prstGeom prst="ellipse">
            <a:avLst/>
          </a:prstGeom>
          <a:solidFill>
            <a:srgbClr val="3D85CD"/>
          </a:solidFill>
          <a:ln w="76200">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8000" tIns="146304" rIns="18288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latin typeface="Segoe UI Light"/>
              <a:ea typeface="Segoe UI" pitchFamily="34" charset="0"/>
              <a:cs typeface="Segoe UI" pitchFamily="34" charset="0"/>
            </a:endParaRPr>
          </a:p>
        </p:txBody>
      </p:sp>
      <p:grpSp>
        <p:nvGrpSpPr>
          <p:cNvPr id="32" name="Group 31">
            <a:extLst>
              <a:ext uri="{FF2B5EF4-FFF2-40B4-BE49-F238E27FC236}">
                <a16:creationId xmlns:a16="http://schemas.microsoft.com/office/drawing/2014/main" id="{927BCA33-B94D-4EE8-9859-D212BD065F90}"/>
              </a:ext>
            </a:extLst>
          </p:cNvPr>
          <p:cNvGrpSpPr/>
          <p:nvPr/>
        </p:nvGrpSpPr>
        <p:grpSpPr>
          <a:xfrm>
            <a:off x="6386089" y="4345288"/>
            <a:ext cx="1611833" cy="1587641"/>
            <a:chOff x="5882639" y="4345288"/>
            <a:chExt cx="1611833" cy="1587641"/>
          </a:xfrm>
        </p:grpSpPr>
        <p:cxnSp>
          <p:nvCxnSpPr>
            <p:cNvPr id="33" name="Straight Connector 32">
              <a:extLst>
                <a:ext uri="{FF2B5EF4-FFF2-40B4-BE49-F238E27FC236}">
                  <a16:creationId xmlns:a16="http://schemas.microsoft.com/office/drawing/2014/main" id="{F3A05A15-8552-45DD-B7B5-448B9B51E8D7}"/>
                </a:ext>
              </a:extLst>
            </p:cNvPr>
            <p:cNvCxnSpPr/>
            <p:nvPr/>
          </p:nvCxnSpPr>
          <p:spPr>
            <a:xfrm>
              <a:off x="6688555" y="4700300"/>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0773DE0-AFB3-490F-B9BB-6E0FFCC74216}"/>
                </a:ext>
              </a:extLst>
            </p:cNvPr>
            <p:cNvSpPr txBox="1"/>
            <p:nvPr/>
          </p:nvSpPr>
          <p:spPr>
            <a:xfrm>
              <a:off x="5882639" y="5594375"/>
              <a:ext cx="1611833" cy="338554"/>
            </a:xfrm>
            <a:prstGeom prst="rect">
              <a:avLst/>
            </a:prstGeom>
            <a:noFill/>
          </p:spPr>
          <p:txBody>
            <a:bodyPr wrap="square" rtlCol="0" anchor="ctr" anchorCtr="0">
              <a:spAutoFit/>
            </a:bodyPr>
            <a:lstStyle/>
            <a:p>
              <a:pPr algn="ctr">
                <a:defRPr/>
              </a:pPr>
              <a:r>
                <a:rPr lang="en-US" sz="1600" kern="0" dirty="0">
                  <a:gradFill>
                    <a:gsLst>
                      <a:gs pos="0">
                        <a:schemeClr val="accent1"/>
                      </a:gs>
                      <a:gs pos="100000">
                        <a:schemeClr val="accent1"/>
                      </a:gs>
                    </a:gsLst>
                  </a:gradFill>
                  <a:cs typeface="Arial" pitchFamily="34" charset="0"/>
                </a:rPr>
                <a:t>Deploy</a:t>
              </a:r>
            </a:p>
          </p:txBody>
        </p:sp>
        <p:sp>
          <p:nvSpPr>
            <p:cNvPr id="35" name="Oval 34">
              <a:extLst>
                <a:ext uri="{FF2B5EF4-FFF2-40B4-BE49-F238E27FC236}">
                  <a16:creationId xmlns:a16="http://schemas.microsoft.com/office/drawing/2014/main" id="{F9C250E1-BDE9-4B91-A70E-0BD50344EDBE}"/>
                </a:ext>
              </a:extLst>
            </p:cNvPr>
            <p:cNvSpPr/>
            <p:nvPr/>
          </p:nvSpPr>
          <p:spPr bwMode="auto">
            <a:xfrm>
              <a:off x="6505677"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6" name="Group 35">
            <a:extLst>
              <a:ext uri="{FF2B5EF4-FFF2-40B4-BE49-F238E27FC236}">
                <a16:creationId xmlns:a16="http://schemas.microsoft.com/office/drawing/2014/main" id="{BA2E8F8E-9AA7-4209-921E-2EB32B3DA357}"/>
              </a:ext>
            </a:extLst>
          </p:cNvPr>
          <p:cNvGrpSpPr/>
          <p:nvPr/>
        </p:nvGrpSpPr>
        <p:grpSpPr>
          <a:xfrm>
            <a:off x="7985759" y="3134844"/>
            <a:ext cx="1320801" cy="1576201"/>
            <a:chOff x="8310879" y="3134844"/>
            <a:chExt cx="1320801" cy="1576201"/>
          </a:xfrm>
        </p:grpSpPr>
        <p:cxnSp>
          <p:nvCxnSpPr>
            <p:cNvPr id="37" name="Straight Connector 36">
              <a:extLst>
                <a:ext uri="{FF2B5EF4-FFF2-40B4-BE49-F238E27FC236}">
                  <a16:creationId xmlns:a16="http://schemas.microsoft.com/office/drawing/2014/main" id="{46CB36E9-2A0B-4C76-931F-669AB32365A1}"/>
                </a:ext>
              </a:extLst>
            </p:cNvPr>
            <p:cNvCxnSpPr/>
            <p:nvPr/>
          </p:nvCxnSpPr>
          <p:spPr>
            <a:xfrm flipV="1">
              <a:off x="8971279" y="3726229"/>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FA01412-81EC-4AB1-92C1-F489AA6C0A22}"/>
                </a:ext>
              </a:extLst>
            </p:cNvPr>
            <p:cNvSpPr/>
            <p:nvPr/>
          </p:nvSpPr>
          <p:spPr bwMode="auto">
            <a:xfrm>
              <a:off x="8788401"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5D5C82F3-4B62-43DB-BE86-99C51541FB5B}"/>
                </a:ext>
              </a:extLst>
            </p:cNvPr>
            <p:cNvSpPr txBox="1"/>
            <p:nvPr/>
          </p:nvSpPr>
          <p:spPr>
            <a:xfrm>
              <a:off x="8310879" y="3134844"/>
              <a:ext cx="1320801" cy="338554"/>
            </a:xfrm>
            <a:prstGeom prst="rect">
              <a:avLst/>
            </a:prstGeom>
            <a:noFill/>
          </p:spPr>
          <p:txBody>
            <a:bodyPr wrap="square" rtlCol="0" anchor="ctr" anchorCtr="0">
              <a:spAutoFit/>
            </a:bodyPr>
            <a:lstStyle/>
            <a:p>
              <a:pPr algn="ctr">
                <a:defRPr/>
              </a:pPr>
              <a:r>
                <a:rPr lang="en-US" sz="1600" kern="0" dirty="0">
                  <a:gradFill>
                    <a:gsLst>
                      <a:gs pos="0">
                        <a:schemeClr val="accent1"/>
                      </a:gs>
                      <a:gs pos="100000">
                        <a:schemeClr val="accent1"/>
                      </a:gs>
                    </a:gsLst>
                  </a:gradFill>
                  <a:cs typeface="Arial" pitchFamily="34" charset="0"/>
                </a:rPr>
                <a:t>Change</a:t>
              </a:r>
            </a:p>
          </p:txBody>
        </p:sp>
      </p:grpSp>
      <p:sp>
        <p:nvSpPr>
          <p:cNvPr id="40" name="Rectangle 39">
            <a:extLst>
              <a:ext uri="{FF2B5EF4-FFF2-40B4-BE49-F238E27FC236}">
                <a16:creationId xmlns:a16="http://schemas.microsoft.com/office/drawing/2014/main" id="{6B42DED1-9D23-4300-A765-70C6096D0C15}"/>
              </a:ext>
            </a:extLst>
          </p:cNvPr>
          <p:cNvSpPr/>
          <p:nvPr/>
        </p:nvSpPr>
        <p:spPr bwMode="auto">
          <a:xfrm flipV="1">
            <a:off x="11577974" y="4499671"/>
            <a:ext cx="762000" cy="85027"/>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5CA896A1-508D-493A-B5A2-84A1B06DA9D9}"/>
              </a:ext>
            </a:extLst>
          </p:cNvPr>
          <p:cNvSpPr/>
          <p:nvPr/>
        </p:nvSpPr>
        <p:spPr bwMode="auto">
          <a:xfrm flipV="1">
            <a:off x="10115358" y="4499673"/>
            <a:ext cx="1119716" cy="85025"/>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a:extLst>
              <a:ext uri="{FF2B5EF4-FFF2-40B4-BE49-F238E27FC236}">
                <a16:creationId xmlns:a16="http://schemas.microsoft.com/office/drawing/2014/main" id="{D02874B0-986F-4E6C-A056-C60582882DAA}"/>
              </a:ext>
            </a:extLst>
          </p:cNvPr>
          <p:cNvGrpSpPr/>
          <p:nvPr/>
        </p:nvGrpSpPr>
        <p:grpSpPr>
          <a:xfrm>
            <a:off x="10468934" y="2798214"/>
            <a:ext cx="1901202" cy="1701457"/>
            <a:chOff x="5701653" y="2798762"/>
            <a:chExt cx="1901202" cy="1701457"/>
          </a:xfrm>
        </p:grpSpPr>
        <p:pic>
          <p:nvPicPr>
            <p:cNvPr id="44" name="Picture 43">
              <a:extLst>
                <a:ext uri="{FF2B5EF4-FFF2-40B4-BE49-F238E27FC236}">
                  <a16:creationId xmlns:a16="http://schemas.microsoft.com/office/drawing/2014/main" id="{DB120695-2799-4CB7-A7EA-CCB5B37DBC95}"/>
                </a:ext>
              </a:extLst>
            </p:cNvPr>
            <p:cNvPicPr>
              <a:picLocks noChangeAspect="1"/>
            </p:cNvPicPr>
            <p:nvPr/>
          </p:nvPicPr>
          <p:blipFill>
            <a:blip r:embed="rId6"/>
            <a:stretch>
              <a:fillRect/>
            </a:stretch>
          </p:blipFill>
          <p:spPr>
            <a:xfrm>
              <a:off x="6030454" y="3700379"/>
              <a:ext cx="1293456" cy="799840"/>
            </a:xfrm>
            <a:prstGeom prst="rect">
              <a:avLst/>
            </a:prstGeom>
          </p:spPr>
        </p:pic>
        <p:sp>
          <p:nvSpPr>
            <p:cNvPr id="45" name="Freeform 95">
              <a:extLst>
                <a:ext uri="{FF2B5EF4-FFF2-40B4-BE49-F238E27FC236}">
                  <a16:creationId xmlns:a16="http://schemas.microsoft.com/office/drawing/2014/main" id="{4213A414-8CCD-497E-B901-66245218C131}"/>
                </a:ext>
              </a:extLst>
            </p:cNvPr>
            <p:cNvSpPr>
              <a:spLocks/>
            </p:cNvSpPr>
            <p:nvPr/>
          </p:nvSpPr>
          <p:spPr bwMode="auto">
            <a:xfrm flipH="1">
              <a:off x="5701653" y="2798762"/>
              <a:ext cx="1426107" cy="92614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0C0">
                <a:alpha val="27000"/>
              </a:srgbClr>
            </a:solidFill>
            <a:ln>
              <a:noFill/>
            </a:ln>
            <a:extLst/>
          </p:spPr>
          <p:txBody>
            <a:bodyPr vert="horz" wrap="square" lIns="93247" tIns="46623" rIns="93247" bIns="46623" numCol="1" anchor="t" anchorCtr="0" compatLnSpc="1">
              <a:prstTxWarp prst="textNoShape">
                <a:avLst/>
              </a:prstTxWarp>
            </a:bodyPr>
            <a:lstStyle/>
            <a:p>
              <a:pPr defTabSz="932418">
                <a:defRPr/>
              </a:pPr>
              <a:endParaRPr lang="en-US" sz="2800" kern="0">
                <a:solidFill>
                  <a:srgbClr val="000000"/>
                </a:solidFill>
              </a:endParaRPr>
            </a:p>
          </p:txBody>
        </p:sp>
        <p:sp>
          <p:nvSpPr>
            <p:cNvPr id="46" name="Freeform 95">
              <a:extLst>
                <a:ext uri="{FF2B5EF4-FFF2-40B4-BE49-F238E27FC236}">
                  <a16:creationId xmlns:a16="http://schemas.microsoft.com/office/drawing/2014/main" id="{16F489AA-C215-458A-B5F1-18A4F1E9ACD1}"/>
                </a:ext>
              </a:extLst>
            </p:cNvPr>
            <p:cNvSpPr>
              <a:spLocks/>
            </p:cNvSpPr>
            <p:nvPr/>
          </p:nvSpPr>
          <p:spPr bwMode="auto">
            <a:xfrm flipH="1">
              <a:off x="6053201" y="2873073"/>
              <a:ext cx="1549654" cy="100637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3BDEF">
                <a:alpha val="9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800" kern="0">
                <a:solidFill>
                  <a:srgbClr val="505050"/>
                </a:solidFill>
              </a:endParaRPr>
            </a:p>
          </p:txBody>
        </p:sp>
        <p:sp>
          <p:nvSpPr>
            <p:cNvPr id="47" name="TextBox 46">
              <a:extLst>
                <a:ext uri="{FF2B5EF4-FFF2-40B4-BE49-F238E27FC236}">
                  <a16:creationId xmlns:a16="http://schemas.microsoft.com/office/drawing/2014/main" id="{3CA46948-7ED4-43BF-A996-EF67C6D01F34}"/>
                </a:ext>
              </a:extLst>
            </p:cNvPr>
            <p:cNvSpPr txBox="1"/>
            <p:nvPr/>
          </p:nvSpPr>
          <p:spPr>
            <a:xfrm>
              <a:off x="6105351" y="3261854"/>
              <a:ext cx="1306581" cy="338554"/>
            </a:xfrm>
            <a:prstGeom prst="rect">
              <a:avLst/>
            </a:prstGeom>
            <a:noFill/>
          </p:spPr>
          <p:txBody>
            <a:bodyPr wrap="square" rtlCol="0">
              <a:spAutoFit/>
            </a:bodyPr>
            <a:lstStyle/>
            <a:p>
              <a:pPr algn="ctr">
                <a:defRPr/>
              </a:pPr>
              <a:r>
                <a:rPr lang="en-US" sz="1600" kern="0" dirty="0">
                  <a:solidFill>
                    <a:srgbClr val="FFFFFF"/>
                  </a:solidFill>
                  <a:latin typeface="Segoe UI Light"/>
                  <a:cs typeface="Arial" pitchFamily="34" charset="0"/>
                </a:rPr>
                <a:t>Azure</a:t>
              </a:r>
            </a:p>
          </p:txBody>
        </p:sp>
      </p:grpSp>
      <p:grpSp>
        <p:nvGrpSpPr>
          <p:cNvPr id="48" name="Group 47">
            <a:extLst>
              <a:ext uri="{FF2B5EF4-FFF2-40B4-BE49-F238E27FC236}">
                <a16:creationId xmlns:a16="http://schemas.microsoft.com/office/drawing/2014/main" id="{B6C2B519-E7FC-4B9B-A948-0CFD91EE6211}"/>
              </a:ext>
            </a:extLst>
          </p:cNvPr>
          <p:cNvGrpSpPr/>
          <p:nvPr/>
        </p:nvGrpSpPr>
        <p:grpSpPr>
          <a:xfrm>
            <a:off x="8999039" y="3008346"/>
            <a:ext cx="1868892" cy="1702699"/>
            <a:chOff x="3840480" y="3008346"/>
            <a:chExt cx="1868892" cy="1702699"/>
          </a:xfrm>
        </p:grpSpPr>
        <p:sp>
          <p:nvSpPr>
            <p:cNvPr id="49" name="TextBox 48">
              <a:extLst>
                <a:ext uri="{FF2B5EF4-FFF2-40B4-BE49-F238E27FC236}">
                  <a16:creationId xmlns:a16="http://schemas.microsoft.com/office/drawing/2014/main" id="{C8E7089E-37BE-4313-8D20-2D77606D206E}"/>
                </a:ext>
              </a:extLst>
            </p:cNvPr>
            <p:cNvSpPr txBox="1"/>
            <p:nvPr/>
          </p:nvSpPr>
          <p:spPr>
            <a:xfrm>
              <a:off x="3840480" y="3008346"/>
              <a:ext cx="1868892" cy="584775"/>
            </a:xfrm>
            <a:prstGeom prst="rect">
              <a:avLst/>
            </a:prstGeom>
            <a:noFill/>
          </p:spPr>
          <p:txBody>
            <a:bodyPr wrap="square" rtlCol="0" anchor="ctr" anchorCtr="0">
              <a:spAutoFit/>
            </a:bodyPr>
            <a:lstStyle/>
            <a:p>
              <a:pPr algn="ctr">
                <a:defRPr/>
              </a:pPr>
              <a:r>
                <a:rPr lang="en-US" sz="1600" kern="0" dirty="0">
                  <a:gradFill>
                    <a:gsLst>
                      <a:gs pos="0">
                        <a:schemeClr val="accent1"/>
                      </a:gs>
                      <a:gs pos="100000">
                        <a:schemeClr val="accent1"/>
                      </a:gs>
                    </a:gsLst>
                  </a:gradFill>
                  <a:cs typeface="Arial" pitchFamily="34" charset="0"/>
                </a:rPr>
                <a:t>Plan </a:t>
              </a:r>
              <a:r>
                <a:rPr lang="mr-IN" sz="1600" kern="0" dirty="0">
                  <a:gradFill>
                    <a:gsLst>
                      <a:gs pos="0">
                        <a:schemeClr val="accent1"/>
                      </a:gs>
                      <a:gs pos="100000">
                        <a:schemeClr val="accent1"/>
                      </a:gs>
                    </a:gsLst>
                  </a:gradFill>
                  <a:cs typeface="Arial" pitchFamily="34" charset="0"/>
                </a:rPr>
                <a:t>–</a:t>
              </a:r>
              <a:r>
                <a:rPr lang="en-US" sz="1600" kern="0" dirty="0">
                  <a:gradFill>
                    <a:gsLst>
                      <a:gs pos="0">
                        <a:schemeClr val="accent1"/>
                      </a:gs>
                      <a:gs pos="100000">
                        <a:schemeClr val="accent1"/>
                      </a:gs>
                    </a:gsLst>
                  </a:gradFill>
                  <a:cs typeface="Arial" pitchFamily="34" charset="0"/>
                </a:rPr>
                <a:t> what will happen?</a:t>
              </a:r>
            </a:p>
          </p:txBody>
        </p:sp>
        <p:cxnSp>
          <p:nvCxnSpPr>
            <p:cNvPr id="50" name="Straight Connector 49">
              <a:extLst>
                <a:ext uri="{FF2B5EF4-FFF2-40B4-BE49-F238E27FC236}">
                  <a16:creationId xmlns:a16="http://schemas.microsoft.com/office/drawing/2014/main" id="{40BFA744-F9F3-4B1A-B801-B2F7151D6820}"/>
                </a:ext>
              </a:extLst>
            </p:cNvPr>
            <p:cNvCxnSpPr/>
            <p:nvPr/>
          </p:nvCxnSpPr>
          <p:spPr>
            <a:xfrm flipV="1">
              <a:off x="4774926" y="3726229"/>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4F9D9512-7450-456D-8494-207640668A63}"/>
                </a:ext>
              </a:extLst>
            </p:cNvPr>
            <p:cNvSpPr/>
            <p:nvPr/>
          </p:nvSpPr>
          <p:spPr bwMode="auto">
            <a:xfrm>
              <a:off x="4592048"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2" name="Group 51">
            <a:extLst>
              <a:ext uri="{FF2B5EF4-FFF2-40B4-BE49-F238E27FC236}">
                <a16:creationId xmlns:a16="http://schemas.microsoft.com/office/drawing/2014/main" id="{35B99121-1E17-48C8-8BA4-765FC68D15FE}"/>
              </a:ext>
            </a:extLst>
          </p:cNvPr>
          <p:cNvGrpSpPr/>
          <p:nvPr/>
        </p:nvGrpSpPr>
        <p:grpSpPr>
          <a:xfrm>
            <a:off x="10635210" y="4332040"/>
            <a:ext cx="1611833" cy="1587641"/>
            <a:chOff x="5882639" y="4345288"/>
            <a:chExt cx="1611833" cy="1587641"/>
          </a:xfrm>
        </p:grpSpPr>
        <p:cxnSp>
          <p:nvCxnSpPr>
            <p:cNvPr id="53" name="Straight Connector 52">
              <a:extLst>
                <a:ext uri="{FF2B5EF4-FFF2-40B4-BE49-F238E27FC236}">
                  <a16:creationId xmlns:a16="http://schemas.microsoft.com/office/drawing/2014/main" id="{B1A03C34-FACC-4A6B-B32E-69AA2DF4C7A5}"/>
                </a:ext>
              </a:extLst>
            </p:cNvPr>
            <p:cNvCxnSpPr/>
            <p:nvPr/>
          </p:nvCxnSpPr>
          <p:spPr>
            <a:xfrm>
              <a:off x="6688555" y="4700300"/>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5F4EAF5-DEE2-4C0F-AF2D-024F6EF5D87D}"/>
                </a:ext>
              </a:extLst>
            </p:cNvPr>
            <p:cNvSpPr txBox="1"/>
            <p:nvPr/>
          </p:nvSpPr>
          <p:spPr>
            <a:xfrm>
              <a:off x="5882639" y="5594375"/>
              <a:ext cx="1611833" cy="338554"/>
            </a:xfrm>
            <a:prstGeom prst="rect">
              <a:avLst/>
            </a:prstGeom>
            <a:noFill/>
          </p:spPr>
          <p:txBody>
            <a:bodyPr wrap="square" rtlCol="0" anchor="ctr" anchorCtr="0">
              <a:spAutoFit/>
            </a:bodyPr>
            <a:lstStyle/>
            <a:p>
              <a:pPr algn="ctr">
                <a:defRPr/>
              </a:pPr>
              <a:r>
                <a:rPr lang="en-US" sz="1600" kern="0" dirty="0">
                  <a:gradFill>
                    <a:gsLst>
                      <a:gs pos="0">
                        <a:schemeClr val="accent1"/>
                      </a:gs>
                      <a:gs pos="100000">
                        <a:schemeClr val="accent1"/>
                      </a:gs>
                    </a:gsLst>
                  </a:gradFill>
                  <a:cs typeface="Arial" pitchFamily="34" charset="0"/>
                </a:rPr>
                <a:t>Deploy</a:t>
              </a:r>
            </a:p>
          </p:txBody>
        </p:sp>
        <p:sp>
          <p:nvSpPr>
            <p:cNvPr id="55" name="Oval 54">
              <a:extLst>
                <a:ext uri="{FF2B5EF4-FFF2-40B4-BE49-F238E27FC236}">
                  <a16:creationId xmlns:a16="http://schemas.microsoft.com/office/drawing/2014/main" id="{5F2B6135-0A80-4174-83BD-ABDFB53EF963}"/>
                </a:ext>
              </a:extLst>
            </p:cNvPr>
            <p:cNvSpPr/>
            <p:nvPr/>
          </p:nvSpPr>
          <p:spPr bwMode="auto">
            <a:xfrm>
              <a:off x="6505677"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5371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15"/>
                                        </p:tgtEl>
                                        <p:attrNameLst>
                                          <p:attrName>r</p:attrName>
                                        </p:attrNameLst>
                                      </p:cBhvr>
                                    </p:animRot>
                                  </p:childTnLst>
                                </p:cTn>
                              </p:par>
                              <p:par>
                                <p:cTn id="7" presetID="22" presetClass="entr" presetSubtype="4"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wipe(down)">
                                      <p:cBhvr>
                                        <p:cTn id="9" dur="500"/>
                                        <p:tgtEl>
                                          <p:spTgt spid="1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p:tgtEl>
                                          <p:spTgt spid="18"/>
                                        </p:tgtEl>
                                        <p:attrNameLst>
                                          <p:attrName>ppt_y</p:attrName>
                                        </p:attrNameLst>
                                      </p:cBhvr>
                                      <p:tavLst>
                                        <p:tav tm="0">
                                          <p:val>
                                            <p:strVal val="#ppt_y+#ppt_h*1.125000"/>
                                          </p:val>
                                        </p:tav>
                                        <p:tav tm="100000">
                                          <p:val>
                                            <p:strVal val="#ppt_y"/>
                                          </p:val>
                                        </p:tav>
                                      </p:tavLst>
                                    </p:anim>
                                    <p:animEffect transition="in" filter="wipe(up)">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2" presetClass="entr" presetSubtype="4" fill="hold" nodeType="with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additive="base">
                                        <p:cTn id="72" dur="500"/>
                                        <p:tgtEl>
                                          <p:spTgt spid="43"/>
                                        </p:tgtEl>
                                        <p:attrNameLst>
                                          <p:attrName>ppt_y</p:attrName>
                                        </p:attrNameLst>
                                      </p:cBhvr>
                                      <p:tavLst>
                                        <p:tav tm="0">
                                          <p:val>
                                            <p:strVal val="#ppt_y+#ppt_h*1.125000"/>
                                          </p:val>
                                        </p:tav>
                                        <p:tav tm="100000">
                                          <p:val>
                                            <p:strVal val="#ppt_y"/>
                                          </p:val>
                                        </p:tav>
                                      </p:tavLst>
                                    </p:anim>
                                    <p:animEffect transition="in" filter="wipe(up)">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7" grpId="0" animBg="1"/>
      <p:bldP spid="31"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277" descr="oct-2015-sel-26.jpg">
            <a:extLst>
              <a:ext uri="{FF2B5EF4-FFF2-40B4-BE49-F238E27FC236}">
                <a16:creationId xmlns:a16="http://schemas.microsoft.com/office/drawing/2014/main" id="{43A1B312-2C54-4818-9C01-219AF071394C}"/>
              </a:ext>
            </a:extLst>
          </p:cNvPr>
          <p:cNvPicPr preferRelativeResize="0"/>
          <p:nvPr/>
        </p:nvPicPr>
        <p:blipFill rotWithShape="1">
          <a:blip r:embed="rId3">
            <a:alphaModFix amt="20000"/>
          </a:blip>
          <a:srcRect/>
          <a:stretch/>
        </p:blipFill>
        <p:spPr>
          <a:xfrm>
            <a:off x="221942" y="932688"/>
            <a:ext cx="12192000" cy="5925312"/>
          </a:xfrm>
          <a:prstGeom prst="rect">
            <a:avLst/>
          </a:prstGeom>
          <a:noFill/>
          <a:ln>
            <a:noFill/>
          </a:ln>
        </p:spPr>
      </p:pic>
      <p:sp>
        <p:nvSpPr>
          <p:cNvPr id="3" name="Text Placeholder 2"/>
          <p:cNvSpPr>
            <a:spLocks noGrp="1"/>
          </p:cNvSpPr>
          <p:nvPr>
            <p:ph type="body" sz="quarter" idx="10"/>
          </p:nvPr>
        </p:nvSpPr>
        <p:spPr/>
        <p:txBody>
          <a:bodyPr>
            <a:normAutofit/>
          </a:bodyPr>
          <a:lstStyle/>
          <a:p>
            <a:r>
              <a:rPr lang="en-US" dirty="0"/>
              <a:t>Configuration</a:t>
            </a:r>
          </a:p>
        </p:txBody>
      </p:sp>
      <p:pic>
        <p:nvPicPr>
          <p:cNvPr id="7" name="Picture 4" descr="https://www.terraform.io/assets/images/og-image-f5bbc98c.png">
            <a:extLst>
              <a:ext uri="{FF2B5EF4-FFF2-40B4-BE49-F238E27FC236}">
                <a16:creationId xmlns:a16="http://schemas.microsoft.com/office/drawing/2014/main" id="{65071380-9C75-40B7-A02F-E0245B437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940" y="0"/>
            <a:ext cx="932688" cy="9326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755AEA4-E8B3-4120-AF70-468B9D9BB46C}"/>
              </a:ext>
            </a:extLst>
          </p:cNvPr>
          <p:cNvSpPr/>
          <p:nvPr/>
        </p:nvSpPr>
        <p:spPr>
          <a:xfrm>
            <a:off x="221942" y="1024385"/>
            <a:ext cx="11824686" cy="2308324"/>
          </a:xfrm>
          <a:prstGeom prst="rect">
            <a:avLst/>
          </a:prstGeom>
        </p:spPr>
        <p:txBody>
          <a:bodyPr wrap="square">
            <a:spAutoFit/>
          </a:bodyPr>
          <a:lstStyle/>
          <a:p>
            <a:pPr algn="just"/>
            <a:r>
              <a:rPr lang="en-US" sz="2400" b="1" dirty="0">
                <a:solidFill>
                  <a:srgbClr val="555555"/>
                </a:solidFill>
              </a:rPr>
              <a:t>	</a:t>
            </a:r>
            <a:r>
              <a:rPr lang="en-US" sz="2400" dirty="0">
                <a:solidFill>
                  <a:srgbClr val="555555"/>
                </a:solidFill>
              </a:rPr>
              <a:t>HCL (</a:t>
            </a:r>
            <a:r>
              <a:rPr lang="en-US" sz="2400" dirty="0" err="1">
                <a:solidFill>
                  <a:srgbClr val="555555"/>
                </a:solidFill>
              </a:rPr>
              <a:t>HashiCorp</a:t>
            </a:r>
            <a:r>
              <a:rPr lang="en-US" sz="2400" dirty="0">
                <a:solidFill>
                  <a:srgbClr val="555555"/>
                </a:solidFill>
              </a:rPr>
              <a:t> Configuration Language) is a configuration language built by </a:t>
            </a:r>
            <a:r>
              <a:rPr lang="en-US" sz="2400" dirty="0" err="1">
                <a:solidFill>
                  <a:srgbClr val="555555"/>
                </a:solidFill>
              </a:rPr>
              <a:t>HashiCorp</a:t>
            </a:r>
            <a:r>
              <a:rPr lang="en-US" sz="2400" dirty="0">
                <a:solidFill>
                  <a:srgbClr val="555555"/>
                </a:solidFill>
              </a:rPr>
              <a:t>. The goal of HCL is to build a structured configuration language that is both human and machine friendly for use with command-line tools, but specifically targeted towards DevOps tools, servers, etc.</a:t>
            </a:r>
          </a:p>
          <a:p>
            <a:pPr algn="just"/>
            <a:r>
              <a:rPr lang="en-US" sz="2400" dirty="0">
                <a:solidFill>
                  <a:srgbClr val="555555"/>
                </a:solidFill>
              </a:rPr>
              <a:t>	The set of files used to describe infrastructure in Terraform is simply known as a Terraform configuration.</a:t>
            </a:r>
            <a:endParaRPr lang="en-US" sz="2400" dirty="0"/>
          </a:p>
        </p:txBody>
      </p:sp>
      <p:sp>
        <p:nvSpPr>
          <p:cNvPr id="9" name="Rectangle 8">
            <a:extLst>
              <a:ext uri="{FF2B5EF4-FFF2-40B4-BE49-F238E27FC236}">
                <a16:creationId xmlns:a16="http://schemas.microsoft.com/office/drawing/2014/main" id="{DC85525B-EA53-4E3A-A5EE-2179059F38B0}"/>
              </a:ext>
            </a:extLst>
          </p:cNvPr>
          <p:cNvSpPr/>
          <p:nvPr/>
        </p:nvSpPr>
        <p:spPr>
          <a:xfrm>
            <a:off x="236554" y="3332709"/>
            <a:ext cx="7995821" cy="3416320"/>
          </a:xfrm>
          <a:prstGeom prst="rect">
            <a:avLst/>
          </a:prstGeom>
        </p:spPr>
        <p:txBody>
          <a:bodyPr wrap="square">
            <a:spAutoFit/>
          </a:bodyPr>
          <a:lstStyle/>
          <a:p>
            <a:r>
              <a:rPr lang="en-US" b="1" i="1" dirty="0">
                <a:solidFill>
                  <a:schemeClr val="accent1">
                    <a:lumMod val="75000"/>
                  </a:schemeClr>
                </a:solidFill>
                <a:latin typeface="Consolas" panose="020B0609020204030204" pitchFamily="49" charset="0"/>
              </a:rPr>
              <a:t>provider</a:t>
            </a:r>
            <a:r>
              <a:rPr lang="en-US" b="1" i="1" dirty="0">
                <a:solidFill>
                  <a:srgbClr val="BBBBBB"/>
                </a:solidFill>
                <a:latin typeface="Consolas" panose="020B0609020204030204" pitchFamily="49" charset="0"/>
              </a:rPr>
              <a:t> </a:t>
            </a:r>
            <a:r>
              <a:rPr lang="en-US" b="1" i="1" dirty="0">
                <a:solidFill>
                  <a:srgbClr val="2AA198"/>
                </a:solidFill>
                <a:latin typeface="Consolas" panose="020B0609020204030204" pitchFamily="49" charset="0"/>
              </a:rPr>
              <a:t>"</a:t>
            </a:r>
            <a:r>
              <a:rPr lang="en-US" b="1" i="1" dirty="0" err="1">
                <a:solidFill>
                  <a:schemeClr val="accent2">
                    <a:lumMod val="75000"/>
                  </a:schemeClr>
                </a:solidFill>
                <a:latin typeface="Consolas" panose="020B0609020204030204" pitchFamily="49" charset="0"/>
              </a:rPr>
              <a:t>azurerm</a:t>
            </a:r>
            <a:r>
              <a:rPr lang="en-US" b="1" i="1" dirty="0">
                <a:solidFill>
                  <a:schemeClr val="accent2">
                    <a:lumMod val="75000"/>
                  </a:schemeClr>
                </a:solidFill>
                <a:latin typeface="Consolas" panose="020B0609020204030204" pitchFamily="49" charset="0"/>
              </a:rPr>
              <a:t>"</a:t>
            </a:r>
            <a:r>
              <a:rPr lang="en-US" b="1" i="1" dirty="0">
                <a:solidFill>
                  <a:srgbClr val="BBBBBB"/>
                </a:solidFill>
                <a:latin typeface="Consolas" panose="020B0609020204030204" pitchFamily="49" charset="0"/>
              </a:rPr>
              <a:t> </a:t>
            </a:r>
            <a:r>
              <a:rPr lang="en-US" b="1" i="1" dirty="0">
                <a:solidFill>
                  <a:srgbClr val="657B83"/>
                </a:solidFill>
                <a:latin typeface="Consolas" panose="020B0609020204030204" pitchFamily="49" charset="0"/>
              </a:rPr>
              <a:t>{</a:t>
            </a:r>
            <a:endParaRPr lang="en-US" b="1" i="1" dirty="0">
              <a:solidFill>
                <a:srgbClr val="BBBBBB"/>
              </a:solidFill>
              <a:latin typeface="Consolas" panose="020B0609020204030204" pitchFamily="49" charset="0"/>
            </a:endParaRPr>
          </a:p>
          <a:p>
            <a:r>
              <a:rPr lang="en-US" b="1" i="1" dirty="0">
                <a:solidFill>
                  <a:srgbClr val="268BD2"/>
                </a:solidFill>
                <a:latin typeface="Consolas" panose="020B0609020204030204" pitchFamily="49" charset="0"/>
              </a:rPr>
              <a:t>  </a:t>
            </a:r>
            <a:r>
              <a:rPr lang="en-US" b="1" i="1" dirty="0" err="1">
                <a:solidFill>
                  <a:srgbClr val="268BD2"/>
                </a:solidFill>
                <a:latin typeface="Consolas" panose="020B0609020204030204" pitchFamily="49" charset="0"/>
              </a:rPr>
              <a:t>subscription_id</a:t>
            </a:r>
            <a:r>
              <a:rPr lang="en-US" b="1" i="1" dirty="0">
                <a:solidFill>
                  <a:srgbClr val="BBBBBB"/>
                </a:solidFill>
                <a:latin typeface="Consolas" panose="020B0609020204030204" pitchFamily="49" charset="0"/>
              </a:rPr>
              <a:t> </a:t>
            </a:r>
            <a:r>
              <a:rPr lang="en-US" b="1" i="1" dirty="0">
                <a:solidFill>
                  <a:srgbClr val="859900"/>
                </a:solidFill>
                <a:latin typeface="Consolas" panose="020B0609020204030204" pitchFamily="49" charset="0"/>
              </a:rPr>
              <a:t>=</a:t>
            </a:r>
            <a:r>
              <a:rPr lang="en-US" b="1" i="1" dirty="0">
                <a:solidFill>
                  <a:srgbClr val="BBBBBB"/>
                </a:solidFill>
                <a:latin typeface="Consolas" panose="020B0609020204030204" pitchFamily="49" charset="0"/>
              </a:rPr>
              <a:t> </a:t>
            </a:r>
            <a:r>
              <a:rPr lang="en-US" b="1" i="1" dirty="0">
                <a:solidFill>
                  <a:schemeClr val="accent6">
                    <a:lumMod val="75000"/>
                  </a:schemeClr>
                </a:solidFill>
                <a:latin typeface="Consolas" panose="020B0609020204030204" pitchFamily="49" charset="0"/>
              </a:rPr>
              <a:t>"f7424aaf-****-****-****-*********"</a:t>
            </a:r>
          </a:p>
          <a:p>
            <a:r>
              <a:rPr lang="en-US" b="1" i="1" dirty="0">
                <a:solidFill>
                  <a:srgbClr val="268BD2"/>
                </a:solidFill>
                <a:latin typeface="Consolas" panose="020B0609020204030204" pitchFamily="49" charset="0"/>
              </a:rPr>
              <a:t>  </a:t>
            </a:r>
            <a:r>
              <a:rPr lang="en-US" b="1" i="1" dirty="0" err="1">
                <a:solidFill>
                  <a:srgbClr val="268BD2"/>
                </a:solidFill>
                <a:latin typeface="Consolas" panose="020B0609020204030204" pitchFamily="49" charset="0"/>
              </a:rPr>
              <a:t>client_id</a:t>
            </a:r>
            <a:r>
              <a:rPr lang="en-US" b="1" i="1" dirty="0">
                <a:solidFill>
                  <a:srgbClr val="BBBBBB"/>
                </a:solidFill>
                <a:latin typeface="Consolas" panose="020B0609020204030204" pitchFamily="49" charset="0"/>
              </a:rPr>
              <a:t> </a:t>
            </a:r>
            <a:r>
              <a:rPr lang="en-US" b="1" i="1" dirty="0">
                <a:solidFill>
                  <a:srgbClr val="859900"/>
                </a:solidFill>
                <a:latin typeface="Consolas" panose="020B0609020204030204" pitchFamily="49" charset="0"/>
              </a:rPr>
              <a:t>=</a:t>
            </a:r>
            <a:r>
              <a:rPr lang="en-US" b="1" i="1" dirty="0">
                <a:solidFill>
                  <a:srgbClr val="BBBBBB"/>
                </a:solidFill>
                <a:latin typeface="Consolas" panose="020B0609020204030204" pitchFamily="49" charset="0"/>
              </a:rPr>
              <a:t> </a:t>
            </a:r>
            <a:r>
              <a:rPr lang="en-US" b="1" i="1" dirty="0">
                <a:solidFill>
                  <a:srgbClr val="2AA198"/>
                </a:solidFill>
                <a:latin typeface="Consolas" panose="020B0609020204030204" pitchFamily="49" charset="0"/>
              </a:rPr>
              <a:t>"</a:t>
            </a:r>
            <a:r>
              <a:rPr lang="en-US" b="1" i="1" dirty="0">
                <a:solidFill>
                  <a:schemeClr val="accent6">
                    <a:lumMod val="75000"/>
                  </a:schemeClr>
                </a:solidFill>
                <a:latin typeface="Consolas" panose="020B0609020204030204" pitchFamily="49" charset="0"/>
              </a:rPr>
              <a:t>c404e1a2-****-****-****-*********"</a:t>
            </a:r>
          </a:p>
          <a:p>
            <a:r>
              <a:rPr lang="en-US" b="1" i="1" dirty="0">
                <a:solidFill>
                  <a:srgbClr val="268BD2"/>
                </a:solidFill>
                <a:latin typeface="Consolas" panose="020B0609020204030204" pitchFamily="49" charset="0"/>
              </a:rPr>
              <a:t>  </a:t>
            </a:r>
            <a:r>
              <a:rPr lang="en-US" b="1" i="1" dirty="0" err="1">
                <a:solidFill>
                  <a:srgbClr val="268BD2"/>
                </a:solidFill>
                <a:latin typeface="Consolas" panose="020B0609020204030204" pitchFamily="49" charset="0"/>
              </a:rPr>
              <a:t>client_secret</a:t>
            </a:r>
            <a:r>
              <a:rPr lang="en-US" b="1" i="1" dirty="0">
                <a:solidFill>
                  <a:srgbClr val="BBBBBB"/>
                </a:solidFill>
                <a:latin typeface="Consolas" panose="020B0609020204030204" pitchFamily="49" charset="0"/>
              </a:rPr>
              <a:t> </a:t>
            </a:r>
            <a:r>
              <a:rPr lang="en-US" b="1" i="1" dirty="0">
                <a:solidFill>
                  <a:srgbClr val="859900"/>
                </a:solidFill>
                <a:latin typeface="Consolas" panose="020B0609020204030204" pitchFamily="49" charset="0"/>
              </a:rPr>
              <a:t>=</a:t>
            </a:r>
            <a:r>
              <a:rPr lang="en-US" b="1" i="1" dirty="0">
                <a:solidFill>
                  <a:srgbClr val="BBBBBB"/>
                </a:solidFill>
                <a:latin typeface="Consolas" panose="020B0609020204030204" pitchFamily="49" charset="0"/>
              </a:rPr>
              <a:t> </a:t>
            </a:r>
            <a:r>
              <a:rPr lang="en-US" b="1" i="1" dirty="0">
                <a:solidFill>
                  <a:schemeClr val="accent6">
                    <a:lumMod val="75000"/>
                  </a:schemeClr>
                </a:solidFill>
                <a:latin typeface="Consolas" panose="020B0609020204030204" pitchFamily="49" charset="0"/>
              </a:rPr>
              <a:t>"************"</a:t>
            </a:r>
          </a:p>
          <a:p>
            <a:r>
              <a:rPr lang="en-US" b="1" i="1" dirty="0">
                <a:solidFill>
                  <a:srgbClr val="268BD2"/>
                </a:solidFill>
                <a:latin typeface="Consolas" panose="020B0609020204030204" pitchFamily="49" charset="0"/>
              </a:rPr>
              <a:t>  </a:t>
            </a:r>
            <a:r>
              <a:rPr lang="en-US" b="1" i="1" dirty="0" err="1">
                <a:solidFill>
                  <a:srgbClr val="268BD2"/>
                </a:solidFill>
                <a:latin typeface="Consolas" panose="020B0609020204030204" pitchFamily="49" charset="0"/>
              </a:rPr>
              <a:t>tenant_id</a:t>
            </a:r>
            <a:r>
              <a:rPr lang="en-US" b="1" i="1" dirty="0">
                <a:solidFill>
                  <a:srgbClr val="BBBBBB"/>
                </a:solidFill>
                <a:latin typeface="Consolas" panose="020B0609020204030204" pitchFamily="49" charset="0"/>
              </a:rPr>
              <a:t> </a:t>
            </a:r>
            <a:r>
              <a:rPr lang="en-US" b="1" i="1" dirty="0">
                <a:solidFill>
                  <a:srgbClr val="859900"/>
                </a:solidFill>
                <a:latin typeface="Consolas" panose="020B0609020204030204" pitchFamily="49" charset="0"/>
              </a:rPr>
              <a:t>=</a:t>
            </a:r>
            <a:r>
              <a:rPr lang="en-US" b="1" i="1" dirty="0">
                <a:solidFill>
                  <a:srgbClr val="BBBBBB"/>
                </a:solidFill>
                <a:latin typeface="Consolas" panose="020B0609020204030204" pitchFamily="49" charset="0"/>
              </a:rPr>
              <a:t> </a:t>
            </a:r>
            <a:r>
              <a:rPr lang="en-US" b="1" i="1" dirty="0">
                <a:solidFill>
                  <a:schemeClr val="accent6">
                    <a:lumMod val="75000"/>
                  </a:schemeClr>
                </a:solidFill>
                <a:latin typeface="Consolas" panose="020B0609020204030204" pitchFamily="49" charset="0"/>
              </a:rPr>
              <a:t>"b41b72d-****-****-****-*********"</a:t>
            </a:r>
          </a:p>
          <a:p>
            <a:r>
              <a:rPr lang="en-US" b="1" i="1" dirty="0">
                <a:solidFill>
                  <a:srgbClr val="BBBBBB"/>
                </a:solidFill>
                <a:latin typeface="Consolas" panose="020B0609020204030204" pitchFamily="49" charset="0"/>
              </a:rPr>
              <a:t>}</a:t>
            </a:r>
          </a:p>
          <a:p>
            <a:br>
              <a:rPr lang="en-US" b="1" i="1" dirty="0">
                <a:solidFill>
                  <a:srgbClr val="BBBBBB"/>
                </a:solidFill>
                <a:latin typeface="Consolas" panose="020B0609020204030204" pitchFamily="49" charset="0"/>
              </a:rPr>
            </a:br>
            <a:r>
              <a:rPr lang="en-US" b="1" i="1" dirty="0">
                <a:solidFill>
                  <a:srgbClr val="657B83"/>
                </a:solidFill>
                <a:latin typeface="Consolas" panose="020B0609020204030204" pitchFamily="49" charset="0"/>
              </a:rPr>
              <a:t># Create a Resource Group</a:t>
            </a:r>
            <a:endParaRPr lang="en-US" b="1" i="1" dirty="0">
              <a:solidFill>
                <a:srgbClr val="BBBBBB"/>
              </a:solidFill>
              <a:latin typeface="Consolas" panose="020B0609020204030204" pitchFamily="49" charset="0"/>
            </a:endParaRPr>
          </a:p>
          <a:p>
            <a:r>
              <a:rPr lang="en-US" b="1" i="1" dirty="0">
                <a:solidFill>
                  <a:schemeClr val="accent1">
                    <a:lumMod val="75000"/>
                  </a:schemeClr>
                </a:solidFill>
                <a:latin typeface="Consolas" panose="020B0609020204030204" pitchFamily="49" charset="0"/>
              </a:rPr>
              <a:t>resource</a:t>
            </a:r>
            <a:r>
              <a:rPr lang="en-US" b="1" i="1" dirty="0">
                <a:solidFill>
                  <a:srgbClr val="BBBBBB"/>
                </a:solidFill>
                <a:latin typeface="Consolas" panose="020B0609020204030204" pitchFamily="49" charset="0"/>
              </a:rPr>
              <a:t> </a:t>
            </a:r>
            <a:r>
              <a:rPr lang="en-US" b="1" i="1" dirty="0">
                <a:solidFill>
                  <a:schemeClr val="accent2">
                    <a:lumMod val="75000"/>
                  </a:schemeClr>
                </a:solidFill>
                <a:latin typeface="Consolas" panose="020B0609020204030204" pitchFamily="49" charset="0"/>
              </a:rPr>
              <a:t>"</a:t>
            </a:r>
            <a:r>
              <a:rPr lang="en-US" b="1" i="1" dirty="0" err="1">
                <a:solidFill>
                  <a:schemeClr val="accent2">
                    <a:lumMod val="75000"/>
                  </a:schemeClr>
                </a:solidFill>
                <a:latin typeface="Consolas" panose="020B0609020204030204" pitchFamily="49" charset="0"/>
              </a:rPr>
              <a:t>azurerm_resource_group</a:t>
            </a:r>
            <a:r>
              <a:rPr lang="en-US" b="1" i="1" dirty="0">
                <a:solidFill>
                  <a:schemeClr val="accent2">
                    <a:lumMod val="75000"/>
                  </a:schemeClr>
                </a:solidFill>
                <a:latin typeface="Consolas" panose="020B0609020204030204" pitchFamily="49" charset="0"/>
              </a:rPr>
              <a:t>" "main" </a:t>
            </a:r>
            <a:r>
              <a:rPr lang="en-US" b="1" i="1" dirty="0">
                <a:solidFill>
                  <a:srgbClr val="657B83"/>
                </a:solidFill>
                <a:latin typeface="Consolas" panose="020B0609020204030204" pitchFamily="49" charset="0"/>
              </a:rPr>
              <a:t>{</a:t>
            </a:r>
            <a:endParaRPr lang="en-US" b="1" i="1" dirty="0">
              <a:solidFill>
                <a:srgbClr val="BBBBBB"/>
              </a:solidFill>
              <a:latin typeface="Consolas" panose="020B0609020204030204" pitchFamily="49" charset="0"/>
            </a:endParaRPr>
          </a:p>
          <a:p>
            <a:r>
              <a:rPr lang="en-US" b="1" i="1" dirty="0">
                <a:solidFill>
                  <a:srgbClr val="268BD2"/>
                </a:solidFill>
                <a:latin typeface="Consolas" panose="020B0609020204030204" pitchFamily="49" charset="0"/>
              </a:rPr>
              <a:t>  name</a:t>
            </a:r>
            <a:r>
              <a:rPr lang="en-US" b="1" i="1" dirty="0">
                <a:solidFill>
                  <a:srgbClr val="BBBBBB"/>
                </a:solidFill>
                <a:latin typeface="Consolas" panose="020B0609020204030204" pitchFamily="49" charset="0"/>
              </a:rPr>
              <a:t> </a:t>
            </a:r>
            <a:r>
              <a:rPr lang="en-US" b="1" i="1" dirty="0">
                <a:solidFill>
                  <a:srgbClr val="859900"/>
                </a:solidFill>
                <a:latin typeface="Consolas" panose="020B0609020204030204" pitchFamily="49" charset="0"/>
              </a:rPr>
              <a:t>=</a:t>
            </a:r>
            <a:r>
              <a:rPr lang="en-US" b="1" i="1" dirty="0">
                <a:solidFill>
                  <a:srgbClr val="BBBBBB"/>
                </a:solidFill>
                <a:latin typeface="Consolas" panose="020B0609020204030204" pitchFamily="49" charset="0"/>
              </a:rPr>
              <a:t> </a:t>
            </a:r>
            <a:r>
              <a:rPr lang="en-US" b="1" i="1" dirty="0">
                <a:solidFill>
                  <a:schemeClr val="accent6">
                    <a:lumMod val="75000"/>
                  </a:schemeClr>
                </a:solidFill>
                <a:latin typeface="Consolas" panose="020B0609020204030204" pitchFamily="49" charset="0"/>
              </a:rPr>
              <a:t>"${</a:t>
            </a:r>
            <a:r>
              <a:rPr lang="en-US" b="1" i="1" dirty="0" err="1">
                <a:solidFill>
                  <a:schemeClr val="accent6">
                    <a:lumMod val="75000"/>
                  </a:schemeClr>
                </a:solidFill>
                <a:latin typeface="Consolas" panose="020B0609020204030204" pitchFamily="49" charset="0"/>
              </a:rPr>
              <a:t>var.resource_group</a:t>
            </a:r>
            <a:r>
              <a:rPr lang="en-US" b="1" i="1" dirty="0">
                <a:solidFill>
                  <a:schemeClr val="accent6">
                    <a:lumMod val="75000"/>
                  </a:schemeClr>
                </a:solidFill>
                <a:latin typeface="Consolas" panose="020B0609020204030204" pitchFamily="49" charset="0"/>
              </a:rPr>
              <a:t>}"</a:t>
            </a:r>
          </a:p>
          <a:p>
            <a:r>
              <a:rPr lang="en-US" b="1" i="1" dirty="0">
                <a:solidFill>
                  <a:srgbClr val="268BD2"/>
                </a:solidFill>
                <a:latin typeface="Consolas" panose="020B0609020204030204" pitchFamily="49" charset="0"/>
              </a:rPr>
              <a:t>  location</a:t>
            </a:r>
            <a:r>
              <a:rPr lang="en-US" b="1" i="1" dirty="0">
                <a:solidFill>
                  <a:srgbClr val="BBBBBB"/>
                </a:solidFill>
                <a:latin typeface="Consolas" panose="020B0609020204030204" pitchFamily="49" charset="0"/>
              </a:rPr>
              <a:t> </a:t>
            </a:r>
            <a:r>
              <a:rPr lang="en-US" b="1" i="1" dirty="0">
                <a:solidFill>
                  <a:srgbClr val="859900"/>
                </a:solidFill>
                <a:latin typeface="Consolas" panose="020B0609020204030204" pitchFamily="49" charset="0"/>
              </a:rPr>
              <a:t>=</a:t>
            </a:r>
            <a:r>
              <a:rPr lang="en-US" b="1" i="1" dirty="0">
                <a:solidFill>
                  <a:srgbClr val="BBBBBB"/>
                </a:solidFill>
                <a:latin typeface="Consolas" panose="020B0609020204030204" pitchFamily="49" charset="0"/>
              </a:rPr>
              <a:t> </a:t>
            </a:r>
            <a:r>
              <a:rPr lang="en-US" b="1" i="1" dirty="0">
                <a:solidFill>
                  <a:schemeClr val="accent6">
                    <a:lumMod val="75000"/>
                  </a:schemeClr>
                </a:solidFill>
                <a:latin typeface="Consolas" panose="020B0609020204030204" pitchFamily="49" charset="0"/>
              </a:rPr>
              <a:t>"${</a:t>
            </a:r>
            <a:r>
              <a:rPr lang="en-US" b="1" i="1" dirty="0" err="1">
                <a:solidFill>
                  <a:schemeClr val="accent6">
                    <a:lumMod val="75000"/>
                  </a:schemeClr>
                </a:solidFill>
                <a:latin typeface="Consolas" panose="020B0609020204030204" pitchFamily="49" charset="0"/>
              </a:rPr>
              <a:t>var.location</a:t>
            </a:r>
            <a:r>
              <a:rPr lang="en-US" b="1" i="1" dirty="0">
                <a:solidFill>
                  <a:schemeClr val="accent6">
                    <a:lumMod val="75000"/>
                  </a:schemeClr>
                </a:solidFill>
                <a:latin typeface="Consolas" panose="020B0609020204030204" pitchFamily="49" charset="0"/>
              </a:rPr>
              <a:t>}"</a:t>
            </a:r>
          </a:p>
          <a:p>
            <a:r>
              <a:rPr lang="en-US" b="1" i="1" dirty="0">
                <a:solidFill>
                  <a:srgbClr val="BBBBBB"/>
                </a:solidFill>
                <a:latin typeface="Consolas" panose="020B0609020204030204" pitchFamily="49" charset="0"/>
              </a:rPr>
              <a:t>}</a:t>
            </a:r>
            <a:endParaRPr lang="en-US" b="1" i="1"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64410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t>Initialization</a:t>
            </a:r>
          </a:p>
        </p:txBody>
      </p:sp>
      <p:pic>
        <p:nvPicPr>
          <p:cNvPr id="6" name="Shape 277" descr="oct-2015-sel-26.jpg">
            <a:extLst>
              <a:ext uri="{FF2B5EF4-FFF2-40B4-BE49-F238E27FC236}">
                <a16:creationId xmlns:a16="http://schemas.microsoft.com/office/drawing/2014/main" id="{43A1B312-2C54-4818-9C01-219AF071394C}"/>
              </a:ext>
            </a:extLst>
          </p:cNvPr>
          <p:cNvPicPr preferRelativeResize="0"/>
          <p:nvPr/>
        </p:nvPicPr>
        <p:blipFill rotWithShape="1">
          <a:blip r:embed="rId3">
            <a:alphaModFix amt="20000"/>
          </a:blip>
          <a:srcRect/>
          <a:stretch/>
        </p:blipFill>
        <p:spPr>
          <a:xfrm>
            <a:off x="0" y="932688"/>
            <a:ext cx="12192000" cy="5925312"/>
          </a:xfrm>
          <a:prstGeom prst="rect">
            <a:avLst/>
          </a:prstGeom>
          <a:noFill/>
          <a:ln>
            <a:noFill/>
          </a:ln>
        </p:spPr>
      </p:pic>
      <p:pic>
        <p:nvPicPr>
          <p:cNvPr id="7" name="Picture 4" descr="https://www.terraform.io/assets/images/og-image-f5bbc98c.png">
            <a:extLst>
              <a:ext uri="{FF2B5EF4-FFF2-40B4-BE49-F238E27FC236}">
                <a16:creationId xmlns:a16="http://schemas.microsoft.com/office/drawing/2014/main" id="{65071380-9C75-40B7-A02F-E0245B437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940" y="0"/>
            <a:ext cx="932688" cy="9326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E11253A-023F-4234-9EA9-8BA13AA47CA2}"/>
              </a:ext>
            </a:extLst>
          </p:cNvPr>
          <p:cNvSpPr>
            <a:spLocks noChangeArrowheads="1"/>
          </p:cNvSpPr>
          <p:nvPr/>
        </p:nvSpPr>
        <p:spPr bwMode="auto">
          <a:xfrm>
            <a:off x="171754" y="823428"/>
            <a:ext cx="11848493" cy="3108543"/>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mn-lt"/>
              </a:rPr>
              <a:t>	The first command to run for a new configuration - or after checking out an existing configuration from version control - is </a:t>
            </a:r>
            <a:r>
              <a:rPr kumimoji="0" lang="en-US" altLang="en-US" sz="2400" i="1" u="none" strike="noStrike" cap="none" normalizeH="0" baseline="0" dirty="0">
                <a:ln>
                  <a:noFill/>
                </a:ln>
                <a:solidFill>
                  <a:srgbClr val="555555"/>
                </a:solidFill>
                <a:effectLst/>
                <a:latin typeface="Arial Black" panose="020B0A04020102020204" pitchFamily="34" charset="0"/>
                <a:cs typeface="Aldhabi" panose="020B0604020202020204" pitchFamily="2" charset="-78"/>
              </a:rPr>
              <a:t>terraform </a:t>
            </a:r>
            <a:r>
              <a:rPr kumimoji="0" lang="en-US" altLang="en-US" sz="2400" i="1" u="none" strike="noStrike" cap="none" normalizeH="0" baseline="0" dirty="0" err="1">
                <a:ln>
                  <a:noFill/>
                </a:ln>
                <a:solidFill>
                  <a:srgbClr val="555555"/>
                </a:solidFill>
                <a:effectLst/>
                <a:latin typeface="Arial Black" panose="020B0A04020102020204" pitchFamily="34" charset="0"/>
                <a:cs typeface="Aldhabi" panose="020B0604020202020204" pitchFamily="2" charset="-78"/>
              </a:rPr>
              <a:t>init</a:t>
            </a:r>
            <a:r>
              <a:rPr kumimoji="0" lang="en-US" altLang="en-US" sz="2400" b="0" i="0" u="none" strike="noStrike" cap="none" normalizeH="0" baseline="0" dirty="0">
                <a:ln>
                  <a:noFill/>
                </a:ln>
                <a:solidFill>
                  <a:srgbClr val="555555"/>
                </a:solidFill>
                <a:effectLst/>
                <a:latin typeface="+mn-lt"/>
              </a:rPr>
              <a:t>, which initializes various local settings and data that will be used by subsequent commands.</a:t>
            </a:r>
            <a:endParaRPr kumimoji="0" lang="en-US" altLang="en-US" sz="1400" b="0" i="0" u="none" strike="noStrike" cap="none" normalizeH="0" baseline="0" dirty="0">
              <a:ln>
                <a:noFill/>
              </a:ln>
              <a:solidFill>
                <a:schemeClr val="tx1"/>
              </a:solidFill>
              <a:effectLst/>
              <a:latin typeface="+mn-lt"/>
            </a:endParaRPr>
          </a:p>
          <a:p>
            <a:pPr lvl="0" algn="just"/>
            <a:r>
              <a:rPr kumimoji="0" lang="en-US" altLang="en-US" sz="2400" b="0" i="0" u="none" strike="noStrike" cap="none" normalizeH="0" baseline="0" dirty="0">
                <a:ln>
                  <a:noFill/>
                </a:ln>
                <a:solidFill>
                  <a:srgbClr val="555555"/>
                </a:solidFill>
                <a:effectLst/>
                <a:latin typeface="+mn-lt"/>
              </a:rPr>
              <a:t>	Terraform uses a plugin based architecture to support the numerous infrastructure and service providers available. As of Terraform version 0.10.0, each "Provider" is its own encapsulated binary distributed separately from Terraform itself. The</a:t>
            </a:r>
            <a:r>
              <a:rPr lang="en-US" altLang="en-US" sz="1600" dirty="0">
                <a:solidFill>
                  <a:srgbClr val="555555"/>
                </a:solidFill>
                <a:latin typeface="+mn-lt"/>
              </a:rPr>
              <a:t> </a:t>
            </a:r>
            <a:r>
              <a:rPr lang="en-US" altLang="en-US" sz="2400" i="1" dirty="0">
                <a:solidFill>
                  <a:srgbClr val="555555"/>
                </a:solidFill>
                <a:latin typeface="Arial Black" panose="020B0A04020102020204" pitchFamily="34" charset="0"/>
                <a:cs typeface="Aldhabi" panose="020B0604020202020204" pitchFamily="2" charset="-78"/>
              </a:rPr>
              <a:t>terraform </a:t>
            </a:r>
            <a:r>
              <a:rPr lang="en-US" altLang="en-US" sz="2400" i="1" dirty="0" err="1">
                <a:solidFill>
                  <a:srgbClr val="555555"/>
                </a:solidFill>
                <a:latin typeface="Arial Black" panose="020B0A04020102020204" pitchFamily="34" charset="0"/>
                <a:cs typeface="Aldhabi" panose="020B0604020202020204" pitchFamily="2" charset="-78"/>
              </a:rPr>
              <a:t>init</a:t>
            </a:r>
            <a:r>
              <a:rPr lang="en-US" altLang="en-US" sz="2400" i="1" dirty="0">
                <a:solidFill>
                  <a:srgbClr val="555555"/>
                </a:solidFill>
                <a:latin typeface="Arial Black" panose="020B0A04020102020204" pitchFamily="34" charset="0"/>
                <a:cs typeface="Aldhabi" panose="020B0604020202020204" pitchFamily="2" charset="-78"/>
              </a:rPr>
              <a:t> </a:t>
            </a:r>
            <a:r>
              <a:rPr kumimoji="0" lang="en-US" altLang="en-US" sz="2400" b="0" i="0" u="none" strike="noStrike" cap="none" normalizeH="0" baseline="0" dirty="0">
                <a:ln>
                  <a:noFill/>
                </a:ln>
                <a:solidFill>
                  <a:srgbClr val="555555"/>
                </a:solidFill>
                <a:effectLst/>
                <a:latin typeface="+mn-lt"/>
              </a:rPr>
              <a:t> command will automatically download and install any Provider binary for the providers in use within the configuration, which in this case is just the</a:t>
            </a:r>
            <a:r>
              <a:rPr lang="en-US" altLang="en-US" sz="2400" dirty="0">
                <a:solidFill>
                  <a:srgbClr val="555555"/>
                </a:solidFill>
                <a:latin typeface="+mn-lt"/>
              </a:rPr>
              <a:t> </a:t>
            </a:r>
            <a:r>
              <a:rPr lang="en-US" altLang="en-US" sz="2400" b="1" i="1" dirty="0" err="1">
                <a:solidFill>
                  <a:srgbClr val="555555"/>
                </a:solidFill>
                <a:latin typeface="Arial Black" panose="020B0A04020102020204" pitchFamily="34" charset="0"/>
              </a:rPr>
              <a:t>azurerm</a:t>
            </a:r>
            <a:r>
              <a:rPr kumimoji="0" lang="en-US" altLang="en-US" sz="2400" b="0" i="0" u="none" strike="noStrike" cap="none" normalizeH="0" baseline="0" dirty="0">
                <a:ln>
                  <a:noFill/>
                </a:ln>
                <a:solidFill>
                  <a:srgbClr val="555555"/>
                </a:solidFill>
                <a:effectLst/>
                <a:latin typeface="+mn-lt"/>
              </a:rPr>
              <a:t> provider:</a:t>
            </a:r>
            <a:endParaRPr kumimoji="0" lang="en-US" altLang="en-US" sz="40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7CB8ADD0-6F11-4F94-85D2-5C48B73BF23C}"/>
              </a:ext>
            </a:extLst>
          </p:cNvPr>
          <p:cNvSpPr/>
          <p:nvPr/>
        </p:nvSpPr>
        <p:spPr>
          <a:xfrm>
            <a:off x="194063" y="4041231"/>
            <a:ext cx="11679819" cy="2585323"/>
          </a:xfrm>
          <a:prstGeom prst="rect">
            <a:avLst/>
          </a:prstGeom>
        </p:spPr>
        <p:txBody>
          <a:bodyPr wrap="square">
            <a:spAutoFit/>
          </a:bodyPr>
          <a:lstStyle/>
          <a:p>
            <a:r>
              <a:rPr lang="en-US" i="1" dirty="0">
                <a:solidFill>
                  <a:schemeClr val="accent6">
                    <a:lumMod val="50000"/>
                  </a:schemeClr>
                </a:solidFill>
              </a:rPr>
              <a:t>c:\GAB2018\TF&gt; terraform </a:t>
            </a:r>
            <a:r>
              <a:rPr lang="en-US" i="1" dirty="0" err="1">
                <a:solidFill>
                  <a:schemeClr val="accent6">
                    <a:lumMod val="50000"/>
                  </a:schemeClr>
                </a:solidFill>
              </a:rPr>
              <a:t>init</a:t>
            </a:r>
            <a:endParaRPr lang="en-US" i="1" dirty="0">
              <a:solidFill>
                <a:schemeClr val="accent6">
                  <a:lumMod val="50000"/>
                </a:schemeClr>
              </a:solidFill>
            </a:endParaRPr>
          </a:p>
          <a:p>
            <a:endParaRPr lang="en-US" i="1" dirty="0">
              <a:solidFill>
                <a:schemeClr val="accent6">
                  <a:lumMod val="50000"/>
                </a:schemeClr>
              </a:solidFill>
            </a:endParaRPr>
          </a:p>
          <a:p>
            <a:r>
              <a:rPr lang="en-US" i="1" dirty="0">
                <a:solidFill>
                  <a:schemeClr val="accent6">
                    <a:lumMod val="50000"/>
                  </a:schemeClr>
                </a:solidFill>
              </a:rPr>
              <a:t>Initializing provider plugins...</a:t>
            </a:r>
          </a:p>
          <a:p>
            <a:r>
              <a:rPr lang="en-US" i="1" dirty="0">
                <a:solidFill>
                  <a:schemeClr val="accent6">
                    <a:lumMod val="50000"/>
                  </a:schemeClr>
                </a:solidFill>
              </a:rPr>
              <a:t>- Checking for available provider plugins on https://releases.hashicorp.com...</a:t>
            </a:r>
          </a:p>
          <a:p>
            <a:r>
              <a:rPr lang="en-US" i="1" dirty="0">
                <a:solidFill>
                  <a:schemeClr val="accent6">
                    <a:lumMod val="50000"/>
                  </a:schemeClr>
                </a:solidFill>
              </a:rPr>
              <a:t>- Downloading plugin for provider "</a:t>
            </a:r>
            <a:r>
              <a:rPr lang="en-US" i="1" dirty="0" err="1">
                <a:solidFill>
                  <a:schemeClr val="accent6">
                    <a:lumMod val="50000"/>
                  </a:schemeClr>
                </a:solidFill>
              </a:rPr>
              <a:t>azurerm</a:t>
            </a:r>
            <a:r>
              <a:rPr lang="en-US" i="1" dirty="0">
                <a:solidFill>
                  <a:schemeClr val="accent6">
                    <a:lumMod val="50000"/>
                  </a:schemeClr>
                </a:solidFill>
              </a:rPr>
              <a:t>" (1.3.3)...</a:t>
            </a:r>
          </a:p>
          <a:p>
            <a:r>
              <a:rPr lang="en-US" i="1" dirty="0">
                <a:solidFill>
                  <a:schemeClr val="accent6">
                    <a:lumMod val="50000"/>
                  </a:schemeClr>
                </a:solidFill>
              </a:rPr>
              <a:t>The following providers do not have any version constraints in configuration,</a:t>
            </a:r>
          </a:p>
          <a:p>
            <a:r>
              <a:rPr lang="en-US" i="1" dirty="0">
                <a:solidFill>
                  <a:schemeClr val="accent6">
                    <a:lumMod val="50000"/>
                  </a:schemeClr>
                </a:solidFill>
              </a:rPr>
              <a:t>so the latest version was installed.</a:t>
            </a:r>
          </a:p>
          <a:p>
            <a:r>
              <a:rPr lang="en-US" i="1" dirty="0">
                <a:solidFill>
                  <a:schemeClr val="accent6">
                    <a:lumMod val="50000"/>
                  </a:schemeClr>
                </a:solidFill>
              </a:rPr>
              <a:t>* </a:t>
            </a:r>
            <a:r>
              <a:rPr lang="en-US" i="1" dirty="0" err="1">
                <a:solidFill>
                  <a:schemeClr val="accent6">
                    <a:lumMod val="50000"/>
                  </a:schemeClr>
                </a:solidFill>
              </a:rPr>
              <a:t>provider.azurerm</a:t>
            </a:r>
            <a:r>
              <a:rPr lang="en-US" i="1" dirty="0">
                <a:solidFill>
                  <a:schemeClr val="accent6">
                    <a:lumMod val="50000"/>
                  </a:schemeClr>
                </a:solidFill>
              </a:rPr>
              <a:t>: version = "~&gt; 1.3"</a:t>
            </a:r>
          </a:p>
          <a:p>
            <a:r>
              <a:rPr lang="en-US" i="1" dirty="0">
                <a:solidFill>
                  <a:schemeClr val="accent6">
                    <a:lumMod val="50000"/>
                  </a:schemeClr>
                </a:solidFill>
              </a:rPr>
              <a:t>Terraform has been successfully initialized!</a:t>
            </a:r>
          </a:p>
        </p:txBody>
      </p:sp>
    </p:spTree>
    <p:extLst>
      <p:ext uri="{BB962C8B-B14F-4D97-AF65-F5344CB8AC3E}">
        <p14:creationId xmlns:p14="http://schemas.microsoft.com/office/powerpoint/2010/main" val="426279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t>Plan changes</a:t>
            </a:r>
          </a:p>
        </p:txBody>
      </p:sp>
      <p:pic>
        <p:nvPicPr>
          <p:cNvPr id="6" name="Shape 277" descr="oct-2015-sel-26.jpg">
            <a:extLst>
              <a:ext uri="{FF2B5EF4-FFF2-40B4-BE49-F238E27FC236}">
                <a16:creationId xmlns:a16="http://schemas.microsoft.com/office/drawing/2014/main" id="{43A1B312-2C54-4818-9C01-219AF071394C}"/>
              </a:ext>
            </a:extLst>
          </p:cNvPr>
          <p:cNvPicPr preferRelativeResize="0"/>
          <p:nvPr/>
        </p:nvPicPr>
        <p:blipFill rotWithShape="1">
          <a:blip r:embed="rId3">
            <a:alphaModFix amt="20000"/>
          </a:blip>
          <a:srcRect/>
          <a:stretch/>
        </p:blipFill>
        <p:spPr>
          <a:xfrm>
            <a:off x="0" y="932688"/>
            <a:ext cx="12192000" cy="5925312"/>
          </a:xfrm>
          <a:prstGeom prst="rect">
            <a:avLst/>
          </a:prstGeom>
          <a:noFill/>
          <a:ln>
            <a:noFill/>
          </a:ln>
        </p:spPr>
      </p:pic>
      <p:pic>
        <p:nvPicPr>
          <p:cNvPr id="7" name="Picture 4" descr="https://www.terraform.io/assets/images/og-image-f5bbc98c.png">
            <a:extLst>
              <a:ext uri="{FF2B5EF4-FFF2-40B4-BE49-F238E27FC236}">
                <a16:creationId xmlns:a16="http://schemas.microsoft.com/office/drawing/2014/main" id="{65071380-9C75-40B7-A02F-E0245B437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940" y="0"/>
            <a:ext cx="932688" cy="9326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CB8ADD0-6F11-4F94-85D2-5C48B73BF23C}"/>
              </a:ext>
            </a:extLst>
          </p:cNvPr>
          <p:cNvSpPr/>
          <p:nvPr/>
        </p:nvSpPr>
        <p:spPr>
          <a:xfrm>
            <a:off x="183903" y="3726271"/>
            <a:ext cx="11679819" cy="2862322"/>
          </a:xfrm>
          <a:prstGeom prst="rect">
            <a:avLst/>
          </a:prstGeom>
        </p:spPr>
        <p:txBody>
          <a:bodyPr wrap="square">
            <a:spAutoFit/>
          </a:bodyPr>
          <a:lstStyle/>
          <a:p>
            <a:r>
              <a:rPr lang="de-DE" i="1" dirty="0">
                <a:solidFill>
                  <a:schemeClr val="accent6">
                    <a:lumMod val="50000"/>
                  </a:schemeClr>
                </a:solidFill>
              </a:rPr>
              <a:t>c:\GAB2018\TF&gt; terraform plan -out=GAB</a:t>
            </a:r>
            <a:endParaRPr lang="en-US" i="1" dirty="0">
              <a:solidFill>
                <a:schemeClr val="accent6">
                  <a:lumMod val="50000"/>
                </a:schemeClr>
              </a:solidFill>
            </a:endParaRPr>
          </a:p>
          <a:p>
            <a:r>
              <a:rPr lang="en-US" i="1" dirty="0">
                <a:solidFill>
                  <a:schemeClr val="accent6">
                    <a:lumMod val="50000"/>
                  </a:schemeClr>
                </a:solidFill>
              </a:rPr>
              <a:t>Refreshing Terraform state in-memory prior to plan...</a:t>
            </a:r>
          </a:p>
          <a:p>
            <a:r>
              <a:rPr lang="en-US" i="1" dirty="0">
                <a:solidFill>
                  <a:schemeClr val="accent6">
                    <a:lumMod val="50000"/>
                  </a:schemeClr>
                </a:solidFill>
              </a:rPr>
              <a:t>The refreshed state will be used to calculate this plan, but will not be</a:t>
            </a:r>
          </a:p>
          <a:p>
            <a:r>
              <a:rPr lang="en-US" i="1" dirty="0">
                <a:solidFill>
                  <a:schemeClr val="accent6">
                    <a:lumMod val="50000"/>
                  </a:schemeClr>
                </a:solidFill>
              </a:rPr>
              <a:t>persisted to local or remote state storage.</a:t>
            </a:r>
          </a:p>
          <a:p>
            <a:r>
              <a:rPr lang="en-US" i="1" dirty="0">
                <a:solidFill>
                  <a:schemeClr val="accent6">
                    <a:lumMod val="50000"/>
                  </a:schemeClr>
                </a:solidFill>
              </a:rPr>
              <a:t>------------------------------------------------------------------------</a:t>
            </a:r>
          </a:p>
          <a:p>
            <a:r>
              <a:rPr lang="en-US" i="1" dirty="0">
                <a:solidFill>
                  <a:schemeClr val="accent6">
                    <a:lumMod val="50000"/>
                  </a:schemeClr>
                </a:solidFill>
              </a:rPr>
              <a:t>An execution plan has been generated and is shown below.</a:t>
            </a:r>
          </a:p>
          <a:p>
            <a:r>
              <a:rPr lang="en-US" i="1" dirty="0">
                <a:solidFill>
                  <a:schemeClr val="accent6">
                    <a:lumMod val="50000"/>
                  </a:schemeClr>
                </a:solidFill>
              </a:rPr>
              <a:t>Resource actions are indicated with the following symbols:</a:t>
            </a:r>
          </a:p>
          <a:p>
            <a:r>
              <a:rPr lang="en-US" i="1" dirty="0">
                <a:solidFill>
                  <a:schemeClr val="accent6">
                    <a:lumMod val="50000"/>
                  </a:schemeClr>
                </a:solidFill>
              </a:rPr>
              <a:t>  + create</a:t>
            </a:r>
          </a:p>
          <a:p>
            <a:r>
              <a:rPr lang="en-US" i="1" dirty="0">
                <a:solidFill>
                  <a:schemeClr val="accent6">
                    <a:lumMod val="50000"/>
                  </a:schemeClr>
                </a:solidFill>
              </a:rPr>
              <a:t> &lt;= read (data resources)</a:t>
            </a:r>
          </a:p>
          <a:p>
            <a:r>
              <a:rPr lang="en-US" i="1" dirty="0">
                <a:solidFill>
                  <a:schemeClr val="accent6">
                    <a:lumMod val="50000"/>
                  </a:schemeClr>
                </a:solidFill>
              </a:rPr>
              <a:t>Terraform will perform the following actions:…….</a:t>
            </a:r>
          </a:p>
        </p:txBody>
      </p:sp>
      <p:sp>
        <p:nvSpPr>
          <p:cNvPr id="8" name="Rectangle 2">
            <a:extLst>
              <a:ext uri="{FF2B5EF4-FFF2-40B4-BE49-F238E27FC236}">
                <a16:creationId xmlns:a16="http://schemas.microsoft.com/office/drawing/2014/main" id="{3F77EBEE-B014-46A0-A4B4-3C469D061FB2}"/>
              </a:ext>
            </a:extLst>
          </p:cNvPr>
          <p:cNvSpPr>
            <a:spLocks noChangeArrowheads="1"/>
          </p:cNvSpPr>
          <p:nvPr/>
        </p:nvSpPr>
        <p:spPr bwMode="auto">
          <a:xfrm>
            <a:off x="0" y="932688"/>
            <a:ext cx="12192000" cy="2677656"/>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mn-lt"/>
              </a:rPr>
              <a:t>	The </a:t>
            </a:r>
            <a:r>
              <a:rPr kumimoji="0" lang="en-US" altLang="en-US" sz="2400" b="0" i="1" u="none" strike="noStrike" cap="none" normalizeH="0" baseline="0" dirty="0">
                <a:ln>
                  <a:noFill/>
                </a:ln>
                <a:solidFill>
                  <a:srgbClr val="555555"/>
                </a:solidFill>
                <a:effectLst/>
                <a:latin typeface="Arial Black" panose="020B0A04020102020204" pitchFamily="34" charset="0"/>
              </a:rPr>
              <a:t>terraform plan</a:t>
            </a:r>
            <a:r>
              <a:rPr kumimoji="0" lang="en-US" altLang="en-US" sz="2400" b="0" i="0" u="none" strike="noStrike" cap="none" normalizeH="0" baseline="0" dirty="0">
                <a:ln>
                  <a:noFill/>
                </a:ln>
                <a:solidFill>
                  <a:srgbClr val="555555"/>
                </a:solidFill>
                <a:effectLst/>
                <a:latin typeface="+mn-lt"/>
              </a:rPr>
              <a:t> command is used to create an execution plan. Terraform performs a refresh, unless explicitly disabled, and then determines what actions are necessary to achieve the desired state specified in the configuration files.</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mn-lt"/>
              </a:rPr>
              <a:t>	This command is a convenient way to check whether the execution plan for a set of changes matches your expectations without making any changes to real resources or to the state. For example, terraform plan might be run before committing a change to version control, to create confidence that it will behave as expected.</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7075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t>Apply configuration</a:t>
            </a:r>
          </a:p>
        </p:txBody>
      </p:sp>
      <p:pic>
        <p:nvPicPr>
          <p:cNvPr id="6" name="Shape 277" descr="oct-2015-sel-26.jpg">
            <a:extLst>
              <a:ext uri="{FF2B5EF4-FFF2-40B4-BE49-F238E27FC236}">
                <a16:creationId xmlns:a16="http://schemas.microsoft.com/office/drawing/2014/main" id="{43A1B312-2C54-4818-9C01-219AF071394C}"/>
              </a:ext>
            </a:extLst>
          </p:cNvPr>
          <p:cNvPicPr preferRelativeResize="0"/>
          <p:nvPr/>
        </p:nvPicPr>
        <p:blipFill rotWithShape="1">
          <a:blip r:embed="rId3">
            <a:alphaModFix amt="20000"/>
          </a:blip>
          <a:srcRect/>
          <a:stretch/>
        </p:blipFill>
        <p:spPr>
          <a:xfrm>
            <a:off x="0" y="932688"/>
            <a:ext cx="12192000" cy="5925312"/>
          </a:xfrm>
          <a:prstGeom prst="rect">
            <a:avLst/>
          </a:prstGeom>
          <a:noFill/>
          <a:ln>
            <a:noFill/>
          </a:ln>
        </p:spPr>
      </p:pic>
      <p:pic>
        <p:nvPicPr>
          <p:cNvPr id="7" name="Picture 4" descr="https://www.terraform.io/assets/images/og-image-f5bbc98c.png">
            <a:extLst>
              <a:ext uri="{FF2B5EF4-FFF2-40B4-BE49-F238E27FC236}">
                <a16:creationId xmlns:a16="http://schemas.microsoft.com/office/drawing/2014/main" id="{65071380-9C75-40B7-A02F-E0245B437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940" y="0"/>
            <a:ext cx="932688" cy="9326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CB8ADD0-6F11-4F94-85D2-5C48B73BF23C}"/>
              </a:ext>
            </a:extLst>
          </p:cNvPr>
          <p:cNvSpPr/>
          <p:nvPr/>
        </p:nvSpPr>
        <p:spPr>
          <a:xfrm>
            <a:off x="145372" y="2375770"/>
            <a:ext cx="11679819" cy="4247317"/>
          </a:xfrm>
          <a:prstGeom prst="rect">
            <a:avLst/>
          </a:prstGeom>
        </p:spPr>
        <p:txBody>
          <a:bodyPr wrap="square">
            <a:spAutoFit/>
          </a:bodyPr>
          <a:lstStyle/>
          <a:p>
            <a:r>
              <a:rPr lang="de-DE" i="1" dirty="0">
                <a:solidFill>
                  <a:schemeClr val="accent6">
                    <a:lumMod val="50000"/>
                  </a:schemeClr>
                </a:solidFill>
              </a:rPr>
              <a:t>c:\GAB2018\TF&gt;terraform apply "GAB„</a:t>
            </a:r>
          </a:p>
          <a:p>
            <a:r>
              <a:rPr lang="en-US" i="1" dirty="0" err="1">
                <a:solidFill>
                  <a:schemeClr val="accent6">
                    <a:lumMod val="50000"/>
                  </a:schemeClr>
                </a:solidFill>
              </a:rPr>
              <a:t>azurerm_resource_group.main</a:t>
            </a:r>
            <a:r>
              <a:rPr lang="en-US" i="1" dirty="0">
                <a:solidFill>
                  <a:schemeClr val="accent6">
                    <a:lumMod val="50000"/>
                  </a:schemeClr>
                </a:solidFill>
              </a:rPr>
              <a:t>: Creating...</a:t>
            </a:r>
          </a:p>
          <a:p>
            <a:r>
              <a:rPr lang="en-US" i="1" dirty="0">
                <a:solidFill>
                  <a:schemeClr val="accent6">
                    <a:lumMod val="50000"/>
                  </a:schemeClr>
                </a:solidFill>
              </a:rPr>
              <a:t>  location: "" =&gt; "</a:t>
            </a:r>
            <a:r>
              <a:rPr lang="en-US" i="1" dirty="0" err="1">
                <a:solidFill>
                  <a:schemeClr val="accent6">
                    <a:lumMod val="50000"/>
                  </a:schemeClr>
                </a:solidFill>
              </a:rPr>
              <a:t>eastus</a:t>
            </a:r>
            <a:r>
              <a:rPr lang="en-US" i="1" dirty="0">
                <a:solidFill>
                  <a:schemeClr val="accent6">
                    <a:lumMod val="50000"/>
                  </a:schemeClr>
                </a:solidFill>
              </a:rPr>
              <a:t>"</a:t>
            </a:r>
          </a:p>
          <a:p>
            <a:r>
              <a:rPr lang="en-US" i="1" dirty="0">
                <a:solidFill>
                  <a:schemeClr val="accent6">
                    <a:lumMod val="50000"/>
                  </a:schemeClr>
                </a:solidFill>
              </a:rPr>
              <a:t>  name:     "" =&gt; "GAB-TF"</a:t>
            </a:r>
          </a:p>
          <a:p>
            <a:r>
              <a:rPr lang="en-US" i="1" dirty="0">
                <a:solidFill>
                  <a:schemeClr val="accent6">
                    <a:lumMod val="50000"/>
                  </a:schemeClr>
                </a:solidFill>
              </a:rPr>
              <a:t>  tags.%:   "" =&gt; "&lt;computed&gt;"</a:t>
            </a:r>
          </a:p>
          <a:p>
            <a:r>
              <a:rPr lang="en-US" i="1" dirty="0" err="1">
                <a:solidFill>
                  <a:schemeClr val="accent6">
                    <a:lumMod val="50000"/>
                  </a:schemeClr>
                </a:solidFill>
              </a:rPr>
              <a:t>azurerm_resource_group.main</a:t>
            </a:r>
            <a:r>
              <a:rPr lang="en-US" i="1" dirty="0">
                <a:solidFill>
                  <a:schemeClr val="accent6">
                    <a:lumMod val="50000"/>
                  </a:schemeClr>
                </a:solidFill>
              </a:rPr>
              <a:t>: Creation complete after 2s (ID: /subscriptions/f7424*********)</a:t>
            </a:r>
          </a:p>
          <a:p>
            <a:r>
              <a:rPr lang="en-US" i="1" dirty="0" err="1">
                <a:solidFill>
                  <a:schemeClr val="accent6">
                    <a:lumMod val="50000"/>
                  </a:schemeClr>
                </a:solidFill>
              </a:rPr>
              <a:t>azurerm_virtual_network.main</a:t>
            </a:r>
            <a:r>
              <a:rPr lang="en-US" i="1" dirty="0">
                <a:solidFill>
                  <a:schemeClr val="accent6">
                    <a:lumMod val="50000"/>
                  </a:schemeClr>
                </a:solidFill>
              </a:rPr>
              <a:t>: Creating...</a:t>
            </a:r>
          </a:p>
          <a:p>
            <a:r>
              <a:rPr lang="en-US" i="1" dirty="0">
                <a:solidFill>
                  <a:schemeClr val="accent6">
                    <a:lumMod val="50000"/>
                  </a:schemeClr>
                </a:solidFill>
              </a:rPr>
              <a:t>  </a:t>
            </a:r>
            <a:r>
              <a:rPr lang="en-US" i="1" dirty="0" err="1">
                <a:solidFill>
                  <a:schemeClr val="accent6">
                    <a:lumMod val="50000"/>
                  </a:schemeClr>
                </a:solidFill>
              </a:rPr>
              <a:t>address_space</a:t>
            </a:r>
            <a:r>
              <a:rPr lang="en-US" i="1" dirty="0">
                <a:solidFill>
                  <a:schemeClr val="accent6">
                    <a:lumMod val="50000"/>
                  </a:schemeClr>
                </a:solidFill>
              </a:rPr>
              <a:t>.#:     "" =&gt; "1"</a:t>
            </a:r>
          </a:p>
          <a:p>
            <a:r>
              <a:rPr lang="en-US" i="1" dirty="0">
                <a:solidFill>
                  <a:schemeClr val="accent6">
                    <a:lumMod val="50000"/>
                  </a:schemeClr>
                </a:solidFill>
              </a:rPr>
              <a:t>  address_space.0:     "" =&gt; "12.0.0.0/24"</a:t>
            </a:r>
          </a:p>
          <a:p>
            <a:r>
              <a:rPr lang="en-US" i="1" dirty="0">
                <a:solidFill>
                  <a:schemeClr val="accent6">
                    <a:lumMod val="50000"/>
                  </a:schemeClr>
                </a:solidFill>
              </a:rPr>
              <a:t>  location:            "" =&gt; "</a:t>
            </a:r>
            <a:r>
              <a:rPr lang="en-US" i="1" dirty="0" err="1">
                <a:solidFill>
                  <a:schemeClr val="accent6">
                    <a:lumMod val="50000"/>
                  </a:schemeClr>
                </a:solidFill>
              </a:rPr>
              <a:t>eastus</a:t>
            </a:r>
            <a:r>
              <a:rPr lang="en-US" i="1" dirty="0">
                <a:solidFill>
                  <a:schemeClr val="accent6">
                    <a:lumMod val="50000"/>
                  </a:schemeClr>
                </a:solidFill>
              </a:rPr>
              <a:t>"</a:t>
            </a:r>
          </a:p>
          <a:p>
            <a:r>
              <a:rPr lang="en-US" i="1" dirty="0">
                <a:solidFill>
                  <a:schemeClr val="accent6">
                    <a:lumMod val="50000"/>
                  </a:schemeClr>
                </a:solidFill>
              </a:rPr>
              <a:t>  name:                "" =&gt; "GAB-TF-</a:t>
            </a:r>
            <a:r>
              <a:rPr lang="en-US" i="1" dirty="0" err="1">
                <a:solidFill>
                  <a:schemeClr val="accent6">
                    <a:lumMod val="50000"/>
                  </a:schemeClr>
                </a:solidFill>
              </a:rPr>
              <a:t>vnet</a:t>
            </a:r>
            <a:r>
              <a:rPr lang="en-US" i="1" dirty="0">
                <a:solidFill>
                  <a:schemeClr val="accent6">
                    <a:lumMod val="50000"/>
                  </a:schemeClr>
                </a:solidFill>
              </a:rPr>
              <a:t>"</a:t>
            </a:r>
          </a:p>
          <a:p>
            <a:r>
              <a:rPr lang="en-US" i="1" dirty="0">
                <a:solidFill>
                  <a:schemeClr val="accent6">
                    <a:lumMod val="50000"/>
                  </a:schemeClr>
                </a:solidFill>
              </a:rPr>
              <a:t>  </a:t>
            </a:r>
            <a:r>
              <a:rPr lang="en-US" i="1" dirty="0" err="1">
                <a:solidFill>
                  <a:schemeClr val="accent6">
                    <a:lumMod val="50000"/>
                  </a:schemeClr>
                </a:solidFill>
              </a:rPr>
              <a:t>resource_group_name</a:t>
            </a:r>
            <a:r>
              <a:rPr lang="en-US" i="1" dirty="0">
                <a:solidFill>
                  <a:schemeClr val="accent6">
                    <a:lumMod val="50000"/>
                  </a:schemeClr>
                </a:solidFill>
              </a:rPr>
              <a:t>: "" =&gt; "GAB-TF"</a:t>
            </a:r>
          </a:p>
          <a:p>
            <a:r>
              <a:rPr lang="en-US" i="1" dirty="0">
                <a:solidFill>
                  <a:schemeClr val="accent6">
                    <a:lumMod val="50000"/>
                  </a:schemeClr>
                </a:solidFill>
              </a:rPr>
              <a:t>  subnet.#:            "" =&gt; "&lt;computed&gt;"</a:t>
            </a:r>
          </a:p>
          <a:p>
            <a:r>
              <a:rPr lang="en-US" i="1" dirty="0">
                <a:solidFill>
                  <a:schemeClr val="accent6">
                    <a:lumMod val="50000"/>
                  </a:schemeClr>
                </a:solidFill>
              </a:rPr>
              <a:t>  tags.%:              "" =&gt; "&lt;computed&gt;"</a:t>
            </a:r>
          </a:p>
          <a:p>
            <a:r>
              <a:rPr lang="en-US" i="1" dirty="0" err="1">
                <a:solidFill>
                  <a:schemeClr val="accent6">
                    <a:lumMod val="50000"/>
                  </a:schemeClr>
                </a:solidFill>
              </a:rPr>
              <a:t>azurerm_public_ip.main</a:t>
            </a:r>
            <a:r>
              <a:rPr lang="en-US" i="1" dirty="0">
                <a:solidFill>
                  <a:schemeClr val="accent6">
                    <a:lumMod val="50000"/>
                  </a:schemeClr>
                </a:solidFill>
              </a:rPr>
              <a:t>: Creating...</a:t>
            </a:r>
          </a:p>
        </p:txBody>
      </p:sp>
      <p:sp>
        <p:nvSpPr>
          <p:cNvPr id="4" name="Rectangle 2">
            <a:extLst>
              <a:ext uri="{FF2B5EF4-FFF2-40B4-BE49-F238E27FC236}">
                <a16:creationId xmlns:a16="http://schemas.microsoft.com/office/drawing/2014/main" id="{555B083B-79A3-484B-883F-3648651FA53E}"/>
              </a:ext>
            </a:extLst>
          </p:cNvPr>
          <p:cNvSpPr>
            <a:spLocks noChangeArrowheads="1"/>
          </p:cNvSpPr>
          <p:nvPr/>
        </p:nvSpPr>
        <p:spPr bwMode="auto">
          <a:xfrm>
            <a:off x="41681" y="1054064"/>
            <a:ext cx="12004947" cy="1200329"/>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mn-lt"/>
              </a:rPr>
              <a:t>	The </a:t>
            </a:r>
            <a:r>
              <a:rPr kumimoji="0" lang="en-US" altLang="en-US" sz="2400" b="0" i="1" u="none" strike="noStrike" cap="none" normalizeH="0" baseline="0" dirty="0">
                <a:ln>
                  <a:noFill/>
                </a:ln>
                <a:solidFill>
                  <a:srgbClr val="555555"/>
                </a:solidFill>
                <a:effectLst/>
                <a:latin typeface="Arial Black" panose="020B0A04020102020204" pitchFamily="34" charset="0"/>
              </a:rPr>
              <a:t>terraform apply</a:t>
            </a:r>
            <a:r>
              <a:rPr kumimoji="0" lang="en-US" altLang="en-US" sz="2400" b="0" i="0" u="none" strike="noStrike" cap="none" normalizeH="0" baseline="0" dirty="0">
                <a:ln>
                  <a:noFill/>
                </a:ln>
                <a:solidFill>
                  <a:srgbClr val="555555"/>
                </a:solidFill>
                <a:effectLst/>
                <a:latin typeface="+mn-lt"/>
              </a:rPr>
              <a:t> command is used to apply the changes required to reach the desired state of the configuration, or the pre-determined set of actions generated by a terraform plan execution plan.</a:t>
            </a:r>
            <a:r>
              <a:rPr kumimoji="0" lang="en-US" altLang="en-US" sz="24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24835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277" descr="oct-2015-sel-26.jpg">
            <a:extLst>
              <a:ext uri="{FF2B5EF4-FFF2-40B4-BE49-F238E27FC236}">
                <a16:creationId xmlns:a16="http://schemas.microsoft.com/office/drawing/2014/main" id="{151ED4BD-79A5-4138-BA96-4EF6B8094E00}"/>
              </a:ext>
            </a:extLst>
          </p:cNvPr>
          <p:cNvPicPr preferRelativeResize="0"/>
          <p:nvPr/>
        </p:nvPicPr>
        <p:blipFill rotWithShape="1">
          <a:blip r:embed="rId2">
            <a:alphaModFix amt="20000"/>
          </a:blip>
          <a:srcRect/>
          <a:stretch/>
        </p:blipFill>
        <p:spPr>
          <a:xfrm>
            <a:off x="1" y="932688"/>
            <a:ext cx="12192000" cy="5544312"/>
          </a:xfrm>
          <a:prstGeom prst="rect">
            <a:avLst/>
          </a:prstGeom>
          <a:noFill/>
          <a:ln>
            <a:noFill/>
          </a:ln>
        </p:spPr>
      </p:pic>
      <p:sp>
        <p:nvSpPr>
          <p:cNvPr id="8" name="Content Placeholder 2">
            <a:extLst>
              <a:ext uri="{FF2B5EF4-FFF2-40B4-BE49-F238E27FC236}">
                <a16:creationId xmlns:a16="http://schemas.microsoft.com/office/drawing/2014/main" id="{8C997033-5DEE-48A0-BF11-CE750E3F86F8}"/>
              </a:ext>
            </a:extLst>
          </p:cNvPr>
          <p:cNvSpPr>
            <a:spLocks noGrp="1"/>
          </p:cNvSpPr>
          <p:nvPr>
            <p:ph idx="1"/>
          </p:nvPr>
        </p:nvSpPr>
        <p:spPr>
          <a:xfrm>
            <a:off x="537666" y="1127955"/>
            <a:ext cx="11116669" cy="5349044"/>
          </a:xfrm>
        </p:spPr>
        <p:txBody>
          <a:bodyPr>
            <a:noAutofit/>
          </a:bodyPr>
          <a:lstStyle/>
          <a:p>
            <a:pPr>
              <a:lnSpc>
                <a:spcPct val="100000"/>
              </a:lnSpc>
            </a:pPr>
            <a:r>
              <a:rPr lang="en-US" sz="3200" dirty="0"/>
              <a:t>What is “Infrastructure as Code”</a:t>
            </a:r>
          </a:p>
          <a:p>
            <a:pPr>
              <a:lnSpc>
                <a:spcPct val="100000"/>
              </a:lnSpc>
            </a:pPr>
            <a:r>
              <a:rPr lang="en-US" sz="3200" dirty="0"/>
              <a:t>Resource group patterns</a:t>
            </a:r>
          </a:p>
          <a:p>
            <a:pPr>
              <a:lnSpc>
                <a:spcPct val="100000"/>
              </a:lnSpc>
            </a:pPr>
            <a:r>
              <a:rPr lang="en-US" sz="3200" dirty="0"/>
              <a:t>ARM template structure</a:t>
            </a:r>
          </a:p>
          <a:p>
            <a:pPr>
              <a:lnSpc>
                <a:spcPct val="100000"/>
              </a:lnSpc>
            </a:pPr>
            <a:r>
              <a:rPr lang="en-US" sz="3200" dirty="0"/>
              <a:t>Demo: Deploying Infrastructure using ARM + PowerShell</a:t>
            </a:r>
          </a:p>
          <a:p>
            <a:pPr>
              <a:lnSpc>
                <a:spcPct val="100000"/>
              </a:lnSpc>
            </a:pPr>
            <a:r>
              <a:rPr lang="en-US" sz="3200" dirty="0"/>
              <a:t>What is terraform</a:t>
            </a:r>
          </a:p>
          <a:p>
            <a:pPr>
              <a:lnSpc>
                <a:spcPct val="100000"/>
              </a:lnSpc>
            </a:pPr>
            <a:r>
              <a:rPr lang="en-US" sz="3200" dirty="0"/>
              <a:t>Terraform code lifecycle</a:t>
            </a:r>
          </a:p>
          <a:p>
            <a:pPr>
              <a:lnSpc>
                <a:spcPct val="100000"/>
              </a:lnSpc>
            </a:pPr>
            <a:r>
              <a:rPr lang="en-US" sz="3200" dirty="0"/>
              <a:t>Demo: Plan and apply terraform configuration</a:t>
            </a:r>
            <a:endParaRPr lang="ru-RU" sz="3200" dirty="0"/>
          </a:p>
          <a:p>
            <a:pPr>
              <a:lnSpc>
                <a:spcPct val="100000"/>
              </a:lnSpc>
            </a:pPr>
            <a:r>
              <a:rPr lang="en-US" sz="3200" dirty="0"/>
              <a:t>Q+A</a:t>
            </a:r>
          </a:p>
          <a:p>
            <a:pPr>
              <a:lnSpc>
                <a:spcPct val="100000"/>
              </a:lnSpc>
            </a:pPr>
            <a:endParaRPr lang="sv-SE" sz="1067" dirty="0"/>
          </a:p>
        </p:txBody>
      </p:sp>
      <p:sp>
        <p:nvSpPr>
          <p:cNvPr id="19" name="Text Placeholder 18"/>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671807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t>Apply configuration</a:t>
            </a:r>
          </a:p>
        </p:txBody>
      </p:sp>
      <p:pic>
        <p:nvPicPr>
          <p:cNvPr id="6" name="Shape 277" descr="oct-2015-sel-26.jpg">
            <a:extLst>
              <a:ext uri="{FF2B5EF4-FFF2-40B4-BE49-F238E27FC236}">
                <a16:creationId xmlns:a16="http://schemas.microsoft.com/office/drawing/2014/main" id="{43A1B312-2C54-4818-9C01-219AF071394C}"/>
              </a:ext>
            </a:extLst>
          </p:cNvPr>
          <p:cNvPicPr preferRelativeResize="0"/>
          <p:nvPr/>
        </p:nvPicPr>
        <p:blipFill rotWithShape="1">
          <a:blip r:embed="rId3">
            <a:alphaModFix amt="20000"/>
          </a:blip>
          <a:srcRect/>
          <a:stretch/>
        </p:blipFill>
        <p:spPr>
          <a:xfrm>
            <a:off x="0" y="932688"/>
            <a:ext cx="12192000" cy="5925312"/>
          </a:xfrm>
          <a:prstGeom prst="rect">
            <a:avLst/>
          </a:prstGeom>
          <a:noFill/>
          <a:ln>
            <a:noFill/>
          </a:ln>
        </p:spPr>
      </p:pic>
      <p:pic>
        <p:nvPicPr>
          <p:cNvPr id="7" name="Picture 4" descr="https://www.terraform.io/assets/images/og-image-f5bbc98c.png">
            <a:extLst>
              <a:ext uri="{FF2B5EF4-FFF2-40B4-BE49-F238E27FC236}">
                <a16:creationId xmlns:a16="http://schemas.microsoft.com/office/drawing/2014/main" id="{65071380-9C75-40B7-A02F-E0245B437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940" y="0"/>
            <a:ext cx="932688" cy="9326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CB8ADD0-6F11-4F94-85D2-5C48B73BF23C}"/>
              </a:ext>
            </a:extLst>
          </p:cNvPr>
          <p:cNvSpPr/>
          <p:nvPr/>
        </p:nvSpPr>
        <p:spPr>
          <a:xfrm>
            <a:off x="145372" y="2375770"/>
            <a:ext cx="11679819" cy="4247317"/>
          </a:xfrm>
          <a:prstGeom prst="rect">
            <a:avLst/>
          </a:prstGeom>
        </p:spPr>
        <p:txBody>
          <a:bodyPr wrap="square">
            <a:spAutoFit/>
          </a:bodyPr>
          <a:lstStyle/>
          <a:p>
            <a:r>
              <a:rPr lang="de-DE" i="1" dirty="0">
                <a:solidFill>
                  <a:schemeClr val="accent6">
                    <a:lumMod val="50000"/>
                  </a:schemeClr>
                </a:solidFill>
              </a:rPr>
              <a:t>c:\GAB2018\TF&gt;terraform apply "GAB„</a:t>
            </a:r>
          </a:p>
          <a:p>
            <a:r>
              <a:rPr lang="en-US" i="1" dirty="0" err="1">
                <a:solidFill>
                  <a:schemeClr val="accent6">
                    <a:lumMod val="50000"/>
                  </a:schemeClr>
                </a:solidFill>
              </a:rPr>
              <a:t>azurerm_resource_group.main</a:t>
            </a:r>
            <a:r>
              <a:rPr lang="en-US" i="1" dirty="0">
                <a:solidFill>
                  <a:schemeClr val="accent6">
                    <a:lumMod val="50000"/>
                  </a:schemeClr>
                </a:solidFill>
              </a:rPr>
              <a:t>: Creating...</a:t>
            </a:r>
          </a:p>
          <a:p>
            <a:r>
              <a:rPr lang="en-US" i="1" dirty="0">
                <a:solidFill>
                  <a:schemeClr val="accent6">
                    <a:lumMod val="50000"/>
                  </a:schemeClr>
                </a:solidFill>
              </a:rPr>
              <a:t>  location: "" =&gt; "</a:t>
            </a:r>
            <a:r>
              <a:rPr lang="en-US" i="1" dirty="0" err="1">
                <a:solidFill>
                  <a:schemeClr val="accent6">
                    <a:lumMod val="50000"/>
                  </a:schemeClr>
                </a:solidFill>
              </a:rPr>
              <a:t>eastus</a:t>
            </a:r>
            <a:r>
              <a:rPr lang="en-US" i="1" dirty="0">
                <a:solidFill>
                  <a:schemeClr val="accent6">
                    <a:lumMod val="50000"/>
                  </a:schemeClr>
                </a:solidFill>
              </a:rPr>
              <a:t>"</a:t>
            </a:r>
          </a:p>
          <a:p>
            <a:r>
              <a:rPr lang="en-US" i="1" dirty="0">
                <a:solidFill>
                  <a:schemeClr val="accent6">
                    <a:lumMod val="50000"/>
                  </a:schemeClr>
                </a:solidFill>
              </a:rPr>
              <a:t>  name:     "" =&gt; "GAB-TF"</a:t>
            </a:r>
          </a:p>
          <a:p>
            <a:r>
              <a:rPr lang="en-US" i="1" dirty="0">
                <a:solidFill>
                  <a:schemeClr val="accent6">
                    <a:lumMod val="50000"/>
                  </a:schemeClr>
                </a:solidFill>
              </a:rPr>
              <a:t>  tags.%:   "" =&gt; "&lt;computed&gt;"</a:t>
            </a:r>
          </a:p>
          <a:p>
            <a:r>
              <a:rPr lang="en-US" i="1" dirty="0" err="1">
                <a:solidFill>
                  <a:schemeClr val="accent6">
                    <a:lumMod val="50000"/>
                  </a:schemeClr>
                </a:solidFill>
              </a:rPr>
              <a:t>azurerm_resource_group.main</a:t>
            </a:r>
            <a:r>
              <a:rPr lang="en-US" i="1" dirty="0">
                <a:solidFill>
                  <a:schemeClr val="accent6">
                    <a:lumMod val="50000"/>
                  </a:schemeClr>
                </a:solidFill>
              </a:rPr>
              <a:t>: Creation complete after 2s (ID: /subscriptions/f7424*********)</a:t>
            </a:r>
          </a:p>
          <a:p>
            <a:r>
              <a:rPr lang="en-US" i="1" dirty="0" err="1">
                <a:solidFill>
                  <a:schemeClr val="accent6">
                    <a:lumMod val="50000"/>
                  </a:schemeClr>
                </a:solidFill>
              </a:rPr>
              <a:t>azurerm_virtual_network.main</a:t>
            </a:r>
            <a:r>
              <a:rPr lang="en-US" i="1" dirty="0">
                <a:solidFill>
                  <a:schemeClr val="accent6">
                    <a:lumMod val="50000"/>
                  </a:schemeClr>
                </a:solidFill>
              </a:rPr>
              <a:t>: Creating...</a:t>
            </a:r>
          </a:p>
          <a:p>
            <a:r>
              <a:rPr lang="en-US" i="1" dirty="0">
                <a:solidFill>
                  <a:schemeClr val="accent6">
                    <a:lumMod val="50000"/>
                  </a:schemeClr>
                </a:solidFill>
              </a:rPr>
              <a:t>  </a:t>
            </a:r>
            <a:r>
              <a:rPr lang="en-US" i="1" dirty="0" err="1">
                <a:solidFill>
                  <a:schemeClr val="accent6">
                    <a:lumMod val="50000"/>
                  </a:schemeClr>
                </a:solidFill>
              </a:rPr>
              <a:t>address_space</a:t>
            </a:r>
            <a:r>
              <a:rPr lang="en-US" i="1" dirty="0">
                <a:solidFill>
                  <a:schemeClr val="accent6">
                    <a:lumMod val="50000"/>
                  </a:schemeClr>
                </a:solidFill>
              </a:rPr>
              <a:t>.#:     "" =&gt; "1"</a:t>
            </a:r>
          </a:p>
          <a:p>
            <a:r>
              <a:rPr lang="en-US" i="1" dirty="0">
                <a:solidFill>
                  <a:schemeClr val="accent6">
                    <a:lumMod val="50000"/>
                  </a:schemeClr>
                </a:solidFill>
              </a:rPr>
              <a:t>  address_space.0:     "" =&gt; "12.0.0.0/24"</a:t>
            </a:r>
          </a:p>
          <a:p>
            <a:r>
              <a:rPr lang="en-US" i="1" dirty="0">
                <a:solidFill>
                  <a:schemeClr val="accent6">
                    <a:lumMod val="50000"/>
                  </a:schemeClr>
                </a:solidFill>
              </a:rPr>
              <a:t>  location:            "" =&gt; "</a:t>
            </a:r>
            <a:r>
              <a:rPr lang="en-US" i="1" dirty="0" err="1">
                <a:solidFill>
                  <a:schemeClr val="accent6">
                    <a:lumMod val="50000"/>
                  </a:schemeClr>
                </a:solidFill>
              </a:rPr>
              <a:t>eastus</a:t>
            </a:r>
            <a:r>
              <a:rPr lang="en-US" i="1" dirty="0">
                <a:solidFill>
                  <a:schemeClr val="accent6">
                    <a:lumMod val="50000"/>
                  </a:schemeClr>
                </a:solidFill>
              </a:rPr>
              <a:t>"</a:t>
            </a:r>
          </a:p>
          <a:p>
            <a:r>
              <a:rPr lang="en-US" i="1" dirty="0">
                <a:solidFill>
                  <a:schemeClr val="accent6">
                    <a:lumMod val="50000"/>
                  </a:schemeClr>
                </a:solidFill>
              </a:rPr>
              <a:t>  name:                "" =&gt; "GAB-TF-</a:t>
            </a:r>
            <a:r>
              <a:rPr lang="en-US" i="1" dirty="0" err="1">
                <a:solidFill>
                  <a:schemeClr val="accent6">
                    <a:lumMod val="50000"/>
                  </a:schemeClr>
                </a:solidFill>
              </a:rPr>
              <a:t>vnet</a:t>
            </a:r>
            <a:r>
              <a:rPr lang="en-US" i="1" dirty="0">
                <a:solidFill>
                  <a:schemeClr val="accent6">
                    <a:lumMod val="50000"/>
                  </a:schemeClr>
                </a:solidFill>
              </a:rPr>
              <a:t>"</a:t>
            </a:r>
          </a:p>
          <a:p>
            <a:r>
              <a:rPr lang="en-US" i="1" dirty="0">
                <a:solidFill>
                  <a:schemeClr val="accent6">
                    <a:lumMod val="50000"/>
                  </a:schemeClr>
                </a:solidFill>
              </a:rPr>
              <a:t>  </a:t>
            </a:r>
            <a:r>
              <a:rPr lang="en-US" i="1" dirty="0" err="1">
                <a:solidFill>
                  <a:schemeClr val="accent6">
                    <a:lumMod val="50000"/>
                  </a:schemeClr>
                </a:solidFill>
              </a:rPr>
              <a:t>resource_group_name</a:t>
            </a:r>
            <a:r>
              <a:rPr lang="en-US" i="1" dirty="0">
                <a:solidFill>
                  <a:schemeClr val="accent6">
                    <a:lumMod val="50000"/>
                  </a:schemeClr>
                </a:solidFill>
              </a:rPr>
              <a:t>: "" =&gt; "GAB-TF"</a:t>
            </a:r>
          </a:p>
          <a:p>
            <a:r>
              <a:rPr lang="en-US" i="1" dirty="0">
                <a:solidFill>
                  <a:schemeClr val="accent6">
                    <a:lumMod val="50000"/>
                  </a:schemeClr>
                </a:solidFill>
              </a:rPr>
              <a:t>  subnet.#:            "" =&gt; "&lt;computed&gt;"</a:t>
            </a:r>
          </a:p>
          <a:p>
            <a:r>
              <a:rPr lang="en-US" i="1" dirty="0">
                <a:solidFill>
                  <a:schemeClr val="accent6">
                    <a:lumMod val="50000"/>
                  </a:schemeClr>
                </a:solidFill>
              </a:rPr>
              <a:t>  tags.%:              "" =&gt; "&lt;computed&gt;"</a:t>
            </a:r>
          </a:p>
          <a:p>
            <a:r>
              <a:rPr lang="en-US" i="1" dirty="0" err="1">
                <a:solidFill>
                  <a:schemeClr val="accent6">
                    <a:lumMod val="50000"/>
                  </a:schemeClr>
                </a:solidFill>
              </a:rPr>
              <a:t>azurerm_public_ip.main</a:t>
            </a:r>
            <a:r>
              <a:rPr lang="en-US" i="1" dirty="0">
                <a:solidFill>
                  <a:schemeClr val="accent6">
                    <a:lumMod val="50000"/>
                  </a:schemeClr>
                </a:solidFill>
              </a:rPr>
              <a:t>: Creating...</a:t>
            </a:r>
          </a:p>
        </p:txBody>
      </p:sp>
      <p:sp>
        <p:nvSpPr>
          <p:cNvPr id="4" name="Rectangle 2">
            <a:extLst>
              <a:ext uri="{FF2B5EF4-FFF2-40B4-BE49-F238E27FC236}">
                <a16:creationId xmlns:a16="http://schemas.microsoft.com/office/drawing/2014/main" id="{555B083B-79A3-484B-883F-3648651FA53E}"/>
              </a:ext>
            </a:extLst>
          </p:cNvPr>
          <p:cNvSpPr>
            <a:spLocks noChangeArrowheads="1"/>
          </p:cNvSpPr>
          <p:nvPr/>
        </p:nvSpPr>
        <p:spPr bwMode="auto">
          <a:xfrm>
            <a:off x="41681" y="1054064"/>
            <a:ext cx="12004947" cy="1200329"/>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mn-lt"/>
              </a:rPr>
              <a:t>	The </a:t>
            </a:r>
            <a:r>
              <a:rPr kumimoji="0" lang="en-US" altLang="en-US" sz="2400" b="0" i="1" u="none" strike="noStrike" cap="none" normalizeH="0" baseline="0" dirty="0">
                <a:ln>
                  <a:noFill/>
                </a:ln>
                <a:solidFill>
                  <a:srgbClr val="555555"/>
                </a:solidFill>
                <a:effectLst/>
                <a:latin typeface="Arial Black" panose="020B0A04020102020204" pitchFamily="34" charset="0"/>
              </a:rPr>
              <a:t>terraform apply</a:t>
            </a:r>
            <a:r>
              <a:rPr kumimoji="0" lang="en-US" altLang="en-US" sz="2400" b="0" i="0" u="none" strike="noStrike" cap="none" normalizeH="0" baseline="0" dirty="0">
                <a:ln>
                  <a:noFill/>
                </a:ln>
                <a:solidFill>
                  <a:srgbClr val="555555"/>
                </a:solidFill>
                <a:effectLst/>
                <a:latin typeface="+mn-lt"/>
              </a:rPr>
              <a:t> command is used to apply the changes required to reach the desired state of the configuration, or the pre-determined set of actions generated by a terraform plan execution plan.</a:t>
            </a:r>
            <a:r>
              <a:rPr kumimoji="0" lang="en-US" altLang="en-US" sz="24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1742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4"/>
          </p:nvPr>
        </p:nvSpPr>
        <p:spPr>
          <a:xfrm>
            <a:off x="585389" y="3117376"/>
            <a:ext cx="11021222" cy="623248"/>
          </a:xfrm>
        </p:spPr>
        <p:txBody>
          <a:bodyPr/>
          <a:lstStyle/>
          <a:p>
            <a:r>
              <a:rPr lang="en-US" sz="4000" dirty="0"/>
              <a:t>Plan and apply terraform configuration</a:t>
            </a:r>
            <a:endParaRPr lang="en-US" sz="3600" dirty="0"/>
          </a:p>
        </p:txBody>
      </p:sp>
      <p:sp>
        <p:nvSpPr>
          <p:cNvPr id="4" name="Text Placeholder 8">
            <a:extLst>
              <a:ext uri="{FF2B5EF4-FFF2-40B4-BE49-F238E27FC236}">
                <a16:creationId xmlns:a16="http://schemas.microsoft.com/office/drawing/2014/main" id="{160279D3-13F9-426F-AAB1-1ADE994628EB}"/>
              </a:ext>
            </a:extLst>
          </p:cNvPr>
          <p:cNvSpPr txBox="1">
            <a:spLocks/>
          </p:cNvSpPr>
          <p:nvPr/>
        </p:nvSpPr>
        <p:spPr>
          <a:xfrm>
            <a:off x="585389" y="3938360"/>
            <a:ext cx="1895391" cy="678647"/>
          </a:xfrm>
          <a:prstGeom prst="rect">
            <a:avLst/>
          </a:prstGeom>
          <a:solidFill>
            <a:schemeClr val="accent2"/>
          </a:solidFill>
        </p:spPr>
        <p:txBody>
          <a:bodyPr vert="horz" wrap="none" lIns="68580" tIns="34290" rIns="68580" bIns="34290" rtlCol="0">
            <a:sp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rgbClr val="FFFFFF"/>
                </a:solidFill>
                <a:latin typeface="Arial Black"/>
                <a:ea typeface="+mn-ea"/>
                <a:cs typeface="Arial Blac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b="1" dirty="0"/>
              <a:t>Demo</a:t>
            </a:r>
            <a:endParaRPr lang="en-US" sz="4000" dirty="0"/>
          </a:p>
        </p:txBody>
      </p:sp>
    </p:spTree>
    <p:extLst>
      <p:ext uri="{BB962C8B-B14F-4D97-AF65-F5344CB8AC3E}">
        <p14:creationId xmlns:p14="http://schemas.microsoft.com/office/powerpoint/2010/main" val="52136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277" descr="oct-2015-sel-26.jpg">
            <a:extLst>
              <a:ext uri="{FF2B5EF4-FFF2-40B4-BE49-F238E27FC236}">
                <a16:creationId xmlns:a16="http://schemas.microsoft.com/office/drawing/2014/main" id="{43A1B312-2C54-4818-9C01-219AF071394C}"/>
              </a:ext>
            </a:extLst>
          </p:cNvPr>
          <p:cNvPicPr preferRelativeResize="0"/>
          <p:nvPr/>
        </p:nvPicPr>
        <p:blipFill rotWithShape="1">
          <a:blip r:embed="rId3">
            <a:alphaModFix amt="20000"/>
          </a:blip>
          <a:srcRect/>
          <a:stretch/>
        </p:blipFill>
        <p:spPr>
          <a:xfrm>
            <a:off x="0" y="932688"/>
            <a:ext cx="12192000" cy="5925312"/>
          </a:xfrm>
          <a:prstGeom prst="rect">
            <a:avLst/>
          </a:prstGeom>
          <a:noFill/>
          <a:ln>
            <a:noFill/>
          </a:ln>
        </p:spPr>
      </p:pic>
      <p:sp>
        <p:nvSpPr>
          <p:cNvPr id="3" name="Text Placeholder 2"/>
          <p:cNvSpPr>
            <a:spLocks noGrp="1"/>
          </p:cNvSpPr>
          <p:nvPr>
            <p:ph type="body" sz="quarter" idx="10"/>
          </p:nvPr>
        </p:nvSpPr>
        <p:spPr/>
        <p:txBody>
          <a:bodyPr/>
          <a:lstStyle/>
          <a:p>
            <a:r>
              <a:rPr lang="en-US" b="1" dirty="0"/>
              <a:t>Pros and Cons</a:t>
            </a:r>
          </a:p>
        </p:txBody>
      </p:sp>
      <p:pic>
        <p:nvPicPr>
          <p:cNvPr id="7" name="Picture 4" descr="https://www.terraform.io/assets/images/og-image-f5bbc98c.png">
            <a:extLst>
              <a:ext uri="{FF2B5EF4-FFF2-40B4-BE49-F238E27FC236}">
                <a16:creationId xmlns:a16="http://schemas.microsoft.com/office/drawing/2014/main" id="{65071380-9C75-40B7-A02F-E0245B437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940" y="0"/>
            <a:ext cx="932688" cy="9326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main-qimg-9b1af6f606045dbb5b1e77923837fbe2 (500×355)">
            <a:extLst>
              <a:ext uri="{FF2B5EF4-FFF2-40B4-BE49-F238E27FC236}">
                <a16:creationId xmlns:a16="http://schemas.microsoft.com/office/drawing/2014/main" id="{042CC900-8663-4600-ACEA-F854CEE1D4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26" y="2056673"/>
            <a:ext cx="5321066" cy="414189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B603E248-A324-4678-AA5F-70F8B0708F97}"/>
              </a:ext>
            </a:extLst>
          </p:cNvPr>
          <p:cNvSpPr txBox="1"/>
          <p:nvPr/>
        </p:nvSpPr>
        <p:spPr>
          <a:xfrm>
            <a:off x="6232905" y="1285498"/>
            <a:ext cx="184731" cy="369332"/>
          </a:xfrm>
          <a:prstGeom prst="rect">
            <a:avLst/>
          </a:prstGeom>
          <a:noFill/>
        </p:spPr>
        <p:txBody>
          <a:bodyPr wrap="none" rtlCol="0">
            <a:spAutoFit/>
          </a:bodyPr>
          <a:lstStyle/>
          <a:p>
            <a:endParaRPr lang="en-US" dirty="0"/>
          </a:p>
        </p:txBody>
      </p:sp>
      <p:pic>
        <p:nvPicPr>
          <p:cNvPr id="7172" name="Picture 4" descr="https://cdn2.iconfinder.com/data/icons/toolbar-signs-4/512/thumb_up_arrow_vote_like-512.png">
            <a:extLst>
              <a:ext uri="{FF2B5EF4-FFF2-40B4-BE49-F238E27FC236}">
                <a16:creationId xmlns:a16="http://schemas.microsoft.com/office/drawing/2014/main" id="{D95FD6A1-09BD-4D47-98BA-4420308EAD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7088" y="1114289"/>
            <a:ext cx="558800" cy="55372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cdn3.iconfinder.com/data/icons/medical-7/512/success_ok_check_yes_accept_tick_correct-512.png">
            <a:extLst>
              <a:ext uri="{FF2B5EF4-FFF2-40B4-BE49-F238E27FC236}">
                <a16:creationId xmlns:a16="http://schemas.microsoft.com/office/drawing/2014/main" id="{DC99C2F6-AB1E-41E2-A0BF-701B7F62F0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2726" y="4374039"/>
            <a:ext cx="567523" cy="55372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4CB97589-6055-4F26-B17C-F828B31928D6}"/>
              </a:ext>
            </a:extLst>
          </p:cNvPr>
          <p:cNvSpPr/>
          <p:nvPr/>
        </p:nvSpPr>
        <p:spPr>
          <a:xfrm>
            <a:off x="6122939" y="1034379"/>
            <a:ext cx="5166514" cy="830997"/>
          </a:xfrm>
          <a:prstGeom prst="rect">
            <a:avLst/>
          </a:prstGeom>
        </p:spPr>
        <p:txBody>
          <a:bodyPr wrap="square">
            <a:spAutoFit/>
          </a:bodyPr>
          <a:lstStyle/>
          <a:p>
            <a:r>
              <a:rPr lang="en-US" sz="2400" dirty="0"/>
              <a:t>Great implementation of Infrastructure as Code concept.</a:t>
            </a:r>
          </a:p>
        </p:txBody>
      </p:sp>
      <p:pic>
        <p:nvPicPr>
          <p:cNvPr id="30" name="Picture 4" descr="https://cdn2.iconfinder.com/data/icons/toolbar-signs-4/512/thumb_up_arrow_vote_like-512.png">
            <a:extLst>
              <a:ext uri="{FF2B5EF4-FFF2-40B4-BE49-F238E27FC236}">
                <a16:creationId xmlns:a16="http://schemas.microsoft.com/office/drawing/2014/main" id="{A47A18EA-B5E6-4473-BECB-8AF15C2002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7088" y="1933850"/>
            <a:ext cx="558800" cy="553721"/>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1FC7C967-8ABD-4F09-9E21-FC396F801261}"/>
              </a:ext>
            </a:extLst>
          </p:cNvPr>
          <p:cNvSpPr/>
          <p:nvPr/>
        </p:nvSpPr>
        <p:spPr>
          <a:xfrm>
            <a:off x="6122939" y="2049325"/>
            <a:ext cx="2443233" cy="461665"/>
          </a:xfrm>
          <a:prstGeom prst="rect">
            <a:avLst/>
          </a:prstGeom>
        </p:spPr>
        <p:txBody>
          <a:bodyPr wrap="none">
            <a:spAutoFit/>
          </a:bodyPr>
          <a:lstStyle/>
          <a:p>
            <a:r>
              <a:rPr lang="en-US" sz="2400" dirty="0"/>
              <a:t>Declarative syntax</a:t>
            </a:r>
          </a:p>
        </p:txBody>
      </p:sp>
      <p:sp>
        <p:nvSpPr>
          <p:cNvPr id="32" name="Rectangle 31">
            <a:extLst>
              <a:ext uri="{FF2B5EF4-FFF2-40B4-BE49-F238E27FC236}">
                <a16:creationId xmlns:a16="http://schemas.microsoft.com/office/drawing/2014/main" id="{0EBF618B-E186-4068-99DE-807433062E7B}"/>
              </a:ext>
            </a:extLst>
          </p:cNvPr>
          <p:cNvSpPr/>
          <p:nvPr/>
        </p:nvSpPr>
        <p:spPr>
          <a:xfrm>
            <a:off x="6088960" y="2587249"/>
            <a:ext cx="5166514" cy="830997"/>
          </a:xfrm>
          <a:prstGeom prst="rect">
            <a:avLst/>
          </a:prstGeom>
        </p:spPr>
        <p:txBody>
          <a:bodyPr wrap="square">
            <a:spAutoFit/>
          </a:bodyPr>
          <a:lstStyle/>
          <a:p>
            <a:pPr algn="just"/>
            <a:r>
              <a:rPr lang="en-US" sz="2400" dirty="0"/>
              <a:t>Ability to "plan" and "apply" configs. Apply actually executes the changes.</a:t>
            </a:r>
          </a:p>
        </p:txBody>
      </p:sp>
      <p:pic>
        <p:nvPicPr>
          <p:cNvPr id="36" name="Picture 4" descr="https://cdn2.iconfinder.com/data/icons/toolbar-signs-4/512/thumb_up_arrow_vote_like-512.png">
            <a:extLst>
              <a:ext uri="{FF2B5EF4-FFF2-40B4-BE49-F238E27FC236}">
                <a16:creationId xmlns:a16="http://schemas.microsoft.com/office/drawing/2014/main" id="{083F2D99-B22F-4017-8B79-106B9003AA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7088" y="2725886"/>
            <a:ext cx="558800" cy="553721"/>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1700F463-9D99-446C-ACD6-0AB230C847B7}"/>
              </a:ext>
            </a:extLst>
          </p:cNvPr>
          <p:cNvSpPr/>
          <p:nvPr/>
        </p:nvSpPr>
        <p:spPr>
          <a:xfrm>
            <a:off x="6144762" y="3577122"/>
            <a:ext cx="4273927" cy="461665"/>
          </a:xfrm>
          <a:prstGeom prst="rect">
            <a:avLst/>
          </a:prstGeom>
        </p:spPr>
        <p:txBody>
          <a:bodyPr wrap="none">
            <a:spAutoFit/>
          </a:bodyPr>
          <a:lstStyle/>
          <a:p>
            <a:r>
              <a:rPr lang="en-US" sz="2400" dirty="0"/>
              <a:t>Supports various cloud providers</a:t>
            </a:r>
          </a:p>
        </p:txBody>
      </p:sp>
      <p:pic>
        <p:nvPicPr>
          <p:cNvPr id="40" name="Picture 4" descr="https://cdn2.iconfinder.com/data/icons/toolbar-signs-4/512/thumb_up_arrow_vote_like-512.png">
            <a:extLst>
              <a:ext uri="{FF2B5EF4-FFF2-40B4-BE49-F238E27FC236}">
                <a16:creationId xmlns:a16="http://schemas.microsoft.com/office/drawing/2014/main" id="{4630BC33-6132-4431-A229-14A35D02F0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7088" y="3501152"/>
            <a:ext cx="558800" cy="553721"/>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D635EDB1-42EA-4C52-8564-0029372E4C81}"/>
              </a:ext>
            </a:extLst>
          </p:cNvPr>
          <p:cNvSpPr/>
          <p:nvPr/>
        </p:nvSpPr>
        <p:spPr>
          <a:xfrm>
            <a:off x="6051821" y="4235402"/>
            <a:ext cx="5427921" cy="830997"/>
          </a:xfrm>
          <a:prstGeom prst="rect">
            <a:avLst/>
          </a:prstGeom>
        </p:spPr>
        <p:txBody>
          <a:bodyPr wrap="square">
            <a:spAutoFit/>
          </a:bodyPr>
          <a:lstStyle/>
          <a:p>
            <a:r>
              <a:rPr lang="en-US" sz="2400" dirty="0"/>
              <a:t> Uses it's own DSL called the </a:t>
            </a:r>
            <a:r>
              <a:rPr lang="en-US" sz="2400" dirty="0" err="1"/>
              <a:t>Hashicorp</a:t>
            </a:r>
            <a:r>
              <a:rPr lang="en-US" sz="2400" dirty="0"/>
              <a:t>  </a:t>
            </a:r>
          </a:p>
          <a:p>
            <a:r>
              <a:rPr lang="en-US" sz="2400" dirty="0"/>
              <a:t> Configuration Language</a:t>
            </a:r>
          </a:p>
        </p:txBody>
      </p:sp>
      <p:pic>
        <p:nvPicPr>
          <p:cNvPr id="43" name="Picture 6" descr="https://cdn3.iconfinder.com/data/icons/medical-7/512/success_ok_check_yes_accept_tick_correct-512.png">
            <a:extLst>
              <a:ext uri="{FF2B5EF4-FFF2-40B4-BE49-F238E27FC236}">
                <a16:creationId xmlns:a16="http://schemas.microsoft.com/office/drawing/2014/main" id="{8DC4DF04-53F9-4C3F-B347-DDA45F13C6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2726" y="5201853"/>
            <a:ext cx="567523" cy="553721"/>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C713640-9AA3-44C8-8632-E36402215D74}"/>
              </a:ext>
            </a:extLst>
          </p:cNvPr>
          <p:cNvSpPr/>
          <p:nvPr/>
        </p:nvSpPr>
        <p:spPr>
          <a:xfrm>
            <a:off x="6144762" y="5137288"/>
            <a:ext cx="6096000" cy="830997"/>
          </a:xfrm>
          <a:prstGeom prst="rect">
            <a:avLst/>
          </a:prstGeom>
        </p:spPr>
        <p:txBody>
          <a:bodyPr>
            <a:spAutoFit/>
          </a:bodyPr>
          <a:lstStyle/>
          <a:p>
            <a:r>
              <a:rPr lang="en-US" sz="2400" dirty="0"/>
              <a:t>State files store secrets in plain text which is a bad idea when you push it to version-control.</a:t>
            </a:r>
          </a:p>
        </p:txBody>
      </p:sp>
      <p:sp>
        <p:nvSpPr>
          <p:cNvPr id="44" name="Rectangle 43">
            <a:extLst>
              <a:ext uri="{FF2B5EF4-FFF2-40B4-BE49-F238E27FC236}">
                <a16:creationId xmlns:a16="http://schemas.microsoft.com/office/drawing/2014/main" id="{0A399561-2142-4F8A-9D65-14982AFC89D9}"/>
              </a:ext>
            </a:extLst>
          </p:cNvPr>
          <p:cNvSpPr/>
          <p:nvPr/>
        </p:nvSpPr>
        <p:spPr>
          <a:xfrm>
            <a:off x="6122939" y="5993314"/>
            <a:ext cx="6121145" cy="830997"/>
          </a:xfrm>
          <a:prstGeom prst="rect">
            <a:avLst/>
          </a:prstGeom>
        </p:spPr>
        <p:txBody>
          <a:bodyPr wrap="square">
            <a:spAutoFit/>
          </a:bodyPr>
          <a:lstStyle/>
          <a:p>
            <a:r>
              <a:rPr lang="en-US" sz="2400" dirty="0"/>
              <a:t>Product is still maturing and there are some design limitation</a:t>
            </a:r>
          </a:p>
        </p:txBody>
      </p:sp>
      <p:pic>
        <p:nvPicPr>
          <p:cNvPr id="48" name="Picture 6" descr="https://cdn3.iconfinder.com/data/icons/medical-7/512/success_ok_check_yes_accept_tick_correct-512.png">
            <a:extLst>
              <a:ext uri="{FF2B5EF4-FFF2-40B4-BE49-F238E27FC236}">
                <a16:creationId xmlns:a16="http://schemas.microsoft.com/office/drawing/2014/main" id="{BBCFECEC-3D2C-4C97-AE1F-D1185708D3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1303" y="6029667"/>
            <a:ext cx="567523" cy="553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4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2"/>
                                        </p:tgtEl>
                                        <p:attrNameLst>
                                          <p:attrName>style.visibility</p:attrName>
                                        </p:attrNameLst>
                                      </p:cBhvr>
                                      <p:to>
                                        <p:strVal val="visible"/>
                                      </p:to>
                                    </p:set>
                                    <p:anim calcmode="lin" valueType="num">
                                      <p:cBhvr additive="base">
                                        <p:cTn id="11" dur="500" fill="hold"/>
                                        <p:tgtEl>
                                          <p:spTgt spid="7172"/>
                                        </p:tgtEl>
                                        <p:attrNameLst>
                                          <p:attrName>ppt_x</p:attrName>
                                        </p:attrNameLst>
                                      </p:cBhvr>
                                      <p:tavLst>
                                        <p:tav tm="0">
                                          <p:val>
                                            <p:strVal val="#ppt_x"/>
                                          </p:val>
                                        </p:tav>
                                        <p:tav tm="100000">
                                          <p:val>
                                            <p:strVal val="#ppt_x"/>
                                          </p:val>
                                        </p:tav>
                                      </p:tavLst>
                                    </p:anim>
                                    <p:anim calcmode="lin" valueType="num">
                                      <p:cBhvr additive="base">
                                        <p:cTn id="12" dur="500" fill="hold"/>
                                        <p:tgtEl>
                                          <p:spTgt spid="717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174"/>
                                        </p:tgtEl>
                                        <p:attrNameLst>
                                          <p:attrName>style.visibility</p:attrName>
                                        </p:attrNameLst>
                                      </p:cBhvr>
                                      <p:to>
                                        <p:strVal val="visible"/>
                                      </p:to>
                                    </p:set>
                                    <p:anim calcmode="lin" valueType="num">
                                      <p:cBhvr additive="base">
                                        <p:cTn id="51" dur="500" fill="hold"/>
                                        <p:tgtEl>
                                          <p:spTgt spid="7174"/>
                                        </p:tgtEl>
                                        <p:attrNameLst>
                                          <p:attrName>ppt_x</p:attrName>
                                        </p:attrNameLst>
                                      </p:cBhvr>
                                      <p:tavLst>
                                        <p:tav tm="0">
                                          <p:val>
                                            <p:strVal val="#ppt_x"/>
                                          </p:val>
                                        </p:tav>
                                        <p:tav tm="100000">
                                          <p:val>
                                            <p:strVal val="#ppt_x"/>
                                          </p:val>
                                        </p:tav>
                                      </p:tavLst>
                                    </p:anim>
                                    <p:anim calcmode="lin" valueType="num">
                                      <p:cBhvr additive="base">
                                        <p:cTn id="52" dur="500" fill="hold"/>
                                        <p:tgtEl>
                                          <p:spTgt spid="71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ppt_x"/>
                                          </p:val>
                                        </p:tav>
                                        <p:tav tm="100000">
                                          <p:val>
                                            <p:strVal val="#ppt_x"/>
                                          </p:val>
                                        </p:tav>
                                      </p:tavLst>
                                    </p:anim>
                                    <p:anim calcmode="lin" valueType="num">
                                      <p:cBhvr additive="base">
                                        <p:cTn id="62" dur="500" fill="hold"/>
                                        <p:tgtEl>
                                          <p:spTgt spid="4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additive="base">
                                        <p:cTn id="65" dur="500" fill="hold"/>
                                        <p:tgtEl>
                                          <p:spTgt spid="41"/>
                                        </p:tgtEl>
                                        <p:attrNameLst>
                                          <p:attrName>ppt_x</p:attrName>
                                        </p:attrNameLst>
                                      </p:cBhvr>
                                      <p:tavLst>
                                        <p:tav tm="0">
                                          <p:val>
                                            <p:strVal val="#ppt_x"/>
                                          </p:val>
                                        </p:tav>
                                        <p:tav tm="100000">
                                          <p:val>
                                            <p:strVal val="#ppt_x"/>
                                          </p:val>
                                        </p:tav>
                                      </p:tavLst>
                                    </p:anim>
                                    <p:anim calcmode="lin" valueType="num">
                                      <p:cBhvr additive="base">
                                        <p:cTn id="6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ppt_x"/>
                                          </p:val>
                                        </p:tav>
                                        <p:tav tm="100000">
                                          <p:val>
                                            <p:strVal val="#ppt_x"/>
                                          </p:val>
                                        </p:tav>
                                      </p:tavLst>
                                    </p:anim>
                                    <p:anim calcmode="lin" valueType="num">
                                      <p:cBhvr additive="base">
                                        <p:cTn id="72" dur="500" fill="hold"/>
                                        <p:tgtEl>
                                          <p:spTgt spid="4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500" fill="hold"/>
                                        <p:tgtEl>
                                          <p:spTgt spid="48"/>
                                        </p:tgtEl>
                                        <p:attrNameLst>
                                          <p:attrName>ppt_x</p:attrName>
                                        </p:attrNameLst>
                                      </p:cBhvr>
                                      <p:tavLst>
                                        <p:tav tm="0">
                                          <p:val>
                                            <p:strVal val="#ppt_x"/>
                                          </p:val>
                                        </p:tav>
                                        <p:tav tm="100000">
                                          <p:val>
                                            <p:strVal val="#ppt_x"/>
                                          </p:val>
                                        </p:tav>
                                      </p:tavLst>
                                    </p:anim>
                                    <p:anim calcmode="lin" valueType="num">
                                      <p:cBhvr additive="base">
                                        <p:cTn id="7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9" grpId="0"/>
      <p:bldP spid="32" grpId="0"/>
      <p:bldP spid="35" grpId="0"/>
      <p:bldP spid="38" grpId="0"/>
      <p:bldP spid="41" grpId="0"/>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postingmaterial.files.wordpress.com/2015/10/question-answer-fb-shutterstock_661854131.jpg">
            <a:extLst>
              <a:ext uri="{FF2B5EF4-FFF2-40B4-BE49-F238E27FC236}">
                <a16:creationId xmlns:a16="http://schemas.microsoft.com/office/drawing/2014/main" id="{9E1ECA88-3EDC-4839-B86D-6F4EC1A1B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2913"/>
            <a:ext cx="11430000" cy="59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62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277" descr="oct-2015-sel-26.jpg">
            <a:extLst>
              <a:ext uri="{FF2B5EF4-FFF2-40B4-BE49-F238E27FC236}">
                <a16:creationId xmlns:a16="http://schemas.microsoft.com/office/drawing/2014/main" id="{151ED4BD-79A5-4138-BA96-4EF6B8094E00}"/>
              </a:ext>
            </a:extLst>
          </p:cNvPr>
          <p:cNvPicPr preferRelativeResize="0"/>
          <p:nvPr/>
        </p:nvPicPr>
        <p:blipFill rotWithShape="1">
          <a:blip r:embed="rId2">
            <a:alphaModFix amt="20000"/>
          </a:blip>
          <a:srcRect/>
          <a:stretch/>
        </p:blipFill>
        <p:spPr>
          <a:xfrm>
            <a:off x="1" y="932688"/>
            <a:ext cx="12192000" cy="5544312"/>
          </a:xfrm>
          <a:prstGeom prst="rect">
            <a:avLst/>
          </a:prstGeom>
          <a:noFill/>
          <a:ln>
            <a:noFill/>
          </a:ln>
        </p:spPr>
      </p:pic>
      <p:sp>
        <p:nvSpPr>
          <p:cNvPr id="8" name="Content Placeholder 2">
            <a:extLst>
              <a:ext uri="{FF2B5EF4-FFF2-40B4-BE49-F238E27FC236}">
                <a16:creationId xmlns:a16="http://schemas.microsoft.com/office/drawing/2014/main" id="{8C997033-5DEE-48A0-BF11-CE750E3F86F8}"/>
              </a:ext>
            </a:extLst>
          </p:cNvPr>
          <p:cNvSpPr>
            <a:spLocks noGrp="1"/>
          </p:cNvSpPr>
          <p:nvPr>
            <p:ph idx="1"/>
          </p:nvPr>
        </p:nvSpPr>
        <p:spPr>
          <a:xfrm>
            <a:off x="537666" y="1127955"/>
            <a:ext cx="11116669" cy="5349044"/>
          </a:xfrm>
        </p:spPr>
        <p:txBody>
          <a:bodyPr>
            <a:noAutofit/>
          </a:bodyPr>
          <a:lstStyle/>
          <a:p>
            <a:pPr marL="0" indent="0" algn="just">
              <a:lnSpc>
                <a:spcPct val="100000"/>
              </a:lnSpc>
              <a:buNone/>
            </a:pPr>
            <a:r>
              <a:rPr lang="en-US" sz="2800" dirty="0"/>
              <a:t>	Infrastructure as Code evolved to solve the problem of environment drift in the release pipeline. Without </a:t>
            </a:r>
            <a:r>
              <a:rPr lang="en-US" sz="2800" dirty="0" err="1"/>
              <a:t>IaC</a:t>
            </a:r>
            <a:r>
              <a:rPr lang="en-US" sz="2800" dirty="0"/>
              <a:t>, teams must maintain the settings of individual deployment environments. Over time, each environment becomes a snowflake, that is, a unique configuration that cannot be reproduced automatically. Inconsistency among environments leads to issues during deployments. With snowflakes, administration and maintenance of infrastructure involves manual processes which were hard to track and contributed to errors.</a:t>
            </a:r>
            <a:endParaRPr lang="sv-SE" sz="2800" dirty="0"/>
          </a:p>
        </p:txBody>
      </p:sp>
      <p:sp>
        <p:nvSpPr>
          <p:cNvPr id="19" name="Text Placeholder 18"/>
          <p:cNvSpPr>
            <a:spLocks noGrp="1"/>
          </p:cNvSpPr>
          <p:nvPr>
            <p:ph type="body" sz="quarter" idx="10"/>
          </p:nvPr>
        </p:nvSpPr>
        <p:spPr/>
        <p:txBody>
          <a:bodyPr/>
          <a:lstStyle/>
          <a:p>
            <a:r>
              <a:rPr lang="en-US" dirty="0"/>
              <a:t>Infrastructure as Code</a:t>
            </a:r>
          </a:p>
        </p:txBody>
      </p:sp>
      <p:pic>
        <p:nvPicPr>
          <p:cNvPr id="2050" name="Picture 2" descr="https://www.visualstudio.com/wp-content/uploads/2016/10/InfrastructureAsCode_600x300-3.png">
            <a:extLst>
              <a:ext uri="{FF2B5EF4-FFF2-40B4-BE49-F238E27FC236}">
                <a16:creationId xmlns:a16="http://schemas.microsoft.com/office/drawing/2014/main" id="{30C37358-4882-4ED5-9A8F-666D11ADF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168" y="400050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5178430" y="1568203"/>
            <a:ext cx="2099013" cy="1561345"/>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567" dirty="0">
                <a:gradFill>
                  <a:gsLst>
                    <a:gs pos="0">
                      <a:srgbClr val="FFFFFF"/>
                    </a:gs>
                    <a:gs pos="100000">
                      <a:srgbClr val="FFFFFF"/>
                    </a:gs>
                  </a:gsLst>
                  <a:lin ang="5400000" scaled="0"/>
                </a:gradFill>
                <a:ea typeface="Segoe UI" pitchFamily="34" charset="0"/>
                <a:cs typeface="Segoe UI" pitchFamily="34" charset="0"/>
              </a:rPr>
              <a:t>DEV</a:t>
            </a:r>
          </a:p>
        </p:txBody>
      </p:sp>
      <p:sp>
        <p:nvSpPr>
          <p:cNvPr id="5" name="TextBox 4"/>
          <p:cNvSpPr txBox="1"/>
          <p:nvPr/>
        </p:nvSpPr>
        <p:spPr>
          <a:xfrm>
            <a:off x="7694269" y="2681979"/>
            <a:ext cx="4445829" cy="3340065"/>
          </a:xfrm>
          <a:prstGeom prst="rect">
            <a:avLst/>
          </a:prstGeom>
          <a:noFill/>
        </p:spPr>
        <p:txBody>
          <a:bodyPr wrap="none" lIns="179259" tIns="143407" rIns="179259" bIns="143407" rtlCol="0">
            <a:spAutoFit/>
          </a:bodyPr>
          <a:lstStyle/>
          <a:p>
            <a:pPr defTabSz="914192">
              <a:lnSpc>
                <a:spcPct val="90000"/>
              </a:lnSpc>
              <a:spcAft>
                <a:spcPts val="1175"/>
              </a:spcAft>
              <a:buSzPct val="90000"/>
            </a:pPr>
            <a:r>
              <a:rPr lang="en-US" sz="2745" dirty="0">
                <a:gradFill>
                  <a:gsLst>
                    <a:gs pos="0">
                      <a:srgbClr val="505050"/>
                    </a:gs>
                    <a:gs pos="100000">
                      <a:srgbClr val="505050"/>
                    </a:gs>
                  </a:gsLst>
                </a:gradFill>
                <a:latin typeface="Segoe UI Light"/>
              </a:rPr>
              <a:t>Same Code</a:t>
            </a:r>
          </a:p>
          <a:p>
            <a:pPr defTabSz="914192">
              <a:lnSpc>
                <a:spcPct val="90000"/>
              </a:lnSpc>
              <a:spcAft>
                <a:spcPts val="1175"/>
              </a:spcAft>
              <a:buSzPct val="90000"/>
            </a:pPr>
            <a:endParaRPr lang="en-US" sz="2745" dirty="0">
              <a:gradFill>
                <a:gsLst>
                  <a:gs pos="0">
                    <a:schemeClr val="accent1"/>
                  </a:gs>
                  <a:gs pos="100000">
                    <a:schemeClr val="accent1"/>
                  </a:gs>
                </a:gsLst>
                <a:lin ang="5400000" scaled="0"/>
              </a:gradFill>
              <a:latin typeface="Segoe UI Light"/>
            </a:endParaRPr>
          </a:p>
          <a:p>
            <a:pPr defTabSz="914192">
              <a:lnSpc>
                <a:spcPct val="90000"/>
              </a:lnSpc>
              <a:spcAft>
                <a:spcPts val="1175"/>
              </a:spcAft>
              <a:buSzPct val="90000"/>
            </a:pPr>
            <a:r>
              <a:rPr lang="en-US" sz="2745" dirty="0">
                <a:gradFill>
                  <a:gsLst>
                    <a:gs pos="0">
                      <a:srgbClr val="505050"/>
                    </a:gs>
                    <a:gs pos="100000">
                      <a:srgbClr val="505050"/>
                    </a:gs>
                  </a:gsLst>
                </a:gradFill>
                <a:latin typeface="Segoe UI Light"/>
              </a:rPr>
              <a:t>Replace Dedicated Staging </a:t>
            </a:r>
          </a:p>
          <a:p>
            <a:pPr defTabSz="914192">
              <a:lnSpc>
                <a:spcPct val="90000"/>
              </a:lnSpc>
              <a:spcAft>
                <a:spcPts val="1175"/>
              </a:spcAft>
              <a:buSzPct val="90000"/>
            </a:pPr>
            <a:endParaRPr lang="en-US" sz="2745" dirty="0">
              <a:gradFill>
                <a:gsLst>
                  <a:gs pos="0">
                    <a:srgbClr val="505050"/>
                  </a:gs>
                  <a:gs pos="100000">
                    <a:srgbClr val="505050"/>
                  </a:gs>
                </a:gsLst>
              </a:gradFill>
              <a:latin typeface="Segoe UI Light"/>
            </a:endParaRPr>
          </a:p>
          <a:p>
            <a:pPr defTabSz="914192">
              <a:lnSpc>
                <a:spcPct val="90000"/>
              </a:lnSpc>
              <a:spcAft>
                <a:spcPts val="1175"/>
              </a:spcAft>
              <a:buSzPct val="90000"/>
            </a:pPr>
            <a:r>
              <a:rPr lang="en-US" sz="2745" dirty="0">
                <a:gradFill>
                  <a:gsLst>
                    <a:gs pos="0">
                      <a:srgbClr val="505050"/>
                    </a:gs>
                    <a:gs pos="100000">
                      <a:srgbClr val="505050"/>
                    </a:gs>
                  </a:gsLst>
                </a:gradFill>
                <a:latin typeface="Segoe UI Light"/>
              </a:rPr>
              <a:t>Speed Up Infra provisioning</a:t>
            </a:r>
          </a:p>
          <a:p>
            <a:pPr defTabSz="914192">
              <a:lnSpc>
                <a:spcPct val="90000"/>
              </a:lnSpc>
              <a:spcAft>
                <a:spcPts val="1175"/>
              </a:spcAft>
              <a:buSzPct val="90000"/>
            </a:pPr>
            <a:endParaRPr lang="en-US" sz="2745" dirty="0">
              <a:gradFill>
                <a:gsLst>
                  <a:gs pos="0">
                    <a:schemeClr val="accent1"/>
                  </a:gs>
                  <a:gs pos="100000">
                    <a:schemeClr val="accent1"/>
                  </a:gs>
                </a:gsLst>
                <a:lin ang="5400000" scaled="0"/>
              </a:gradFill>
              <a:latin typeface="Segoe UI Light"/>
            </a:endParaRPr>
          </a:p>
        </p:txBody>
      </p:sp>
      <p:sp>
        <p:nvSpPr>
          <p:cNvPr id="7" name="Rectangle 155"/>
          <p:cNvSpPr>
            <a:spLocks noChangeArrowheads="1"/>
          </p:cNvSpPr>
          <p:nvPr/>
        </p:nvSpPr>
        <p:spPr bwMode="auto">
          <a:xfrm>
            <a:off x="1270336" y="5266587"/>
            <a:ext cx="1458241" cy="99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nvGrpSpPr>
          <p:cNvPr id="8" name="Group 7"/>
          <p:cNvGrpSpPr/>
          <p:nvPr/>
        </p:nvGrpSpPr>
        <p:grpSpPr>
          <a:xfrm>
            <a:off x="1299693" y="5190134"/>
            <a:ext cx="1901685" cy="1096897"/>
            <a:chOff x="511109" y="5814543"/>
            <a:chExt cx="1041729" cy="600871"/>
          </a:xfrm>
        </p:grpSpPr>
        <p:sp>
          <p:nvSpPr>
            <p:cNvPr id="9" name="Rectangle 154"/>
            <p:cNvSpPr>
              <a:spLocks noChangeArrowheads="1"/>
            </p:cNvSpPr>
            <p:nvPr/>
          </p:nvSpPr>
          <p:spPr bwMode="auto">
            <a:xfrm>
              <a:off x="635204" y="5814543"/>
              <a:ext cx="808238" cy="551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0" name="Rectangle 156"/>
            <p:cNvSpPr>
              <a:spLocks noChangeArrowheads="1"/>
            </p:cNvSpPr>
            <p:nvPr/>
          </p:nvSpPr>
          <p:spPr bwMode="auto">
            <a:xfrm>
              <a:off x="662962" y="5849648"/>
              <a:ext cx="751090" cy="481677"/>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1" name="Freeform 158"/>
            <p:cNvSpPr>
              <a:spLocks/>
            </p:cNvSpPr>
            <p:nvPr/>
          </p:nvSpPr>
          <p:spPr bwMode="auto">
            <a:xfrm>
              <a:off x="511109" y="6374593"/>
              <a:ext cx="1041729" cy="40821"/>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12" name="Rounded Rectangle 11"/>
          <p:cNvSpPr/>
          <p:nvPr/>
        </p:nvSpPr>
        <p:spPr bwMode="auto">
          <a:xfrm>
            <a:off x="5178430" y="3248898"/>
            <a:ext cx="2099013" cy="1561345"/>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567" dirty="0">
                <a:gradFill>
                  <a:gsLst>
                    <a:gs pos="0">
                      <a:srgbClr val="FFFFFF"/>
                    </a:gs>
                    <a:gs pos="100000">
                      <a:srgbClr val="FFFFFF"/>
                    </a:gs>
                  </a:gsLst>
                  <a:lin ang="5400000" scaled="0"/>
                </a:gradFill>
                <a:ea typeface="Segoe UI" pitchFamily="34" charset="0"/>
                <a:cs typeface="Segoe UI" pitchFamily="34" charset="0"/>
              </a:rPr>
              <a:t>STAGE</a:t>
            </a:r>
          </a:p>
        </p:txBody>
      </p:sp>
      <p:sp>
        <p:nvSpPr>
          <p:cNvPr id="13" name="Rounded Rectangle 12"/>
          <p:cNvSpPr/>
          <p:nvPr/>
        </p:nvSpPr>
        <p:spPr bwMode="auto">
          <a:xfrm>
            <a:off x="5178430" y="4929591"/>
            <a:ext cx="2099013" cy="1561345"/>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567" dirty="0">
                <a:gradFill>
                  <a:gsLst>
                    <a:gs pos="0">
                      <a:srgbClr val="FFFFFF"/>
                    </a:gs>
                    <a:gs pos="100000">
                      <a:srgbClr val="FFFFFF"/>
                    </a:gs>
                  </a:gsLst>
                  <a:lin ang="5400000" scaled="0"/>
                </a:gradFill>
                <a:ea typeface="Segoe UI" pitchFamily="34" charset="0"/>
                <a:cs typeface="Segoe UI" pitchFamily="34" charset="0"/>
              </a:rPr>
              <a:t>PRODUCTION</a:t>
            </a:r>
          </a:p>
        </p:txBody>
      </p:sp>
      <p:cxnSp>
        <p:nvCxnSpPr>
          <p:cNvPr id="14" name="Straight Connector 13"/>
          <p:cNvCxnSpPr/>
          <p:nvPr/>
        </p:nvCxnSpPr>
        <p:spPr>
          <a:xfrm>
            <a:off x="1848765" y="3923659"/>
            <a:ext cx="0" cy="1156421"/>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CODE 1"/>
          <p:cNvGrpSpPr/>
          <p:nvPr/>
        </p:nvGrpSpPr>
        <p:grpSpPr>
          <a:xfrm>
            <a:off x="1517825" y="3037677"/>
            <a:ext cx="765694" cy="798076"/>
            <a:chOff x="2328300" y="3506767"/>
            <a:chExt cx="551703" cy="575034"/>
          </a:xfrm>
        </p:grpSpPr>
        <p:sp>
          <p:nvSpPr>
            <p:cNvPr id="16"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nvGrpSpPr>
            <p:cNvPr id="17" name="Group 16"/>
            <p:cNvGrpSpPr/>
            <p:nvPr/>
          </p:nvGrpSpPr>
          <p:grpSpPr>
            <a:xfrm>
              <a:off x="2328300" y="3506767"/>
              <a:ext cx="551703" cy="575034"/>
              <a:chOff x="3937001" y="4448175"/>
              <a:chExt cx="638175" cy="665163"/>
            </a:xfrm>
          </p:grpSpPr>
          <p:grpSp>
            <p:nvGrpSpPr>
              <p:cNvPr id="18" name="Group 10"/>
              <p:cNvGrpSpPr>
                <a:grpSpLocks noChangeAspect="1"/>
              </p:cNvGrpSpPr>
              <p:nvPr/>
            </p:nvGrpSpPr>
            <p:grpSpPr bwMode="auto">
              <a:xfrm>
                <a:off x="3937001" y="4448175"/>
                <a:ext cx="638175" cy="665163"/>
                <a:chOff x="2480" y="2802"/>
                <a:chExt cx="402" cy="419"/>
              </a:xfrm>
            </p:grpSpPr>
            <p:sp>
              <p:nvSpPr>
                <p:cNvPr id="22"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3"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4"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19" name="Group 18"/>
              <p:cNvGrpSpPr/>
              <p:nvPr/>
            </p:nvGrpSpPr>
            <p:grpSpPr>
              <a:xfrm>
                <a:off x="4120302" y="4618868"/>
                <a:ext cx="293550" cy="349134"/>
                <a:chOff x="4662074" y="4335997"/>
                <a:chExt cx="234105" cy="278433"/>
              </a:xfrm>
            </p:grpSpPr>
            <p:sp>
              <p:nvSpPr>
                <p:cNvPr id="20"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1"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grpSp>
      <p:grpSp>
        <p:nvGrpSpPr>
          <p:cNvPr id="25" name="CODE 2"/>
          <p:cNvGrpSpPr/>
          <p:nvPr/>
        </p:nvGrpSpPr>
        <p:grpSpPr>
          <a:xfrm>
            <a:off x="1517825" y="3037677"/>
            <a:ext cx="765694" cy="798076"/>
            <a:chOff x="2328300" y="3506767"/>
            <a:chExt cx="551703" cy="575034"/>
          </a:xfrm>
        </p:grpSpPr>
        <p:sp>
          <p:nvSpPr>
            <p:cNvPr id="26"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nvGrpSpPr>
            <p:cNvPr id="27" name="Group 26"/>
            <p:cNvGrpSpPr/>
            <p:nvPr/>
          </p:nvGrpSpPr>
          <p:grpSpPr>
            <a:xfrm>
              <a:off x="2328300" y="3506767"/>
              <a:ext cx="551703" cy="575034"/>
              <a:chOff x="3937001" y="4448175"/>
              <a:chExt cx="638175" cy="665163"/>
            </a:xfrm>
          </p:grpSpPr>
          <p:grpSp>
            <p:nvGrpSpPr>
              <p:cNvPr id="28" name="Group 10"/>
              <p:cNvGrpSpPr>
                <a:grpSpLocks noChangeAspect="1"/>
              </p:cNvGrpSpPr>
              <p:nvPr/>
            </p:nvGrpSpPr>
            <p:grpSpPr bwMode="auto">
              <a:xfrm>
                <a:off x="3937001" y="4448175"/>
                <a:ext cx="638175" cy="665163"/>
                <a:chOff x="2480" y="2802"/>
                <a:chExt cx="402" cy="419"/>
              </a:xfrm>
            </p:grpSpPr>
            <p:sp>
              <p:nvSpPr>
                <p:cNvPr id="32"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9" name="Group 28"/>
              <p:cNvGrpSpPr/>
              <p:nvPr/>
            </p:nvGrpSpPr>
            <p:grpSpPr>
              <a:xfrm>
                <a:off x="4120302" y="4618868"/>
                <a:ext cx="293550" cy="349134"/>
                <a:chOff x="4662074" y="4335997"/>
                <a:chExt cx="234105" cy="278433"/>
              </a:xfrm>
            </p:grpSpPr>
            <p:sp>
              <p:nvSpPr>
                <p:cNvPr id="30"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grpSp>
      <p:grpSp>
        <p:nvGrpSpPr>
          <p:cNvPr id="35" name="CODE 3"/>
          <p:cNvGrpSpPr/>
          <p:nvPr/>
        </p:nvGrpSpPr>
        <p:grpSpPr>
          <a:xfrm>
            <a:off x="1511794" y="3037677"/>
            <a:ext cx="765694" cy="798076"/>
            <a:chOff x="2328300" y="3506767"/>
            <a:chExt cx="551703" cy="575034"/>
          </a:xfrm>
        </p:grpSpPr>
        <p:sp>
          <p:nvSpPr>
            <p:cNvPr id="36"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nvGrpSpPr>
            <p:cNvPr id="37" name="Group 36"/>
            <p:cNvGrpSpPr/>
            <p:nvPr/>
          </p:nvGrpSpPr>
          <p:grpSpPr>
            <a:xfrm>
              <a:off x="2328300" y="3506767"/>
              <a:ext cx="551703" cy="575034"/>
              <a:chOff x="3937001" y="4448175"/>
              <a:chExt cx="638175" cy="665163"/>
            </a:xfrm>
          </p:grpSpPr>
          <p:grpSp>
            <p:nvGrpSpPr>
              <p:cNvPr id="38" name="Group 10"/>
              <p:cNvGrpSpPr>
                <a:grpSpLocks noChangeAspect="1"/>
              </p:cNvGrpSpPr>
              <p:nvPr/>
            </p:nvGrpSpPr>
            <p:grpSpPr bwMode="auto">
              <a:xfrm>
                <a:off x="3937001" y="4448175"/>
                <a:ext cx="638175" cy="665163"/>
                <a:chOff x="2480" y="2802"/>
                <a:chExt cx="402" cy="419"/>
              </a:xfrm>
            </p:grpSpPr>
            <p:sp>
              <p:nvSpPr>
                <p:cNvPr id="42"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39" name="Group 38"/>
              <p:cNvGrpSpPr/>
              <p:nvPr/>
            </p:nvGrpSpPr>
            <p:grpSpPr>
              <a:xfrm>
                <a:off x="4120302" y="4618868"/>
                <a:ext cx="293550" cy="349134"/>
                <a:chOff x="4662074" y="4335997"/>
                <a:chExt cx="234105" cy="278433"/>
              </a:xfrm>
            </p:grpSpPr>
            <p:sp>
              <p:nvSpPr>
                <p:cNvPr id="40"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grpSp>
      <p:sp>
        <p:nvSpPr>
          <p:cNvPr id="45" name="APP 1"/>
          <p:cNvSpPr>
            <a:spLocks noEditPoints="1"/>
          </p:cNvSpPr>
          <p:nvPr/>
        </p:nvSpPr>
        <p:spPr bwMode="auto">
          <a:xfrm>
            <a:off x="5837238" y="2123635"/>
            <a:ext cx="781388" cy="806335"/>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896003"/>
            <a:endParaRPr lang="en-US" sz="1667">
              <a:solidFill>
                <a:srgbClr val="000000"/>
              </a:solidFill>
            </a:endParaRPr>
          </a:p>
        </p:txBody>
      </p:sp>
      <p:sp>
        <p:nvSpPr>
          <p:cNvPr id="46" name="APP 2"/>
          <p:cNvSpPr>
            <a:spLocks noEditPoints="1"/>
          </p:cNvSpPr>
          <p:nvPr/>
        </p:nvSpPr>
        <p:spPr bwMode="auto">
          <a:xfrm>
            <a:off x="5837238" y="3796279"/>
            <a:ext cx="781388" cy="806335"/>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896003"/>
            <a:endParaRPr lang="en-US" sz="1667">
              <a:solidFill>
                <a:srgbClr val="000000"/>
              </a:solidFill>
            </a:endParaRPr>
          </a:p>
        </p:txBody>
      </p:sp>
      <p:sp>
        <p:nvSpPr>
          <p:cNvPr id="47" name="APP 3"/>
          <p:cNvSpPr>
            <a:spLocks noEditPoints="1"/>
          </p:cNvSpPr>
          <p:nvPr/>
        </p:nvSpPr>
        <p:spPr bwMode="auto">
          <a:xfrm>
            <a:off x="5837238" y="5483895"/>
            <a:ext cx="781388" cy="806335"/>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896003"/>
            <a:endParaRPr lang="en-US" sz="1667">
              <a:solidFill>
                <a:srgbClr val="000000"/>
              </a:solidFill>
            </a:endParaRPr>
          </a:p>
        </p:txBody>
      </p:sp>
      <p:sp>
        <p:nvSpPr>
          <p:cNvPr id="48" name="AutoShape 3"/>
          <p:cNvSpPr>
            <a:spLocks noChangeAspect="1" noChangeArrowheads="1" noTextEdit="1"/>
          </p:cNvSpPr>
          <p:nvPr/>
        </p:nvSpPr>
        <p:spPr bwMode="auto">
          <a:xfrm>
            <a:off x="374542" y="1568904"/>
            <a:ext cx="753634" cy="77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 name="AutoShape 9"/>
          <p:cNvSpPr>
            <a:spLocks noChangeAspect="1" noChangeArrowheads="1" noTextEdit="1"/>
          </p:cNvSpPr>
          <p:nvPr/>
        </p:nvSpPr>
        <p:spPr bwMode="auto">
          <a:xfrm>
            <a:off x="373573" y="1568203"/>
            <a:ext cx="761885" cy="79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0" name="TextBox 49"/>
          <p:cNvSpPr txBox="1"/>
          <p:nvPr/>
        </p:nvSpPr>
        <p:spPr>
          <a:xfrm>
            <a:off x="3184570" y="4925097"/>
            <a:ext cx="294953" cy="189860"/>
          </a:xfrm>
          <a:prstGeom prst="rect">
            <a:avLst/>
          </a:prstGeom>
          <a:noFill/>
        </p:spPr>
        <p:txBody>
          <a:bodyPr wrap="none" lIns="0" tIns="0" rIns="0" bIns="0" rtlCol="0">
            <a:spAutoFit/>
          </a:bodyPr>
          <a:lstStyle/>
          <a:p>
            <a:pPr defTabSz="914192">
              <a:lnSpc>
                <a:spcPct val="90000"/>
              </a:lnSpc>
              <a:spcAft>
                <a:spcPts val="588"/>
              </a:spcAft>
            </a:pPr>
            <a:r>
              <a:rPr lang="en-US" sz="1371" b="1" dirty="0">
                <a:gradFill>
                  <a:gsLst>
                    <a:gs pos="2917">
                      <a:srgbClr val="FFFFFF"/>
                    </a:gs>
                    <a:gs pos="30000">
                      <a:srgbClr val="FFFFFF"/>
                    </a:gs>
                  </a:gsLst>
                  <a:lin ang="5400000" scaled="0"/>
                </a:gradFill>
              </a:rPr>
              <a:t>OPS</a:t>
            </a:r>
          </a:p>
        </p:txBody>
      </p:sp>
      <p:grpSp>
        <p:nvGrpSpPr>
          <p:cNvPr id="51" name="CODE 3"/>
          <p:cNvGrpSpPr/>
          <p:nvPr/>
        </p:nvGrpSpPr>
        <p:grpSpPr>
          <a:xfrm>
            <a:off x="1517826" y="3026764"/>
            <a:ext cx="765694" cy="798076"/>
            <a:chOff x="2328300" y="3506767"/>
            <a:chExt cx="551703" cy="575034"/>
          </a:xfrm>
        </p:grpSpPr>
        <p:sp>
          <p:nvSpPr>
            <p:cNvPr id="52"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nvGrpSpPr>
            <p:cNvPr id="53" name="Group 52"/>
            <p:cNvGrpSpPr/>
            <p:nvPr/>
          </p:nvGrpSpPr>
          <p:grpSpPr>
            <a:xfrm>
              <a:off x="2328300" y="3506767"/>
              <a:ext cx="551703" cy="575034"/>
              <a:chOff x="3937001" y="4448175"/>
              <a:chExt cx="638175" cy="665163"/>
            </a:xfrm>
          </p:grpSpPr>
          <p:grpSp>
            <p:nvGrpSpPr>
              <p:cNvPr id="54" name="Group 10"/>
              <p:cNvGrpSpPr>
                <a:grpSpLocks noChangeAspect="1"/>
              </p:cNvGrpSpPr>
              <p:nvPr/>
            </p:nvGrpSpPr>
            <p:grpSpPr bwMode="auto">
              <a:xfrm>
                <a:off x="3937001" y="4448175"/>
                <a:ext cx="638175" cy="665163"/>
                <a:chOff x="2480" y="2802"/>
                <a:chExt cx="402" cy="419"/>
              </a:xfrm>
            </p:grpSpPr>
            <p:sp>
              <p:nvSpPr>
                <p:cNvPr id="58"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9"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60"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55" name="Group 54"/>
              <p:cNvGrpSpPr/>
              <p:nvPr/>
            </p:nvGrpSpPr>
            <p:grpSpPr>
              <a:xfrm>
                <a:off x="4120302" y="4618868"/>
                <a:ext cx="293550" cy="349134"/>
                <a:chOff x="4662074" y="4335997"/>
                <a:chExt cx="234105" cy="278433"/>
              </a:xfrm>
            </p:grpSpPr>
            <p:sp>
              <p:nvSpPr>
                <p:cNvPr id="56"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7"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grpSp>
      <p:pic>
        <p:nvPicPr>
          <p:cNvPr id="61" name="Picture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519" y="4325928"/>
            <a:ext cx="1073026" cy="2109052"/>
          </a:xfrm>
          <a:prstGeom prst="rect">
            <a:avLst/>
          </a:prstGeom>
        </p:spPr>
      </p:pic>
      <p:sp>
        <p:nvSpPr>
          <p:cNvPr id="62" name="TextBox 61"/>
          <p:cNvSpPr txBox="1"/>
          <p:nvPr/>
        </p:nvSpPr>
        <p:spPr>
          <a:xfrm>
            <a:off x="3333974" y="5074501"/>
            <a:ext cx="294953" cy="189860"/>
          </a:xfrm>
          <a:prstGeom prst="rect">
            <a:avLst/>
          </a:prstGeom>
          <a:noFill/>
        </p:spPr>
        <p:txBody>
          <a:bodyPr wrap="none" lIns="0" tIns="0" rIns="0" bIns="0" rtlCol="0">
            <a:spAutoFit/>
          </a:bodyPr>
          <a:lstStyle/>
          <a:p>
            <a:pPr defTabSz="914192">
              <a:lnSpc>
                <a:spcPct val="90000"/>
              </a:lnSpc>
              <a:spcAft>
                <a:spcPts val="588"/>
              </a:spcAft>
            </a:pPr>
            <a:r>
              <a:rPr lang="en-US" sz="1371" b="1" dirty="0">
                <a:gradFill>
                  <a:gsLst>
                    <a:gs pos="2917">
                      <a:schemeClr val="bg1"/>
                    </a:gs>
                    <a:gs pos="30000">
                      <a:schemeClr val="bg1"/>
                    </a:gs>
                  </a:gsLst>
                  <a:lin ang="5400000" scaled="0"/>
                </a:gradFill>
              </a:rPr>
              <a:t>OPS</a:t>
            </a:r>
          </a:p>
        </p:txBody>
      </p:sp>
      <p:sp>
        <p:nvSpPr>
          <p:cNvPr id="63" name="Freeform 147"/>
          <p:cNvSpPr>
            <a:spLocks/>
          </p:cNvSpPr>
          <p:nvPr/>
        </p:nvSpPr>
        <p:spPr bwMode="auto">
          <a:xfrm>
            <a:off x="1188952" y="5299033"/>
            <a:ext cx="251818" cy="979726"/>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endParaRPr lang="en-US">
              <a:solidFill>
                <a:srgbClr val="FFFFFF"/>
              </a:solidFill>
            </a:endParaRPr>
          </a:p>
        </p:txBody>
      </p:sp>
      <p:sp>
        <p:nvSpPr>
          <p:cNvPr id="64" name="TextBox 63"/>
          <p:cNvSpPr txBox="1"/>
          <p:nvPr/>
        </p:nvSpPr>
        <p:spPr>
          <a:xfrm>
            <a:off x="873283" y="5085006"/>
            <a:ext cx="301365" cy="189860"/>
          </a:xfrm>
          <a:prstGeom prst="rect">
            <a:avLst/>
          </a:prstGeom>
          <a:noFill/>
        </p:spPr>
        <p:txBody>
          <a:bodyPr wrap="none" lIns="0" tIns="0" rIns="0" bIns="0" rtlCol="0">
            <a:spAutoFit/>
          </a:bodyPr>
          <a:lstStyle/>
          <a:p>
            <a:pPr defTabSz="914192">
              <a:lnSpc>
                <a:spcPct val="90000"/>
              </a:lnSpc>
              <a:spcAft>
                <a:spcPts val="588"/>
              </a:spcAft>
            </a:pPr>
            <a:r>
              <a:rPr lang="en-US" sz="1371" b="1" dirty="0">
                <a:gradFill>
                  <a:gsLst>
                    <a:gs pos="2917">
                      <a:schemeClr val="tx1">
                        <a:lumMod val="50000"/>
                      </a:schemeClr>
                    </a:gs>
                    <a:gs pos="74000">
                      <a:schemeClr val="tx1">
                        <a:lumMod val="50000"/>
                      </a:schemeClr>
                    </a:gs>
                  </a:gsLst>
                  <a:lin ang="5400000" scaled="0"/>
                </a:gradFill>
              </a:rPr>
              <a:t>DEV</a:t>
            </a:r>
          </a:p>
        </p:txBody>
      </p:sp>
      <p:sp>
        <p:nvSpPr>
          <p:cNvPr id="65" name="Right Brace 64"/>
          <p:cNvSpPr/>
          <p:nvPr/>
        </p:nvSpPr>
        <p:spPr>
          <a:xfrm>
            <a:off x="7441545" y="1692956"/>
            <a:ext cx="297900" cy="4724127"/>
          </a:xfrm>
          <a:prstGeom prst="rightBrac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pic>
        <p:nvPicPr>
          <p:cNvPr id="70" name="Picture 69">
            <a:extLst>
              <a:ext uri="{FF2B5EF4-FFF2-40B4-BE49-F238E27FC236}">
                <a16:creationId xmlns:a16="http://schemas.microsoft.com/office/drawing/2014/main" id="{88F0742B-9886-4B3C-B4FE-F74EF8294383}"/>
              </a:ext>
            </a:extLst>
          </p:cNvPr>
          <p:cNvPicPr>
            <a:picLocks noChangeAspect="1"/>
          </p:cNvPicPr>
          <p:nvPr/>
        </p:nvPicPr>
        <p:blipFill>
          <a:blip r:embed="rId3"/>
          <a:stretch>
            <a:fillRect/>
          </a:stretch>
        </p:blipFill>
        <p:spPr>
          <a:xfrm>
            <a:off x="0" y="-2590"/>
            <a:ext cx="12192000" cy="1010955"/>
          </a:xfrm>
          <a:prstGeom prst="rect">
            <a:avLst/>
          </a:prstGeom>
        </p:spPr>
      </p:pic>
    </p:spTree>
    <p:extLst>
      <p:ext uri="{BB962C8B-B14F-4D97-AF65-F5344CB8AC3E}">
        <p14:creationId xmlns:p14="http://schemas.microsoft.com/office/powerpoint/2010/main" val="44559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20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childTnLst>
                          </p:cTn>
                        </p:par>
                        <p:par>
                          <p:cTn id="8" fill="hold">
                            <p:stCondLst>
                              <p:cond delay="12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par>
                          <p:cTn id="20" fill="hold">
                            <p:stCondLst>
                              <p:cond delay="0"/>
                            </p:stCondLst>
                            <p:childTnLst>
                              <p:par>
                                <p:cTn id="21" presetID="42" presetClass="path" presetSubtype="0" decel="100000" fill="hold" nodeType="afterEffect">
                                  <p:stCondLst>
                                    <p:cond delay="0"/>
                                  </p:stCondLst>
                                  <p:childTnLst>
                                    <p:animMotion origin="layout" path="M 1.51902E-6 -4.81616E-6 L 0.35627 -0.13073 " pathEditMode="relative" rAng="0" ptsTypes="AA">
                                      <p:cBhvr>
                                        <p:cTn id="22" dur="2000" fill="hold"/>
                                        <p:tgtEl>
                                          <p:spTgt spid="35"/>
                                        </p:tgtEl>
                                        <p:attrNameLst>
                                          <p:attrName>ppt_x</p:attrName>
                                          <p:attrName>ppt_y</p:attrName>
                                        </p:attrNameLst>
                                      </p:cBhvr>
                                      <p:rCtr x="17807" y="-6537"/>
                                    </p:animMotion>
                                  </p:childTnLst>
                                </p:cTn>
                              </p:par>
                              <p:par>
                                <p:cTn id="23" presetID="42" presetClass="path" presetSubtype="0" decel="100000" fill="hold" nodeType="withEffect">
                                  <p:stCondLst>
                                    <p:cond delay="0"/>
                                  </p:stCondLst>
                                  <p:childTnLst>
                                    <p:animMotion origin="layout" path="M 9.24177E-7 -4.81616E-6 L 0.35576 0.11371 " pathEditMode="relative" rAng="0" ptsTypes="AA">
                                      <p:cBhvr>
                                        <p:cTn id="24" dur="2000" fill="hold"/>
                                        <p:tgtEl>
                                          <p:spTgt spid="25"/>
                                        </p:tgtEl>
                                        <p:attrNameLst>
                                          <p:attrName>ppt_x</p:attrName>
                                          <p:attrName>ppt_y</p:attrName>
                                        </p:attrNameLst>
                                      </p:cBhvr>
                                      <p:rCtr x="17781" y="5674"/>
                                    </p:animMotion>
                                  </p:childTnLst>
                                </p:cTn>
                              </p:par>
                              <p:par>
                                <p:cTn id="25" presetID="42" presetClass="path" presetSubtype="0" decel="100000" fill="hold" nodeType="withEffect">
                                  <p:stCondLst>
                                    <p:cond delay="0"/>
                                  </p:stCondLst>
                                  <p:childTnLst>
                                    <p:animMotion origin="layout" path="M 9.24177E-7 -4.81616E-6 L 0.35678 0.36065 " pathEditMode="relative" rAng="0" ptsTypes="AA">
                                      <p:cBhvr>
                                        <p:cTn id="26" dur="2000" fill="hold"/>
                                        <p:tgtEl>
                                          <p:spTgt spid="15"/>
                                        </p:tgtEl>
                                        <p:attrNameLst>
                                          <p:attrName>ppt_x</p:attrName>
                                          <p:attrName>ppt_y</p:attrName>
                                        </p:attrNameLst>
                                      </p:cBhvr>
                                      <p:rCtr x="17833" y="18021"/>
                                    </p:animMotion>
                                  </p:childTnLst>
                                </p:cTn>
                              </p:par>
                            </p:childTnLst>
                          </p:cTn>
                        </p:par>
                        <p:par>
                          <p:cTn id="27" fill="hold">
                            <p:stCondLst>
                              <p:cond delay="2000"/>
                            </p:stCondLst>
                            <p:childTnLst>
                              <p:par>
                                <p:cTn id="28" presetID="10" presetClass="exit" presetSubtype="0" fill="hold" nodeType="afterEffect">
                                  <p:stCondLst>
                                    <p:cond delay="500"/>
                                  </p:stCondLst>
                                  <p:childTnLst>
                                    <p:animEffect transition="out" filter="fade">
                                      <p:cBhvr>
                                        <p:cTn id="29" dur="650"/>
                                        <p:tgtEl>
                                          <p:spTgt spid="35"/>
                                        </p:tgtEl>
                                      </p:cBhvr>
                                    </p:animEffect>
                                    <p:set>
                                      <p:cBhvr>
                                        <p:cTn id="30" dur="1" fill="hold">
                                          <p:stCondLst>
                                            <p:cond delay="649"/>
                                          </p:stCondLst>
                                        </p:cTn>
                                        <p:tgtEl>
                                          <p:spTgt spid="35"/>
                                        </p:tgtEl>
                                        <p:attrNameLst>
                                          <p:attrName>style.visibility</p:attrName>
                                        </p:attrNameLst>
                                      </p:cBhvr>
                                      <p:to>
                                        <p:strVal val="hidden"/>
                                      </p:to>
                                    </p:set>
                                  </p:childTnLst>
                                </p:cTn>
                              </p:par>
                            </p:childTnLst>
                          </p:cTn>
                        </p:par>
                        <p:par>
                          <p:cTn id="31" fill="hold">
                            <p:stCondLst>
                              <p:cond delay="3150"/>
                            </p:stCondLst>
                            <p:childTnLst>
                              <p:par>
                                <p:cTn id="32" presetID="10" presetClass="entr" presetSubtype="0"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650"/>
                                        <p:tgtEl>
                                          <p:spTgt spid="45"/>
                                        </p:tgtEl>
                                      </p:cBhvr>
                                    </p:animEffect>
                                  </p:childTnLst>
                                </p:cTn>
                              </p:par>
                            </p:childTnLst>
                          </p:cTn>
                        </p:par>
                        <p:par>
                          <p:cTn id="35" fill="hold">
                            <p:stCondLst>
                              <p:cond delay="3800"/>
                            </p:stCondLst>
                            <p:childTnLst>
                              <p:par>
                                <p:cTn id="36" presetID="10" presetClass="exit" presetSubtype="0" fill="hold" nodeType="afterEffect">
                                  <p:stCondLst>
                                    <p:cond delay="300"/>
                                  </p:stCondLst>
                                  <p:childTnLst>
                                    <p:animEffect transition="out" filter="fade">
                                      <p:cBhvr>
                                        <p:cTn id="37" dur="650"/>
                                        <p:tgtEl>
                                          <p:spTgt spid="25"/>
                                        </p:tgtEl>
                                      </p:cBhvr>
                                    </p:animEffect>
                                    <p:set>
                                      <p:cBhvr>
                                        <p:cTn id="38" dur="1" fill="hold">
                                          <p:stCondLst>
                                            <p:cond delay="649"/>
                                          </p:stCondLst>
                                        </p:cTn>
                                        <p:tgtEl>
                                          <p:spTgt spid="25"/>
                                        </p:tgtEl>
                                        <p:attrNameLst>
                                          <p:attrName>style.visibility</p:attrName>
                                        </p:attrNameLst>
                                      </p:cBhvr>
                                      <p:to>
                                        <p:strVal val="hidden"/>
                                      </p:to>
                                    </p:set>
                                  </p:childTnLst>
                                </p:cTn>
                              </p:par>
                            </p:childTnLst>
                          </p:cTn>
                        </p:par>
                        <p:par>
                          <p:cTn id="39" fill="hold">
                            <p:stCondLst>
                              <p:cond delay="4750"/>
                            </p:stCondLst>
                            <p:childTnLst>
                              <p:par>
                                <p:cTn id="40" presetID="10" presetClass="entr" presetSubtype="0" fill="hold" grpId="0"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650"/>
                                        <p:tgtEl>
                                          <p:spTgt spid="46"/>
                                        </p:tgtEl>
                                      </p:cBhvr>
                                    </p:animEffect>
                                  </p:childTnLst>
                                </p:cTn>
                              </p:par>
                            </p:childTnLst>
                          </p:cTn>
                        </p:par>
                        <p:par>
                          <p:cTn id="43" fill="hold">
                            <p:stCondLst>
                              <p:cond delay="5400"/>
                            </p:stCondLst>
                            <p:childTnLst>
                              <p:par>
                                <p:cTn id="44" presetID="10" presetClass="exit" presetSubtype="0" fill="hold" nodeType="afterEffect">
                                  <p:stCondLst>
                                    <p:cond delay="300"/>
                                  </p:stCondLst>
                                  <p:childTnLst>
                                    <p:animEffect transition="out" filter="fade">
                                      <p:cBhvr>
                                        <p:cTn id="45" dur="650"/>
                                        <p:tgtEl>
                                          <p:spTgt spid="15"/>
                                        </p:tgtEl>
                                      </p:cBhvr>
                                    </p:animEffect>
                                    <p:set>
                                      <p:cBhvr>
                                        <p:cTn id="46" dur="1" fill="hold">
                                          <p:stCondLst>
                                            <p:cond delay="649"/>
                                          </p:stCondLst>
                                        </p:cTn>
                                        <p:tgtEl>
                                          <p:spTgt spid="15"/>
                                        </p:tgtEl>
                                        <p:attrNameLst>
                                          <p:attrName>style.visibility</p:attrName>
                                        </p:attrNameLst>
                                      </p:cBhvr>
                                      <p:to>
                                        <p:strVal val="hidden"/>
                                      </p:to>
                                    </p:set>
                                  </p:childTnLst>
                                </p:cTn>
                              </p:par>
                            </p:childTnLst>
                          </p:cTn>
                        </p:par>
                        <p:par>
                          <p:cTn id="47" fill="hold">
                            <p:stCondLst>
                              <p:cond delay="6350"/>
                            </p:stCondLst>
                            <p:childTnLst>
                              <p:par>
                                <p:cTn id="48" presetID="10" presetClass="entr" presetSubtype="0"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650"/>
                                        <p:tgtEl>
                                          <p:spTgt spid="47"/>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5"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3EE2D4-F72E-4DE3-B120-B46C697B1773}"/>
              </a:ext>
            </a:extLst>
          </p:cNvPr>
          <p:cNvSpPr/>
          <p:nvPr/>
        </p:nvSpPr>
        <p:spPr>
          <a:xfrm>
            <a:off x="537664" y="2371344"/>
            <a:ext cx="786465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DC709BA-AB1D-4767-9C15-469E9825907E}"/>
              </a:ext>
            </a:extLst>
          </p:cNvPr>
          <p:cNvSpPr/>
          <p:nvPr/>
        </p:nvSpPr>
        <p:spPr>
          <a:xfrm>
            <a:off x="537664" y="4358640"/>
            <a:ext cx="2378256"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8C997033-5DEE-48A0-BF11-CE750E3F86F8}"/>
              </a:ext>
            </a:extLst>
          </p:cNvPr>
          <p:cNvSpPr>
            <a:spLocks noGrp="1"/>
          </p:cNvSpPr>
          <p:nvPr>
            <p:ph idx="1"/>
          </p:nvPr>
        </p:nvSpPr>
        <p:spPr>
          <a:xfrm>
            <a:off x="537666" y="1127955"/>
            <a:ext cx="11116669" cy="5349044"/>
          </a:xfrm>
        </p:spPr>
        <p:txBody>
          <a:bodyPr>
            <a:noAutofit/>
          </a:bodyPr>
          <a:lstStyle/>
          <a:p>
            <a:pPr>
              <a:lnSpc>
                <a:spcPct val="150000"/>
              </a:lnSpc>
            </a:pPr>
            <a:r>
              <a:rPr lang="en-US" sz="3600" b="1" dirty="0"/>
              <a:t>Azure Portal</a:t>
            </a:r>
          </a:p>
          <a:p>
            <a:pPr>
              <a:lnSpc>
                <a:spcPct val="150000"/>
              </a:lnSpc>
            </a:pPr>
            <a:r>
              <a:rPr lang="en-US" sz="3600" b="1" dirty="0"/>
              <a:t>ARM Templates + </a:t>
            </a:r>
            <a:r>
              <a:rPr lang="en-US" sz="3600" b="1" dirty="0" err="1"/>
              <a:t>Powershell</a:t>
            </a:r>
            <a:r>
              <a:rPr lang="en-US" sz="3600" b="1" dirty="0"/>
              <a:t>/Azure CLI</a:t>
            </a:r>
          </a:p>
          <a:p>
            <a:pPr>
              <a:lnSpc>
                <a:spcPct val="150000"/>
              </a:lnSpc>
            </a:pPr>
            <a:r>
              <a:rPr lang="en-US" sz="3600" b="1" dirty="0"/>
              <a:t>Custom usage of REST API (use any type of </a:t>
            </a:r>
            <a:r>
              <a:rPr lang="en-US" sz="3600" b="1" dirty="0" err="1"/>
              <a:t>sdk</a:t>
            </a:r>
            <a:r>
              <a:rPr lang="en-US" sz="3600" b="1" dirty="0"/>
              <a:t>)</a:t>
            </a:r>
          </a:p>
          <a:p>
            <a:pPr>
              <a:lnSpc>
                <a:spcPct val="150000"/>
              </a:lnSpc>
            </a:pPr>
            <a:r>
              <a:rPr lang="en-US" sz="3600" b="1" dirty="0"/>
              <a:t>Terraform</a:t>
            </a:r>
          </a:p>
          <a:p>
            <a:pPr>
              <a:lnSpc>
                <a:spcPct val="150000"/>
              </a:lnSpc>
            </a:pPr>
            <a:endParaRPr lang="sv-SE" sz="1100" b="1" dirty="0"/>
          </a:p>
        </p:txBody>
      </p:sp>
      <p:pic>
        <p:nvPicPr>
          <p:cNvPr id="6" name="Shape 277" descr="oct-2015-sel-26.jpg">
            <a:extLst>
              <a:ext uri="{FF2B5EF4-FFF2-40B4-BE49-F238E27FC236}">
                <a16:creationId xmlns:a16="http://schemas.microsoft.com/office/drawing/2014/main" id="{151ED4BD-79A5-4138-BA96-4EF6B8094E00}"/>
              </a:ext>
            </a:extLst>
          </p:cNvPr>
          <p:cNvPicPr preferRelativeResize="0"/>
          <p:nvPr/>
        </p:nvPicPr>
        <p:blipFill rotWithShape="1">
          <a:blip r:embed="rId2">
            <a:alphaModFix amt="20000"/>
          </a:blip>
          <a:srcRect/>
          <a:stretch/>
        </p:blipFill>
        <p:spPr>
          <a:xfrm>
            <a:off x="0" y="932688"/>
            <a:ext cx="12192000" cy="5544312"/>
          </a:xfrm>
          <a:prstGeom prst="rect">
            <a:avLst/>
          </a:prstGeom>
          <a:noFill/>
          <a:ln>
            <a:noFill/>
          </a:ln>
        </p:spPr>
      </p:pic>
      <p:sp>
        <p:nvSpPr>
          <p:cNvPr id="19" name="Text Placeholder 18"/>
          <p:cNvSpPr>
            <a:spLocks noGrp="1"/>
          </p:cNvSpPr>
          <p:nvPr>
            <p:ph type="body" sz="quarter" idx="10"/>
          </p:nvPr>
        </p:nvSpPr>
        <p:spPr/>
        <p:txBody>
          <a:bodyPr/>
          <a:lstStyle/>
          <a:p>
            <a:r>
              <a:rPr lang="en-US" dirty="0"/>
              <a:t>Deploying Infrastructure to Azure</a:t>
            </a:r>
          </a:p>
        </p:txBody>
      </p:sp>
    </p:spTree>
    <p:extLst>
      <p:ext uri="{BB962C8B-B14F-4D97-AF65-F5344CB8AC3E}">
        <p14:creationId xmlns:p14="http://schemas.microsoft.com/office/powerpoint/2010/main" val="86023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normAutofit/>
          </a:bodyPr>
          <a:lstStyle/>
          <a:p>
            <a:r>
              <a:rPr lang="en-US" sz="2000" dirty="0"/>
              <a:t>Resource Group – logically grouped collection of entities that usually share a common lifecycle</a:t>
            </a:r>
          </a:p>
          <a:p>
            <a:r>
              <a:rPr lang="en-US" sz="2000" dirty="0"/>
              <a:t>Resource Manager Template - declarative JSON file that defines the goal state of a deployment</a:t>
            </a:r>
          </a:p>
          <a:p>
            <a:r>
              <a:rPr lang="en-US" sz="2000" dirty="0"/>
              <a:t>Deployment - operation which tracks execution of a Resource Manager template</a:t>
            </a:r>
          </a:p>
          <a:p>
            <a:r>
              <a:rPr lang="en-US" sz="2000" dirty="0"/>
              <a:t>Parameters - values provided by the user executing the deployment to customize deployed resources</a:t>
            </a:r>
          </a:p>
          <a:p>
            <a:r>
              <a:rPr lang="en-US" sz="2000" dirty="0"/>
              <a:t>Parameter file - JSON file that stores parameter names and values</a:t>
            </a:r>
          </a:p>
          <a:p>
            <a:r>
              <a:rPr lang="en-US" sz="2000" dirty="0"/>
              <a:t>API Version – used for versioning and backward compatibility</a:t>
            </a:r>
          </a:p>
          <a:p>
            <a:endParaRPr lang="en-US" sz="2000" dirty="0"/>
          </a:p>
        </p:txBody>
      </p:sp>
      <p:sp>
        <p:nvSpPr>
          <p:cNvPr id="3" name="Text Placeholder 2"/>
          <p:cNvSpPr>
            <a:spLocks noGrp="1"/>
          </p:cNvSpPr>
          <p:nvPr>
            <p:ph type="body" sz="quarter" idx="10"/>
          </p:nvPr>
        </p:nvSpPr>
        <p:spPr>
          <a:xfrm>
            <a:off x="605367" y="1430166"/>
            <a:ext cx="1741593" cy="346249"/>
          </a:xfrm>
        </p:spPr>
        <p:txBody>
          <a:bodyPr/>
          <a:lstStyle/>
          <a:p>
            <a:r>
              <a:rPr lang="en-US" sz="2000" dirty="0"/>
              <a:t>CONCEPTS</a:t>
            </a:r>
          </a:p>
        </p:txBody>
      </p:sp>
      <p:sp>
        <p:nvSpPr>
          <p:cNvPr id="13" name="Text Placeholder 12"/>
          <p:cNvSpPr>
            <a:spLocks noGrp="1"/>
          </p:cNvSpPr>
          <p:nvPr>
            <p:ph type="body" sz="quarter" idx="11"/>
          </p:nvPr>
        </p:nvSpPr>
        <p:spPr/>
        <p:txBody>
          <a:bodyPr/>
          <a:lstStyle/>
          <a:p>
            <a:r>
              <a:rPr lang="en-US" dirty="0"/>
              <a:t>AZURE RESOURCE MANAGEMENT (ARM)</a:t>
            </a:r>
          </a:p>
        </p:txBody>
      </p:sp>
    </p:spTree>
    <p:extLst>
      <p:ext uri="{BB962C8B-B14F-4D97-AF65-F5344CB8AC3E}">
        <p14:creationId xmlns:p14="http://schemas.microsoft.com/office/powerpoint/2010/main" val="7768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normAutofit/>
          </a:bodyPr>
          <a:lstStyle/>
          <a:p>
            <a:r>
              <a:rPr lang="en-US" sz="2000" dirty="0"/>
              <a:t>Resources can be organized in a Resource Group, a logical container.</a:t>
            </a:r>
          </a:p>
          <a:p>
            <a:r>
              <a:rPr lang="en-US" sz="2000" dirty="0"/>
              <a:t>Resource can belong to only one Resource Group. Nested resource groups are not supported.</a:t>
            </a:r>
          </a:p>
          <a:p>
            <a:r>
              <a:rPr lang="en-US" sz="2000" dirty="0"/>
              <a:t>All Azure Services belongs to certain Resource Type.</a:t>
            </a:r>
          </a:p>
          <a:p>
            <a:r>
              <a:rPr lang="en-US" sz="2000" dirty="0"/>
              <a:t>Resource has common fields and provider specific properties.</a:t>
            </a:r>
          </a:p>
          <a:p>
            <a:r>
              <a:rPr lang="en-US" sz="2000" dirty="0"/>
              <a:t>Work with Azure Services as with REST Web Services Resources (CRUD).</a:t>
            </a:r>
          </a:p>
          <a:p>
            <a:r>
              <a:rPr lang="en-US" sz="2000" dirty="0"/>
              <a:t>You can clarify billing for your organization by viewing the rolled-up costs for the entire group.</a:t>
            </a:r>
          </a:p>
          <a:p>
            <a:endParaRPr lang="en-US" sz="2000" dirty="0"/>
          </a:p>
        </p:txBody>
      </p:sp>
      <p:sp>
        <p:nvSpPr>
          <p:cNvPr id="3" name="Text Placeholder 2"/>
          <p:cNvSpPr>
            <a:spLocks noGrp="1"/>
          </p:cNvSpPr>
          <p:nvPr>
            <p:ph type="body" sz="quarter" idx="10"/>
          </p:nvPr>
        </p:nvSpPr>
        <p:spPr>
          <a:xfrm>
            <a:off x="605367" y="1371599"/>
            <a:ext cx="5693833" cy="325121"/>
          </a:xfrm>
        </p:spPr>
        <p:txBody>
          <a:bodyPr/>
          <a:lstStyle/>
          <a:p>
            <a:r>
              <a:rPr lang="en-US" sz="2000" dirty="0"/>
              <a:t>CLOUD SERVICES AS REST RESOURCE</a:t>
            </a:r>
          </a:p>
        </p:txBody>
      </p:sp>
      <p:sp>
        <p:nvSpPr>
          <p:cNvPr id="13" name="Text Placeholder 12"/>
          <p:cNvSpPr>
            <a:spLocks noGrp="1"/>
          </p:cNvSpPr>
          <p:nvPr>
            <p:ph type="body" sz="quarter" idx="11"/>
          </p:nvPr>
        </p:nvSpPr>
        <p:spPr/>
        <p:txBody>
          <a:bodyPr/>
          <a:lstStyle/>
          <a:p>
            <a:r>
              <a:rPr lang="en-US" dirty="0"/>
              <a:t>AZURE RESOURCE MANAGEMENT (ARM) API</a:t>
            </a:r>
          </a:p>
        </p:txBody>
      </p:sp>
    </p:spTree>
    <p:extLst>
      <p:ext uri="{BB962C8B-B14F-4D97-AF65-F5344CB8AC3E}">
        <p14:creationId xmlns:p14="http://schemas.microsoft.com/office/powerpoint/2010/main" val="211239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RESOURCE GROUP PATTERNS - APPLICATION</a:t>
            </a:r>
          </a:p>
        </p:txBody>
      </p:sp>
      <p:sp>
        <p:nvSpPr>
          <p:cNvPr id="4" name="Rectangle 3"/>
          <p:cNvSpPr/>
          <p:nvPr/>
        </p:nvSpPr>
        <p:spPr>
          <a:xfrm>
            <a:off x="561975" y="1516914"/>
            <a:ext cx="3506751" cy="43947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901" y="5512303"/>
            <a:ext cx="783392" cy="783392"/>
          </a:xfrm>
          <a:prstGeom prst="rect">
            <a:avLst/>
          </a:prstGeom>
        </p:spPr>
      </p:pic>
      <p:sp>
        <p:nvSpPr>
          <p:cNvPr id="2" name="TextBox 1"/>
          <p:cNvSpPr txBox="1"/>
          <p:nvPr/>
        </p:nvSpPr>
        <p:spPr>
          <a:xfrm>
            <a:off x="4488939" y="2418569"/>
            <a:ext cx="3198632" cy="1865126"/>
          </a:xfrm>
          <a:prstGeom prst="rect">
            <a:avLst/>
          </a:prstGeom>
          <a:noFill/>
        </p:spPr>
        <p:txBody>
          <a:bodyPr wrap="none" rtlCol="0">
            <a:spAutoFit/>
          </a:bodyPr>
          <a:lstStyle/>
          <a:p>
            <a:pPr algn="ctr">
              <a:lnSpc>
                <a:spcPct val="120000"/>
              </a:lnSpc>
            </a:pPr>
            <a:r>
              <a:rPr lang="en-US" sz="2400" dirty="0">
                <a:latin typeface="Trebuchet MS"/>
                <a:cs typeface="Trebuchet MS"/>
              </a:rPr>
              <a:t>Resource Group </a:t>
            </a:r>
          </a:p>
          <a:p>
            <a:pPr algn="ctr">
              <a:lnSpc>
                <a:spcPct val="120000"/>
              </a:lnSpc>
            </a:pPr>
            <a:r>
              <a:rPr lang="en-US" sz="2400" dirty="0">
                <a:latin typeface="Trebuchet MS"/>
                <a:cs typeface="Trebuchet MS"/>
              </a:rPr>
              <a:t>as </a:t>
            </a:r>
          </a:p>
          <a:p>
            <a:pPr algn="ctr">
              <a:lnSpc>
                <a:spcPct val="120000"/>
              </a:lnSpc>
            </a:pPr>
            <a:r>
              <a:rPr lang="en-US" sz="2400" dirty="0">
                <a:latin typeface="Trebuchet MS"/>
                <a:cs typeface="Trebuchet MS"/>
              </a:rPr>
              <a:t>Container for </a:t>
            </a:r>
          </a:p>
          <a:p>
            <a:pPr algn="ctr">
              <a:lnSpc>
                <a:spcPct val="120000"/>
              </a:lnSpc>
            </a:pPr>
            <a:r>
              <a:rPr lang="en-US" sz="2400" dirty="0">
                <a:latin typeface="Trebuchet MS"/>
                <a:cs typeface="Trebuchet MS"/>
              </a:rPr>
              <a:t>Application Resources</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5485" y="1683110"/>
            <a:ext cx="735460" cy="735460"/>
          </a:xfrm>
          <a:prstGeom prst="rect">
            <a:avLst/>
          </a:prstGeom>
        </p:spPr>
      </p:pic>
      <p:grpSp>
        <p:nvGrpSpPr>
          <p:cNvPr id="22" name="Group 21"/>
          <p:cNvGrpSpPr/>
          <p:nvPr/>
        </p:nvGrpSpPr>
        <p:grpSpPr>
          <a:xfrm>
            <a:off x="626157" y="2609347"/>
            <a:ext cx="1662635" cy="1200200"/>
            <a:chOff x="469617" y="1957011"/>
            <a:chExt cx="1246976" cy="90015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465" y="1957011"/>
              <a:ext cx="587544" cy="587544"/>
            </a:xfrm>
            <a:prstGeom prst="rect">
              <a:avLst/>
            </a:prstGeom>
          </p:spPr>
        </p:pic>
        <p:sp>
          <p:nvSpPr>
            <p:cNvPr id="21" name="TextBox 20"/>
            <p:cNvSpPr txBox="1"/>
            <p:nvPr/>
          </p:nvSpPr>
          <p:spPr>
            <a:xfrm>
              <a:off x="469617" y="2594012"/>
              <a:ext cx="1246976"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Backend Server 01</a:t>
              </a:r>
            </a:p>
          </p:txBody>
        </p:sp>
      </p:grpSp>
      <p:grpSp>
        <p:nvGrpSpPr>
          <p:cNvPr id="23" name="Group 22"/>
          <p:cNvGrpSpPr/>
          <p:nvPr/>
        </p:nvGrpSpPr>
        <p:grpSpPr>
          <a:xfrm>
            <a:off x="2275073" y="2609347"/>
            <a:ext cx="1662635" cy="1200200"/>
            <a:chOff x="469617" y="1957011"/>
            <a:chExt cx="1246976" cy="900150"/>
          </a:xfrm>
        </p:grpSpPr>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465" y="1957011"/>
              <a:ext cx="587544" cy="587544"/>
            </a:xfrm>
            <a:prstGeom prst="rect">
              <a:avLst/>
            </a:prstGeom>
          </p:spPr>
        </p:pic>
        <p:sp>
          <p:nvSpPr>
            <p:cNvPr id="25" name="TextBox 24"/>
            <p:cNvSpPr txBox="1"/>
            <p:nvPr/>
          </p:nvSpPr>
          <p:spPr>
            <a:xfrm>
              <a:off x="469617" y="2594012"/>
              <a:ext cx="1246976"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Backend Server 02</a:t>
              </a:r>
            </a:p>
          </p:txBody>
        </p:sp>
      </p:grpSp>
      <p:grpSp>
        <p:nvGrpSpPr>
          <p:cNvPr id="27" name="Group 26"/>
          <p:cNvGrpSpPr/>
          <p:nvPr/>
        </p:nvGrpSpPr>
        <p:grpSpPr>
          <a:xfrm>
            <a:off x="1131287" y="4084822"/>
            <a:ext cx="783392" cy="1135197"/>
            <a:chOff x="848465" y="3063617"/>
            <a:chExt cx="587544" cy="851398"/>
          </a:xfrm>
        </p:grpSpPr>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465" y="3063617"/>
              <a:ext cx="587544" cy="587544"/>
            </a:xfrm>
            <a:prstGeom prst="rect">
              <a:avLst/>
            </a:prstGeom>
          </p:spPr>
        </p:pic>
        <p:sp>
          <p:nvSpPr>
            <p:cNvPr id="26" name="TextBox 25"/>
            <p:cNvSpPr txBox="1"/>
            <p:nvPr/>
          </p:nvSpPr>
          <p:spPr>
            <a:xfrm>
              <a:off x="924870" y="3651866"/>
              <a:ext cx="388568"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VHD</a:t>
              </a:r>
            </a:p>
          </p:txBody>
        </p:sp>
      </p:grpSp>
      <p:grpSp>
        <p:nvGrpSpPr>
          <p:cNvPr id="29" name="Group 28"/>
          <p:cNvGrpSpPr/>
          <p:nvPr/>
        </p:nvGrpSpPr>
        <p:grpSpPr>
          <a:xfrm>
            <a:off x="2783258" y="4180236"/>
            <a:ext cx="783392" cy="1135197"/>
            <a:chOff x="848465" y="3063617"/>
            <a:chExt cx="587544" cy="851398"/>
          </a:xfrm>
        </p:grpSpPr>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465" y="3063617"/>
              <a:ext cx="587544" cy="587544"/>
            </a:xfrm>
            <a:prstGeom prst="rect">
              <a:avLst/>
            </a:prstGeom>
          </p:spPr>
        </p:pic>
        <p:sp>
          <p:nvSpPr>
            <p:cNvPr id="31" name="TextBox 30"/>
            <p:cNvSpPr txBox="1"/>
            <p:nvPr/>
          </p:nvSpPr>
          <p:spPr>
            <a:xfrm>
              <a:off x="924870" y="3651866"/>
              <a:ext cx="388568"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VHD</a:t>
              </a:r>
            </a:p>
          </p:txBody>
        </p:sp>
      </p:grpSp>
      <p:sp>
        <p:nvSpPr>
          <p:cNvPr id="32" name="TextBox 31"/>
          <p:cNvSpPr txBox="1"/>
          <p:nvPr/>
        </p:nvSpPr>
        <p:spPr>
          <a:xfrm>
            <a:off x="2937005" y="6064786"/>
            <a:ext cx="1457450" cy="350865"/>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Backend Subnet</a:t>
            </a:r>
          </a:p>
        </p:txBody>
      </p:sp>
      <p:sp>
        <p:nvSpPr>
          <p:cNvPr id="33" name="TextBox 32"/>
          <p:cNvSpPr txBox="1"/>
          <p:nvPr/>
        </p:nvSpPr>
        <p:spPr>
          <a:xfrm>
            <a:off x="1131287" y="1063312"/>
            <a:ext cx="2455800" cy="387798"/>
          </a:xfrm>
          <a:prstGeom prst="rect">
            <a:avLst/>
          </a:prstGeom>
          <a:noFill/>
        </p:spPr>
        <p:txBody>
          <a:bodyPr wrap="none" rtlCol="0">
            <a:spAutoFit/>
          </a:bodyPr>
          <a:lstStyle/>
          <a:p>
            <a:pPr>
              <a:lnSpc>
                <a:spcPct val="120000"/>
              </a:lnSpc>
            </a:pPr>
            <a:r>
              <a:rPr lang="en-US" sz="1600" dirty="0">
                <a:solidFill>
                  <a:schemeClr val="accent3"/>
                </a:solidFill>
                <a:latin typeface="Trebuchet MS"/>
                <a:cs typeface="Trebuchet MS"/>
              </a:rPr>
              <a:t>Backend Resource Group</a:t>
            </a:r>
          </a:p>
        </p:txBody>
      </p:sp>
      <p:sp>
        <p:nvSpPr>
          <p:cNvPr id="34" name="Rectangle 33"/>
          <p:cNvSpPr/>
          <p:nvPr/>
        </p:nvSpPr>
        <p:spPr>
          <a:xfrm>
            <a:off x="8242301" y="1516914"/>
            <a:ext cx="3506751" cy="43947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p>
        </p:txBody>
      </p:sp>
      <p:sp>
        <p:nvSpPr>
          <p:cNvPr id="35" name="TextBox 34"/>
          <p:cNvSpPr txBox="1"/>
          <p:nvPr/>
        </p:nvSpPr>
        <p:spPr>
          <a:xfrm>
            <a:off x="8811613" y="1063312"/>
            <a:ext cx="2519921" cy="387798"/>
          </a:xfrm>
          <a:prstGeom prst="rect">
            <a:avLst/>
          </a:prstGeom>
          <a:noFill/>
        </p:spPr>
        <p:txBody>
          <a:bodyPr wrap="none" rtlCol="0">
            <a:spAutoFit/>
          </a:bodyPr>
          <a:lstStyle/>
          <a:p>
            <a:pPr>
              <a:lnSpc>
                <a:spcPct val="120000"/>
              </a:lnSpc>
            </a:pPr>
            <a:r>
              <a:rPr lang="en-US" sz="1600" dirty="0">
                <a:solidFill>
                  <a:schemeClr val="accent3"/>
                </a:solidFill>
                <a:latin typeface="Trebuchet MS"/>
                <a:cs typeface="Trebuchet MS"/>
              </a:rPr>
              <a:t>Frontend Resource Group</a:t>
            </a:r>
          </a:p>
        </p:txBody>
      </p:sp>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3360" y="5010879"/>
            <a:ext cx="771216" cy="771216"/>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7945" y="1585754"/>
            <a:ext cx="735460" cy="735460"/>
          </a:xfrm>
          <a:prstGeom prst="rect">
            <a:avLst/>
          </a:prstGeom>
        </p:spPr>
      </p:pic>
      <p:grpSp>
        <p:nvGrpSpPr>
          <p:cNvPr id="40" name="Group 39"/>
          <p:cNvGrpSpPr/>
          <p:nvPr/>
        </p:nvGrpSpPr>
        <p:grpSpPr>
          <a:xfrm>
            <a:off x="8374876" y="2621571"/>
            <a:ext cx="1718740" cy="1200200"/>
            <a:chOff x="469617" y="1957011"/>
            <a:chExt cx="1289055" cy="900150"/>
          </a:xfrm>
        </p:grpSpPr>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465" y="1957011"/>
              <a:ext cx="587544" cy="587544"/>
            </a:xfrm>
            <a:prstGeom prst="rect">
              <a:avLst/>
            </a:prstGeom>
          </p:spPr>
        </p:pic>
        <p:sp>
          <p:nvSpPr>
            <p:cNvPr id="42" name="TextBox 41"/>
            <p:cNvSpPr txBox="1"/>
            <p:nvPr/>
          </p:nvSpPr>
          <p:spPr>
            <a:xfrm>
              <a:off x="469617" y="2594012"/>
              <a:ext cx="1289055"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Frontend Server 01</a:t>
              </a:r>
            </a:p>
          </p:txBody>
        </p:sp>
      </p:grpSp>
      <p:grpSp>
        <p:nvGrpSpPr>
          <p:cNvPr id="43" name="Group 42"/>
          <p:cNvGrpSpPr/>
          <p:nvPr/>
        </p:nvGrpSpPr>
        <p:grpSpPr>
          <a:xfrm>
            <a:off x="10023792" y="2621571"/>
            <a:ext cx="1718740" cy="1200200"/>
            <a:chOff x="469617" y="1957011"/>
            <a:chExt cx="1289055" cy="900150"/>
          </a:xfrm>
        </p:grpSpPr>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465" y="1957011"/>
              <a:ext cx="587544" cy="587544"/>
            </a:xfrm>
            <a:prstGeom prst="rect">
              <a:avLst/>
            </a:prstGeom>
          </p:spPr>
        </p:pic>
        <p:sp>
          <p:nvSpPr>
            <p:cNvPr id="45" name="TextBox 44"/>
            <p:cNvSpPr txBox="1"/>
            <p:nvPr/>
          </p:nvSpPr>
          <p:spPr>
            <a:xfrm>
              <a:off x="469617" y="2594012"/>
              <a:ext cx="1289055"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Frontend Server 02</a:t>
              </a:r>
            </a:p>
          </p:txBody>
        </p:sp>
      </p:grpSp>
      <p:grpSp>
        <p:nvGrpSpPr>
          <p:cNvPr id="46" name="Group 45"/>
          <p:cNvGrpSpPr/>
          <p:nvPr/>
        </p:nvGrpSpPr>
        <p:grpSpPr>
          <a:xfrm>
            <a:off x="8880007" y="4097046"/>
            <a:ext cx="783392" cy="1135197"/>
            <a:chOff x="848465" y="3063617"/>
            <a:chExt cx="587544" cy="851398"/>
          </a:xfrm>
        </p:grpSpPr>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465" y="3063617"/>
              <a:ext cx="587544" cy="587544"/>
            </a:xfrm>
            <a:prstGeom prst="rect">
              <a:avLst/>
            </a:prstGeom>
          </p:spPr>
        </p:pic>
        <p:sp>
          <p:nvSpPr>
            <p:cNvPr id="48" name="TextBox 47"/>
            <p:cNvSpPr txBox="1"/>
            <p:nvPr/>
          </p:nvSpPr>
          <p:spPr>
            <a:xfrm>
              <a:off x="924870" y="3651866"/>
              <a:ext cx="388568"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VHD</a:t>
              </a:r>
            </a:p>
          </p:txBody>
        </p:sp>
      </p:grpSp>
      <p:grpSp>
        <p:nvGrpSpPr>
          <p:cNvPr id="49" name="Group 48"/>
          <p:cNvGrpSpPr/>
          <p:nvPr/>
        </p:nvGrpSpPr>
        <p:grpSpPr>
          <a:xfrm>
            <a:off x="10531978" y="4192460"/>
            <a:ext cx="783392" cy="1135197"/>
            <a:chOff x="848465" y="3063617"/>
            <a:chExt cx="587544" cy="851398"/>
          </a:xfrm>
        </p:grpSpPr>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465" y="3063617"/>
              <a:ext cx="587544" cy="587544"/>
            </a:xfrm>
            <a:prstGeom prst="rect">
              <a:avLst/>
            </a:prstGeom>
          </p:spPr>
        </p:pic>
        <p:sp>
          <p:nvSpPr>
            <p:cNvPr id="51" name="TextBox 50"/>
            <p:cNvSpPr txBox="1"/>
            <p:nvPr/>
          </p:nvSpPr>
          <p:spPr>
            <a:xfrm>
              <a:off x="924870" y="3651866"/>
              <a:ext cx="388568"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VHD</a:t>
              </a:r>
            </a:p>
          </p:txBody>
        </p:sp>
      </p:gr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12080" y="5023103"/>
            <a:ext cx="771216" cy="771216"/>
          </a:xfrm>
          <a:prstGeom prst="rect">
            <a:avLst/>
          </a:prstGeom>
        </p:spPr>
      </p:pic>
      <p:grpSp>
        <p:nvGrpSpPr>
          <p:cNvPr id="55" name="Group 54"/>
          <p:cNvGrpSpPr/>
          <p:nvPr/>
        </p:nvGrpSpPr>
        <p:grpSpPr>
          <a:xfrm>
            <a:off x="10633852" y="5479789"/>
            <a:ext cx="1594321" cy="931872"/>
            <a:chOff x="2293001" y="4286627"/>
            <a:chExt cx="1195741" cy="698904"/>
          </a:xfrm>
        </p:grpSpPr>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0326" y="4286627"/>
              <a:ext cx="587544" cy="587544"/>
            </a:xfrm>
            <a:prstGeom prst="rect">
              <a:avLst/>
            </a:prstGeom>
          </p:spPr>
        </p:pic>
        <p:sp>
          <p:nvSpPr>
            <p:cNvPr id="54" name="TextBox 53"/>
            <p:cNvSpPr txBox="1"/>
            <p:nvPr/>
          </p:nvSpPr>
          <p:spPr>
            <a:xfrm>
              <a:off x="2293001" y="4722382"/>
              <a:ext cx="1195741" cy="263149"/>
            </a:xfrm>
            <a:prstGeom prst="rect">
              <a:avLst/>
            </a:prstGeom>
            <a:noFill/>
          </p:spPr>
          <p:txBody>
            <a:bodyPr wrap="square" rtlCol="0">
              <a:spAutoFit/>
            </a:bodyPr>
            <a:lstStyle/>
            <a:p>
              <a:pPr>
                <a:lnSpc>
                  <a:spcPct val="120000"/>
                </a:lnSpc>
              </a:pPr>
              <a:r>
                <a:rPr lang="en-US" sz="1400" dirty="0">
                  <a:solidFill>
                    <a:srgbClr val="444444"/>
                  </a:solidFill>
                  <a:latin typeface="Trebuchet MS"/>
                  <a:cs typeface="Trebuchet MS"/>
                </a:rPr>
                <a:t>Frontend Subnet</a:t>
              </a:r>
            </a:p>
          </p:txBody>
        </p:sp>
      </p:grpSp>
    </p:spTree>
    <p:extLst>
      <p:ext uri="{BB962C8B-B14F-4D97-AF65-F5344CB8AC3E}">
        <p14:creationId xmlns:p14="http://schemas.microsoft.com/office/powerpoint/2010/main" val="3306438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RESOURCE GROUP PATTERNS - ENVIRONMENT</a:t>
            </a:r>
          </a:p>
        </p:txBody>
      </p:sp>
      <p:sp>
        <p:nvSpPr>
          <p:cNvPr id="4" name="Rectangle 3"/>
          <p:cNvSpPr/>
          <p:nvPr/>
        </p:nvSpPr>
        <p:spPr>
          <a:xfrm>
            <a:off x="561975" y="1516914"/>
            <a:ext cx="3506751" cy="43947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901" y="5512303"/>
            <a:ext cx="783392" cy="783392"/>
          </a:xfrm>
          <a:prstGeom prst="rect">
            <a:avLst/>
          </a:prstGeom>
        </p:spPr>
      </p:pic>
      <p:sp>
        <p:nvSpPr>
          <p:cNvPr id="2" name="TextBox 1"/>
          <p:cNvSpPr txBox="1"/>
          <p:nvPr/>
        </p:nvSpPr>
        <p:spPr>
          <a:xfrm>
            <a:off x="4594897" y="2418569"/>
            <a:ext cx="2986715" cy="1865126"/>
          </a:xfrm>
          <a:prstGeom prst="rect">
            <a:avLst/>
          </a:prstGeom>
          <a:noFill/>
        </p:spPr>
        <p:txBody>
          <a:bodyPr wrap="none" rtlCol="0">
            <a:spAutoFit/>
          </a:bodyPr>
          <a:lstStyle/>
          <a:p>
            <a:pPr algn="ctr">
              <a:lnSpc>
                <a:spcPct val="120000"/>
              </a:lnSpc>
            </a:pPr>
            <a:r>
              <a:rPr lang="en-US" sz="2400" dirty="0">
                <a:latin typeface="Trebuchet MS"/>
                <a:cs typeface="Trebuchet MS"/>
              </a:rPr>
              <a:t>Resource Group </a:t>
            </a:r>
          </a:p>
          <a:p>
            <a:pPr algn="ctr">
              <a:lnSpc>
                <a:spcPct val="120000"/>
              </a:lnSpc>
            </a:pPr>
            <a:r>
              <a:rPr lang="en-US" sz="2400" dirty="0">
                <a:latin typeface="Trebuchet MS"/>
                <a:cs typeface="Trebuchet MS"/>
              </a:rPr>
              <a:t>as </a:t>
            </a:r>
          </a:p>
          <a:p>
            <a:pPr algn="ctr">
              <a:lnSpc>
                <a:spcPct val="120000"/>
              </a:lnSpc>
            </a:pPr>
            <a:r>
              <a:rPr lang="en-US" sz="2400" dirty="0">
                <a:latin typeface="Trebuchet MS"/>
                <a:cs typeface="Trebuchet MS"/>
              </a:rPr>
              <a:t>Container for </a:t>
            </a:r>
          </a:p>
          <a:p>
            <a:pPr algn="ctr">
              <a:lnSpc>
                <a:spcPct val="120000"/>
              </a:lnSpc>
            </a:pPr>
            <a:r>
              <a:rPr lang="en-US" sz="2400" dirty="0">
                <a:latin typeface="Trebuchet MS"/>
                <a:cs typeface="Trebuchet MS"/>
              </a:rPr>
              <a:t>System Environment</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346" y="1635902"/>
            <a:ext cx="735460" cy="735460"/>
          </a:xfrm>
          <a:prstGeom prst="rect">
            <a:avLst/>
          </a:prstGeom>
        </p:spPr>
      </p:pic>
      <p:grpSp>
        <p:nvGrpSpPr>
          <p:cNvPr id="22" name="Group 21"/>
          <p:cNvGrpSpPr/>
          <p:nvPr/>
        </p:nvGrpSpPr>
        <p:grpSpPr>
          <a:xfrm>
            <a:off x="553788" y="2458607"/>
            <a:ext cx="1491115" cy="1200200"/>
            <a:chOff x="469617" y="1957011"/>
            <a:chExt cx="1118336" cy="90015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465" y="1957011"/>
              <a:ext cx="587544" cy="587544"/>
            </a:xfrm>
            <a:prstGeom prst="rect">
              <a:avLst/>
            </a:prstGeom>
          </p:spPr>
        </p:pic>
        <p:sp>
          <p:nvSpPr>
            <p:cNvPr id="21" name="TextBox 20"/>
            <p:cNvSpPr txBox="1"/>
            <p:nvPr/>
          </p:nvSpPr>
          <p:spPr>
            <a:xfrm>
              <a:off x="469617" y="2594012"/>
              <a:ext cx="1118336"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Backend Servers</a:t>
              </a:r>
            </a:p>
          </p:txBody>
        </p:sp>
      </p:grpSp>
      <p:grpSp>
        <p:nvGrpSpPr>
          <p:cNvPr id="27" name="Group 26"/>
          <p:cNvGrpSpPr/>
          <p:nvPr/>
        </p:nvGrpSpPr>
        <p:grpSpPr>
          <a:xfrm>
            <a:off x="637948" y="4761362"/>
            <a:ext cx="783392" cy="1135197"/>
            <a:chOff x="848465" y="3063617"/>
            <a:chExt cx="587544" cy="851398"/>
          </a:xfrm>
        </p:grpSpPr>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465" y="3063617"/>
              <a:ext cx="587544" cy="587544"/>
            </a:xfrm>
            <a:prstGeom prst="rect">
              <a:avLst/>
            </a:prstGeom>
          </p:spPr>
        </p:pic>
        <p:sp>
          <p:nvSpPr>
            <p:cNvPr id="26" name="TextBox 25"/>
            <p:cNvSpPr txBox="1"/>
            <p:nvPr/>
          </p:nvSpPr>
          <p:spPr>
            <a:xfrm>
              <a:off x="924870" y="3651866"/>
              <a:ext cx="388568"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VHD</a:t>
              </a:r>
            </a:p>
          </p:txBody>
        </p:sp>
      </p:grpSp>
      <p:grpSp>
        <p:nvGrpSpPr>
          <p:cNvPr id="29" name="Group 28"/>
          <p:cNvGrpSpPr/>
          <p:nvPr/>
        </p:nvGrpSpPr>
        <p:grpSpPr>
          <a:xfrm>
            <a:off x="1383795" y="4781659"/>
            <a:ext cx="783392" cy="1135197"/>
            <a:chOff x="848465" y="3063617"/>
            <a:chExt cx="587544" cy="851398"/>
          </a:xfrm>
        </p:grpSpPr>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465" y="3063617"/>
              <a:ext cx="587544" cy="587544"/>
            </a:xfrm>
            <a:prstGeom prst="rect">
              <a:avLst/>
            </a:prstGeom>
          </p:spPr>
        </p:pic>
        <p:sp>
          <p:nvSpPr>
            <p:cNvPr id="31" name="TextBox 30"/>
            <p:cNvSpPr txBox="1"/>
            <p:nvPr/>
          </p:nvSpPr>
          <p:spPr>
            <a:xfrm>
              <a:off x="924870" y="3651866"/>
              <a:ext cx="388568"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VHD</a:t>
              </a:r>
            </a:p>
          </p:txBody>
        </p:sp>
      </p:grpSp>
      <p:sp>
        <p:nvSpPr>
          <p:cNvPr id="32" name="TextBox 31"/>
          <p:cNvSpPr txBox="1"/>
          <p:nvPr/>
        </p:nvSpPr>
        <p:spPr>
          <a:xfrm>
            <a:off x="2937006" y="6064786"/>
            <a:ext cx="1450975" cy="350865"/>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Virtual Network</a:t>
            </a:r>
          </a:p>
        </p:txBody>
      </p:sp>
      <p:sp>
        <p:nvSpPr>
          <p:cNvPr id="33" name="TextBox 32"/>
          <p:cNvSpPr txBox="1"/>
          <p:nvPr/>
        </p:nvSpPr>
        <p:spPr>
          <a:xfrm>
            <a:off x="1131287" y="1063312"/>
            <a:ext cx="2622834" cy="387798"/>
          </a:xfrm>
          <a:prstGeom prst="rect">
            <a:avLst/>
          </a:prstGeom>
          <a:noFill/>
        </p:spPr>
        <p:txBody>
          <a:bodyPr wrap="none" rtlCol="0">
            <a:spAutoFit/>
          </a:bodyPr>
          <a:lstStyle/>
          <a:p>
            <a:pPr>
              <a:lnSpc>
                <a:spcPct val="120000"/>
              </a:lnSpc>
            </a:pPr>
            <a:r>
              <a:rPr lang="en-US" sz="1600" dirty="0">
                <a:solidFill>
                  <a:schemeClr val="accent3"/>
                </a:solidFill>
                <a:latin typeface="Trebuchet MS"/>
                <a:cs typeface="Trebuchet MS"/>
              </a:rPr>
              <a:t>Development Environment</a:t>
            </a:r>
          </a:p>
        </p:txBody>
      </p:sp>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3724" y="4752935"/>
            <a:ext cx="771216" cy="771216"/>
          </a:xfrm>
          <a:prstGeom prst="rect">
            <a:avLst/>
          </a:prstGeom>
        </p:spPr>
      </p:pic>
      <p:grpSp>
        <p:nvGrpSpPr>
          <p:cNvPr id="55" name="Group 54"/>
          <p:cNvGrpSpPr/>
          <p:nvPr/>
        </p:nvGrpSpPr>
        <p:grpSpPr>
          <a:xfrm>
            <a:off x="10633852" y="5479789"/>
            <a:ext cx="1594321" cy="931872"/>
            <a:chOff x="2293001" y="4286627"/>
            <a:chExt cx="1195741" cy="698904"/>
          </a:xfrm>
        </p:grpSpPr>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0326" y="4286627"/>
              <a:ext cx="587544" cy="587544"/>
            </a:xfrm>
            <a:prstGeom prst="rect">
              <a:avLst/>
            </a:prstGeom>
          </p:spPr>
        </p:pic>
        <p:sp>
          <p:nvSpPr>
            <p:cNvPr id="54" name="TextBox 53"/>
            <p:cNvSpPr txBox="1"/>
            <p:nvPr/>
          </p:nvSpPr>
          <p:spPr>
            <a:xfrm>
              <a:off x="2293001" y="4722382"/>
              <a:ext cx="1195741" cy="263149"/>
            </a:xfrm>
            <a:prstGeom prst="rect">
              <a:avLst/>
            </a:prstGeom>
            <a:noFill/>
          </p:spPr>
          <p:txBody>
            <a:bodyPr wrap="square" rtlCol="0">
              <a:spAutoFit/>
            </a:bodyPr>
            <a:lstStyle/>
            <a:p>
              <a:pPr>
                <a:lnSpc>
                  <a:spcPct val="120000"/>
                </a:lnSpc>
              </a:pPr>
              <a:r>
                <a:rPr lang="en-US" sz="1400" dirty="0">
                  <a:solidFill>
                    <a:srgbClr val="444444"/>
                  </a:solidFill>
                  <a:latin typeface="Trebuchet MS"/>
                  <a:cs typeface="Trebuchet MS"/>
                </a:rPr>
                <a:t>Virtual Network</a:t>
              </a:r>
            </a:p>
          </p:txBody>
        </p:sp>
      </p:gr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6262" y="1634971"/>
            <a:ext cx="735460" cy="735460"/>
          </a:xfrm>
          <a:prstGeom prst="rect">
            <a:avLst/>
          </a:prstGeom>
        </p:spPr>
      </p:pic>
      <p:grpSp>
        <p:nvGrpSpPr>
          <p:cNvPr id="57" name="Group 56"/>
          <p:cNvGrpSpPr/>
          <p:nvPr/>
        </p:nvGrpSpPr>
        <p:grpSpPr>
          <a:xfrm>
            <a:off x="2202704" y="2457676"/>
            <a:ext cx="1547218" cy="1200200"/>
            <a:chOff x="469617" y="1957011"/>
            <a:chExt cx="1160414" cy="900150"/>
          </a:xfrm>
        </p:grpSpPr>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465" y="1957011"/>
              <a:ext cx="587544" cy="587544"/>
            </a:xfrm>
            <a:prstGeom prst="rect">
              <a:avLst/>
            </a:prstGeom>
          </p:spPr>
        </p:pic>
        <p:sp>
          <p:nvSpPr>
            <p:cNvPr id="59" name="TextBox 58"/>
            <p:cNvSpPr txBox="1"/>
            <p:nvPr/>
          </p:nvSpPr>
          <p:spPr>
            <a:xfrm>
              <a:off x="469617" y="2594012"/>
              <a:ext cx="1160414"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Frontend Servers</a:t>
              </a:r>
            </a:p>
          </p:txBody>
        </p:sp>
      </p:grpSp>
      <p:pic>
        <p:nvPicPr>
          <p:cNvPr id="60" name="Picture 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3344" y="4732101"/>
            <a:ext cx="771216" cy="771216"/>
          </a:xfrm>
          <a:prstGeom prst="rect">
            <a:avLst/>
          </a:prstGeom>
        </p:spPr>
      </p:pic>
      <p:pic>
        <p:nvPicPr>
          <p:cNvPr id="61" name="Picture 6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1213" y="3825361"/>
            <a:ext cx="708124" cy="708124"/>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6443" y="3827687"/>
            <a:ext cx="708503" cy="708503"/>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9139" y="3826226"/>
            <a:ext cx="707719" cy="707719"/>
          </a:xfrm>
          <a:prstGeom prst="rect">
            <a:avLst/>
          </a:prstGeom>
        </p:spPr>
      </p:pic>
      <p:sp>
        <p:nvSpPr>
          <p:cNvPr id="83" name="Rectangle 82"/>
          <p:cNvSpPr/>
          <p:nvPr/>
        </p:nvSpPr>
        <p:spPr>
          <a:xfrm>
            <a:off x="8342539" y="1509210"/>
            <a:ext cx="3506751" cy="43947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p>
        </p:txBody>
      </p: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465" y="5504599"/>
            <a:ext cx="783392" cy="783392"/>
          </a:xfrm>
          <a:prstGeom prst="rect">
            <a:avLst/>
          </a:prstGeom>
        </p:spPr>
      </p:pic>
      <p:pic>
        <p:nvPicPr>
          <p:cNvPr id="85" name="Picture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7910" y="1628198"/>
            <a:ext cx="735460" cy="735460"/>
          </a:xfrm>
          <a:prstGeom prst="rect">
            <a:avLst/>
          </a:prstGeom>
        </p:spPr>
      </p:pic>
      <p:grpSp>
        <p:nvGrpSpPr>
          <p:cNvPr id="86" name="Group 85"/>
          <p:cNvGrpSpPr/>
          <p:nvPr/>
        </p:nvGrpSpPr>
        <p:grpSpPr>
          <a:xfrm>
            <a:off x="8334352" y="2450903"/>
            <a:ext cx="1491115" cy="1200200"/>
            <a:chOff x="469617" y="1957011"/>
            <a:chExt cx="1118336" cy="900150"/>
          </a:xfrm>
        </p:grpSpPr>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465" y="1957011"/>
              <a:ext cx="587544" cy="587544"/>
            </a:xfrm>
            <a:prstGeom prst="rect">
              <a:avLst/>
            </a:prstGeom>
          </p:spPr>
        </p:pic>
        <p:sp>
          <p:nvSpPr>
            <p:cNvPr id="88" name="TextBox 87"/>
            <p:cNvSpPr txBox="1"/>
            <p:nvPr/>
          </p:nvSpPr>
          <p:spPr>
            <a:xfrm>
              <a:off x="469617" y="2594012"/>
              <a:ext cx="1118336"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Backend Servers</a:t>
              </a:r>
            </a:p>
          </p:txBody>
        </p:sp>
      </p:grpSp>
      <p:grpSp>
        <p:nvGrpSpPr>
          <p:cNvPr id="89" name="Group 88"/>
          <p:cNvGrpSpPr/>
          <p:nvPr/>
        </p:nvGrpSpPr>
        <p:grpSpPr>
          <a:xfrm>
            <a:off x="8418512" y="4753658"/>
            <a:ext cx="783392" cy="1135197"/>
            <a:chOff x="848465" y="3063617"/>
            <a:chExt cx="587544" cy="851398"/>
          </a:xfrm>
        </p:grpSpPr>
        <p:pic>
          <p:nvPicPr>
            <p:cNvPr id="90" name="Picture 8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465" y="3063617"/>
              <a:ext cx="587544" cy="587544"/>
            </a:xfrm>
            <a:prstGeom prst="rect">
              <a:avLst/>
            </a:prstGeom>
          </p:spPr>
        </p:pic>
        <p:sp>
          <p:nvSpPr>
            <p:cNvPr id="91" name="TextBox 90"/>
            <p:cNvSpPr txBox="1"/>
            <p:nvPr/>
          </p:nvSpPr>
          <p:spPr>
            <a:xfrm>
              <a:off x="924870" y="3651866"/>
              <a:ext cx="388568"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VHD</a:t>
              </a:r>
            </a:p>
          </p:txBody>
        </p:sp>
      </p:grpSp>
      <p:grpSp>
        <p:nvGrpSpPr>
          <p:cNvPr id="92" name="Group 91"/>
          <p:cNvGrpSpPr/>
          <p:nvPr/>
        </p:nvGrpSpPr>
        <p:grpSpPr>
          <a:xfrm>
            <a:off x="9164359" y="4773955"/>
            <a:ext cx="783392" cy="1135197"/>
            <a:chOff x="848465" y="3063617"/>
            <a:chExt cx="587544" cy="851398"/>
          </a:xfrm>
        </p:grpSpPr>
        <p:pic>
          <p:nvPicPr>
            <p:cNvPr id="93" name="Picture 9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465" y="3063617"/>
              <a:ext cx="587544" cy="587544"/>
            </a:xfrm>
            <a:prstGeom prst="rect">
              <a:avLst/>
            </a:prstGeom>
          </p:spPr>
        </p:pic>
        <p:sp>
          <p:nvSpPr>
            <p:cNvPr id="94" name="TextBox 93"/>
            <p:cNvSpPr txBox="1"/>
            <p:nvPr/>
          </p:nvSpPr>
          <p:spPr>
            <a:xfrm>
              <a:off x="924870" y="3651866"/>
              <a:ext cx="388568"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VHD</a:t>
              </a:r>
            </a:p>
          </p:txBody>
        </p:sp>
      </p:grpSp>
      <p:sp>
        <p:nvSpPr>
          <p:cNvPr id="96" name="TextBox 95"/>
          <p:cNvSpPr txBox="1"/>
          <p:nvPr/>
        </p:nvSpPr>
        <p:spPr>
          <a:xfrm>
            <a:off x="9266232" y="1046320"/>
            <a:ext cx="1659300" cy="387798"/>
          </a:xfrm>
          <a:prstGeom prst="rect">
            <a:avLst/>
          </a:prstGeom>
          <a:noFill/>
        </p:spPr>
        <p:txBody>
          <a:bodyPr wrap="none" rtlCol="0">
            <a:spAutoFit/>
          </a:bodyPr>
          <a:lstStyle/>
          <a:p>
            <a:pPr>
              <a:lnSpc>
                <a:spcPct val="120000"/>
              </a:lnSpc>
            </a:pPr>
            <a:r>
              <a:rPr lang="en-US" sz="1600" dirty="0">
                <a:solidFill>
                  <a:schemeClr val="accent3"/>
                </a:solidFill>
                <a:latin typeface="Trebuchet MS"/>
                <a:cs typeface="Trebuchet MS"/>
              </a:rPr>
              <a:t>QA Environment</a:t>
            </a:r>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4288" y="4745231"/>
            <a:ext cx="771216" cy="771216"/>
          </a:xfrm>
          <a:prstGeom prst="rect">
            <a:avLst/>
          </a:prstGeom>
        </p:spPr>
      </p:pic>
      <p:pic>
        <p:nvPicPr>
          <p:cNvPr id="98" name="Picture 9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826" y="1627267"/>
            <a:ext cx="735460" cy="735460"/>
          </a:xfrm>
          <a:prstGeom prst="rect">
            <a:avLst/>
          </a:prstGeom>
        </p:spPr>
      </p:pic>
      <p:grpSp>
        <p:nvGrpSpPr>
          <p:cNvPr id="99" name="Group 98"/>
          <p:cNvGrpSpPr/>
          <p:nvPr/>
        </p:nvGrpSpPr>
        <p:grpSpPr>
          <a:xfrm>
            <a:off x="9983268" y="2449972"/>
            <a:ext cx="1547218" cy="1200200"/>
            <a:chOff x="469617" y="1957011"/>
            <a:chExt cx="1160414" cy="900150"/>
          </a:xfrm>
        </p:grpSpPr>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465" y="1957011"/>
              <a:ext cx="587544" cy="587544"/>
            </a:xfrm>
            <a:prstGeom prst="rect">
              <a:avLst/>
            </a:prstGeom>
          </p:spPr>
        </p:pic>
        <p:sp>
          <p:nvSpPr>
            <p:cNvPr id="101" name="TextBox 100"/>
            <p:cNvSpPr txBox="1"/>
            <p:nvPr/>
          </p:nvSpPr>
          <p:spPr>
            <a:xfrm>
              <a:off x="469617" y="2594012"/>
              <a:ext cx="1160414" cy="263149"/>
            </a:xfrm>
            <a:prstGeom prst="rect">
              <a:avLst/>
            </a:prstGeom>
            <a:noFill/>
          </p:spPr>
          <p:txBody>
            <a:bodyPr wrap="none" rtlCol="0">
              <a:spAutoFit/>
            </a:bodyPr>
            <a:lstStyle/>
            <a:p>
              <a:pPr>
                <a:lnSpc>
                  <a:spcPct val="120000"/>
                </a:lnSpc>
              </a:pPr>
              <a:r>
                <a:rPr lang="en-US" sz="1400" dirty="0">
                  <a:solidFill>
                    <a:srgbClr val="444444"/>
                  </a:solidFill>
                  <a:latin typeface="Trebuchet MS"/>
                  <a:cs typeface="Trebuchet MS"/>
                </a:rPr>
                <a:t>Frontend Servers</a:t>
              </a:r>
            </a:p>
          </p:txBody>
        </p:sp>
      </p:grpSp>
      <p:pic>
        <p:nvPicPr>
          <p:cNvPr id="102" name="Picture 10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23908" y="4724397"/>
            <a:ext cx="771216" cy="771216"/>
          </a:xfrm>
          <a:prstGeom prst="rect">
            <a:avLst/>
          </a:prstGeom>
        </p:spPr>
      </p:pic>
      <p:pic>
        <p:nvPicPr>
          <p:cNvPr id="103" name="Picture 10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21777" y="3817657"/>
            <a:ext cx="708124" cy="708124"/>
          </a:xfrm>
          <a:prstGeom prst="rect">
            <a:avLst/>
          </a:prstGeom>
        </p:spPr>
      </p:pic>
      <p:pic>
        <p:nvPicPr>
          <p:cNvPr id="104" name="Picture 10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37007" y="3819983"/>
            <a:ext cx="708503" cy="708503"/>
          </a:xfrm>
          <a:prstGeom prst="rect">
            <a:avLst/>
          </a:prstGeom>
        </p:spPr>
      </p:pic>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59703" y="3818522"/>
            <a:ext cx="707719" cy="707719"/>
          </a:xfrm>
          <a:prstGeom prst="rect">
            <a:avLst/>
          </a:prstGeom>
        </p:spPr>
      </p:pic>
    </p:spTree>
    <p:extLst>
      <p:ext uri="{BB962C8B-B14F-4D97-AF65-F5344CB8AC3E}">
        <p14:creationId xmlns:p14="http://schemas.microsoft.com/office/powerpoint/2010/main" val="2113705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5847</TotalTime>
  <Words>1152</Words>
  <Application>Microsoft Office PowerPoint</Application>
  <PresentationFormat>Widescreen</PresentationFormat>
  <Paragraphs>249</Paragraphs>
  <Slides>23</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Aldhabi</vt:lpstr>
      <vt:lpstr>Angsana New</vt:lpstr>
      <vt:lpstr>Arial</vt:lpstr>
      <vt:lpstr>Arial Black</vt:lpstr>
      <vt:lpstr>Calibri</vt:lpstr>
      <vt:lpstr>Calibri Light</vt:lpstr>
      <vt:lpstr>Consolas</vt:lpstr>
      <vt:lpstr>Lucida Grande</vt:lpstr>
      <vt:lpstr>Segoe UI</vt:lpstr>
      <vt:lpstr>Segoe UI Light</vt:lpstr>
      <vt:lpstr>Trebuchet MS</vt:lpstr>
      <vt:lpstr>Office Theme</vt:lpstr>
      <vt:lpstr>Cover Slides</vt:lpstr>
      <vt:lpstr>Infrastructure as Code for Azure:  ARM or Terraform?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Code for Azure:  ARM or Terraform?</dc:title>
  <dc:creator>Serhii Abanichev</dc:creator>
  <cp:lastModifiedBy>Serhii Abanichev</cp:lastModifiedBy>
  <cp:revision>39</cp:revision>
  <dcterms:created xsi:type="dcterms:W3CDTF">2018-04-16T08:11:45Z</dcterms:created>
  <dcterms:modified xsi:type="dcterms:W3CDTF">2018-04-21T05:27:17Z</dcterms:modified>
</cp:coreProperties>
</file>