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1"/>
          <p:cNvSpPr/>
          <p:nvPr/>
        </p:nvSpPr>
        <p:spPr>
          <a:xfrm>
            <a:off x="-457380" y="-27305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椭圆 3"/>
          <p:cNvSpPr/>
          <p:nvPr/>
        </p:nvSpPr>
        <p:spPr>
          <a:xfrm>
            <a:off x="8103240" y="629640"/>
            <a:ext cx="3778200" cy="3778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901840" y="426240"/>
            <a:ext cx="6430680" cy="6430680"/>
          </a:xfrm>
          <a:prstGeom prst="rect">
            <a:avLst/>
          </a:prstGeom>
          <a:ln w="0">
            <a:noFill/>
          </a:ln>
        </p:spPr>
      </p:pic>
      <p:sp>
        <p:nvSpPr>
          <p:cNvPr id="79" name="Rectangle 6"/>
          <p:cNvSpPr/>
          <p:nvPr/>
        </p:nvSpPr>
        <p:spPr>
          <a:xfrm>
            <a:off x="573480" y="2729880"/>
            <a:ext cx="54842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</a:rPr>
              <a:t>HTML</a:t>
            </a:r>
            <a:endParaRPr lang="en-US" sz="6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文本框 67"/>
          <p:cNvSpPr/>
          <p:nvPr/>
        </p:nvSpPr>
        <p:spPr>
          <a:xfrm>
            <a:off x="-150120" y="326880"/>
            <a:ext cx="885168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Paragraphs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11" name="Text Box 1"/>
          <p:cNvSpPr/>
          <p:nvPr/>
        </p:nvSpPr>
        <p:spPr>
          <a:xfrm>
            <a:off x="640080" y="2660040"/>
            <a:ext cx="10034280" cy="2649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 paragraph always starts on a new line, and is usually a block of text.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HTML &lt;p&gt; element defines a paragraph.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&lt;p&gt;This is a paragraph.&lt;/p&gt;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&lt;p&gt;This is another paragraph.&lt;/p&gt;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文本框 67"/>
          <p:cNvSpPr/>
          <p:nvPr/>
        </p:nvSpPr>
        <p:spPr>
          <a:xfrm>
            <a:off x="-144720" y="326880"/>
            <a:ext cx="839592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Quotation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14" name="Text Box 1"/>
          <p:cNvSpPr/>
          <p:nvPr/>
        </p:nvSpPr>
        <p:spPr>
          <a:xfrm>
            <a:off x="720" y="2660040"/>
            <a:ext cx="11247480" cy="1625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HTML &lt;blockquote&gt; tag is used for indicating long quotations (i.e. quotations that span multiple lines). It should contain only block-level elements within it, and not just plain text.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文本框 67"/>
          <p:cNvSpPr/>
          <p:nvPr/>
        </p:nvSpPr>
        <p:spPr>
          <a:xfrm>
            <a:off x="-150120" y="326880"/>
            <a:ext cx="900252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 Comments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17" name="Text Box 1"/>
          <p:cNvSpPr/>
          <p:nvPr/>
        </p:nvSpPr>
        <p:spPr>
          <a:xfrm>
            <a:off x="283680" y="1971000"/>
            <a:ext cx="5335200" cy="36730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&lt;!-- Write your comments here --&gt;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Comments can be used to hide content.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Which can be helpful if you hide content temporarily: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18" name="Text Box 2"/>
          <p:cNvSpPr/>
          <p:nvPr/>
        </p:nvSpPr>
        <p:spPr>
          <a:xfrm>
            <a:off x="6118200" y="1895400"/>
            <a:ext cx="5257080" cy="3747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&lt;html&gt;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&lt;body&gt;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&lt;!-- This is a comment --&gt;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&lt;p&gt;This is a paragraph.&lt;/p&gt;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&lt;!-- Comments are not displayed in the browser --&gt;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&lt;/body&gt;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&lt;/html&gt;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椭圆 3"/>
          <p:cNvSpPr/>
          <p:nvPr/>
        </p:nvSpPr>
        <p:spPr>
          <a:xfrm>
            <a:off x="8103240" y="629640"/>
            <a:ext cx="3778200" cy="3778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49520" y="441720"/>
            <a:ext cx="6430680" cy="6430680"/>
          </a:xfrm>
          <a:prstGeom prst="rect">
            <a:avLst/>
          </a:prstGeom>
          <a:ln w="0">
            <a:noFill/>
          </a:ln>
        </p:spPr>
      </p:pic>
      <p:sp>
        <p:nvSpPr>
          <p:cNvPr id="122" name="椭圆 5"/>
          <p:cNvSpPr/>
          <p:nvPr/>
        </p:nvSpPr>
        <p:spPr>
          <a:xfrm>
            <a:off x="536760" y="1140840"/>
            <a:ext cx="807840" cy="807840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6"/>
          <p:cNvSpPr/>
          <p:nvPr/>
        </p:nvSpPr>
        <p:spPr>
          <a:xfrm>
            <a:off x="566280" y="2940840"/>
            <a:ext cx="655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</a:rPr>
              <a:t>THANK YOU</a:t>
            </a:r>
            <a:endParaRPr lang="en-US" sz="7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1_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文本框 67_2"/>
          <p:cNvSpPr/>
          <p:nvPr/>
        </p:nvSpPr>
        <p:spPr>
          <a:xfrm>
            <a:off x="1729080" y="326880"/>
            <a:ext cx="52437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 Css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26" name="Text Box 1_2"/>
          <p:cNvSpPr/>
          <p:nvPr/>
        </p:nvSpPr>
        <p:spPr>
          <a:xfrm>
            <a:off x="283680" y="1971000"/>
            <a:ext cx="5335200" cy="469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CSS stands for Cascading Style Sheets.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CSS saves a lot of work. It can control the layout of multiple web pages all at once.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you can control the color, font, the size of text, the spacing between elements.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27" name="Text Box 2_2"/>
          <p:cNvSpPr/>
          <p:nvPr/>
        </p:nvSpPr>
        <p:spPr>
          <a:xfrm>
            <a:off x="6118200" y="1895400"/>
            <a:ext cx="5082480" cy="3381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CSS can be added to HTML documents in 3 ways: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1" strike="noStrike" spc="-1">
                <a:solidFill>
                  <a:srgbClr val="C9211E"/>
                </a:solidFill>
                <a:latin typeface="Calibri" panose="020F0502020204030204"/>
                <a:ea typeface="DejaVu Sans" panose="020B0603030804020204"/>
              </a:rPr>
              <a:t>Inline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by using the style attribute inside HTML elements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1" strike="noStrike" spc="-1">
                <a:solidFill>
                  <a:srgbClr val="C9211E"/>
                </a:solidFill>
                <a:latin typeface="Calibri" panose="020F0502020204030204"/>
                <a:ea typeface="DejaVu Sans" panose="020B0603030804020204"/>
              </a:rPr>
              <a:t>Internal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by using a &lt;style&gt; element in the &lt;head&gt; section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1" strike="noStrike" spc="-1">
                <a:solidFill>
                  <a:srgbClr val="C9211E"/>
                </a:solidFill>
                <a:latin typeface="Calibri" panose="020F0502020204030204"/>
                <a:ea typeface="DejaVu Sans" panose="020B0603030804020204"/>
              </a:rPr>
              <a:t>External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by using a &lt;link&gt; element to link to an external CSS file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1_0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文本框 67_1"/>
          <p:cNvSpPr/>
          <p:nvPr/>
        </p:nvSpPr>
        <p:spPr>
          <a:xfrm>
            <a:off x="982440" y="326880"/>
            <a:ext cx="673740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 Colors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30" name="Text Box 1_1"/>
          <p:cNvSpPr/>
          <p:nvPr/>
        </p:nvSpPr>
        <p:spPr>
          <a:xfrm>
            <a:off x="283680" y="1971000"/>
            <a:ext cx="5335200" cy="2137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colors are specified with predefined color names, or with RGB, HEX, HSL, RGBA, or HSLA values.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31" name="Text Box 2_1"/>
          <p:cNvSpPr/>
          <p:nvPr/>
        </p:nvSpPr>
        <p:spPr>
          <a:xfrm>
            <a:off x="1828800" y="4618800"/>
            <a:ext cx="8685720" cy="821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&lt;h1 style="background-color:DodgerBlue;"&gt;Hello World&lt;/h1&gt;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 style="background-color:Tomato;"&gt;Lorem ipsum...&lt;/p&gt;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1_2"/>
          <p:cNvSpPr/>
          <p:nvPr/>
        </p:nvSpPr>
        <p:spPr>
          <a:xfrm>
            <a:off x="-228600" y="72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 Box 1_3"/>
          <p:cNvSpPr/>
          <p:nvPr/>
        </p:nvSpPr>
        <p:spPr>
          <a:xfrm>
            <a:off x="228600" y="228600"/>
            <a:ext cx="4799880" cy="1918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1" strike="noStrike" spc="-1">
                <a:solidFill>
                  <a:srgbClr val="C9211E"/>
                </a:solidFill>
                <a:latin typeface="Calibri" panose="020F0502020204030204"/>
                <a:ea typeface="DejaVu Sans" panose="020B0603030804020204"/>
              </a:rPr>
              <a:t>Inline Css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&lt;h1 style="color:blue;"&gt;A Blue Heading&lt;/h1&gt;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 style="color:red;"&gt;A red paragraph.&lt;/p&gt;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34" name="Text Box 2_3"/>
          <p:cNvSpPr/>
          <p:nvPr/>
        </p:nvSpPr>
        <p:spPr>
          <a:xfrm>
            <a:off x="5486400" y="367560"/>
            <a:ext cx="5257080" cy="5576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&lt;html&gt;                                </a:t>
            </a:r>
            <a:r>
              <a:rPr lang="en-US" sz="2000" b="1" strike="noStrike" spc="-1">
                <a:solidFill>
                  <a:srgbClr val="C9211E"/>
                </a:solidFill>
                <a:latin typeface="Calibri" panose="020F0502020204030204"/>
                <a:ea typeface="DejaVu Sans" panose="020B0603030804020204"/>
              </a:rPr>
              <a:t>   Internal Css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&lt;head&gt;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&lt;style&gt;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body {background-color: powderblue;}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h1   {color: blue;}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p    {color: red;}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&lt;/style&gt;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&lt;/head&gt;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&lt;body&gt;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&lt;h1&gt;This is a heading&lt;/h1&gt;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&lt;p&gt;This is a paragraph.&lt;/p&gt;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&lt;/body&gt;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&lt;/html&gt;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1_3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文本框 67_4"/>
          <p:cNvSpPr/>
          <p:nvPr/>
        </p:nvSpPr>
        <p:spPr>
          <a:xfrm>
            <a:off x="44280" y="326880"/>
            <a:ext cx="86151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link Syntax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37" name="Text Box 1_4"/>
          <p:cNvSpPr/>
          <p:nvPr/>
        </p:nvSpPr>
        <p:spPr>
          <a:xfrm>
            <a:off x="283680" y="1971000"/>
            <a:ext cx="9088200" cy="2923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HTML &lt;a&gt; tag defines a hyperlink.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C9211E"/>
                </a:solidFill>
                <a:latin typeface="Calibri" panose="020F0502020204030204"/>
                <a:ea typeface="DejaVu Sans" panose="020B0603030804020204"/>
              </a:rPr>
              <a:t>It has the following syntax: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A933"/>
                </a:solidFill>
                <a:latin typeface="Calibri" panose="020F0502020204030204"/>
                <a:ea typeface="DejaVu Sans" panose="020B0603030804020204"/>
              </a:rPr>
              <a:t>&lt;a href="url"&gt;link text&lt;/a&gt;  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&lt;a href="https://www.amazon.com/"&gt;Amazon&lt;/a&gt;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1_4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文本框 67_5"/>
          <p:cNvSpPr/>
          <p:nvPr/>
        </p:nvSpPr>
        <p:spPr>
          <a:xfrm>
            <a:off x="775080" y="326880"/>
            <a:ext cx="715212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 Images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40" name="Text Box 1_5"/>
          <p:cNvSpPr/>
          <p:nvPr/>
        </p:nvSpPr>
        <p:spPr>
          <a:xfrm>
            <a:off x="283680" y="1971000"/>
            <a:ext cx="7259400" cy="2137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&lt;img src="url" alt="alternatetext"&gt;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A933"/>
                </a:solidFill>
                <a:latin typeface="Calibri" panose="020F0502020204030204"/>
                <a:ea typeface="DejaVu Sans" panose="020B0603030804020204"/>
              </a:rPr>
              <a:t>src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Specifies the path to the image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A933"/>
                </a:solidFill>
                <a:latin typeface="Calibri" panose="020F0502020204030204"/>
                <a:ea typeface="DejaVu Sans" panose="020B0603030804020204"/>
              </a:rPr>
              <a:t>alt </a:t>
            </a: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Specifies an alternate text for the image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41" name="Text Box 1_0"/>
          <p:cNvSpPr/>
          <p:nvPr/>
        </p:nvSpPr>
        <p:spPr>
          <a:xfrm>
            <a:off x="2569680" y="4343400"/>
            <a:ext cx="6802200" cy="601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&lt;img src="pic_trulli.jpg" alt="Italian Trulli"&gt;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1_5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文本框 67_6"/>
          <p:cNvSpPr/>
          <p:nvPr/>
        </p:nvSpPr>
        <p:spPr>
          <a:xfrm>
            <a:off x="988560" y="326880"/>
            <a:ext cx="67251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 Tables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44" name="Text Box 1_6"/>
          <p:cNvSpPr/>
          <p:nvPr/>
        </p:nvSpPr>
        <p:spPr>
          <a:xfrm>
            <a:off x="283680" y="1971000"/>
            <a:ext cx="5335200" cy="1625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tables allow web developers to arrange data into rows and columns.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45" name="Text Box 2_6"/>
          <p:cNvSpPr/>
          <p:nvPr/>
        </p:nvSpPr>
        <p:spPr>
          <a:xfrm>
            <a:off x="6118200" y="1895400"/>
            <a:ext cx="5257080" cy="3747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&lt;table&gt;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&lt;tr&gt;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&lt;td&gt;……...  &lt;/td&gt;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&lt;td&gt; ……..  &lt;/td&gt;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&lt;/tr&gt;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&lt;tr&gt;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&lt;td&gt;……...  &lt;/td&gt;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&lt;td&gt;……..   &lt;/td&gt;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&lt;/tr&gt;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&lt;/table&gt;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文本框 2"/>
          <p:cNvSpPr/>
          <p:nvPr/>
        </p:nvSpPr>
        <p:spPr>
          <a:xfrm rot="10800000">
            <a:off x="1970280" y="-631800"/>
            <a:ext cx="858240" cy="3581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rot="5400000" vert="vert" lIns="45000" tIns="90000" rIns="45000" bIns="90000">
            <a:noAutofit/>
          </a:bodyPr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</a:rPr>
              <a:t>CONTENTS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2" name="圆角矩形 3"/>
          <p:cNvSpPr/>
          <p:nvPr/>
        </p:nvSpPr>
        <p:spPr>
          <a:xfrm>
            <a:off x="467280" y="497880"/>
            <a:ext cx="3900600" cy="1316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圆角矩形 5"/>
          <p:cNvSpPr/>
          <p:nvPr/>
        </p:nvSpPr>
        <p:spPr>
          <a:xfrm>
            <a:off x="6082560" y="1315080"/>
            <a:ext cx="4614840" cy="537588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 Box 18"/>
          <p:cNvSpPr/>
          <p:nvPr/>
        </p:nvSpPr>
        <p:spPr>
          <a:xfrm>
            <a:off x="6979320" y="1891080"/>
            <a:ext cx="3209040" cy="418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Elements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Attributes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Headings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Paragraphs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Styles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Formatting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Quotating</a:t>
            </a:r>
            <a:endParaRPr lang="en-US" sz="2400" b="0" strike="noStrike" spc="-1">
              <a:latin typeface="Arial" panose="020B0604020202020204"/>
            </a:endParaRPr>
          </a:p>
          <a:p>
            <a:pPr marL="457200" indent="-455295">
              <a:lnSpc>
                <a:spcPct val="14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Comments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1_6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文本框 67_3"/>
          <p:cNvSpPr/>
          <p:nvPr/>
        </p:nvSpPr>
        <p:spPr>
          <a:xfrm>
            <a:off x="1460520" y="326880"/>
            <a:ext cx="578052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 Lists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48" name="Text Box 1_7"/>
          <p:cNvSpPr/>
          <p:nvPr/>
        </p:nvSpPr>
        <p:spPr>
          <a:xfrm>
            <a:off x="283680" y="1971000"/>
            <a:ext cx="5335200" cy="1113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lists allow web developers to group a set of related items in lists.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49" name="Text Box 2_4"/>
          <p:cNvSpPr/>
          <p:nvPr/>
        </p:nvSpPr>
        <p:spPr>
          <a:xfrm>
            <a:off x="6118200" y="2514600"/>
            <a:ext cx="2110680" cy="1918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&lt;ul&gt;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&lt;li&gt;Coffee&lt;/li&gt;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&lt;li&gt;Tea&lt;/li&gt;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&lt;li&gt;Milk&lt;/li&gt;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&lt;/ul&gt;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0" name="Text Box 2_0"/>
          <p:cNvSpPr/>
          <p:nvPr/>
        </p:nvSpPr>
        <p:spPr>
          <a:xfrm>
            <a:off x="8861400" y="2514600"/>
            <a:ext cx="2110680" cy="1918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&lt;ol&gt;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&lt;li&gt;Coffee&lt;/li&gt;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&lt;li&gt;Tea&lt;/li&gt;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&lt;li&gt;Milk&lt;/li&gt;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&lt;/ol&gt;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1" name="Text Box 2_5"/>
          <p:cNvSpPr/>
          <p:nvPr/>
        </p:nvSpPr>
        <p:spPr>
          <a:xfrm>
            <a:off x="6172200" y="1879920"/>
            <a:ext cx="2285280" cy="455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Unordered list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2" name="Text Box 2_7"/>
          <p:cNvSpPr/>
          <p:nvPr/>
        </p:nvSpPr>
        <p:spPr>
          <a:xfrm>
            <a:off x="8915400" y="1827720"/>
            <a:ext cx="1653480" cy="455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ordered list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3" name="Text Box 2_8"/>
          <p:cNvSpPr/>
          <p:nvPr/>
        </p:nvSpPr>
        <p:spPr>
          <a:xfrm>
            <a:off x="6118200" y="4572000"/>
            <a:ext cx="211068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. Coffee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. Tea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. Milk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54" name="Text Box 2_9"/>
          <p:cNvSpPr/>
          <p:nvPr/>
        </p:nvSpPr>
        <p:spPr>
          <a:xfrm>
            <a:off x="8915400" y="4710960"/>
            <a:ext cx="2110680" cy="11869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1. Coffee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2. Tea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3. Milk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_0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椭圆 3_1"/>
          <p:cNvSpPr/>
          <p:nvPr/>
        </p:nvSpPr>
        <p:spPr>
          <a:xfrm>
            <a:off x="8103240" y="629640"/>
            <a:ext cx="3778200" cy="3778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图片 2_1"/>
          <p:cNvPicPr/>
          <p:nvPr/>
        </p:nvPicPr>
        <p:blipFill>
          <a:blip r:embed="rId1"/>
          <a:stretch>
            <a:fillRect/>
          </a:stretch>
        </p:blipFill>
        <p:spPr>
          <a:xfrm>
            <a:off x="5249520" y="441720"/>
            <a:ext cx="6430680" cy="6430680"/>
          </a:xfrm>
          <a:prstGeom prst="rect">
            <a:avLst/>
          </a:prstGeom>
          <a:ln w="0">
            <a:noFill/>
          </a:ln>
        </p:spPr>
      </p:pic>
      <p:sp>
        <p:nvSpPr>
          <p:cNvPr id="158" name="椭圆 5_1"/>
          <p:cNvSpPr/>
          <p:nvPr/>
        </p:nvSpPr>
        <p:spPr>
          <a:xfrm>
            <a:off x="536760" y="1140840"/>
            <a:ext cx="807840" cy="807840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angle 6_1"/>
          <p:cNvSpPr/>
          <p:nvPr/>
        </p:nvSpPr>
        <p:spPr>
          <a:xfrm>
            <a:off x="566280" y="2940840"/>
            <a:ext cx="655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262626"/>
                </a:solidFill>
                <a:latin typeface="Calibri" panose="020F0502020204030204"/>
                <a:ea typeface="Calibri" panose="020F0502020204030204"/>
              </a:rPr>
              <a:t>THANK YOU</a:t>
            </a:r>
            <a:endParaRPr lang="en-US" sz="7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1_6"/>
          <p:cNvSpPr/>
          <p:nvPr/>
        </p:nvSpPr>
        <p:spPr>
          <a:xfrm>
            <a:off x="-45648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文本框 67_3"/>
          <p:cNvSpPr/>
          <p:nvPr/>
        </p:nvSpPr>
        <p:spPr>
          <a:xfrm>
            <a:off x="1460160" y="326880"/>
            <a:ext cx="8128800" cy="155340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C55A11"/>
                </a:solidFill>
                <a:latin typeface="Calibri" panose="020F0502020204030204"/>
                <a:ea typeface="Calibri" panose="020F0502020204030204"/>
              </a:rPr>
              <a:t>HTML  Selectors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62" name="Text Box 1_7"/>
          <p:cNvSpPr/>
          <p:nvPr/>
        </p:nvSpPr>
        <p:spPr>
          <a:xfrm>
            <a:off x="283680" y="1971000"/>
            <a:ext cx="5335200" cy="1114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 CSS selector selects the HTML element(s) you want to style.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63" name="Text Box 2_4"/>
          <p:cNvSpPr/>
          <p:nvPr/>
        </p:nvSpPr>
        <p:spPr>
          <a:xfrm>
            <a:off x="5735880" y="3789000"/>
            <a:ext cx="5294880" cy="2138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marL="514350" indent="-51435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CSS element Selector - ele</a:t>
            </a:r>
            <a:endParaRPr lang="en-US" sz="2800" b="0" strike="noStrike" spc="-1">
              <a:latin typeface="Arial" panose="020B0604020202020204"/>
            </a:endParaRPr>
          </a:p>
          <a:p>
            <a:pPr marL="514350" indent="-51435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CSS id Selector   (#) </a:t>
            </a:r>
            <a:endParaRPr lang="en-US" sz="2800" b="0" strike="noStrike" spc="-1">
              <a:latin typeface="Arial" panose="020B0604020202020204"/>
            </a:endParaRPr>
          </a:p>
          <a:p>
            <a:pPr marL="514350" indent="-51435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CSS class Selector period (.)</a:t>
            </a:r>
            <a:endParaRPr lang="en-US" sz="2800" b="0" strike="noStrike" spc="-1">
              <a:latin typeface="Arial" panose="020B0604020202020204"/>
            </a:endParaRPr>
          </a:p>
          <a:p>
            <a:pPr marL="514350" indent="-51435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CSS Universal Selector  (*)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1_6"/>
          <p:cNvSpPr/>
          <p:nvPr/>
        </p:nvSpPr>
        <p:spPr>
          <a:xfrm>
            <a:off x="-384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Text Box 2_4"/>
          <p:cNvSpPr/>
          <p:nvPr/>
        </p:nvSpPr>
        <p:spPr>
          <a:xfrm>
            <a:off x="228600" y="786600"/>
            <a:ext cx="2289600" cy="228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p {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text-align: center;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color: red;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}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66" name="Text Box 2_5"/>
          <p:cNvSpPr/>
          <p:nvPr/>
        </p:nvSpPr>
        <p:spPr>
          <a:xfrm>
            <a:off x="228600" y="257400"/>
            <a:ext cx="2285280" cy="529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Element selector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67" name="Text Box 2_4"/>
          <p:cNvSpPr/>
          <p:nvPr/>
        </p:nvSpPr>
        <p:spPr>
          <a:xfrm>
            <a:off x="457920" y="4674960"/>
            <a:ext cx="2289600" cy="228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#para1 {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text-align: center;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color: red;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}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68" name="Text Box 2_5"/>
          <p:cNvSpPr/>
          <p:nvPr/>
        </p:nvSpPr>
        <p:spPr>
          <a:xfrm>
            <a:off x="457920" y="4148640"/>
            <a:ext cx="2285280" cy="529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Id selector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69" name="Text Box 2_4"/>
          <p:cNvSpPr/>
          <p:nvPr/>
        </p:nvSpPr>
        <p:spPr>
          <a:xfrm>
            <a:off x="7392600" y="786600"/>
            <a:ext cx="2289600" cy="228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.para1 {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text-align: center;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color: red;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}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70" name="Text Box 2_5"/>
          <p:cNvSpPr/>
          <p:nvPr/>
        </p:nvSpPr>
        <p:spPr>
          <a:xfrm>
            <a:off x="7392600" y="260640"/>
            <a:ext cx="2285280" cy="529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Class selector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71" name="Text Box 2_4"/>
          <p:cNvSpPr/>
          <p:nvPr/>
        </p:nvSpPr>
        <p:spPr>
          <a:xfrm>
            <a:off x="7392600" y="4674960"/>
            <a:ext cx="2289600" cy="228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* {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text-align: center;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color: red;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}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72" name="Text Box 2_5"/>
          <p:cNvSpPr/>
          <p:nvPr/>
        </p:nvSpPr>
        <p:spPr>
          <a:xfrm>
            <a:off x="7392600" y="4149000"/>
            <a:ext cx="2983680" cy="529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All elements selector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1_6"/>
          <p:cNvSpPr/>
          <p:nvPr/>
        </p:nvSpPr>
        <p:spPr>
          <a:xfrm>
            <a:off x="-456480" y="-2736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文本框 67_3"/>
          <p:cNvSpPr/>
          <p:nvPr/>
        </p:nvSpPr>
        <p:spPr>
          <a:xfrm>
            <a:off x="-98640" y="188280"/>
            <a:ext cx="6269400" cy="11876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C55A11"/>
                </a:solidFill>
                <a:latin typeface="Calibri" panose="020F0502020204030204"/>
                <a:ea typeface="Calibri" panose="020F0502020204030204"/>
              </a:rPr>
              <a:t>CSS Border Style</a:t>
            </a:r>
            <a:endParaRPr lang="en-US" sz="7200" b="0" strike="noStrike" spc="-1">
              <a:latin typeface="Arial" panose="020B0604020202020204"/>
            </a:endParaRPr>
          </a:p>
        </p:txBody>
      </p:sp>
      <p:sp>
        <p:nvSpPr>
          <p:cNvPr id="175" name="Text Box 1_7"/>
          <p:cNvSpPr/>
          <p:nvPr/>
        </p:nvSpPr>
        <p:spPr>
          <a:xfrm>
            <a:off x="178560" y="1341000"/>
            <a:ext cx="11417040" cy="602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border-style property specifies what kind of border to display.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76" name="Text Box 2_4"/>
          <p:cNvSpPr/>
          <p:nvPr/>
        </p:nvSpPr>
        <p:spPr>
          <a:xfrm>
            <a:off x="191880" y="2060640"/>
            <a:ext cx="11403000" cy="4478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dotted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Defines a dotted border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dashed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Defines a dashed border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solid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Defines a solid border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double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Defines a double border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groove -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Defines a 3D grooved border. The effect depends on the border-color value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ridge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Defines a 3D ridged border. The effect depends on the border-color value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inset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Defines a 3D inset border. The effect depends on the border-color value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outset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Defines a 3D outset border. The effect depends on the border-color value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none 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- Defines no border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hidden</a:t>
            </a: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- Defines a hidden border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 11_6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文本框 67_3"/>
          <p:cNvSpPr/>
          <p:nvPr/>
        </p:nvSpPr>
        <p:spPr>
          <a:xfrm>
            <a:off x="1459800" y="326880"/>
            <a:ext cx="4719600" cy="11876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C55A11"/>
                </a:solidFill>
                <a:latin typeface="Calibri" panose="020F0502020204030204"/>
                <a:ea typeface="Calibri" panose="020F0502020204030204"/>
              </a:rPr>
              <a:t>CSS Margins</a:t>
            </a:r>
            <a:endParaRPr lang="en-US" sz="7200" b="0" strike="noStrike" spc="-1">
              <a:latin typeface="Arial" panose="020B0604020202020204"/>
            </a:endParaRPr>
          </a:p>
        </p:txBody>
      </p:sp>
      <p:sp>
        <p:nvSpPr>
          <p:cNvPr id="179" name="Text Box 1_7"/>
          <p:cNvSpPr/>
          <p:nvPr/>
        </p:nvSpPr>
        <p:spPr>
          <a:xfrm>
            <a:off x="335880" y="1392480"/>
            <a:ext cx="10437120" cy="1114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CSS margin properties are used to create space around elements, outside of any defined borders.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80" name="Text Box 2_4"/>
          <p:cNvSpPr/>
          <p:nvPr/>
        </p:nvSpPr>
        <p:spPr>
          <a:xfrm>
            <a:off x="263520" y="2853000"/>
            <a:ext cx="2707920" cy="2138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margin-top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margin-right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margin-bottom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margin-left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81" name="Text Box 2_0"/>
          <p:cNvSpPr/>
          <p:nvPr/>
        </p:nvSpPr>
        <p:spPr>
          <a:xfrm>
            <a:off x="2999880" y="2853000"/>
            <a:ext cx="8368920" cy="3162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All the margin properties can have the following values: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auto - the browser calculates the margin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length - specifies a margin in px, pt, cm, etc.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% - specifies a margin in % of the width of the containing element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inherit - specifies that the margin should be inherited from the parent element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1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文本框 67"/>
          <p:cNvSpPr/>
          <p:nvPr/>
        </p:nvSpPr>
        <p:spPr>
          <a:xfrm>
            <a:off x="267840" y="112320"/>
            <a:ext cx="745560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Elements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87" name="Text Box 5"/>
          <p:cNvSpPr/>
          <p:nvPr/>
        </p:nvSpPr>
        <p:spPr>
          <a:xfrm>
            <a:off x="5070960" y="3048120"/>
            <a:ext cx="662220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The HTML element is everything 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from the start tag to the end tag: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&lt;h1&gt;My First Heading&lt;/h1&gt;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&lt;p&gt;My first paragraph.&lt;/p&gt;</a:t>
            </a:r>
            <a:endParaRPr lang="en-US" sz="3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1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文本框 67"/>
          <p:cNvSpPr/>
          <p:nvPr/>
        </p:nvSpPr>
        <p:spPr>
          <a:xfrm>
            <a:off x="267840" y="112320"/>
            <a:ext cx="745560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Elements</a:t>
            </a:r>
            <a:endParaRPr lang="en-US" sz="9600" b="0" strike="noStrike" spc="-1">
              <a:latin typeface="Arial" panose="020B0604020202020204"/>
            </a:endParaRPr>
          </a:p>
        </p:txBody>
      </p:sp>
      <p:pic>
        <p:nvPicPr>
          <p:cNvPr id="90" name="Picture 1" descr="html_elements"/>
          <p:cNvPicPr/>
          <p:nvPr/>
        </p:nvPicPr>
        <p:blipFill>
          <a:blip r:embed="rId1"/>
          <a:stretch>
            <a:fillRect/>
          </a:stretch>
        </p:blipFill>
        <p:spPr>
          <a:xfrm>
            <a:off x="506880" y="1475640"/>
            <a:ext cx="10897200" cy="527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文本框 67"/>
          <p:cNvSpPr/>
          <p:nvPr/>
        </p:nvSpPr>
        <p:spPr>
          <a:xfrm>
            <a:off x="-150120" y="326880"/>
            <a:ext cx="885168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Paragraphs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93" name="Text Box 1"/>
          <p:cNvSpPr/>
          <p:nvPr/>
        </p:nvSpPr>
        <p:spPr>
          <a:xfrm>
            <a:off x="640080" y="2660040"/>
            <a:ext cx="10034280" cy="2649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 paragraph always starts on a new line, and is usually a block of text.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HTML &lt;p&gt; element defines a paragraph.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&lt;p&gt;This is a paragraph.&lt;/p&gt;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&lt;p&gt;This is another paragraph.&lt;/p&gt;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文本框 67"/>
          <p:cNvSpPr/>
          <p:nvPr/>
        </p:nvSpPr>
        <p:spPr>
          <a:xfrm>
            <a:off x="-136800" y="326880"/>
            <a:ext cx="827532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Attributes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96" name="Text Box 1"/>
          <p:cNvSpPr/>
          <p:nvPr/>
        </p:nvSpPr>
        <p:spPr>
          <a:xfrm>
            <a:off x="640080" y="2660040"/>
            <a:ext cx="10034280" cy="2137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All HTML elements can have attributes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Attributes provide additional information about elements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Attributes are always specified in the start tag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Attributes usually come in name/value pairs like: name="value"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文本框 67"/>
          <p:cNvSpPr/>
          <p:nvPr/>
        </p:nvSpPr>
        <p:spPr>
          <a:xfrm>
            <a:off x="-149400" y="326880"/>
            <a:ext cx="792504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Headings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99" name="Text Box 1"/>
          <p:cNvSpPr/>
          <p:nvPr/>
        </p:nvSpPr>
        <p:spPr>
          <a:xfrm>
            <a:off x="-720" y="2660040"/>
            <a:ext cx="11466000" cy="1113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just"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headings are titles or subtitles that you want to display on a webpage.</a:t>
            </a:r>
            <a:endParaRPr lang="en-US" sz="2800" b="0" strike="noStrike" spc="-1">
              <a:latin typeface="Arial" panose="020B0604020202020204"/>
            </a:endParaRPr>
          </a:p>
          <a:p>
            <a:pPr algn="just">
              <a:lnSpc>
                <a:spcPct val="120000"/>
              </a:lnSpc>
            </a:pP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00" name="Text Box 2"/>
          <p:cNvSpPr/>
          <p:nvPr/>
        </p:nvSpPr>
        <p:spPr>
          <a:xfrm>
            <a:off x="1713960" y="4079880"/>
            <a:ext cx="3765960" cy="2649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&lt;h1&gt;Heading 1&lt;/h1&gt;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&lt;h2&gt;Heading 2&lt;/h2&gt;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&lt;h3&gt;Heading 3&lt;/h3&gt;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&lt;h4&gt;Heading 4&lt;/h4&gt;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&lt;h5&gt;Heading 5&lt;/h5&gt;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&lt;h6&gt;Heading 6&lt;/h6&gt;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文本框 67"/>
          <p:cNvSpPr/>
          <p:nvPr/>
        </p:nvSpPr>
        <p:spPr>
          <a:xfrm>
            <a:off x="-150480" y="326880"/>
            <a:ext cx="624852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Styles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03" name="Text Box 1"/>
          <p:cNvSpPr/>
          <p:nvPr/>
        </p:nvSpPr>
        <p:spPr>
          <a:xfrm>
            <a:off x="640080" y="2660040"/>
            <a:ext cx="10034280" cy="3161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HTML style attribute is used to add styles to an element, such as color, font, size, and more.The HTML &lt;p&gt; element defines a paragraph.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   </a:t>
            </a: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Syntax :  </a:t>
            </a:r>
            <a:r>
              <a:rPr lang="en-US" sz="2800" b="0" strike="noStrike" spc="-1">
                <a:solidFill>
                  <a:srgbClr val="007BD3"/>
                </a:solidFill>
                <a:latin typeface="Calibri" panose="020F0502020204030204"/>
                <a:ea typeface="DejaVu Sans" panose="020B0603030804020204"/>
              </a:rPr>
              <a:t>&lt;tagname style="property:value;"&gt;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property is a CSS property. The value is a CSS value.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&lt;body style="background-color:blue;"&gt;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1"/>
          <p:cNvSpPr/>
          <p:nvPr/>
        </p:nvSpPr>
        <p:spPr>
          <a:xfrm>
            <a:off x="-438120" y="0"/>
            <a:ext cx="12190680" cy="685656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文本框 67"/>
          <p:cNvSpPr/>
          <p:nvPr/>
        </p:nvSpPr>
        <p:spPr>
          <a:xfrm>
            <a:off x="-164880" y="280080"/>
            <a:ext cx="11072160" cy="15526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9600" b="0" strike="noStrike" spc="-1">
                <a:solidFill>
                  <a:srgbClr val="F3D34B"/>
                </a:solidFill>
                <a:latin typeface="Calibri" panose="020F0502020204030204"/>
                <a:ea typeface="Calibri" panose="020F0502020204030204"/>
              </a:rPr>
              <a:t>HTML Text Formatting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106" name="Text Box 1"/>
          <p:cNvSpPr/>
          <p:nvPr/>
        </p:nvSpPr>
        <p:spPr>
          <a:xfrm>
            <a:off x="298440" y="2660040"/>
            <a:ext cx="10934640" cy="601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HTML contains several elements for defining text with a special meaning.</a:t>
            </a: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   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07" name="Text Box 2"/>
          <p:cNvSpPr/>
          <p:nvPr/>
        </p:nvSpPr>
        <p:spPr>
          <a:xfrm>
            <a:off x="298440" y="3596040"/>
            <a:ext cx="3924000" cy="2722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&lt;b&gt; - Bold text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&lt;strong&gt; - Important text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&lt;i&gt; - Italic text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&lt;em&gt; - Emphasized text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&lt;mark&gt; - Marked text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108" name="Text Box 3"/>
          <p:cNvSpPr/>
          <p:nvPr/>
        </p:nvSpPr>
        <p:spPr>
          <a:xfrm>
            <a:off x="5606280" y="3596040"/>
            <a:ext cx="4233240" cy="2649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&lt;small&gt; - Smaller text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&lt;del&gt; - Deleted text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&lt;ins&gt; - Inserted text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&lt;sub&gt; - Subscript text</a:t>
            </a:r>
            <a:endParaRPr lang="en-US" sz="2800" b="0" strike="noStrike" spc="-1">
              <a:latin typeface="Arial" panose="020B0604020202020204"/>
            </a:endParaRPr>
          </a:p>
          <a:p>
            <a:pPr>
              <a:lnSpc>
                <a:spcPct val="120000"/>
              </a:lnSpc>
            </a:pPr>
            <a:r>
              <a:rPr lang="en-US" sz="2800" b="0" strike="noStrike" spc="-1">
                <a:solidFill>
                  <a:srgbClr val="FF0000"/>
                </a:solidFill>
                <a:latin typeface="Calibri" panose="020F0502020204030204"/>
                <a:ea typeface="DejaVu Sans" panose="020B0603030804020204"/>
              </a:rPr>
              <a:t>&lt;sup&gt; - Superscript text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5350</Words>
  <Application>WPS Presentation</Application>
  <PresentationFormat/>
  <Paragraphs>275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Calibri</vt:lpstr>
      <vt:lpstr>StarSymbol</vt:lpstr>
      <vt:lpstr>Liberation Mono</vt:lpstr>
      <vt:lpstr>DejaVu Sans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Rekha MG</cp:lastModifiedBy>
  <cp:revision>40</cp:revision>
  <dcterms:created xsi:type="dcterms:W3CDTF">2018-12-23T00:55:00Z</dcterms:created>
  <dcterms:modified xsi:type="dcterms:W3CDTF">2021-12-22T07:53:28Z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4A52D5392BB24442A02A21CFEEB9835D</vt:lpwstr>
  </property>
  <property fmtid="{D5CDD505-2E9C-101B-9397-08002B2CF9AE}" pid="3" name="KSOProductBuildVer">
    <vt:lpwstr>1033-11.2.0.10307</vt:lpwstr>
  </property>
  <property fmtid="{D5CDD505-2E9C-101B-9397-08002B2CF9AE}" pid="4" name="PresentationFormat">
    <vt:lpwstr>宽屏</vt:lpwstr>
  </property>
  <property fmtid="{D5CDD505-2E9C-101B-9397-08002B2CF9AE}" pid="5" name="Slides">
    <vt:i4>25</vt:i4>
  </property>
</Properties>
</file>