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notesMasterIdLst>
    <p:notesMasterId r:id="rId14"/>
  </p:notesMasterIdLst>
  <p:sldIdLst>
    <p:sldId id="267" r:id="rId2"/>
    <p:sldId id="257" r:id="rId3"/>
    <p:sldId id="258" r:id="rId4"/>
    <p:sldId id="259" r:id="rId5"/>
    <p:sldId id="260" r:id="rId6"/>
    <p:sldId id="261" r:id="rId7"/>
    <p:sldId id="266" r:id="rId8"/>
    <p:sldId id="262" r:id="rId9"/>
    <p:sldId id="263"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4" d="100"/>
          <a:sy n="64"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79AC-E539-491C-8B05-7D1C55738E3C}"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30851-F1A9-4841-A29C-77A383B43017}" type="slidenum">
              <a:rPr lang="en-IN" smtClean="0"/>
              <a:t>‹#›</a:t>
            </a:fld>
            <a:endParaRPr lang="en-IN"/>
          </a:p>
        </p:txBody>
      </p:sp>
    </p:spTree>
    <p:extLst>
      <p:ext uri="{BB962C8B-B14F-4D97-AF65-F5344CB8AC3E}">
        <p14:creationId xmlns:p14="http://schemas.microsoft.com/office/powerpoint/2010/main" val="180808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C30851-F1A9-4841-A29C-77A383B43017}" type="slidenum">
              <a:rPr lang="en-IN" smtClean="0"/>
              <a:t>5</a:t>
            </a:fld>
            <a:endParaRPr lang="en-IN"/>
          </a:p>
        </p:txBody>
      </p:sp>
    </p:spTree>
    <p:extLst>
      <p:ext uri="{BB962C8B-B14F-4D97-AF65-F5344CB8AC3E}">
        <p14:creationId xmlns:p14="http://schemas.microsoft.com/office/powerpoint/2010/main" val="233530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1D41DD-C9C3-4487-841E-DF63C2A8828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152464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41DD-C9C3-4487-841E-DF63C2A8828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300294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41DD-C9C3-4487-841E-DF63C2A8828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BC3B76-2250-4605-B0E0-FF3561EFC0E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131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1D41DD-C9C3-4487-841E-DF63C2A8828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1292334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1D41DD-C9C3-4487-841E-DF63C2A8828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BC3B76-2250-4605-B0E0-FF3561EFC0E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5587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61D41DD-C9C3-4487-841E-DF63C2A8828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3466039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41DD-C9C3-4487-841E-DF63C2A8828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205347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41DD-C9C3-4487-841E-DF63C2A8828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148231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D41DD-C9C3-4487-841E-DF63C2A8828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90658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D41DD-C9C3-4487-841E-DF63C2A8828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86680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1D41DD-C9C3-4487-841E-DF63C2A8828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83812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1D41DD-C9C3-4487-841E-DF63C2A88285}"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249918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1D41DD-C9C3-4487-841E-DF63C2A88285}"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2244110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D41DD-C9C3-4487-841E-DF63C2A88285}"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176771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1D41DD-C9C3-4487-841E-DF63C2A8828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174643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1D41DD-C9C3-4487-841E-DF63C2A8828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BC3B76-2250-4605-B0E0-FF3561EFC0E3}" type="slidenum">
              <a:rPr lang="en-IN" smtClean="0"/>
              <a:t>‹#›</a:t>
            </a:fld>
            <a:endParaRPr lang="en-IN"/>
          </a:p>
        </p:txBody>
      </p:sp>
    </p:spTree>
    <p:extLst>
      <p:ext uri="{BB962C8B-B14F-4D97-AF65-F5344CB8AC3E}">
        <p14:creationId xmlns:p14="http://schemas.microsoft.com/office/powerpoint/2010/main" val="163905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61D41DD-C9C3-4487-841E-DF63C2A88285}" type="datetimeFigureOut">
              <a:rPr lang="en-IN" smtClean="0"/>
              <a:t>27-09-2024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BC3B76-2250-4605-B0E0-FF3561EFC0E3}" type="slidenum">
              <a:rPr lang="en-IN" smtClean="0"/>
              <a:t>‹#›</a:t>
            </a:fld>
            <a:endParaRPr lang="en-IN"/>
          </a:p>
        </p:txBody>
      </p:sp>
    </p:spTree>
    <p:extLst>
      <p:ext uri="{BB962C8B-B14F-4D97-AF65-F5344CB8AC3E}">
        <p14:creationId xmlns:p14="http://schemas.microsoft.com/office/powerpoint/2010/main" val="1508103268"/>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A3B-1920-5EE2-BFAA-85B4AE3561E1}"/>
              </a:ext>
            </a:extLst>
          </p:cNvPr>
          <p:cNvSpPr>
            <a:spLocks noGrp="1"/>
          </p:cNvSpPr>
          <p:nvPr>
            <p:ph type="title"/>
          </p:nvPr>
        </p:nvSpPr>
        <p:spPr/>
        <p:txBody>
          <a:bodyPr>
            <a:normAutofit/>
          </a:bodyPr>
          <a:lstStyle/>
          <a:p>
            <a:pPr algn="ctr"/>
            <a:r>
              <a:rPr lang="en-IN" dirty="0"/>
              <a:t>               </a:t>
            </a:r>
          </a:p>
        </p:txBody>
      </p:sp>
      <p:sp>
        <p:nvSpPr>
          <p:cNvPr id="13" name="Content Placeholder 12">
            <a:extLst>
              <a:ext uri="{FF2B5EF4-FFF2-40B4-BE49-F238E27FC236}">
                <a16:creationId xmlns:a16="http://schemas.microsoft.com/office/drawing/2014/main" id="{1024FD26-0AFC-C480-1D40-EBB1E98D748B}"/>
              </a:ext>
            </a:extLst>
          </p:cNvPr>
          <p:cNvSpPr>
            <a:spLocks noGrp="1"/>
          </p:cNvSpPr>
          <p:nvPr>
            <p:ph idx="1"/>
          </p:nvPr>
        </p:nvSpPr>
        <p:spPr>
          <a:xfrm>
            <a:off x="687388" y="166816"/>
            <a:ext cx="11081951" cy="6524367"/>
          </a:xfrm>
        </p:spPr>
        <p:txBody>
          <a:bodyPr>
            <a:normAutofit/>
          </a:bodyPr>
          <a:lstStyle/>
          <a:p>
            <a:pPr marL="0" indent="0" algn="ctr">
              <a:buNone/>
            </a:pPr>
            <a:r>
              <a:rPr lang="en-IN" sz="4000" b="1" dirty="0">
                <a:solidFill>
                  <a:srgbClr val="002060"/>
                </a:solidFill>
              </a:rPr>
              <a:t>KISHKINDA UNIVERSITY</a:t>
            </a:r>
          </a:p>
          <a:p>
            <a:pPr marL="0" indent="0" algn="ctr">
              <a:buNone/>
            </a:pPr>
            <a:r>
              <a:rPr lang="en-IN" sz="1800" dirty="0">
                <a:solidFill>
                  <a:srgbClr val="002060"/>
                </a:solidFill>
              </a:rPr>
              <a:t>5W38+WVG, </a:t>
            </a:r>
            <a:r>
              <a:rPr lang="en-IN" sz="1800" dirty="0" err="1">
                <a:solidFill>
                  <a:srgbClr val="002060"/>
                </a:solidFill>
              </a:rPr>
              <a:t>Siruguppa</a:t>
            </a:r>
            <a:r>
              <a:rPr lang="en-IN" sz="1800" dirty="0">
                <a:solidFill>
                  <a:srgbClr val="002060"/>
                </a:solidFill>
              </a:rPr>
              <a:t> Rd, Ashok Nagar, Rajeshwari Nagar, Ballari, Karnataka 583275</a:t>
            </a:r>
          </a:p>
          <a:p>
            <a:pPr marL="0" indent="0" algn="ctr">
              <a:buNone/>
            </a:pPr>
            <a:endParaRPr lang="en-IN" sz="1800" dirty="0">
              <a:solidFill>
                <a:srgbClr val="002060"/>
              </a:solidFill>
            </a:endParaRPr>
          </a:p>
          <a:p>
            <a:pPr marL="0" indent="0" algn="ctr">
              <a:buNone/>
            </a:pPr>
            <a:r>
              <a:rPr lang="en-IN" sz="3200" dirty="0">
                <a:solidFill>
                  <a:srgbClr val="002060"/>
                </a:solidFill>
              </a:rPr>
              <a:t>Department Of MCA</a:t>
            </a:r>
          </a:p>
          <a:p>
            <a:pPr marL="0" indent="0" algn="ctr">
              <a:buNone/>
            </a:pPr>
            <a:endParaRPr lang="en-IN" sz="3200" dirty="0">
              <a:solidFill>
                <a:srgbClr val="002060"/>
              </a:solidFill>
            </a:endParaRPr>
          </a:p>
          <a:p>
            <a:pPr marL="0" indent="0" algn="ctr">
              <a:buNone/>
            </a:pPr>
            <a:r>
              <a:rPr lang="en-IN" sz="3200" dirty="0">
                <a:solidFill>
                  <a:srgbClr val="002060"/>
                </a:solidFill>
              </a:rPr>
              <a:t>Project Presentation On</a:t>
            </a:r>
          </a:p>
          <a:p>
            <a:pPr marL="0" indent="0" algn="ctr">
              <a:buNone/>
            </a:pPr>
            <a:r>
              <a:rPr lang="en-IN" sz="3600" dirty="0">
                <a:solidFill>
                  <a:srgbClr val="C00000"/>
                </a:solidFill>
              </a:rPr>
              <a:t>“Movie Marketing Analysis Tool”</a:t>
            </a:r>
          </a:p>
          <a:p>
            <a:pPr marL="0" indent="0" algn="ctr">
              <a:buNone/>
            </a:pPr>
            <a:r>
              <a:rPr lang="en-IN" sz="2400" dirty="0"/>
              <a:t> </a:t>
            </a:r>
            <a:r>
              <a:rPr lang="en-IN" sz="2400" b="1" dirty="0">
                <a:latin typeface="Times New Roman" panose="02020603050405020304" pitchFamily="18" charset="0"/>
                <a:cs typeface="Times New Roman" panose="02020603050405020304" pitchFamily="18" charset="0"/>
              </a:rPr>
              <a:t>1. </a:t>
            </a:r>
            <a:r>
              <a:rPr lang="en-IN" sz="2400" b="1" dirty="0" err="1">
                <a:latin typeface="Times New Roman" panose="02020603050405020304" pitchFamily="18" charset="0"/>
                <a:cs typeface="Times New Roman" panose="02020603050405020304" pitchFamily="18" charset="0"/>
              </a:rPr>
              <a:t>Bhemesh</a:t>
            </a:r>
            <a:r>
              <a:rPr lang="en-IN" sz="2400" b="1" dirty="0">
                <a:latin typeface="Times New Roman" panose="02020603050405020304" pitchFamily="18" charset="0"/>
                <a:cs typeface="Times New Roman" panose="02020603050405020304" pitchFamily="18" charset="0"/>
              </a:rPr>
              <a:t> Chowdary – KUB23MCA002</a:t>
            </a:r>
          </a:p>
          <a:p>
            <a:pPr marL="0" indent="0" algn="ctr">
              <a:buNone/>
            </a:pPr>
            <a:r>
              <a:rPr lang="en-IN" sz="2400" b="1" dirty="0">
                <a:latin typeface="Times New Roman" panose="02020603050405020304" pitchFamily="18" charset="0"/>
                <a:cs typeface="Times New Roman" panose="02020603050405020304" pitchFamily="18" charset="0"/>
              </a:rPr>
              <a:t>            2. Vishwanath R.S – KUB23MCA019</a:t>
            </a:r>
          </a:p>
          <a:p>
            <a:pPr marL="0" indent="0" algn="ctr">
              <a:buNone/>
            </a:pPr>
            <a:r>
              <a:rPr lang="en-IN" sz="2400" b="1" dirty="0">
                <a:latin typeface="Times New Roman" panose="02020603050405020304" pitchFamily="18" charset="0"/>
                <a:cs typeface="Times New Roman" panose="02020603050405020304" pitchFamily="18" charset="0"/>
              </a:rPr>
              <a:t>3. Pallavi K – KUB23MCA012</a:t>
            </a:r>
          </a:p>
          <a:p>
            <a:pPr marL="0" indent="0" algn="ctr">
              <a:buNone/>
            </a:pPr>
            <a:r>
              <a:rPr lang="en-IN" sz="2400" b="1" dirty="0">
                <a:latin typeface="Times New Roman" panose="02020603050405020304" pitchFamily="18" charset="0"/>
                <a:cs typeface="Times New Roman" panose="02020603050405020304" pitchFamily="18" charset="0"/>
              </a:rPr>
              <a:t>4. C. Rekha – KUB23MCA003</a:t>
            </a:r>
          </a:p>
          <a:p>
            <a:pPr marL="0" indent="0" algn="ctr">
              <a:buNone/>
            </a:pPr>
            <a:r>
              <a:rPr lang="en-IN" sz="2400" b="1" dirty="0">
                <a:latin typeface="Times New Roman" panose="02020603050405020304" pitchFamily="18" charset="0"/>
                <a:cs typeface="Times New Roman" panose="02020603050405020304" pitchFamily="18" charset="0"/>
              </a:rPr>
              <a:t>  5. S.R Jyothi – KUB23MCA014</a:t>
            </a:r>
          </a:p>
          <a:p>
            <a:pPr marL="0" indent="0" algn="ctr">
              <a:buNone/>
            </a:pPr>
            <a:endParaRPr lang="en-IN" sz="2400" dirty="0"/>
          </a:p>
        </p:txBody>
      </p:sp>
    </p:spTree>
    <p:extLst>
      <p:ext uri="{BB962C8B-B14F-4D97-AF65-F5344CB8AC3E}">
        <p14:creationId xmlns:p14="http://schemas.microsoft.com/office/powerpoint/2010/main" val="35800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F21D-2EAC-633D-9812-A0C4CA1C1C07}"/>
              </a:ext>
            </a:extLst>
          </p:cNvPr>
          <p:cNvSpPr>
            <a:spLocks noGrp="1"/>
          </p:cNvSpPr>
          <p:nvPr>
            <p:ph type="title"/>
          </p:nvPr>
        </p:nvSpPr>
        <p:spPr>
          <a:xfrm>
            <a:off x="1838691" y="624110"/>
            <a:ext cx="8911687" cy="1280890"/>
          </a:xfrm>
        </p:spPr>
        <p:txBody>
          <a:bodyPr>
            <a:normAutofit/>
          </a:bodyPr>
          <a:lstStyle/>
          <a:p>
            <a:pPr algn="l"/>
            <a:r>
              <a:rPr lang="en-IN" sz="2800" b="1" u="sng" dirty="0"/>
              <a:t>CONCLUSION</a:t>
            </a:r>
          </a:p>
        </p:txBody>
      </p:sp>
      <p:sp>
        <p:nvSpPr>
          <p:cNvPr id="3" name="Content Placeholder 2">
            <a:extLst>
              <a:ext uri="{FF2B5EF4-FFF2-40B4-BE49-F238E27FC236}">
                <a16:creationId xmlns:a16="http://schemas.microsoft.com/office/drawing/2014/main" id="{34A263D7-F5F4-E926-9FF1-537127F74F77}"/>
              </a:ext>
            </a:extLst>
          </p:cNvPr>
          <p:cNvSpPr>
            <a:spLocks noGrp="1"/>
          </p:cNvSpPr>
          <p:nvPr>
            <p:ph idx="1"/>
          </p:nvPr>
        </p:nvSpPr>
        <p:spPr>
          <a:xfrm>
            <a:off x="1838691" y="1556951"/>
            <a:ext cx="8161166" cy="4255417"/>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This project serves as a practical example of how to manage real-world data through effective programming techniques, making it suitable for further development in marketing analytics and campaign management tools. </a:t>
            </a:r>
          </a:p>
          <a:p>
            <a:pPr>
              <a:lnSpc>
                <a:spcPct val="150000"/>
              </a:lnSpc>
            </a:pPr>
            <a:r>
              <a:rPr lang="en-US" sz="2000" dirty="0">
                <a:latin typeface="Times New Roman" panose="02020603050405020304" pitchFamily="18" charset="0"/>
                <a:cs typeface="Times New Roman" panose="02020603050405020304" pitchFamily="18" charset="0"/>
              </a:rPr>
              <a:t>In conclusion, the Movie Marketing Analysis Tool not only streamlines campaign management but also equips marketing teams with the insights necessary to optimize their strategies. By harnessing the power of Python and object-oriented programming, this project sets a strong foundation for future developments in movie marketing analytics.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00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B2CC-40CE-6CC6-22AC-BC0C7D582BEF}"/>
              </a:ext>
            </a:extLst>
          </p:cNvPr>
          <p:cNvSpPr>
            <a:spLocks noGrp="1"/>
          </p:cNvSpPr>
          <p:nvPr>
            <p:ph type="title"/>
          </p:nvPr>
        </p:nvSpPr>
        <p:spPr>
          <a:xfrm>
            <a:off x="1828427" y="689392"/>
            <a:ext cx="8911687" cy="1280890"/>
          </a:xfrm>
        </p:spPr>
        <p:txBody>
          <a:bodyPr>
            <a:normAutofit/>
          </a:bodyPr>
          <a:lstStyle/>
          <a:p>
            <a:pPr algn="l"/>
            <a:r>
              <a:rPr lang="en-IN" sz="3600" b="1" u="sng" dirty="0"/>
              <a:t>Future Enhancement:</a:t>
            </a:r>
          </a:p>
        </p:txBody>
      </p:sp>
      <p:sp>
        <p:nvSpPr>
          <p:cNvPr id="3" name="Content Placeholder 2">
            <a:extLst>
              <a:ext uri="{FF2B5EF4-FFF2-40B4-BE49-F238E27FC236}">
                <a16:creationId xmlns:a16="http://schemas.microsoft.com/office/drawing/2014/main" id="{1AA1C7AA-2125-12BA-38BB-263FD6F5CEF0}"/>
              </a:ext>
            </a:extLst>
          </p:cNvPr>
          <p:cNvSpPr>
            <a:spLocks noGrp="1"/>
          </p:cNvSpPr>
          <p:nvPr>
            <p:ph idx="1"/>
          </p:nvPr>
        </p:nvSpPr>
        <p:spPr>
          <a:xfrm>
            <a:off x="1828427" y="1720560"/>
            <a:ext cx="8915400" cy="3777622"/>
          </a:xfrm>
        </p:spPr>
        <p:txBody>
          <a:bodyPr>
            <a:normAutofit/>
          </a:bodyPr>
          <a:lstStyle/>
          <a:p>
            <a:pPr>
              <a:lnSpc>
                <a:spcPct val="250000"/>
              </a:lnSpc>
            </a:pPr>
            <a:r>
              <a:rPr lang="en-US" sz="2400" dirty="0">
                <a:latin typeface="Times New Roman" panose="02020603050405020304" pitchFamily="18" charset="0"/>
                <a:cs typeface="Times New Roman" panose="02020603050405020304" pitchFamily="18" charset="0"/>
              </a:rPr>
              <a:t> Implementing more detailed analytics and reporting features.</a:t>
            </a:r>
          </a:p>
          <a:p>
            <a:pPr>
              <a:lnSpc>
                <a:spcPct val="250000"/>
              </a:lnSpc>
            </a:pPr>
            <a:r>
              <a:rPr lang="en-US" sz="2400" dirty="0">
                <a:latin typeface="Times New Roman" panose="02020603050405020304" pitchFamily="18" charset="0"/>
                <a:cs typeface="Times New Roman" panose="02020603050405020304" pitchFamily="18" charset="0"/>
              </a:rPr>
              <a:t> Adding a user interface for easier campaign management.</a:t>
            </a:r>
          </a:p>
          <a:p>
            <a:pPr>
              <a:lnSpc>
                <a:spcPct val="250000"/>
              </a:lnSpc>
            </a:pPr>
            <a:r>
              <a:rPr lang="en-US" sz="2400" dirty="0">
                <a:latin typeface="Times New Roman" panose="02020603050405020304" pitchFamily="18" charset="0"/>
                <a:cs typeface="Times New Roman" panose="02020603050405020304" pitchFamily="18" charset="0"/>
              </a:rPr>
              <a:t> Expanding the optimization logic for marketing strategies.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08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B388-9813-29AB-A053-5499374367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9D4A1B-C4E4-41AE-FDC3-B86C2F62065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9571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BDE50-8718-2A04-BAD1-0603D139E85A}"/>
              </a:ext>
            </a:extLst>
          </p:cNvPr>
          <p:cNvSpPr>
            <a:spLocks noGrp="1"/>
          </p:cNvSpPr>
          <p:nvPr>
            <p:ph type="title"/>
          </p:nvPr>
        </p:nvSpPr>
        <p:spPr>
          <a:xfrm>
            <a:off x="1813436" y="579139"/>
            <a:ext cx="8911687" cy="1280890"/>
          </a:xfrm>
        </p:spPr>
        <p:txBody>
          <a:bodyPr>
            <a:normAutofit/>
          </a:bodyPr>
          <a:lstStyle/>
          <a:p>
            <a:pPr algn="l"/>
            <a:r>
              <a:rPr lang="en-IN" sz="3600" b="1" u="sng" dirty="0"/>
              <a:t>INTRODUTION</a:t>
            </a:r>
          </a:p>
        </p:txBody>
      </p:sp>
      <p:sp>
        <p:nvSpPr>
          <p:cNvPr id="3" name="Content Placeholder 2">
            <a:extLst>
              <a:ext uri="{FF2B5EF4-FFF2-40B4-BE49-F238E27FC236}">
                <a16:creationId xmlns:a16="http://schemas.microsoft.com/office/drawing/2014/main" id="{8FCD59FC-D27D-9CB8-E824-C119B252025C}"/>
              </a:ext>
            </a:extLst>
          </p:cNvPr>
          <p:cNvSpPr>
            <a:spLocks noGrp="1"/>
          </p:cNvSpPr>
          <p:nvPr>
            <p:ph idx="1"/>
          </p:nvPr>
        </p:nvSpPr>
        <p:spPr>
          <a:xfrm>
            <a:off x="1439056" y="1454046"/>
            <a:ext cx="10065556" cy="4457176"/>
          </a:xfrm>
        </p:spPr>
        <p:txBody>
          <a:bodyPr>
            <a:noAutofit/>
          </a:bodyPr>
          <a:lstStyle/>
          <a:p>
            <a:pPr algn="just">
              <a:lnSpc>
                <a:spcPct val="250000"/>
              </a:lnSpc>
            </a:pPr>
            <a:r>
              <a:rPr lang="en-US" sz="2000" dirty="0">
                <a:latin typeface="Times New Roman" panose="02020603050405020304" pitchFamily="18" charset="0"/>
                <a:cs typeface="Times New Roman" panose="02020603050405020304" pitchFamily="18" charset="0"/>
              </a:rPr>
              <a:t>Movie Marketing Analysis Tool is designed to help filmmakers, studios, production houses, and marketing teams optimize their promotional efforts, ensuring that their films reach the right audience, and generate the maximum box-office returns. This tool leverages data analytics, social media insights, and historical performance metrics to inform marketing decisions and strategies.</a:t>
            </a:r>
          </a:p>
          <a:p>
            <a:endParaRPr lang="en-US" sz="2000" dirty="0"/>
          </a:p>
        </p:txBody>
      </p:sp>
    </p:spTree>
    <p:extLst>
      <p:ext uri="{BB962C8B-B14F-4D97-AF65-F5344CB8AC3E}">
        <p14:creationId xmlns:p14="http://schemas.microsoft.com/office/powerpoint/2010/main" val="1396147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5E54-8096-64F8-2F9F-BEE79023CFF9}"/>
              </a:ext>
            </a:extLst>
          </p:cNvPr>
          <p:cNvSpPr>
            <a:spLocks noGrp="1"/>
          </p:cNvSpPr>
          <p:nvPr>
            <p:ph type="title"/>
          </p:nvPr>
        </p:nvSpPr>
        <p:spPr>
          <a:xfrm>
            <a:off x="2169487" y="549159"/>
            <a:ext cx="8911687" cy="1280890"/>
          </a:xfrm>
        </p:spPr>
        <p:txBody>
          <a:bodyPr>
            <a:normAutofit/>
          </a:bodyPr>
          <a:lstStyle/>
          <a:p>
            <a:pPr algn="l"/>
            <a:r>
              <a:rPr lang="en-IN" sz="3600" b="1" u="sng" dirty="0"/>
              <a:t>OBJECTIVE</a:t>
            </a:r>
          </a:p>
        </p:txBody>
      </p:sp>
      <p:sp>
        <p:nvSpPr>
          <p:cNvPr id="3" name="Content Placeholder 2">
            <a:extLst>
              <a:ext uri="{FF2B5EF4-FFF2-40B4-BE49-F238E27FC236}">
                <a16:creationId xmlns:a16="http://schemas.microsoft.com/office/drawing/2014/main" id="{4A29157D-2AEA-8F91-0BE6-F31B58418A77}"/>
              </a:ext>
            </a:extLst>
          </p:cNvPr>
          <p:cNvSpPr>
            <a:spLocks noGrp="1"/>
          </p:cNvSpPr>
          <p:nvPr>
            <p:ph idx="1"/>
          </p:nvPr>
        </p:nvSpPr>
        <p:spPr>
          <a:xfrm>
            <a:off x="2169487" y="1653915"/>
            <a:ext cx="8915400" cy="3777622"/>
          </a:xfrm>
        </p:spPr>
        <p:txBody>
          <a:bodyPr>
            <a:normAutofit fontScale="25000" lnSpcReduction="20000"/>
          </a:bodyPr>
          <a:lstStyle/>
          <a:p>
            <a:pPr marL="0" indent="0" algn="just">
              <a:buNone/>
            </a:pPr>
            <a:r>
              <a:rPr lang="en-US" dirty="0"/>
              <a:t> </a:t>
            </a:r>
            <a:r>
              <a:rPr lang="en-US" sz="9600" dirty="0">
                <a:latin typeface="Times New Roman" panose="02020603050405020304" pitchFamily="18" charset="0"/>
                <a:cs typeface="Times New Roman" panose="02020603050405020304" pitchFamily="18" charset="0"/>
              </a:rPr>
              <a:t>Identify Audience: Find out who is most likely to watch the movie (age, gender, interests).</a:t>
            </a:r>
          </a:p>
          <a:p>
            <a:pPr marL="0" indent="0" algn="just">
              <a:buNone/>
            </a:pPr>
            <a:endParaRPr lang="en-US" sz="9600" dirty="0">
              <a:latin typeface="Times New Roman" panose="02020603050405020304" pitchFamily="18" charset="0"/>
              <a:cs typeface="Times New Roman" panose="02020603050405020304" pitchFamily="18" charset="0"/>
            </a:endParaRPr>
          </a:p>
          <a:p>
            <a:pPr marL="0" indent="0" algn="just">
              <a:buNone/>
            </a:pPr>
            <a:r>
              <a:rPr lang="en-US" sz="9600" dirty="0">
                <a:latin typeface="Times New Roman" panose="02020603050405020304" pitchFamily="18" charset="0"/>
                <a:cs typeface="Times New Roman" panose="02020603050405020304" pitchFamily="18" charset="0"/>
              </a:rPr>
              <a:t> Analyze Trends: Look at current movie trends to see what types of films are popular.</a:t>
            </a:r>
          </a:p>
          <a:p>
            <a:pPr marL="0" indent="0" algn="just">
              <a:buNone/>
            </a:pPr>
            <a:endParaRPr lang="en-US" sz="9600" dirty="0">
              <a:latin typeface="Times New Roman" panose="02020603050405020304" pitchFamily="18" charset="0"/>
              <a:cs typeface="Times New Roman" panose="02020603050405020304" pitchFamily="18" charset="0"/>
            </a:endParaRPr>
          </a:p>
          <a:p>
            <a:pPr marL="0" indent="0" algn="just">
              <a:buNone/>
            </a:pPr>
            <a:r>
              <a:rPr lang="en-US" sz="9600" dirty="0">
                <a:latin typeface="Times New Roman" panose="02020603050405020304" pitchFamily="18" charset="0"/>
                <a:cs typeface="Times New Roman" panose="02020603050405020304" pitchFamily="18" charset="0"/>
              </a:rPr>
              <a:t>Understand Positioning: Figure out how the movie is different from others and what makes it special.</a:t>
            </a:r>
          </a:p>
          <a:p>
            <a:pPr algn="just"/>
            <a:endParaRPr lang="en-US" sz="9600" dirty="0">
              <a:latin typeface="Times New Roman" panose="02020603050405020304" pitchFamily="18" charset="0"/>
              <a:cs typeface="Times New Roman" panose="02020603050405020304" pitchFamily="18" charset="0"/>
            </a:endParaRPr>
          </a:p>
          <a:p>
            <a:pPr marL="0" indent="0" algn="just">
              <a:buNone/>
            </a:pPr>
            <a:r>
              <a:rPr lang="en-US" sz="9600" dirty="0">
                <a:latin typeface="Times New Roman" panose="02020603050405020304" pitchFamily="18" charset="0"/>
                <a:cs typeface="Times New Roman" panose="02020603050405020304" pitchFamily="18" charset="0"/>
              </a:rPr>
              <a:t> Measure Social Media Buzz: Track engagement and conversations on social media to gauge interest.</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77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8635-A70D-66D9-A79A-C57A0545F5F8}"/>
              </a:ext>
            </a:extLst>
          </p:cNvPr>
          <p:cNvSpPr>
            <a:spLocks noGrp="1"/>
          </p:cNvSpPr>
          <p:nvPr>
            <p:ph type="title"/>
          </p:nvPr>
        </p:nvSpPr>
        <p:spPr>
          <a:xfrm>
            <a:off x="1655180" y="729728"/>
            <a:ext cx="10364451" cy="1012575"/>
          </a:xfrm>
        </p:spPr>
        <p:txBody>
          <a:bodyPr>
            <a:normAutofit/>
          </a:bodyPr>
          <a:lstStyle/>
          <a:p>
            <a:pPr algn="l"/>
            <a:r>
              <a:rPr lang="en-IN" sz="2800" b="1" u="sng" dirty="0"/>
              <a:t>EXISTING SYSTEM</a:t>
            </a:r>
          </a:p>
        </p:txBody>
      </p:sp>
      <p:sp>
        <p:nvSpPr>
          <p:cNvPr id="3" name="Content Placeholder 2">
            <a:extLst>
              <a:ext uri="{FF2B5EF4-FFF2-40B4-BE49-F238E27FC236}">
                <a16:creationId xmlns:a16="http://schemas.microsoft.com/office/drawing/2014/main" id="{E7AAE9DE-A023-4B1D-51D8-6DF7F72D4276}"/>
              </a:ext>
            </a:extLst>
          </p:cNvPr>
          <p:cNvSpPr>
            <a:spLocks noGrp="1"/>
          </p:cNvSpPr>
          <p:nvPr>
            <p:ph idx="1"/>
          </p:nvPr>
        </p:nvSpPr>
        <p:spPr>
          <a:xfrm>
            <a:off x="1655180" y="1349116"/>
            <a:ext cx="8881640" cy="4779156"/>
          </a:xfrm>
        </p:spPr>
        <p:txBody>
          <a:bodyPr>
            <a:normAutofit fontScale="92500" lnSpcReduction="20000"/>
          </a:bodyPr>
          <a:lstStyle/>
          <a:p>
            <a:pPr marL="0" indent="0">
              <a:lnSpc>
                <a:spcPct val="120000"/>
              </a:lnSpc>
              <a:buNone/>
            </a:pPr>
            <a:r>
              <a:rPr lang="en-US" sz="2600" dirty="0">
                <a:latin typeface="Times New Roman" panose="02020603050405020304" pitchFamily="18" charset="0"/>
                <a:cs typeface="Times New Roman" panose="02020603050405020304" pitchFamily="18" charset="0"/>
              </a:rPr>
              <a:t>Creating a comprehensive movie marketing analysis tool involves leveraging various existing systems. methodologies, and technologies to gather insights on audience behavior, market trends, and the effectiveness of marketing campaigns.</a:t>
            </a:r>
          </a:p>
          <a:p>
            <a:pPr>
              <a:lnSpc>
                <a:spcPct val="120000"/>
              </a:lnSpc>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sz="3100" b="1" u="sng" dirty="0">
                <a:latin typeface="Times New Roman" panose="02020603050405020304" pitchFamily="18" charset="0"/>
                <a:cs typeface="Times New Roman" panose="02020603050405020304" pitchFamily="18" charset="0"/>
              </a:rPr>
              <a:t>PROPOSED SYSTEM</a:t>
            </a:r>
          </a:p>
          <a:p>
            <a:pPr marL="0" indent="0" algn="just">
              <a:lnSpc>
                <a:spcPct val="120000"/>
              </a:lnSpc>
              <a:buNone/>
            </a:pPr>
            <a:r>
              <a:rPr lang="en-US" sz="2600" dirty="0">
                <a:latin typeface="Times New Roman" panose="02020603050405020304" pitchFamily="18" charset="0"/>
                <a:cs typeface="Times New Roman" panose="02020603050405020304" pitchFamily="18" charset="0"/>
              </a:rPr>
              <a:t>The Movie Marketing Analysis Tool (MMAT) is designed to collect, analyze, and visualize data on movie marketing efforts. Its primary objective is to enhance the effectiveness of marketing strategies by providing insights into audience engagement, campaign performance, and industry trends.</a:t>
            </a:r>
          </a:p>
          <a:p>
            <a:pPr marL="0" indent="0" algn="just">
              <a:lnSpc>
                <a:spcPct val="120000"/>
              </a:lnSpc>
              <a:buNone/>
            </a:pPr>
            <a:endParaRPr lang="en-US" sz="2600" dirty="0">
              <a:latin typeface="Times New Roman" panose="02020603050405020304" pitchFamily="18" charset="0"/>
              <a:cs typeface="Times New Roman" panose="02020603050405020304" pitchFamily="18" charset="0"/>
            </a:endParaRPr>
          </a:p>
          <a:p>
            <a:pPr marL="0" indent="0">
              <a:lnSpc>
                <a:spcPct val="120000"/>
              </a:lnSpc>
              <a:buNone/>
            </a:pPr>
            <a:endParaRPr lang="en-IN" dirty="0"/>
          </a:p>
        </p:txBody>
      </p:sp>
    </p:spTree>
    <p:extLst>
      <p:ext uri="{BB962C8B-B14F-4D97-AF65-F5344CB8AC3E}">
        <p14:creationId xmlns:p14="http://schemas.microsoft.com/office/powerpoint/2010/main" val="240022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A25B-C1DD-D5B9-7FA0-DF9909202396}"/>
              </a:ext>
            </a:extLst>
          </p:cNvPr>
          <p:cNvSpPr>
            <a:spLocks noGrp="1"/>
          </p:cNvSpPr>
          <p:nvPr>
            <p:ph type="title"/>
          </p:nvPr>
        </p:nvSpPr>
        <p:spPr>
          <a:xfrm>
            <a:off x="2075934" y="710607"/>
            <a:ext cx="8911687" cy="895771"/>
          </a:xfrm>
        </p:spPr>
        <p:txBody>
          <a:bodyPr>
            <a:normAutofit/>
          </a:bodyPr>
          <a:lstStyle/>
          <a:p>
            <a:pPr algn="l"/>
            <a:r>
              <a:rPr lang="en-IN" sz="2800" b="1" u="sng" dirty="0"/>
              <a:t>VISION</a:t>
            </a:r>
          </a:p>
        </p:txBody>
      </p:sp>
      <p:sp>
        <p:nvSpPr>
          <p:cNvPr id="3" name="Content Placeholder 2">
            <a:extLst>
              <a:ext uri="{FF2B5EF4-FFF2-40B4-BE49-F238E27FC236}">
                <a16:creationId xmlns:a16="http://schemas.microsoft.com/office/drawing/2014/main" id="{AB8A6B5B-3BD1-8F61-AB0A-C6414869ACD5}"/>
              </a:ext>
            </a:extLst>
          </p:cNvPr>
          <p:cNvSpPr>
            <a:spLocks noGrp="1"/>
          </p:cNvSpPr>
          <p:nvPr>
            <p:ph idx="1"/>
          </p:nvPr>
        </p:nvSpPr>
        <p:spPr>
          <a:xfrm>
            <a:off x="2075935" y="1371600"/>
            <a:ext cx="8911687" cy="4539622"/>
          </a:xfrm>
        </p:spPr>
        <p:txBody>
          <a:bodyPr>
            <a:normAutofit/>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To empower filmmakers, studios, and marketers with data-driven insights into movie marketing performance, enabling them to optimize strategies, maximize audience engagement, and drive box office success through an innovative, user-friendly analysis platform.</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400" b="1" u="sng" dirty="0">
                <a:latin typeface="Times New Roman" panose="02020603050405020304" pitchFamily="18" charset="0"/>
                <a:cs typeface="Times New Roman" panose="02020603050405020304" pitchFamily="18" charset="0"/>
              </a:rPr>
              <a:t>MISSION</a:t>
            </a:r>
          </a:p>
          <a:p>
            <a:pPr marL="0" indent="0" algn="just">
              <a:lnSpc>
                <a:spcPct val="150000"/>
              </a:lnSpc>
              <a:buNone/>
            </a:pPr>
            <a:r>
              <a:rPr lang="en-US" dirty="0">
                <a:latin typeface="Times New Roman" panose="02020603050405020304" pitchFamily="18" charset="0"/>
                <a:cs typeface="Times New Roman" panose="02020603050405020304" pitchFamily="18" charset="0"/>
              </a:rPr>
              <a:t>To provide filmmakers and marketing professionals with a cutting-edge analytical platform that transforms data into actionable insights, enabling the creation of targeted, impactful marketing strategies that resonate with audiences, enhance engagement, and maximize box office success</a:t>
            </a:r>
            <a:r>
              <a:rPr lang="en-US" dirty="0"/>
              <a:t>. </a:t>
            </a:r>
            <a:endParaRPr lang="en-IN" dirty="0"/>
          </a:p>
        </p:txBody>
      </p:sp>
    </p:spTree>
    <p:extLst>
      <p:ext uri="{BB962C8B-B14F-4D97-AF65-F5344CB8AC3E}">
        <p14:creationId xmlns:p14="http://schemas.microsoft.com/office/powerpoint/2010/main" val="113869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C17E-0873-3F21-D65F-0E19CD03F6A0}"/>
              </a:ext>
            </a:extLst>
          </p:cNvPr>
          <p:cNvSpPr>
            <a:spLocks noGrp="1"/>
          </p:cNvSpPr>
          <p:nvPr>
            <p:ph type="title"/>
          </p:nvPr>
        </p:nvSpPr>
        <p:spPr>
          <a:xfrm>
            <a:off x="1768466" y="609120"/>
            <a:ext cx="8911687" cy="874906"/>
          </a:xfrm>
        </p:spPr>
        <p:txBody>
          <a:bodyPr>
            <a:normAutofit/>
          </a:bodyPr>
          <a:lstStyle/>
          <a:p>
            <a:pPr algn="l"/>
            <a:r>
              <a:rPr lang="en-IN" sz="3600" b="1" u="sng" dirty="0"/>
              <a:t>REQUIREMENTS SPECIFICATION</a:t>
            </a:r>
          </a:p>
        </p:txBody>
      </p:sp>
      <p:sp>
        <p:nvSpPr>
          <p:cNvPr id="3" name="Content Placeholder 2">
            <a:extLst>
              <a:ext uri="{FF2B5EF4-FFF2-40B4-BE49-F238E27FC236}">
                <a16:creationId xmlns:a16="http://schemas.microsoft.com/office/drawing/2014/main" id="{A6B9CE46-4A99-3DA7-7EB5-8AEE88D38B6E}"/>
              </a:ext>
            </a:extLst>
          </p:cNvPr>
          <p:cNvSpPr>
            <a:spLocks noGrp="1"/>
          </p:cNvSpPr>
          <p:nvPr>
            <p:ph idx="1"/>
          </p:nvPr>
        </p:nvSpPr>
        <p:spPr>
          <a:xfrm>
            <a:off x="1768466" y="1484026"/>
            <a:ext cx="10018713" cy="3545175"/>
          </a:xfrm>
        </p:spPr>
        <p:txBody>
          <a:bodyPr>
            <a:noAutofit/>
          </a:bodyPr>
          <a:lstStyle/>
          <a:p>
            <a:pPr marL="0" indent="0">
              <a:lnSpc>
                <a:spcPct val="160000"/>
              </a:lnSpc>
              <a:buNone/>
            </a:pPr>
            <a:r>
              <a:rPr lang="en-IN" sz="2400" b="1" dirty="0">
                <a:latin typeface="Times New Roman" panose="02020603050405020304" pitchFamily="18" charset="0"/>
                <a:cs typeface="Times New Roman" panose="02020603050405020304" pitchFamily="18" charset="0"/>
              </a:rPr>
              <a:t>Functional Requirement:</a:t>
            </a:r>
          </a:p>
          <a:p>
            <a:pPr>
              <a:lnSpc>
                <a:spcPct val="160000"/>
              </a:lnSpc>
            </a:pPr>
            <a:r>
              <a:rPr lang="en-US" sz="2000" dirty="0">
                <a:latin typeface="Times New Roman" panose="02020603050405020304" pitchFamily="18" charset="0"/>
                <a:cs typeface="Times New Roman" panose="02020603050405020304" pitchFamily="18" charset="0"/>
              </a:rPr>
              <a:t>User Authentication and Role Management</a:t>
            </a:r>
          </a:p>
          <a:p>
            <a:pPr>
              <a:lnSpc>
                <a:spcPct val="160000"/>
              </a:lnSpc>
            </a:pPr>
            <a:r>
              <a:rPr lang="en-IN" sz="2000" dirty="0">
                <a:latin typeface="Times New Roman" panose="02020603050405020304" pitchFamily="18" charset="0"/>
                <a:cs typeface="Times New Roman" panose="02020603050405020304" pitchFamily="18" charset="0"/>
              </a:rPr>
              <a:t>Data Collection</a:t>
            </a:r>
            <a:endParaRPr lang="en-US" sz="2000" dirty="0">
              <a:latin typeface="Times New Roman" panose="02020603050405020304" pitchFamily="18" charset="0"/>
              <a:cs typeface="Times New Roman" panose="02020603050405020304" pitchFamily="18" charset="0"/>
            </a:endParaRPr>
          </a:p>
          <a:p>
            <a:pPr>
              <a:lnSpc>
                <a:spcPct val="160000"/>
              </a:lnSpc>
            </a:pPr>
            <a:r>
              <a:rPr lang="en-IN" sz="2000" dirty="0">
                <a:latin typeface="Times New Roman" panose="02020603050405020304" pitchFamily="18" charset="0"/>
                <a:cs typeface="Times New Roman" panose="02020603050405020304" pitchFamily="18" charset="0"/>
              </a:rPr>
              <a:t>Data Storage and Management</a:t>
            </a:r>
          </a:p>
          <a:p>
            <a:pPr marL="0" indent="0">
              <a:lnSpc>
                <a:spcPct val="160000"/>
              </a:lnSpc>
              <a:buNone/>
            </a:pPr>
            <a:r>
              <a:rPr lang="en-IN" sz="2400" b="1" dirty="0">
                <a:latin typeface="Times New Roman" panose="02020603050405020304" pitchFamily="18" charset="0"/>
                <a:cs typeface="Times New Roman" panose="02020603050405020304" pitchFamily="18" charset="0"/>
              </a:rPr>
              <a:t>Non Functional Requirement:</a:t>
            </a:r>
          </a:p>
          <a:p>
            <a:pPr>
              <a:lnSpc>
                <a:spcPct val="160000"/>
              </a:lnSpc>
            </a:pPr>
            <a:r>
              <a:rPr lang="en-IN" sz="2400" dirty="0">
                <a:latin typeface="Times New Roman" panose="02020603050405020304" pitchFamily="18" charset="0"/>
                <a:cs typeface="Times New Roman" panose="02020603050405020304" pitchFamily="18" charset="0"/>
              </a:rPr>
              <a:t>Performance</a:t>
            </a:r>
          </a:p>
          <a:p>
            <a:pPr>
              <a:lnSpc>
                <a:spcPct val="160000"/>
              </a:lnSpc>
            </a:pPr>
            <a:r>
              <a:rPr lang="en-IN" sz="2000" dirty="0">
                <a:latin typeface="Times New Roman" panose="02020603050405020304" pitchFamily="18" charset="0"/>
                <a:cs typeface="Times New Roman" panose="02020603050405020304" pitchFamily="18" charset="0"/>
              </a:rPr>
              <a:t>Scalability</a:t>
            </a:r>
          </a:p>
          <a:p>
            <a:pPr>
              <a:lnSpc>
                <a:spcPct val="160000"/>
              </a:lnSpc>
            </a:pPr>
            <a:r>
              <a:rPr lang="en-IN" dirty="0">
                <a:latin typeface="Times New Roman" panose="02020603050405020304" pitchFamily="18" charset="0"/>
                <a:cs typeface="Times New Roman" panose="02020603050405020304" pitchFamily="18" charset="0"/>
              </a:rPr>
              <a:t>Availability</a:t>
            </a:r>
          </a:p>
          <a:p>
            <a:pPr marL="0" indent="0">
              <a:lnSpc>
                <a:spcPct val="16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75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4F19-95F6-7E17-BA6A-E4B5E0BD3813}"/>
              </a:ext>
            </a:extLst>
          </p:cNvPr>
          <p:cNvSpPr>
            <a:spLocks noGrp="1"/>
          </p:cNvSpPr>
          <p:nvPr>
            <p:ph type="title"/>
          </p:nvPr>
        </p:nvSpPr>
        <p:spPr>
          <a:xfrm>
            <a:off x="1802093" y="253407"/>
            <a:ext cx="8911687" cy="1280890"/>
          </a:xfrm>
        </p:spPr>
        <p:txBody>
          <a:bodyPr>
            <a:normAutofit fontScale="90000"/>
          </a:bodyPr>
          <a:lstStyle/>
          <a:p>
            <a:pPr algn="l"/>
            <a:br>
              <a:rPr lang="en-IN" sz="3200" dirty="0"/>
            </a:br>
            <a:r>
              <a:rPr lang="en-IN" b="1" u="sng" dirty="0">
                <a:latin typeface="Times New Roman" panose="02020603050405020304" pitchFamily="18" charset="0"/>
                <a:cs typeface="Times New Roman" panose="02020603050405020304" pitchFamily="18" charset="0"/>
              </a:rPr>
              <a:t>Software Requirements</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Python 3.12(64-bits)</a:t>
            </a:r>
            <a:br>
              <a:rPr lang="en-IN" sz="2700" dirty="0">
                <a:latin typeface="Times New Roman" panose="02020603050405020304" pitchFamily="18" charset="0"/>
                <a:cs typeface="Times New Roman" panose="02020603050405020304" pitchFamily="18" charset="0"/>
              </a:rPr>
            </a:b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Visual Studio Code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0F194-5F4A-5EEB-E9F8-A65326663BCD}"/>
              </a:ext>
            </a:extLst>
          </p:cNvPr>
          <p:cNvSpPr>
            <a:spLocks noGrp="1"/>
          </p:cNvSpPr>
          <p:nvPr>
            <p:ph idx="1"/>
          </p:nvPr>
        </p:nvSpPr>
        <p:spPr>
          <a:xfrm>
            <a:off x="1798380" y="3146854"/>
            <a:ext cx="8915400" cy="2697892"/>
          </a:xfrm>
        </p:spPr>
        <p:txBody>
          <a:bodyPr/>
          <a:lstStyle/>
          <a:p>
            <a:pPr marL="0" indent="0">
              <a:buNone/>
            </a:pPr>
            <a:r>
              <a:rPr lang="en-IN" sz="2800" b="1" u="sng" dirty="0">
                <a:latin typeface="Times New Roman" panose="02020603050405020304" pitchFamily="18" charset="0"/>
                <a:cs typeface="Times New Roman" panose="02020603050405020304" pitchFamily="18" charset="0"/>
              </a:rPr>
              <a:t>Hardware Requirements</a:t>
            </a:r>
          </a:p>
          <a:p>
            <a:pPr marL="0" indent="0">
              <a:buNone/>
            </a:pPr>
            <a:endParaRPr lang="en-IN" dirty="0"/>
          </a:p>
          <a:p>
            <a:pPr marL="0" indent="0">
              <a:buNone/>
            </a:pPr>
            <a:r>
              <a:rPr lang="en-IN" sz="2400" dirty="0">
                <a:latin typeface="Times New Roman" panose="02020603050405020304" pitchFamily="18" charset="0"/>
                <a:cs typeface="Times New Roman" panose="02020603050405020304" pitchFamily="18" charset="0"/>
              </a:rPr>
              <a:t>Processor  :Intel i5</a:t>
            </a:r>
          </a:p>
          <a:p>
            <a:pPr marL="0" indent="0">
              <a:buNone/>
            </a:pPr>
            <a:r>
              <a:rPr lang="en-IN" sz="2400" dirty="0">
                <a:latin typeface="Times New Roman" panose="02020603050405020304" pitchFamily="18" charset="0"/>
                <a:cs typeface="Times New Roman" panose="02020603050405020304" pitchFamily="18" charset="0"/>
              </a:rPr>
              <a:t>Ram : 64GB</a:t>
            </a:r>
          </a:p>
          <a:p>
            <a:pPr marL="0" indent="0">
              <a:buNone/>
            </a:pPr>
            <a:r>
              <a:rPr lang="en-IN" sz="2400" dirty="0">
                <a:latin typeface="Times New Roman" panose="02020603050405020304" pitchFamily="18" charset="0"/>
                <a:cs typeface="Times New Roman" panose="02020603050405020304" pitchFamily="18" charset="0"/>
              </a:rPr>
              <a:t>Hard Disk :500GB</a:t>
            </a:r>
          </a:p>
        </p:txBody>
      </p:sp>
    </p:spTree>
    <p:extLst>
      <p:ext uri="{BB962C8B-B14F-4D97-AF65-F5344CB8AC3E}">
        <p14:creationId xmlns:p14="http://schemas.microsoft.com/office/powerpoint/2010/main" val="153178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B4AD-74FB-7B17-2FE7-7EF4B8A5F1BD}"/>
              </a:ext>
            </a:extLst>
          </p:cNvPr>
          <p:cNvSpPr>
            <a:spLocks noGrp="1"/>
          </p:cNvSpPr>
          <p:nvPr>
            <p:ph type="title"/>
          </p:nvPr>
        </p:nvSpPr>
        <p:spPr>
          <a:xfrm>
            <a:off x="2086298" y="599396"/>
            <a:ext cx="8911687" cy="1280890"/>
          </a:xfrm>
        </p:spPr>
        <p:txBody>
          <a:bodyPr>
            <a:normAutofit/>
          </a:bodyPr>
          <a:lstStyle/>
          <a:p>
            <a:pPr algn="l"/>
            <a:r>
              <a:rPr lang="en-IN" sz="3600" b="1" u="sng"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13184C3C-5FEF-FD47-8C06-1CB3CC1D94FD}"/>
              </a:ext>
            </a:extLst>
          </p:cNvPr>
          <p:cNvSpPr>
            <a:spLocks noGrp="1"/>
          </p:cNvSpPr>
          <p:nvPr>
            <p:ph idx="1"/>
          </p:nvPr>
        </p:nvSpPr>
        <p:spPr>
          <a:xfrm>
            <a:off x="2086298" y="1880286"/>
            <a:ext cx="8915400" cy="3777622"/>
          </a:xfrm>
        </p:spPr>
        <p:txBody>
          <a:bodyPr>
            <a:normAutofit/>
          </a:bodyPr>
          <a:lstStyle/>
          <a:p>
            <a:r>
              <a:rPr lang="en-IN" sz="2400" dirty="0">
                <a:latin typeface="Times New Roman" panose="02020603050405020304" pitchFamily="18" charset="0"/>
                <a:cs typeface="Times New Roman" panose="02020603050405020304" pitchFamily="18" charset="0"/>
              </a:rPr>
              <a:t>Market Research Module: Competitor Analysis, Audience Segmentation.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Social Media Analytics Module: Engagement Tracking, Trend Monitoring.</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Campaign Performance Module: Click-through Rate (CTR) Tracking.</a:t>
            </a:r>
          </a:p>
        </p:txBody>
      </p:sp>
    </p:spTree>
    <p:extLst>
      <p:ext uri="{BB962C8B-B14F-4D97-AF65-F5344CB8AC3E}">
        <p14:creationId xmlns:p14="http://schemas.microsoft.com/office/powerpoint/2010/main" val="414114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0E5D-D900-A0EF-9993-B6A2E92D3D37}"/>
              </a:ext>
            </a:extLst>
          </p:cNvPr>
          <p:cNvSpPr>
            <a:spLocks noGrp="1"/>
          </p:cNvSpPr>
          <p:nvPr>
            <p:ph type="title"/>
          </p:nvPr>
        </p:nvSpPr>
        <p:spPr>
          <a:xfrm>
            <a:off x="2098655" y="624111"/>
            <a:ext cx="8911687" cy="695024"/>
          </a:xfrm>
        </p:spPr>
        <p:txBody>
          <a:bodyPr>
            <a:normAutofit/>
          </a:bodyPr>
          <a:lstStyle/>
          <a:p>
            <a:pPr algn="l"/>
            <a:r>
              <a:rPr lang="en-IN" sz="2800" b="1" u="sng" dirty="0">
                <a:latin typeface="Times New Roman" panose="02020603050405020304" pitchFamily="18" charset="0"/>
                <a:cs typeface="Times New Roman" panose="02020603050405020304" pitchFamily="18" charset="0"/>
              </a:rPr>
              <a:t>BENEFITS</a:t>
            </a:r>
            <a:r>
              <a:rPr lang="en-IN" sz="2800" u="sng"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4940B65-16BA-6D9E-79D9-F3367F203E4C}"/>
              </a:ext>
            </a:extLst>
          </p:cNvPr>
          <p:cNvSpPr>
            <a:spLocks noGrp="1"/>
          </p:cNvSpPr>
          <p:nvPr>
            <p:ph idx="1"/>
          </p:nvPr>
        </p:nvSpPr>
        <p:spPr>
          <a:xfrm>
            <a:off x="2094942" y="1319135"/>
            <a:ext cx="8915400" cy="4465481"/>
          </a:xfrm>
        </p:spPr>
        <p:txBody>
          <a:bodyPr>
            <a:noAutofit/>
          </a:bodyPr>
          <a:lstStyle/>
          <a:p>
            <a:pPr algn="just">
              <a:lnSpc>
                <a:spcPct val="200000"/>
              </a:lnSpc>
            </a:pPr>
            <a:r>
              <a:rPr lang="en-IN" sz="2400" dirty="0">
                <a:latin typeface="Times New Roman" panose="02020603050405020304" pitchFamily="18" charset="0"/>
                <a:cs typeface="Times New Roman" panose="02020603050405020304" pitchFamily="18" charset="0"/>
              </a:rPr>
              <a:t>Data-Driven Decision Making</a:t>
            </a:r>
          </a:p>
          <a:p>
            <a:pPr algn="just">
              <a:lnSpc>
                <a:spcPct val="200000"/>
              </a:lnSpc>
            </a:pPr>
            <a:r>
              <a:rPr lang="en-IN" sz="2400" dirty="0">
                <a:latin typeface="Times New Roman" panose="02020603050405020304" pitchFamily="18" charset="0"/>
                <a:cs typeface="Times New Roman" panose="02020603050405020304" pitchFamily="18" charset="0"/>
              </a:rPr>
              <a:t>Audience Understanding</a:t>
            </a:r>
          </a:p>
          <a:p>
            <a:pPr algn="just">
              <a:lnSpc>
                <a:spcPct val="200000"/>
              </a:lnSpc>
            </a:pPr>
            <a:r>
              <a:rPr lang="en-IN" sz="2400" dirty="0">
                <a:latin typeface="Times New Roman" panose="02020603050405020304" pitchFamily="18" charset="0"/>
                <a:cs typeface="Times New Roman" panose="02020603050405020304" pitchFamily="18" charset="0"/>
              </a:rPr>
              <a:t>Social Media Insights</a:t>
            </a:r>
          </a:p>
          <a:p>
            <a:pPr algn="just">
              <a:lnSpc>
                <a:spcPct val="200000"/>
              </a:lnSpc>
            </a:pPr>
            <a:r>
              <a:rPr lang="en-IN" sz="2400" dirty="0">
                <a:latin typeface="Times New Roman" panose="02020603050405020304" pitchFamily="18" charset="0"/>
                <a:cs typeface="Times New Roman" panose="02020603050405020304" pitchFamily="18" charset="0"/>
              </a:rPr>
              <a:t>Trend Identification</a:t>
            </a:r>
          </a:p>
          <a:p>
            <a:pPr algn="just">
              <a:lnSpc>
                <a:spcPct val="200000"/>
              </a:lnSpc>
            </a:pPr>
            <a:r>
              <a:rPr lang="en-IN" sz="2400" dirty="0">
                <a:latin typeface="Times New Roman" panose="02020603050405020304" pitchFamily="18" charset="0"/>
                <a:cs typeface="Times New Roman" panose="02020603050405020304" pitchFamily="18" charset="0"/>
              </a:rPr>
              <a:t>Cost Efficiency</a:t>
            </a:r>
          </a:p>
          <a:p>
            <a:pPr algn="just">
              <a:lnSpc>
                <a:spcPct val="200000"/>
              </a:lnSpc>
            </a:pPr>
            <a:r>
              <a:rPr lang="en-IN" sz="2400" dirty="0">
                <a:latin typeface="Times New Roman" panose="02020603050405020304" pitchFamily="18" charset="0"/>
                <a:cs typeface="Times New Roman" panose="02020603050405020304" pitchFamily="18" charset="0"/>
              </a:rPr>
              <a:t>Enhanced Audience Feedback</a:t>
            </a:r>
          </a:p>
        </p:txBody>
      </p:sp>
    </p:spTree>
    <p:extLst>
      <p:ext uri="{BB962C8B-B14F-4D97-AF65-F5344CB8AC3E}">
        <p14:creationId xmlns:p14="http://schemas.microsoft.com/office/powerpoint/2010/main" val="1067214544"/>
      </p:ext>
    </p:extLst>
  </p:cSld>
  <p:clrMapOvr>
    <a:masterClrMapping/>
  </p:clrMapOvr>
</p:sld>
</file>

<file path=ppt/theme/theme1.xml><?xml version="1.0" encoding="utf-8"?>
<a:theme xmlns:a="http://schemas.openxmlformats.org/drawingml/2006/main" name="Wisp">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241</TotalTime>
  <Words>589</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Wisp</vt:lpstr>
      <vt:lpstr>               </vt:lpstr>
      <vt:lpstr>INTRODUTION</vt:lpstr>
      <vt:lpstr>OBJECTIVE</vt:lpstr>
      <vt:lpstr>EXISTING SYSTEM</vt:lpstr>
      <vt:lpstr>VISION</vt:lpstr>
      <vt:lpstr>REQUIREMENTS SPECIFICATION</vt:lpstr>
      <vt:lpstr> Software Requirements  Python 3.12(64-bits)  Visual Studio Code </vt:lpstr>
      <vt:lpstr>MODULES</vt:lpstr>
      <vt:lpstr>BENEFITS </vt:lpstr>
      <vt:lpstr>CONCLUSION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 rekha</dc:creator>
  <cp:lastModifiedBy>c rekha</cp:lastModifiedBy>
  <cp:revision>3</cp:revision>
  <cp:lastPrinted>2024-09-27T07:05:12Z</cp:lastPrinted>
  <dcterms:created xsi:type="dcterms:W3CDTF">2024-09-27T03:35:36Z</dcterms:created>
  <dcterms:modified xsi:type="dcterms:W3CDTF">2024-09-27T07:47:37Z</dcterms:modified>
</cp:coreProperties>
</file>