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3" r:id="rId1"/>
  </p:sldMasterIdLst>
  <p:notesMasterIdLst>
    <p:notesMasterId r:id="rId18"/>
  </p:notesMasterIdLst>
  <p:sldIdLst>
    <p:sldId id="256" r:id="rId2"/>
    <p:sldId id="257" r:id="rId3"/>
    <p:sldId id="259" r:id="rId4"/>
    <p:sldId id="260" r:id="rId5"/>
    <p:sldId id="271" r:id="rId6"/>
    <p:sldId id="261" r:id="rId7"/>
    <p:sldId id="263" r:id="rId8"/>
    <p:sldId id="264" r:id="rId9"/>
    <p:sldId id="265" r:id="rId10"/>
    <p:sldId id="266" r:id="rId11"/>
    <p:sldId id="267" r:id="rId12"/>
    <p:sldId id="272" r:id="rId13"/>
    <p:sldId id="270" r:id="rId14"/>
    <p:sldId id="273" r:id="rId15"/>
    <p:sldId id="274" r:id="rId16"/>
    <p:sldId id="27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mesh keerthy" initials="uk" lastIdx="2" clrIdx="0">
    <p:extLst>
      <p:ext uri="{19B8F6BF-5375-455C-9EA6-DF929625EA0E}">
        <p15:presenceInfo xmlns:p15="http://schemas.microsoft.com/office/powerpoint/2012/main" userId="064297f7f101958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9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90" autoAdjust="0"/>
  </p:normalViewPr>
  <p:slideViewPr>
    <p:cSldViewPr snapToGrid="0">
      <p:cViewPr varScale="1">
        <p:scale>
          <a:sx n="80" d="100"/>
          <a:sy n="80" d="100"/>
        </p:scale>
        <p:origin x="53" y="7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CC8FBC-49FC-49C9-AD1F-CF5D0A9C334D}" type="datetimeFigureOut">
              <a:rPr lang="en-IN" smtClean="0"/>
              <a:t>13-06-2025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FF6E3D-ECA7-464E-851D-ABE82C7A5AE3}" type="slidenum">
              <a:rPr lang="en-IN" smtClean="0"/>
              <a:t>‹#›</a:t>
            </a:fld>
            <a:endParaRPr lang="en-IN"/>
          </a:p>
        </p:txBody>
      </p:sp>
    </p:spTree>
    <p:extLst>
      <p:ext uri="{BB962C8B-B14F-4D97-AF65-F5344CB8AC3E}">
        <p14:creationId xmlns:p14="http://schemas.microsoft.com/office/powerpoint/2010/main" val="2597656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FFF6E3D-ECA7-464E-851D-ABE82C7A5AE3}" type="slidenum">
              <a:rPr lang="en-IN" smtClean="0"/>
              <a:t>4</a:t>
            </a:fld>
            <a:endParaRPr lang="en-IN"/>
          </a:p>
        </p:txBody>
      </p:sp>
    </p:spTree>
    <p:extLst>
      <p:ext uri="{BB962C8B-B14F-4D97-AF65-F5344CB8AC3E}">
        <p14:creationId xmlns:p14="http://schemas.microsoft.com/office/powerpoint/2010/main" val="3872631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FFF6E3D-ECA7-464E-851D-ABE82C7A5AE3}" type="slidenum">
              <a:rPr lang="en-IN" smtClean="0"/>
              <a:t>6</a:t>
            </a:fld>
            <a:endParaRPr lang="en-IN"/>
          </a:p>
        </p:txBody>
      </p:sp>
    </p:spTree>
    <p:extLst>
      <p:ext uri="{BB962C8B-B14F-4D97-AF65-F5344CB8AC3E}">
        <p14:creationId xmlns:p14="http://schemas.microsoft.com/office/powerpoint/2010/main" val="871530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F183A0B-5A2C-418A-BF3E-BC7ED3647120}" type="datetimeFigureOut">
              <a:rPr lang="en-IN" smtClean="0"/>
              <a:t>13-06-2025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E00802-2352-4A63-9788-65817A2D1576}" type="slidenum">
              <a:rPr lang="en-IN" smtClean="0"/>
              <a:t>‹#›</a:t>
            </a:fld>
            <a:endParaRPr lang="en-IN"/>
          </a:p>
        </p:txBody>
      </p:sp>
    </p:spTree>
    <p:extLst>
      <p:ext uri="{BB962C8B-B14F-4D97-AF65-F5344CB8AC3E}">
        <p14:creationId xmlns:p14="http://schemas.microsoft.com/office/powerpoint/2010/main" val="549544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183A0B-5A2C-418A-BF3E-BC7ED3647120}" type="datetimeFigureOut">
              <a:rPr lang="en-IN" smtClean="0"/>
              <a:t>13-06-2025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E00802-2352-4A63-9788-65817A2D1576}" type="slidenum">
              <a:rPr lang="en-IN" smtClean="0"/>
              <a:t>‹#›</a:t>
            </a:fld>
            <a:endParaRPr lang="en-IN"/>
          </a:p>
        </p:txBody>
      </p:sp>
    </p:spTree>
    <p:extLst>
      <p:ext uri="{BB962C8B-B14F-4D97-AF65-F5344CB8AC3E}">
        <p14:creationId xmlns:p14="http://schemas.microsoft.com/office/powerpoint/2010/main" val="2573494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183A0B-5A2C-418A-BF3E-BC7ED3647120}" type="datetimeFigureOut">
              <a:rPr lang="en-IN" smtClean="0"/>
              <a:t>13-06-2025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E00802-2352-4A63-9788-65817A2D157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801494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183A0B-5A2C-418A-BF3E-BC7ED3647120}" type="datetimeFigureOut">
              <a:rPr lang="en-IN" smtClean="0"/>
              <a:t>13-06-2025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E00802-2352-4A63-9788-65817A2D1576}" type="slidenum">
              <a:rPr lang="en-IN" smtClean="0"/>
              <a:t>‹#›</a:t>
            </a:fld>
            <a:endParaRPr lang="en-IN"/>
          </a:p>
        </p:txBody>
      </p:sp>
    </p:spTree>
    <p:extLst>
      <p:ext uri="{BB962C8B-B14F-4D97-AF65-F5344CB8AC3E}">
        <p14:creationId xmlns:p14="http://schemas.microsoft.com/office/powerpoint/2010/main" val="19961958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183A0B-5A2C-418A-BF3E-BC7ED3647120}" type="datetimeFigureOut">
              <a:rPr lang="en-IN" smtClean="0"/>
              <a:t>13-06-2025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E00802-2352-4A63-9788-65817A2D157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281229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183A0B-5A2C-418A-BF3E-BC7ED3647120}" type="datetimeFigureOut">
              <a:rPr lang="en-IN" smtClean="0"/>
              <a:t>13-06-2025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E00802-2352-4A63-9788-65817A2D1576}" type="slidenum">
              <a:rPr lang="en-IN" smtClean="0"/>
              <a:t>‹#›</a:t>
            </a:fld>
            <a:endParaRPr lang="en-IN"/>
          </a:p>
        </p:txBody>
      </p:sp>
    </p:spTree>
    <p:extLst>
      <p:ext uri="{BB962C8B-B14F-4D97-AF65-F5344CB8AC3E}">
        <p14:creationId xmlns:p14="http://schemas.microsoft.com/office/powerpoint/2010/main" val="3031003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183A0B-5A2C-418A-BF3E-BC7ED3647120}" type="datetimeFigureOut">
              <a:rPr lang="en-IN" smtClean="0"/>
              <a:t>13-06-2025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E00802-2352-4A63-9788-65817A2D1576}" type="slidenum">
              <a:rPr lang="en-IN" smtClean="0"/>
              <a:t>‹#›</a:t>
            </a:fld>
            <a:endParaRPr lang="en-IN"/>
          </a:p>
        </p:txBody>
      </p:sp>
    </p:spTree>
    <p:extLst>
      <p:ext uri="{BB962C8B-B14F-4D97-AF65-F5344CB8AC3E}">
        <p14:creationId xmlns:p14="http://schemas.microsoft.com/office/powerpoint/2010/main" val="1748386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183A0B-5A2C-418A-BF3E-BC7ED3647120}" type="datetimeFigureOut">
              <a:rPr lang="en-IN" smtClean="0"/>
              <a:t>13-06-2025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E00802-2352-4A63-9788-65817A2D1576}" type="slidenum">
              <a:rPr lang="en-IN" smtClean="0"/>
              <a:t>‹#›</a:t>
            </a:fld>
            <a:endParaRPr lang="en-IN"/>
          </a:p>
        </p:txBody>
      </p:sp>
    </p:spTree>
    <p:extLst>
      <p:ext uri="{BB962C8B-B14F-4D97-AF65-F5344CB8AC3E}">
        <p14:creationId xmlns:p14="http://schemas.microsoft.com/office/powerpoint/2010/main" val="1841505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183A0B-5A2C-418A-BF3E-BC7ED3647120}" type="datetimeFigureOut">
              <a:rPr lang="en-IN" smtClean="0"/>
              <a:t>13-06-2025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E00802-2352-4A63-9788-65817A2D1576}" type="slidenum">
              <a:rPr lang="en-IN" smtClean="0"/>
              <a:t>‹#›</a:t>
            </a:fld>
            <a:endParaRPr lang="en-IN"/>
          </a:p>
        </p:txBody>
      </p:sp>
    </p:spTree>
    <p:extLst>
      <p:ext uri="{BB962C8B-B14F-4D97-AF65-F5344CB8AC3E}">
        <p14:creationId xmlns:p14="http://schemas.microsoft.com/office/powerpoint/2010/main" val="1102480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183A0B-5A2C-418A-BF3E-BC7ED3647120}" type="datetimeFigureOut">
              <a:rPr lang="en-IN" smtClean="0"/>
              <a:t>13-06-2025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E00802-2352-4A63-9788-65817A2D1576}" type="slidenum">
              <a:rPr lang="en-IN" smtClean="0"/>
              <a:t>‹#›</a:t>
            </a:fld>
            <a:endParaRPr lang="en-IN"/>
          </a:p>
        </p:txBody>
      </p:sp>
    </p:spTree>
    <p:extLst>
      <p:ext uri="{BB962C8B-B14F-4D97-AF65-F5344CB8AC3E}">
        <p14:creationId xmlns:p14="http://schemas.microsoft.com/office/powerpoint/2010/main" val="2298790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183A0B-5A2C-418A-BF3E-BC7ED3647120}" type="datetimeFigureOut">
              <a:rPr lang="en-IN" smtClean="0"/>
              <a:t>13-06-2025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E00802-2352-4A63-9788-65817A2D1576}" type="slidenum">
              <a:rPr lang="en-IN" smtClean="0"/>
              <a:t>‹#›</a:t>
            </a:fld>
            <a:endParaRPr lang="en-IN"/>
          </a:p>
        </p:txBody>
      </p:sp>
    </p:spTree>
    <p:extLst>
      <p:ext uri="{BB962C8B-B14F-4D97-AF65-F5344CB8AC3E}">
        <p14:creationId xmlns:p14="http://schemas.microsoft.com/office/powerpoint/2010/main" val="1831631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183A0B-5A2C-418A-BF3E-BC7ED3647120}" type="datetimeFigureOut">
              <a:rPr lang="en-IN" smtClean="0"/>
              <a:t>13-06-2025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6E00802-2352-4A63-9788-65817A2D1576}" type="slidenum">
              <a:rPr lang="en-IN" smtClean="0"/>
              <a:t>‹#›</a:t>
            </a:fld>
            <a:endParaRPr lang="en-IN"/>
          </a:p>
        </p:txBody>
      </p:sp>
    </p:spTree>
    <p:extLst>
      <p:ext uri="{BB962C8B-B14F-4D97-AF65-F5344CB8AC3E}">
        <p14:creationId xmlns:p14="http://schemas.microsoft.com/office/powerpoint/2010/main" val="1781475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183A0B-5A2C-418A-BF3E-BC7ED3647120}" type="datetimeFigureOut">
              <a:rPr lang="en-IN" smtClean="0"/>
              <a:t>13-06-2025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6E00802-2352-4A63-9788-65817A2D1576}" type="slidenum">
              <a:rPr lang="en-IN" smtClean="0"/>
              <a:t>‹#›</a:t>
            </a:fld>
            <a:endParaRPr lang="en-IN"/>
          </a:p>
        </p:txBody>
      </p:sp>
    </p:spTree>
    <p:extLst>
      <p:ext uri="{BB962C8B-B14F-4D97-AF65-F5344CB8AC3E}">
        <p14:creationId xmlns:p14="http://schemas.microsoft.com/office/powerpoint/2010/main" val="3081750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183A0B-5A2C-418A-BF3E-BC7ED3647120}" type="datetimeFigureOut">
              <a:rPr lang="en-IN" smtClean="0"/>
              <a:t>13-06-2025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6E00802-2352-4A63-9788-65817A2D1576}" type="slidenum">
              <a:rPr lang="en-IN" smtClean="0"/>
              <a:t>‹#›</a:t>
            </a:fld>
            <a:endParaRPr lang="en-IN"/>
          </a:p>
        </p:txBody>
      </p:sp>
    </p:spTree>
    <p:extLst>
      <p:ext uri="{BB962C8B-B14F-4D97-AF65-F5344CB8AC3E}">
        <p14:creationId xmlns:p14="http://schemas.microsoft.com/office/powerpoint/2010/main" val="3998945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183A0B-5A2C-418A-BF3E-BC7ED3647120}" type="datetimeFigureOut">
              <a:rPr lang="en-IN" smtClean="0"/>
              <a:t>13-06-2025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E00802-2352-4A63-9788-65817A2D1576}" type="slidenum">
              <a:rPr lang="en-IN" smtClean="0"/>
              <a:t>‹#›</a:t>
            </a:fld>
            <a:endParaRPr lang="en-IN"/>
          </a:p>
        </p:txBody>
      </p:sp>
    </p:spTree>
    <p:extLst>
      <p:ext uri="{BB962C8B-B14F-4D97-AF65-F5344CB8AC3E}">
        <p14:creationId xmlns:p14="http://schemas.microsoft.com/office/powerpoint/2010/main" val="4093355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E00802-2352-4A63-9788-65817A2D1576}" type="slidenum">
              <a:rPr lang="en-IN" smtClean="0"/>
              <a:t>‹#›</a:t>
            </a:fld>
            <a:endParaRPr lang="en-IN"/>
          </a:p>
        </p:txBody>
      </p:sp>
      <p:sp>
        <p:nvSpPr>
          <p:cNvPr id="5" name="Date Placeholder 4"/>
          <p:cNvSpPr>
            <a:spLocks noGrp="1"/>
          </p:cNvSpPr>
          <p:nvPr>
            <p:ph type="dt" sz="half" idx="10"/>
          </p:nvPr>
        </p:nvSpPr>
        <p:spPr/>
        <p:txBody>
          <a:bodyPr/>
          <a:lstStyle/>
          <a:p>
            <a:fld id="{5F183A0B-5A2C-418A-BF3E-BC7ED3647120}" type="datetimeFigureOut">
              <a:rPr lang="en-IN" smtClean="0"/>
              <a:t>13-06-2025</a:t>
            </a:fld>
            <a:endParaRPr lang="en-IN"/>
          </a:p>
        </p:txBody>
      </p:sp>
    </p:spTree>
    <p:extLst>
      <p:ext uri="{BB962C8B-B14F-4D97-AF65-F5344CB8AC3E}">
        <p14:creationId xmlns:p14="http://schemas.microsoft.com/office/powerpoint/2010/main" val="3628028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F183A0B-5A2C-418A-BF3E-BC7ED3647120}" type="datetimeFigureOut">
              <a:rPr lang="en-IN" smtClean="0"/>
              <a:t>13-06-2025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6E00802-2352-4A63-9788-65817A2D1576}" type="slidenum">
              <a:rPr lang="en-IN" smtClean="0"/>
              <a:t>‹#›</a:t>
            </a:fld>
            <a:endParaRPr lang="en-IN"/>
          </a:p>
        </p:txBody>
      </p:sp>
    </p:spTree>
    <p:extLst>
      <p:ext uri="{BB962C8B-B14F-4D97-AF65-F5344CB8AC3E}">
        <p14:creationId xmlns:p14="http://schemas.microsoft.com/office/powerpoint/2010/main" val="3598926697"/>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 id="2147483875" r:id="rId12"/>
    <p:sldLayoutId id="2147483876" r:id="rId13"/>
    <p:sldLayoutId id="2147483877" r:id="rId14"/>
    <p:sldLayoutId id="2147483878" r:id="rId15"/>
    <p:sldLayoutId id="214748387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hyperlink" Target="https://freepngimg.com/svg/148244-phone-call-icon-vector-imag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hyperlink" Target="https://openclipart.org/detail/170577/email-9" TargetMode="External"/><Relationship Id="rId9" Type="http://schemas.openxmlformats.org/officeDocument/2006/relationships/image" Target="../media/image5.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728A6-AECC-EEF3-5912-235B4D7BC6B3}"/>
              </a:ext>
            </a:extLst>
          </p:cNvPr>
          <p:cNvSpPr>
            <a:spLocks noGrp="1"/>
          </p:cNvSpPr>
          <p:nvPr>
            <p:ph type="ctrTitle"/>
          </p:nvPr>
        </p:nvSpPr>
        <p:spPr>
          <a:xfrm>
            <a:off x="1507067" y="1710268"/>
            <a:ext cx="7766936" cy="2340568"/>
          </a:xfrm>
        </p:spPr>
        <p:txBody>
          <a:bodyPr/>
          <a:lstStyle/>
          <a:p>
            <a:r>
              <a:rPr lang="en-IN" sz="4000" b="1" kern="100" dirty="0">
                <a:effectLst/>
                <a:latin typeface="Calibri" panose="020F0502020204030204" pitchFamily="34" charset="0"/>
                <a:ea typeface="Calibri" panose="020F0502020204030204" pitchFamily="34" charset="0"/>
                <a:cs typeface="Calibri" panose="020F0502020204030204" pitchFamily="34" charset="0"/>
              </a:rPr>
              <a:t>SALES STRATEGY ANALYSIS – </a:t>
            </a:r>
            <a:br>
              <a:rPr lang="en-IN" sz="4000" b="1" kern="100" dirty="0">
                <a:effectLst/>
                <a:latin typeface="Calibri" panose="020F0502020204030204" pitchFamily="34" charset="0"/>
                <a:ea typeface="Calibri" panose="020F0502020204030204" pitchFamily="34" charset="0"/>
                <a:cs typeface="Calibri" panose="020F0502020204030204" pitchFamily="34" charset="0"/>
              </a:rPr>
            </a:br>
            <a:r>
              <a:rPr lang="en-IN" sz="4000" b="1" kern="100" dirty="0">
                <a:effectLst/>
                <a:latin typeface="Calibri" panose="020F0502020204030204" pitchFamily="34" charset="0"/>
                <a:ea typeface="Calibri" panose="020F0502020204030204" pitchFamily="34" charset="0"/>
                <a:cs typeface="Calibri" panose="020F0502020204030204" pitchFamily="34" charset="0"/>
              </a:rPr>
              <a:t>NEW PRODUCT LAUNCH</a:t>
            </a:r>
            <a:br>
              <a:rPr lang="en-IN" sz="1800" kern="100" dirty="0">
                <a:effectLst/>
                <a:latin typeface="Calibri" panose="020F0502020204030204" pitchFamily="34" charset="0"/>
                <a:ea typeface="Calibri" panose="020F0502020204030204" pitchFamily="34" charset="0"/>
                <a:cs typeface="Calibri" panose="020F0502020204030204" pitchFamily="34" charset="0"/>
              </a:rPr>
            </a:b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BF8C57BA-E1C5-A734-2DAA-7FE5B752A129}"/>
              </a:ext>
            </a:extLst>
          </p:cNvPr>
          <p:cNvSpPr>
            <a:spLocks noGrp="1"/>
          </p:cNvSpPr>
          <p:nvPr>
            <p:ph type="subTitle" idx="1"/>
          </p:nvPr>
        </p:nvSpPr>
        <p:spPr/>
        <p:txBody>
          <a:bodyPr/>
          <a:lstStyle/>
          <a:p>
            <a:pPr algn="r"/>
            <a:r>
              <a:rPr lang="en-IN" dirty="0">
                <a:latin typeface="Calibri" panose="020F0502020204030204" pitchFamily="34" charset="0"/>
                <a:ea typeface="Calibri" panose="020F0502020204030204" pitchFamily="34" charset="0"/>
                <a:cs typeface="Calibri" panose="020F0502020204030204" pitchFamily="34" charset="0"/>
              </a:rPr>
              <a:t>Rekha K Raj</a:t>
            </a:r>
            <a:br>
              <a:rPr lang="en-IN" dirty="0">
                <a:latin typeface="Calibri" panose="020F0502020204030204" pitchFamily="34" charset="0"/>
                <a:ea typeface="Calibri" panose="020F0502020204030204" pitchFamily="34" charset="0"/>
                <a:cs typeface="Calibri" panose="020F0502020204030204" pitchFamily="34" charset="0"/>
              </a:rPr>
            </a:br>
            <a:r>
              <a:rPr lang="en-IN" dirty="0">
                <a:latin typeface="Calibri" panose="020F0502020204030204" pitchFamily="34" charset="0"/>
                <a:ea typeface="Calibri" panose="020F0502020204030204" pitchFamily="34" charset="0"/>
                <a:cs typeface="Calibri" panose="020F0502020204030204" pitchFamily="34" charset="0"/>
              </a:rPr>
              <a:t>IITM, BDM</a:t>
            </a:r>
            <a:br>
              <a:rPr lang="en-IN" dirty="0">
                <a:latin typeface="Calibri" panose="020F0502020204030204" pitchFamily="34" charset="0"/>
                <a:ea typeface="Calibri" panose="020F0502020204030204" pitchFamily="34" charset="0"/>
                <a:cs typeface="Calibri" panose="020F0502020204030204" pitchFamily="34" charset="0"/>
              </a:rPr>
            </a:b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80523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95796-6B8C-0249-D284-3894B714A10D}"/>
              </a:ext>
            </a:extLst>
          </p:cNvPr>
          <p:cNvSpPr>
            <a:spLocks noGrp="1"/>
          </p:cNvSpPr>
          <p:nvPr>
            <p:ph type="title"/>
          </p:nvPr>
        </p:nvSpPr>
        <p:spPr>
          <a:xfrm>
            <a:off x="677334" y="609600"/>
            <a:ext cx="8596668" cy="870409"/>
          </a:xfrm>
        </p:spPr>
        <p:txBody>
          <a:bodyPr>
            <a:noAutofit/>
          </a:bodyPr>
          <a:lstStyle/>
          <a:p>
            <a:r>
              <a:rPr lang="en-IN" sz="2400" dirty="0">
                <a:latin typeface="Calibri" panose="020F0502020204030204" pitchFamily="34" charset="0"/>
                <a:ea typeface="Calibri" panose="020F0502020204030204" pitchFamily="34" charset="0"/>
                <a:cs typeface="Calibri" panose="020F0502020204030204" pitchFamily="34" charset="0"/>
              </a:rPr>
              <a:t>Combination of Email and Call method has the highest Average Order Value (AOV) in each week over six week period</a:t>
            </a:r>
          </a:p>
        </p:txBody>
      </p:sp>
      <p:sp>
        <p:nvSpPr>
          <p:cNvPr id="3" name="Content Placeholder 2">
            <a:extLst>
              <a:ext uri="{FF2B5EF4-FFF2-40B4-BE49-F238E27FC236}">
                <a16:creationId xmlns:a16="http://schemas.microsoft.com/office/drawing/2014/main" id="{AF2EB720-85FF-7589-579F-1CEBB38A9290}"/>
              </a:ext>
            </a:extLst>
          </p:cNvPr>
          <p:cNvSpPr>
            <a:spLocks noGrp="1"/>
          </p:cNvSpPr>
          <p:nvPr>
            <p:ph idx="1"/>
          </p:nvPr>
        </p:nvSpPr>
        <p:spPr>
          <a:xfrm>
            <a:off x="677334" y="1480008"/>
            <a:ext cx="8596668" cy="4768391"/>
          </a:xfrm>
        </p:spPr>
        <p:txBody>
          <a:bodyPr/>
          <a:lstStyle/>
          <a:p>
            <a:r>
              <a:rPr lang="en-IN" dirty="0">
                <a:latin typeface="Calibri" panose="020F0502020204030204" pitchFamily="34" charset="0"/>
                <a:ea typeface="Calibri" panose="020F0502020204030204" pitchFamily="34" charset="0"/>
                <a:cs typeface="Calibri" panose="020F0502020204030204" pitchFamily="34" charset="0"/>
              </a:rPr>
              <a:t>Average revenue per order over the six week period</a:t>
            </a:r>
            <a:r>
              <a:rPr lang="en-IN" sz="1600" dirty="0">
                <a:latin typeface="Calibri" panose="020F0502020204030204" pitchFamily="34" charset="0"/>
                <a:ea typeface="Calibri" panose="020F0502020204030204" pitchFamily="34" charset="0"/>
                <a:cs typeface="Calibri" panose="020F0502020204030204" pitchFamily="34" charset="0"/>
              </a:rPr>
              <a:t>:</a:t>
            </a:r>
          </a:p>
          <a:p>
            <a:pPr lvl="1"/>
            <a:r>
              <a:rPr lang="en-US" dirty="0">
                <a:latin typeface="Calibri" panose="020F0502020204030204" pitchFamily="34" charset="0"/>
                <a:ea typeface="Calibri" panose="020F0502020204030204" pitchFamily="34" charset="0"/>
                <a:cs typeface="Calibri" panose="020F0502020204030204" pitchFamily="34" charset="0"/>
              </a:rPr>
              <a:t>The email and call combination achieved the highest average order value (AOV), reaching $220 by the end of week 6.</a:t>
            </a:r>
          </a:p>
          <a:p>
            <a:pPr lvl="1"/>
            <a:r>
              <a:rPr lang="en-US" dirty="0">
                <a:latin typeface="Calibri" panose="020F0502020204030204" pitchFamily="34" charset="0"/>
                <a:ea typeface="Calibri" panose="020F0502020204030204" pitchFamily="34" charset="0"/>
                <a:cs typeface="Calibri" panose="020F0502020204030204" pitchFamily="34" charset="0"/>
              </a:rPr>
              <a:t> The AOV for the email method rose from $88 to $128 over six weeks, while the call method recorded the lowest AOV among the three approaches</a:t>
            </a:r>
            <a:r>
              <a:rPr lang="en-IN" dirty="0">
                <a:latin typeface="Calibri" panose="020F0502020204030204" pitchFamily="34" charset="0"/>
                <a:ea typeface="Calibri" panose="020F0502020204030204" pitchFamily="34" charset="0"/>
                <a:cs typeface="Calibri" panose="020F0502020204030204" pitchFamily="34" charset="0"/>
              </a:rPr>
              <a:t>. </a:t>
            </a:r>
          </a:p>
          <a:p>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F01FEB18-016A-5A75-D2C3-248EAA046DF1}"/>
              </a:ext>
            </a:extLst>
          </p:cNvPr>
          <p:cNvPicPr>
            <a:picLocks noChangeAspect="1"/>
          </p:cNvPicPr>
          <p:nvPr/>
        </p:nvPicPr>
        <p:blipFill>
          <a:blip r:embed="rId2"/>
          <a:stretch>
            <a:fillRect/>
          </a:stretch>
        </p:blipFill>
        <p:spPr>
          <a:xfrm>
            <a:off x="1331981" y="3117915"/>
            <a:ext cx="7287374" cy="4025245"/>
          </a:xfrm>
          <a:prstGeom prst="rect">
            <a:avLst/>
          </a:prstGeom>
        </p:spPr>
      </p:pic>
    </p:spTree>
    <p:extLst>
      <p:ext uri="{BB962C8B-B14F-4D97-AF65-F5344CB8AC3E}">
        <p14:creationId xmlns:p14="http://schemas.microsoft.com/office/powerpoint/2010/main" val="2768904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D0738-768A-35C2-8EE9-CF1F9473E6E6}"/>
              </a:ext>
            </a:extLst>
          </p:cNvPr>
          <p:cNvSpPr>
            <a:spLocks noGrp="1"/>
          </p:cNvSpPr>
          <p:nvPr>
            <p:ph type="title"/>
          </p:nvPr>
        </p:nvSpPr>
        <p:spPr>
          <a:xfrm>
            <a:off x="677334" y="609600"/>
            <a:ext cx="8596668" cy="719579"/>
          </a:xfrm>
        </p:spPr>
        <p:txBody>
          <a:bodyPr>
            <a:noAutofit/>
          </a:bodyPr>
          <a:lstStyle/>
          <a:p>
            <a:r>
              <a:rPr lang="en-US" sz="2200" dirty="0">
                <a:latin typeface="Calibri" panose="020F0502020204030204" pitchFamily="34" charset="0"/>
                <a:ea typeface="Calibri" panose="020F0502020204030204" pitchFamily="34" charset="0"/>
                <a:cs typeface="Calibri" panose="020F0502020204030204" pitchFamily="34" charset="0"/>
              </a:rPr>
              <a:t>The median number of products sold is highest through Email and Call combination compared to other methods</a:t>
            </a:r>
            <a:endParaRPr lang="en-IN" sz="2200"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98EB1761-B703-BD6C-2FAF-7B1C719B5B16}"/>
              </a:ext>
            </a:extLst>
          </p:cNvPr>
          <p:cNvSpPr>
            <a:spLocks noGrp="1"/>
          </p:cNvSpPr>
          <p:nvPr>
            <p:ph idx="1"/>
          </p:nvPr>
        </p:nvSpPr>
        <p:spPr>
          <a:xfrm>
            <a:off x="677334" y="1387535"/>
            <a:ext cx="8596668" cy="5286642"/>
          </a:xfrm>
        </p:spPr>
        <p:txBody>
          <a:bodyPr/>
          <a:lstStyle/>
          <a:p>
            <a:r>
              <a:rPr lang="en-US" b="0" i="0" dirty="0">
                <a:effectLst/>
                <a:latin typeface="Calibri" panose="020F0502020204030204" pitchFamily="34" charset="0"/>
                <a:ea typeface="Calibri" panose="020F0502020204030204" pitchFamily="34" charset="0"/>
                <a:cs typeface="Calibri" panose="020F0502020204030204" pitchFamily="34" charset="0"/>
              </a:rPr>
              <a:t>Spread of the number of products sold for each sales method</a:t>
            </a:r>
          </a:p>
          <a:p>
            <a:pPr lvl="1"/>
            <a:r>
              <a:rPr lang="en-US" dirty="0">
                <a:latin typeface="Calibri" panose="020F0502020204030204" pitchFamily="34" charset="0"/>
                <a:ea typeface="Calibri" panose="020F0502020204030204" pitchFamily="34" charset="0"/>
                <a:cs typeface="Calibri" panose="020F0502020204030204" pitchFamily="34" charset="0"/>
              </a:rPr>
              <a:t>The combined email and call approach yields the highest median number of products sold. Meanwhile, the median number of products sold using email alone is equal to that of the call-only method</a:t>
            </a:r>
            <a:endParaRPr lang="en-US" b="0" i="0" dirty="0">
              <a:effectLst/>
              <a:latin typeface="Calibri" panose="020F0502020204030204" pitchFamily="34" charset="0"/>
              <a:ea typeface="Calibri" panose="020F0502020204030204" pitchFamily="34" charset="0"/>
              <a:cs typeface="Calibri" panose="020F0502020204030204" pitchFamily="34" charset="0"/>
            </a:endParaRPr>
          </a:p>
          <a:p>
            <a:pPr lvl="1"/>
            <a:endParaRPr lang="en-US" b="0" i="0" dirty="0">
              <a:effectLst/>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E8369468-8E36-C5E5-9693-D06F1000F8BC}"/>
              </a:ext>
            </a:extLst>
          </p:cNvPr>
          <p:cNvPicPr>
            <a:picLocks noChangeAspect="1"/>
          </p:cNvPicPr>
          <p:nvPr/>
        </p:nvPicPr>
        <p:blipFill>
          <a:blip r:embed="rId2"/>
          <a:stretch>
            <a:fillRect/>
          </a:stretch>
        </p:blipFill>
        <p:spPr>
          <a:xfrm>
            <a:off x="967830" y="4149586"/>
            <a:ext cx="7252343" cy="2708413"/>
          </a:xfrm>
          <a:prstGeom prst="rect">
            <a:avLst/>
          </a:prstGeom>
        </p:spPr>
      </p:pic>
      <p:graphicFrame>
        <p:nvGraphicFramePr>
          <p:cNvPr id="6" name="Table 5">
            <a:extLst>
              <a:ext uri="{FF2B5EF4-FFF2-40B4-BE49-F238E27FC236}">
                <a16:creationId xmlns:a16="http://schemas.microsoft.com/office/drawing/2014/main" id="{43A88F14-0C6B-554E-3C21-A41FE9760D1C}"/>
              </a:ext>
            </a:extLst>
          </p:cNvPr>
          <p:cNvGraphicFramePr>
            <a:graphicFrameLocks noGrp="1"/>
          </p:cNvGraphicFramePr>
          <p:nvPr>
            <p:extLst>
              <p:ext uri="{D42A27DB-BD31-4B8C-83A1-F6EECF244321}">
                <p14:modId xmlns:p14="http://schemas.microsoft.com/office/powerpoint/2010/main" val="2151968613"/>
              </p:ext>
            </p:extLst>
          </p:nvPr>
        </p:nvGraphicFramePr>
        <p:xfrm>
          <a:off x="1527142" y="2767666"/>
          <a:ext cx="6523349" cy="1263190"/>
        </p:xfrm>
        <a:graphic>
          <a:graphicData uri="http://schemas.openxmlformats.org/drawingml/2006/table">
            <a:tbl>
              <a:tblPr firstRow="1" firstCol="1" bandRow="1">
                <a:tableStyleId>{5C22544A-7EE6-4342-B048-85BDC9FD1C3A}</a:tableStyleId>
              </a:tblPr>
              <a:tblGrid>
                <a:gridCol w="1125089">
                  <a:extLst>
                    <a:ext uri="{9D8B030D-6E8A-4147-A177-3AD203B41FA5}">
                      <a16:colId xmlns:a16="http://schemas.microsoft.com/office/drawing/2014/main" val="4290555132"/>
                    </a:ext>
                  </a:extLst>
                </a:gridCol>
                <a:gridCol w="738725">
                  <a:extLst>
                    <a:ext uri="{9D8B030D-6E8A-4147-A177-3AD203B41FA5}">
                      <a16:colId xmlns:a16="http://schemas.microsoft.com/office/drawing/2014/main" val="3887871685"/>
                    </a:ext>
                  </a:extLst>
                </a:gridCol>
                <a:gridCol w="931907">
                  <a:extLst>
                    <a:ext uri="{9D8B030D-6E8A-4147-A177-3AD203B41FA5}">
                      <a16:colId xmlns:a16="http://schemas.microsoft.com/office/drawing/2014/main" val="1955707528"/>
                    </a:ext>
                  </a:extLst>
                </a:gridCol>
                <a:gridCol w="931907">
                  <a:extLst>
                    <a:ext uri="{9D8B030D-6E8A-4147-A177-3AD203B41FA5}">
                      <a16:colId xmlns:a16="http://schemas.microsoft.com/office/drawing/2014/main" val="2118553630"/>
                    </a:ext>
                  </a:extLst>
                </a:gridCol>
                <a:gridCol w="1023482">
                  <a:extLst>
                    <a:ext uri="{9D8B030D-6E8A-4147-A177-3AD203B41FA5}">
                      <a16:colId xmlns:a16="http://schemas.microsoft.com/office/drawing/2014/main" val="1058312977"/>
                    </a:ext>
                  </a:extLst>
                </a:gridCol>
                <a:gridCol w="840332">
                  <a:extLst>
                    <a:ext uri="{9D8B030D-6E8A-4147-A177-3AD203B41FA5}">
                      <a16:colId xmlns:a16="http://schemas.microsoft.com/office/drawing/2014/main" val="1671246942"/>
                    </a:ext>
                  </a:extLst>
                </a:gridCol>
                <a:gridCol w="931907">
                  <a:extLst>
                    <a:ext uri="{9D8B030D-6E8A-4147-A177-3AD203B41FA5}">
                      <a16:colId xmlns:a16="http://schemas.microsoft.com/office/drawing/2014/main" val="1916531694"/>
                    </a:ext>
                  </a:extLst>
                </a:gridCol>
              </a:tblGrid>
              <a:tr h="429673">
                <a:tc>
                  <a:txBody>
                    <a:bodyPr/>
                    <a:lstStyle/>
                    <a:p>
                      <a:pPr>
                        <a:lnSpc>
                          <a:spcPct val="150000"/>
                        </a:lnSpc>
                        <a:spcAft>
                          <a:spcPts val="800"/>
                        </a:spcAft>
                        <a:buNone/>
                      </a:pPr>
                      <a:r>
                        <a:rPr lang="en-IN" sz="1200" kern="100" dirty="0">
                          <a:effectLst/>
                        </a:rPr>
                        <a:t>Sales Method</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buNone/>
                      </a:pPr>
                      <a:r>
                        <a:rPr lang="en-IN" sz="1200" kern="100" dirty="0">
                          <a:effectLst/>
                        </a:rPr>
                        <a:t>count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buNone/>
                      </a:pPr>
                      <a:r>
                        <a:rPr lang="en-IN" sz="1200" kern="100" dirty="0">
                          <a:effectLst/>
                        </a:rPr>
                        <a:t>min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buNone/>
                      </a:pPr>
                      <a:r>
                        <a:rPr lang="en-IN" sz="1200" kern="100" dirty="0">
                          <a:effectLst/>
                        </a:rPr>
                        <a:t>25%</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buNone/>
                      </a:pPr>
                      <a:r>
                        <a:rPr lang="en-IN" sz="1200" kern="100" dirty="0">
                          <a:effectLst/>
                        </a:rPr>
                        <a:t>50%</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(median)</a:t>
                      </a:r>
                      <a:endParaRPr lang="en-IN" sz="1200" kern="100" dirty="0">
                        <a:effectLst/>
                      </a:endParaRPr>
                    </a:p>
                  </a:txBody>
                  <a:tcPr marL="68580" marR="68580" marT="0" marB="0"/>
                </a:tc>
                <a:tc>
                  <a:txBody>
                    <a:bodyPr/>
                    <a:lstStyle/>
                    <a:p>
                      <a:pPr algn="ctr">
                        <a:lnSpc>
                          <a:spcPct val="150000"/>
                        </a:lnSpc>
                        <a:spcAft>
                          <a:spcPts val="800"/>
                        </a:spcAft>
                        <a:buNone/>
                      </a:pPr>
                      <a:r>
                        <a:rPr lang="en-IN" sz="1200" kern="100" dirty="0">
                          <a:effectLst/>
                        </a:rPr>
                        <a:t>75%</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buNone/>
                      </a:pPr>
                      <a:r>
                        <a:rPr lang="en-IN" sz="1200" kern="100" dirty="0">
                          <a:effectLst/>
                        </a:rPr>
                        <a:t>max</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22296173"/>
                  </a:ext>
                </a:extLst>
              </a:tr>
              <a:tr h="277839">
                <a:tc>
                  <a:txBody>
                    <a:bodyPr/>
                    <a:lstStyle/>
                    <a:p>
                      <a:pPr>
                        <a:lnSpc>
                          <a:spcPct val="150000"/>
                        </a:lnSpc>
                        <a:spcAft>
                          <a:spcPts val="800"/>
                        </a:spcAft>
                        <a:buNone/>
                      </a:pPr>
                      <a:r>
                        <a:rPr lang="en-IN" sz="1200" kern="100">
                          <a:effectLst/>
                        </a:rPr>
                        <a:t>Call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buNone/>
                      </a:pPr>
                      <a:r>
                        <a:rPr lang="en-IN" sz="1200" kern="100" dirty="0">
                          <a:effectLst/>
                        </a:rPr>
                        <a:t>4962</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buNone/>
                      </a:pPr>
                      <a:r>
                        <a:rPr lang="en-IN" sz="1200" kern="100" dirty="0">
                          <a:effectLst/>
                        </a:rPr>
                        <a:t>7</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buNone/>
                      </a:pPr>
                      <a:r>
                        <a:rPr lang="en-IN" sz="1200" kern="100">
                          <a:effectLst/>
                        </a:rPr>
                        <a:t>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buNone/>
                      </a:pPr>
                      <a:r>
                        <a:rPr lang="en-IN" sz="1200" kern="100" dirty="0">
                          <a:effectLst/>
                        </a:rPr>
                        <a:t>10</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buNone/>
                      </a:pPr>
                      <a:r>
                        <a:rPr lang="en-IN" sz="1200" kern="100" dirty="0">
                          <a:effectLst/>
                        </a:rPr>
                        <a:t>11</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buNone/>
                      </a:pPr>
                      <a:r>
                        <a:rPr lang="en-IN" sz="1200" kern="100">
                          <a:effectLst/>
                        </a:rPr>
                        <a:t>14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96146363"/>
                  </a:ext>
                </a:extLst>
              </a:tr>
              <a:tr h="277839">
                <a:tc>
                  <a:txBody>
                    <a:bodyPr/>
                    <a:lstStyle/>
                    <a:p>
                      <a:pPr>
                        <a:lnSpc>
                          <a:spcPct val="150000"/>
                        </a:lnSpc>
                        <a:spcAft>
                          <a:spcPts val="800"/>
                        </a:spcAft>
                        <a:buNone/>
                      </a:pPr>
                      <a:r>
                        <a:rPr lang="en-IN" sz="1200" kern="100">
                          <a:effectLst/>
                        </a:rPr>
                        <a:t>Email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buNone/>
                      </a:pPr>
                      <a:r>
                        <a:rPr lang="en-IN" sz="1200" kern="100" dirty="0">
                          <a:effectLst/>
                        </a:rPr>
                        <a:t>7466</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buNone/>
                      </a:pPr>
                      <a:r>
                        <a:rPr lang="en-IN" sz="1200" kern="100">
                          <a:effectLst/>
                        </a:rPr>
                        <a:t>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buNone/>
                      </a:pPr>
                      <a:r>
                        <a:rPr lang="en-IN" sz="1200" kern="100" dirty="0">
                          <a:effectLst/>
                        </a:rPr>
                        <a:t>9</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buNone/>
                      </a:pPr>
                      <a:r>
                        <a:rPr lang="en-IN" sz="1200" kern="100">
                          <a:effectLst/>
                        </a:rPr>
                        <a:t>10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buNone/>
                      </a:pPr>
                      <a:r>
                        <a:rPr lang="en-IN" sz="1200" kern="100" dirty="0">
                          <a:effectLst/>
                        </a:rPr>
                        <a:t>11</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buNone/>
                      </a:pPr>
                      <a:r>
                        <a:rPr lang="en-IN" sz="1200" kern="100" dirty="0">
                          <a:effectLst/>
                        </a:rPr>
                        <a:t>15</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8155751"/>
                  </a:ext>
                </a:extLst>
              </a:tr>
              <a:tr h="277839">
                <a:tc>
                  <a:txBody>
                    <a:bodyPr/>
                    <a:lstStyle/>
                    <a:p>
                      <a:pPr>
                        <a:lnSpc>
                          <a:spcPct val="150000"/>
                        </a:lnSpc>
                        <a:spcAft>
                          <a:spcPts val="800"/>
                        </a:spcAft>
                        <a:buNone/>
                      </a:pPr>
                      <a:r>
                        <a:rPr lang="en-IN" sz="1200" kern="100">
                          <a:effectLst/>
                        </a:rPr>
                        <a:t>Email + Call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buNone/>
                      </a:pPr>
                      <a:r>
                        <a:rPr lang="en-IN" sz="1200" kern="100" dirty="0">
                          <a:effectLst/>
                        </a:rPr>
                        <a:t>2572</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buNone/>
                      </a:pPr>
                      <a:r>
                        <a:rPr lang="en-IN" sz="1200" kern="100">
                          <a:effectLst/>
                        </a:rPr>
                        <a:t>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buNone/>
                      </a:pPr>
                      <a:r>
                        <a:rPr lang="en-IN" sz="1200" kern="100">
                          <a:effectLst/>
                        </a:rPr>
                        <a:t>10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buNone/>
                      </a:pPr>
                      <a:r>
                        <a:rPr lang="en-IN" sz="1200" kern="100">
                          <a:effectLst/>
                        </a:rPr>
                        <a:t>12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buNone/>
                      </a:pPr>
                      <a:r>
                        <a:rPr lang="en-IN" sz="1200" kern="100">
                          <a:effectLst/>
                        </a:rPr>
                        <a:t>13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buNone/>
                      </a:pPr>
                      <a:r>
                        <a:rPr lang="en-IN" sz="1200" kern="100" dirty="0">
                          <a:effectLst/>
                        </a:rPr>
                        <a:t>16</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46792057"/>
                  </a:ext>
                </a:extLst>
              </a:tr>
            </a:tbl>
          </a:graphicData>
        </a:graphic>
      </p:graphicFrame>
    </p:spTree>
    <p:extLst>
      <p:ext uri="{BB962C8B-B14F-4D97-AF65-F5344CB8AC3E}">
        <p14:creationId xmlns:p14="http://schemas.microsoft.com/office/powerpoint/2010/main" val="325828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46442-832C-BA97-61E8-A36FE19F22BD}"/>
              </a:ext>
            </a:extLst>
          </p:cNvPr>
          <p:cNvSpPr>
            <a:spLocks noGrp="1"/>
          </p:cNvSpPr>
          <p:nvPr>
            <p:ph type="ctrTitle"/>
          </p:nvPr>
        </p:nvSpPr>
        <p:spPr>
          <a:xfrm>
            <a:off x="1507067" y="2404534"/>
            <a:ext cx="7766936" cy="1096899"/>
          </a:xfrm>
        </p:spPr>
        <p:txBody>
          <a:bodyPr/>
          <a:lstStyle/>
          <a:p>
            <a:pPr algn="ctr"/>
            <a:r>
              <a:rPr lang="en-IN" sz="4000" dirty="0"/>
              <a:t>BUSINESS METRICS</a:t>
            </a:r>
          </a:p>
        </p:txBody>
      </p:sp>
    </p:spTree>
    <p:extLst>
      <p:ext uri="{BB962C8B-B14F-4D97-AF65-F5344CB8AC3E}">
        <p14:creationId xmlns:p14="http://schemas.microsoft.com/office/powerpoint/2010/main" val="3259503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CF39C-085E-783E-CDD9-5B4ED892D08E}"/>
              </a:ext>
            </a:extLst>
          </p:cNvPr>
          <p:cNvSpPr>
            <a:spLocks noGrp="1"/>
          </p:cNvSpPr>
          <p:nvPr>
            <p:ph type="title"/>
          </p:nvPr>
        </p:nvSpPr>
        <p:spPr>
          <a:xfrm>
            <a:off x="677334" y="609600"/>
            <a:ext cx="8596668" cy="475622"/>
          </a:xfrm>
        </p:spPr>
        <p:txBody>
          <a:bodyPr>
            <a:normAutofit fontScale="90000"/>
          </a:bodyPr>
          <a:lstStyle/>
          <a:p>
            <a:pPr algn="ctr"/>
            <a:r>
              <a:rPr lang="en-IN" sz="2800" dirty="0">
                <a:latin typeface="Calibri" panose="020F0502020204030204" pitchFamily="34" charset="0"/>
                <a:ea typeface="Calibri" panose="020F0502020204030204" pitchFamily="34" charset="0"/>
                <a:cs typeface="Calibri" panose="020F0502020204030204" pitchFamily="34" charset="0"/>
              </a:rPr>
              <a:t>BUSINESS METRICS</a:t>
            </a:r>
          </a:p>
        </p:txBody>
      </p:sp>
      <p:sp>
        <p:nvSpPr>
          <p:cNvPr id="3" name="Content Placeholder 2">
            <a:extLst>
              <a:ext uri="{FF2B5EF4-FFF2-40B4-BE49-F238E27FC236}">
                <a16:creationId xmlns:a16="http://schemas.microsoft.com/office/drawing/2014/main" id="{842A70CD-4D40-0CA5-2CFE-87CCE5D5955A}"/>
              </a:ext>
            </a:extLst>
          </p:cNvPr>
          <p:cNvSpPr>
            <a:spLocks noGrp="1"/>
          </p:cNvSpPr>
          <p:nvPr>
            <p:ph idx="1"/>
          </p:nvPr>
        </p:nvSpPr>
        <p:spPr>
          <a:xfrm>
            <a:off x="677334" y="1187776"/>
            <a:ext cx="8596668" cy="5060623"/>
          </a:xfrm>
        </p:spPr>
        <p:txBody>
          <a:bodyPr>
            <a:normAutofit/>
          </a:bodyPr>
          <a:lstStyle/>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Monitoring the following metrics allows the sales team to gain insights into both financial performance (revenue-related) and customer behavior (order-related), enabling data-driven decision-making and strategy refinement.</a:t>
            </a:r>
            <a:endParaRPr lang="en-IN" sz="16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
            </a:pPr>
            <a:r>
              <a:rPr lang="en-IN" sz="1600" b="1" dirty="0">
                <a:latin typeface="Calibri" panose="020F0502020204030204" pitchFamily="34" charset="0"/>
                <a:ea typeface="Calibri" panose="020F0502020204030204" pitchFamily="34" charset="0"/>
                <a:cs typeface="Calibri" panose="020F0502020204030204" pitchFamily="34" charset="0"/>
              </a:rPr>
              <a:t>Average Order Value(AOV) : </a:t>
            </a:r>
            <a:r>
              <a:rPr lang="en-IN" sz="1600" dirty="0">
                <a:latin typeface="Calibri" panose="020F0502020204030204" pitchFamily="34" charset="0"/>
                <a:ea typeface="Calibri" panose="020F0502020204030204" pitchFamily="34" charset="0"/>
                <a:cs typeface="Calibri" panose="020F0502020204030204" pitchFamily="34" charset="0"/>
              </a:rPr>
              <a:t>The</a:t>
            </a:r>
            <a:r>
              <a:rPr lang="en-IN" sz="1600" b="1" dirty="0">
                <a:latin typeface="Calibri" panose="020F0502020204030204" pitchFamily="34" charset="0"/>
                <a:ea typeface="Calibri" panose="020F0502020204030204" pitchFamily="34" charset="0"/>
                <a:cs typeface="Calibri" panose="020F0502020204030204" pitchFamily="34" charset="0"/>
              </a:rPr>
              <a:t> </a:t>
            </a:r>
            <a:r>
              <a:rPr lang="en-US" sz="1600" dirty="0">
                <a:latin typeface="Calibri" panose="020F0502020204030204" pitchFamily="34" charset="0"/>
                <a:ea typeface="Calibri" panose="020F0502020204030204" pitchFamily="34" charset="0"/>
                <a:cs typeface="Calibri" panose="020F0502020204030204" pitchFamily="34" charset="0"/>
              </a:rPr>
              <a:t>key metric that measures the average amount spent per order. Monitoring Average Order Value (AOV) is essential for understanding customer purchasing behavior, as it indicates whether customers are spending more per transaction on average.</a:t>
            </a:r>
          </a:p>
          <a:p>
            <a:pPr>
              <a:buFont typeface="Wingdings" panose="05000000000000000000" pitchFamily="2" charset="2"/>
              <a:buChar char="§"/>
            </a:pPr>
            <a:r>
              <a:rPr lang="en-IN" sz="1600" b="1" dirty="0">
                <a:latin typeface="Calibri" panose="020F0502020204030204" pitchFamily="34" charset="0"/>
                <a:ea typeface="Calibri" panose="020F0502020204030204" pitchFamily="34" charset="0"/>
                <a:cs typeface="Calibri" panose="020F0502020204030204" pitchFamily="34" charset="0"/>
              </a:rPr>
              <a:t>Average Basket Size (ABS): </a:t>
            </a:r>
            <a:r>
              <a:rPr lang="en-US" sz="1600" dirty="0">
                <a:latin typeface="Calibri" panose="020F0502020204030204" pitchFamily="34" charset="0"/>
                <a:ea typeface="Calibri" panose="020F0502020204030204" pitchFamily="34" charset="0"/>
                <a:cs typeface="Calibri" panose="020F0502020204030204" pitchFamily="34" charset="0"/>
              </a:rPr>
              <a:t>ABS refers to the average number of items a customer purchases per transaction. It indicates customer buying habits and is useful for tracking performance of sales channels.</a:t>
            </a:r>
          </a:p>
          <a:p>
            <a:pPr>
              <a:buFont typeface="Wingdings" panose="05000000000000000000" pitchFamily="2" charset="2"/>
              <a:buChar char="§"/>
            </a:pPr>
            <a:r>
              <a:rPr lang="en-US" sz="1600" b="1" dirty="0">
                <a:latin typeface="Calibri" panose="020F0502020204030204" pitchFamily="34" charset="0"/>
                <a:ea typeface="Calibri" panose="020F0502020204030204" pitchFamily="34" charset="0"/>
                <a:cs typeface="Calibri" panose="020F0502020204030204" pitchFamily="34" charset="0"/>
              </a:rPr>
              <a:t>Total products sold: </a:t>
            </a:r>
            <a:r>
              <a:rPr lang="en-US" sz="1600" dirty="0">
                <a:latin typeface="Calibri" panose="020F0502020204030204" pitchFamily="34" charset="0"/>
                <a:ea typeface="Calibri" panose="020F0502020204030204" pitchFamily="34" charset="0"/>
                <a:cs typeface="Calibri" panose="020F0502020204030204" pitchFamily="34" charset="0"/>
              </a:rPr>
              <a:t>Total products sold measures the cumulative number of products sold over a specific period. This can help identify trends in sales volume as well as shifts in demand for particular products or categories.</a:t>
            </a:r>
          </a:p>
          <a:p>
            <a:pPr marL="685800" lvl="1">
              <a:buFont typeface="Wingdings" panose="05000000000000000000" pitchFamily="2" charset="2"/>
              <a:buChar char="§"/>
            </a:pPr>
            <a:endParaRPr lang="en-US"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5" name="Table 4">
            <a:extLst>
              <a:ext uri="{FF2B5EF4-FFF2-40B4-BE49-F238E27FC236}">
                <a16:creationId xmlns:a16="http://schemas.microsoft.com/office/drawing/2014/main" id="{3386759C-13B2-F795-72CF-FF116961ACF6}"/>
              </a:ext>
            </a:extLst>
          </p:cNvPr>
          <p:cNvGraphicFramePr>
            <a:graphicFrameLocks noGrp="1"/>
          </p:cNvGraphicFramePr>
          <p:nvPr>
            <p:extLst>
              <p:ext uri="{D42A27DB-BD31-4B8C-83A1-F6EECF244321}">
                <p14:modId xmlns:p14="http://schemas.microsoft.com/office/powerpoint/2010/main" val="3926017867"/>
              </p:ext>
            </p:extLst>
          </p:nvPr>
        </p:nvGraphicFramePr>
        <p:xfrm>
          <a:off x="1693797" y="4780852"/>
          <a:ext cx="5847646" cy="1390994"/>
        </p:xfrm>
        <a:graphic>
          <a:graphicData uri="http://schemas.openxmlformats.org/drawingml/2006/table">
            <a:tbl>
              <a:tblPr firstRow="1" firstCol="1" bandRow="1">
                <a:tableStyleId>{5C22544A-7EE6-4342-B048-85BDC9FD1C3A}</a:tableStyleId>
              </a:tblPr>
              <a:tblGrid>
                <a:gridCol w="1461709">
                  <a:extLst>
                    <a:ext uri="{9D8B030D-6E8A-4147-A177-3AD203B41FA5}">
                      <a16:colId xmlns:a16="http://schemas.microsoft.com/office/drawing/2014/main" val="1413747040"/>
                    </a:ext>
                  </a:extLst>
                </a:gridCol>
                <a:gridCol w="1461709">
                  <a:extLst>
                    <a:ext uri="{9D8B030D-6E8A-4147-A177-3AD203B41FA5}">
                      <a16:colId xmlns:a16="http://schemas.microsoft.com/office/drawing/2014/main" val="725698674"/>
                    </a:ext>
                  </a:extLst>
                </a:gridCol>
                <a:gridCol w="1461709">
                  <a:extLst>
                    <a:ext uri="{9D8B030D-6E8A-4147-A177-3AD203B41FA5}">
                      <a16:colId xmlns:a16="http://schemas.microsoft.com/office/drawing/2014/main" val="601786018"/>
                    </a:ext>
                  </a:extLst>
                </a:gridCol>
                <a:gridCol w="1462519">
                  <a:extLst>
                    <a:ext uri="{9D8B030D-6E8A-4147-A177-3AD203B41FA5}">
                      <a16:colId xmlns:a16="http://schemas.microsoft.com/office/drawing/2014/main" val="1923729965"/>
                    </a:ext>
                  </a:extLst>
                </a:gridCol>
              </a:tblGrid>
              <a:tr h="576011">
                <a:tc>
                  <a:txBody>
                    <a:bodyPr/>
                    <a:lstStyle/>
                    <a:p>
                      <a:pPr>
                        <a:lnSpc>
                          <a:spcPct val="150000"/>
                        </a:lnSpc>
                        <a:spcAft>
                          <a:spcPts val="800"/>
                        </a:spcAft>
                        <a:buNone/>
                      </a:pPr>
                      <a:r>
                        <a:rPr lang="en-IN" sz="1200" kern="100" dirty="0">
                          <a:effectLst/>
                        </a:rPr>
                        <a:t>Sales Method</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buNone/>
                      </a:pPr>
                      <a:r>
                        <a:rPr lang="en-IN" sz="1200" kern="100" dirty="0">
                          <a:effectLst/>
                        </a:rPr>
                        <a:t>AOV (USD/order)</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buNone/>
                      </a:pPr>
                      <a:r>
                        <a:rPr lang="en-IN" sz="1200" kern="100" dirty="0">
                          <a:effectLst/>
                        </a:rPr>
                        <a:t>ABS (unit/order)</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buNone/>
                      </a:pPr>
                      <a:r>
                        <a:rPr lang="en-IN" sz="1200" kern="100" dirty="0">
                          <a:effectLst/>
                        </a:rPr>
                        <a:t>Total Products Sold (unit)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54890187"/>
                  </a:ext>
                </a:extLst>
              </a:tr>
              <a:tr h="271661">
                <a:tc>
                  <a:txBody>
                    <a:bodyPr/>
                    <a:lstStyle/>
                    <a:p>
                      <a:pPr>
                        <a:lnSpc>
                          <a:spcPct val="150000"/>
                        </a:lnSpc>
                        <a:spcAft>
                          <a:spcPts val="800"/>
                        </a:spcAft>
                        <a:buNone/>
                      </a:pPr>
                      <a:r>
                        <a:rPr lang="en-IN" sz="1200" kern="100">
                          <a:effectLst/>
                        </a:rPr>
                        <a:t>Call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buNone/>
                      </a:pPr>
                      <a:r>
                        <a:rPr lang="en-IN" sz="1200" kern="100" dirty="0">
                          <a:effectLst/>
                        </a:rPr>
                        <a:t>47.60</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buNone/>
                      </a:pPr>
                      <a:r>
                        <a:rPr lang="en-IN" sz="1200" kern="100" dirty="0">
                          <a:effectLst/>
                        </a:rPr>
                        <a:t>9.51</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buNone/>
                      </a:pPr>
                      <a:r>
                        <a:rPr lang="en-IN" sz="1200" kern="100">
                          <a:effectLst/>
                        </a:rPr>
                        <a:t>47187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17861866"/>
                  </a:ext>
                </a:extLst>
              </a:tr>
              <a:tr h="271661">
                <a:tc>
                  <a:txBody>
                    <a:bodyPr/>
                    <a:lstStyle/>
                    <a:p>
                      <a:pPr>
                        <a:lnSpc>
                          <a:spcPct val="150000"/>
                        </a:lnSpc>
                        <a:spcAft>
                          <a:spcPts val="800"/>
                        </a:spcAft>
                        <a:buNone/>
                      </a:pPr>
                      <a:r>
                        <a:rPr lang="en-IN" sz="1200" kern="100">
                          <a:effectLst/>
                        </a:rPr>
                        <a:t>Email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buNone/>
                      </a:pPr>
                      <a:r>
                        <a:rPr lang="en-IN" sz="1200" kern="100">
                          <a:effectLst/>
                        </a:rPr>
                        <a:t>97.13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buNone/>
                      </a:pPr>
                      <a:r>
                        <a:rPr lang="en-IN" sz="1200" kern="100" dirty="0">
                          <a:effectLst/>
                        </a:rPr>
                        <a:t>9.73</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buNone/>
                      </a:pPr>
                      <a:r>
                        <a:rPr lang="en-IN" sz="1200" kern="100">
                          <a:effectLst/>
                        </a:rPr>
                        <a:t>72639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04559843"/>
                  </a:ext>
                </a:extLst>
              </a:tr>
              <a:tr h="271661">
                <a:tc>
                  <a:txBody>
                    <a:bodyPr/>
                    <a:lstStyle/>
                    <a:p>
                      <a:pPr>
                        <a:lnSpc>
                          <a:spcPct val="150000"/>
                        </a:lnSpc>
                        <a:spcAft>
                          <a:spcPts val="800"/>
                        </a:spcAft>
                        <a:buNone/>
                      </a:pPr>
                      <a:r>
                        <a:rPr lang="en-IN" sz="1200" kern="100">
                          <a:effectLst/>
                        </a:rPr>
                        <a:t>Email + Call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buNone/>
                      </a:pPr>
                      <a:r>
                        <a:rPr lang="en-IN" sz="1200" kern="100">
                          <a:effectLst/>
                        </a:rPr>
                        <a:t>183.65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buNone/>
                      </a:pPr>
                      <a:r>
                        <a:rPr lang="en-IN" sz="1200" kern="100" dirty="0">
                          <a:effectLst/>
                        </a:rPr>
                        <a:t>12.23</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800"/>
                        </a:spcAft>
                        <a:buNone/>
                      </a:pPr>
                      <a:r>
                        <a:rPr lang="en-IN" sz="1200" kern="100" dirty="0">
                          <a:effectLst/>
                        </a:rPr>
                        <a:t>31444</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94077493"/>
                  </a:ext>
                </a:extLst>
              </a:tr>
            </a:tbl>
          </a:graphicData>
        </a:graphic>
      </p:graphicFrame>
    </p:spTree>
    <p:extLst>
      <p:ext uri="{BB962C8B-B14F-4D97-AF65-F5344CB8AC3E}">
        <p14:creationId xmlns:p14="http://schemas.microsoft.com/office/powerpoint/2010/main" val="1011306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59280-9862-6A59-9E68-A351485B6868}"/>
              </a:ext>
            </a:extLst>
          </p:cNvPr>
          <p:cNvSpPr>
            <a:spLocks noGrp="1"/>
          </p:cNvSpPr>
          <p:nvPr>
            <p:ph type="title"/>
          </p:nvPr>
        </p:nvSpPr>
        <p:spPr>
          <a:xfrm>
            <a:off x="1016699" y="2489510"/>
            <a:ext cx="8596668" cy="992336"/>
          </a:xfrm>
        </p:spPr>
        <p:txBody>
          <a:bodyPr>
            <a:normAutofit/>
          </a:bodyPr>
          <a:lstStyle/>
          <a:p>
            <a:pPr algn="ctr"/>
            <a:r>
              <a:rPr lang="en-IN" sz="4000" dirty="0"/>
              <a:t>RECOMMENDATIONS</a:t>
            </a:r>
          </a:p>
        </p:txBody>
      </p:sp>
    </p:spTree>
    <p:extLst>
      <p:ext uri="{BB962C8B-B14F-4D97-AF65-F5344CB8AC3E}">
        <p14:creationId xmlns:p14="http://schemas.microsoft.com/office/powerpoint/2010/main" val="459932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77C24-BAD8-4F8C-DE50-8F8BD788DD7B}"/>
              </a:ext>
            </a:extLst>
          </p:cNvPr>
          <p:cNvSpPr>
            <a:spLocks noGrp="1"/>
          </p:cNvSpPr>
          <p:nvPr>
            <p:ph type="title"/>
          </p:nvPr>
        </p:nvSpPr>
        <p:spPr>
          <a:xfrm>
            <a:off x="677334" y="809625"/>
            <a:ext cx="8596668" cy="653592"/>
          </a:xfrm>
        </p:spPr>
        <p:txBody>
          <a:bodyPr>
            <a:normAutofit/>
          </a:bodyPr>
          <a:lstStyle/>
          <a:p>
            <a:pPr algn="ctr"/>
            <a:r>
              <a:rPr lang="en-IN" sz="2800" dirty="0">
                <a:latin typeface="Calibri" panose="020F0502020204030204" pitchFamily="34" charset="0"/>
                <a:ea typeface="Calibri" panose="020F0502020204030204" pitchFamily="34" charset="0"/>
                <a:cs typeface="Calibri" panose="020F0502020204030204" pitchFamily="34" charset="0"/>
              </a:rPr>
              <a:t>RECOMMENDATIONS</a:t>
            </a:r>
          </a:p>
        </p:txBody>
      </p:sp>
      <p:sp>
        <p:nvSpPr>
          <p:cNvPr id="3" name="Content Placeholder 2">
            <a:extLst>
              <a:ext uri="{FF2B5EF4-FFF2-40B4-BE49-F238E27FC236}">
                <a16:creationId xmlns:a16="http://schemas.microsoft.com/office/drawing/2014/main" id="{16C79D7C-4D3F-C11B-831E-04AB978F19C8}"/>
              </a:ext>
            </a:extLst>
          </p:cNvPr>
          <p:cNvSpPr>
            <a:spLocks noGrp="1"/>
          </p:cNvSpPr>
          <p:nvPr>
            <p:ph idx="1"/>
          </p:nvPr>
        </p:nvSpPr>
        <p:spPr>
          <a:xfrm>
            <a:off x="801159" y="1938486"/>
            <a:ext cx="8596668" cy="4683902"/>
          </a:xfrm>
        </p:spPr>
        <p:txBody>
          <a:bodyPr>
            <a:normAutofit/>
          </a:bodyPr>
          <a:lstStyle/>
          <a:p>
            <a:pPr marL="342900" lvl="0" indent="-342900">
              <a:lnSpc>
                <a:spcPct val="150000"/>
              </a:lnSpc>
              <a:spcAft>
                <a:spcPts val="800"/>
              </a:spcAft>
              <a:buFont typeface="+mj-lt"/>
              <a:buAutoNum type="arabicPeriod"/>
              <a:tabLst>
                <a:tab pos="457200" algn="l"/>
              </a:tabLst>
            </a:pPr>
            <a:r>
              <a:rPr lang="en-US" sz="1400" dirty="0">
                <a:latin typeface="Calibri" panose="020F0502020204030204" pitchFamily="34" charset="0"/>
                <a:ea typeface="Calibri" panose="020F0502020204030204" pitchFamily="34" charset="0"/>
                <a:cs typeface="Calibri" panose="020F0502020204030204" pitchFamily="34" charset="0"/>
              </a:rPr>
              <a:t>Prioritize the </a:t>
            </a:r>
            <a:r>
              <a:rPr lang="en-US" sz="1400" b="1" dirty="0">
                <a:latin typeface="Calibri" panose="020F0502020204030204" pitchFamily="34" charset="0"/>
                <a:ea typeface="Calibri" panose="020F0502020204030204" pitchFamily="34" charset="0"/>
                <a:cs typeface="Calibri" panose="020F0502020204030204" pitchFamily="34" charset="0"/>
              </a:rPr>
              <a:t>Combination of email and phone calls </a:t>
            </a:r>
            <a:r>
              <a:rPr lang="en-US" sz="1400" dirty="0">
                <a:latin typeface="Calibri" panose="020F0502020204030204" pitchFamily="34" charset="0"/>
                <a:ea typeface="Calibri" panose="020F0502020204030204" pitchFamily="34" charset="0"/>
                <a:cs typeface="Calibri" panose="020F0502020204030204" pitchFamily="34" charset="0"/>
              </a:rPr>
              <a:t>as the </a:t>
            </a:r>
            <a:r>
              <a:rPr lang="en-US" sz="1400" b="1" dirty="0">
                <a:latin typeface="Calibri" panose="020F0502020204030204" pitchFamily="34" charset="0"/>
                <a:ea typeface="Calibri" panose="020F0502020204030204" pitchFamily="34" charset="0"/>
                <a:cs typeface="Calibri" panose="020F0502020204030204" pitchFamily="34" charset="0"/>
              </a:rPr>
              <a:t>primary customer engagement strategy </a:t>
            </a:r>
            <a:r>
              <a:rPr lang="en-US" sz="1400" dirty="0">
                <a:latin typeface="Calibri" panose="020F0502020204030204" pitchFamily="34" charset="0"/>
                <a:ea typeface="Calibri" panose="020F0502020204030204" pitchFamily="34" charset="0"/>
                <a:cs typeface="Calibri" panose="020F0502020204030204" pitchFamily="34" charset="0"/>
              </a:rPr>
              <a:t>by allocating additional sales team members and resources to support this hybrid approach. This method has demonstrated a clear positive trend, significantly boosting both total revenue and average order value (AOV).</a:t>
            </a:r>
            <a:endParaRPr lang="en-IN" sz="14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50000"/>
              </a:lnSpc>
              <a:spcAft>
                <a:spcPts val="800"/>
              </a:spcAft>
              <a:buFont typeface="+mj-lt"/>
              <a:buAutoNum type="arabicPeriod"/>
              <a:tabLst>
                <a:tab pos="457200" algn="l"/>
              </a:tabLst>
            </a:pPr>
            <a:r>
              <a:rPr lang="en-IN" sz="14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a:t>
            </a:r>
            <a:r>
              <a:rPr lang="en-IN" sz="1400" b="1" kern="0" dirty="0">
                <a:solidFill>
                  <a:srgbClr val="000000"/>
                </a:solidFill>
                <a:latin typeface="Calibri" panose="020F0502020204030204" pitchFamily="34" charset="0"/>
                <a:ea typeface="Calibri" panose="020F0502020204030204" pitchFamily="34" charset="0"/>
                <a:cs typeface="Calibri" panose="020F0502020204030204" pitchFamily="34" charset="0"/>
              </a:rPr>
              <a:t>E</a:t>
            </a:r>
            <a:r>
              <a:rPr lang="en-IN" sz="1400" b="1"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mail-only approach</a:t>
            </a:r>
            <a:r>
              <a:rPr lang="en-IN" sz="14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with </a:t>
            </a:r>
            <a:r>
              <a:rPr lang="en-IN" sz="1400" b="1"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low operational cost</a:t>
            </a:r>
            <a:r>
              <a:rPr lang="en-IN" sz="1400" kern="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is a valuable channel to maintain. The email approach should focus on innovation and continuous improvement such as personalization, automation etc to enhance engagement and conversion rates without increasing workload significantly.</a:t>
            </a:r>
            <a:endParaRPr lang="en-IN" sz="1400" kern="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50000"/>
              </a:lnSpc>
              <a:spcAft>
                <a:spcPts val="800"/>
              </a:spcAft>
              <a:buFont typeface="+mj-lt"/>
              <a:buAutoNum type="arabicPeriod"/>
              <a:tabLst>
                <a:tab pos="457200" algn="l"/>
              </a:tabLst>
            </a:pPr>
            <a:r>
              <a:rPr lang="en-US" sz="1400" kern="0" dirty="0">
                <a:solidFill>
                  <a:srgbClr val="000000"/>
                </a:solidFill>
                <a:latin typeface="Calibri" panose="020F0502020204030204" pitchFamily="34" charset="0"/>
                <a:ea typeface="Calibri" panose="020F0502020204030204" pitchFamily="34" charset="0"/>
                <a:cs typeface="Calibri" panose="020F0502020204030204" pitchFamily="34" charset="0"/>
              </a:rPr>
              <a:t>The </a:t>
            </a:r>
            <a:r>
              <a:rPr lang="en-US" sz="1400" b="1" kern="0" dirty="0">
                <a:solidFill>
                  <a:srgbClr val="000000"/>
                </a:solidFill>
                <a:latin typeface="Calibri" panose="020F0502020204030204" pitchFamily="34" charset="0"/>
                <a:ea typeface="Calibri" panose="020F0502020204030204" pitchFamily="34" charset="0"/>
                <a:cs typeface="Calibri" panose="020F0502020204030204" pitchFamily="34" charset="0"/>
              </a:rPr>
              <a:t>Call-only approach </a:t>
            </a:r>
            <a:r>
              <a:rPr lang="en-US" sz="1400" kern="0" dirty="0">
                <a:solidFill>
                  <a:srgbClr val="000000"/>
                </a:solidFill>
                <a:latin typeface="Calibri" panose="020F0502020204030204" pitchFamily="34" charset="0"/>
                <a:ea typeface="Calibri" panose="020F0502020204030204" pitchFamily="34" charset="0"/>
                <a:cs typeface="Calibri" panose="020F0502020204030204" pitchFamily="34" charset="0"/>
              </a:rPr>
              <a:t>has consistently delivered lower performance in both total revenue and average order value (AOV), while also requiring considerably more time and effort from the sales team.</a:t>
            </a:r>
            <a:r>
              <a:rPr lang="en-US" sz="1400" dirty="0">
                <a:latin typeface="Calibri" panose="020F0502020204030204" pitchFamily="34" charset="0"/>
                <a:ea typeface="Calibri" panose="020F0502020204030204" pitchFamily="34" charset="0"/>
                <a:cs typeface="Calibri" panose="020F0502020204030204" pitchFamily="34" charset="0"/>
              </a:rPr>
              <a:t> </a:t>
            </a:r>
            <a:r>
              <a:rPr lang="en-US" sz="1400" kern="0" dirty="0">
                <a:solidFill>
                  <a:srgbClr val="000000"/>
                </a:solidFill>
                <a:latin typeface="Calibri" panose="020F0502020204030204" pitchFamily="34" charset="0"/>
                <a:ea typeface="Calibri" panose="020F0502020204030204" pitchFamily="34" charset="0"/>
                <a:cs typeface="Calibri" panose="020F0502020204030204" pitchFamily="34" charset="0"/>
              </a:rPr>
              <a:t>As a result, this method should be </a:t>
            </a:r>
            <a:r>
              <a:rPr lang="en-US" sz="1400" b="1" kern="0" dirty="0">
                <a:solidFill>
                  <a:srgbClr val="000000"/>
                </a:solidFill>
                <a:latin typeface="Calibri" panose="020F0502020204030204" pitchFamily="34" charset="0"/>
                <a:ea typeface="Calibri" panose="020F0502020204030204" pitchFamily="34" charset="0"/>
                <a:cs typeface="Calibri" panose="020F0502020204030204" pitchFamily="34" charset="0"/>
              </a:rPr>
              <a:t>discontinued as a standalone outreach strategy</a:t>
            </a:r>
            <a:r>
              <a:rPr lang="en-US" sz="1400" kern="0" dirty="0">
                <a:solidFill>
                  <a:srgbClr val="000000"/>
                </a:solidFill>
                <a:latin typeface="Calibri" panose="020F0502020204030204" pitchFamily="34" charset="0"/>
                <a:ea typeface="Calibri" panose="020F0502020204030204" pitchFamily="34" charset="0"/>
                <a:cs typeface="Calibri" panose="020F0502020204030204" pitchFamily="34" charset="0"/>
              </a:rPr>
              <a:t>. Instead, resources should be reallocated to more effective approaches—such as </a:t>
            </a:r>
            <a:r>
              <a:rPr lang="en-US" sz="1400" b="1" kern="0" dirty="0">
                <a:solidFill>
                  <a:srgbClr val="000000"/>
                </a:solidFill>
                <a:latin typeface="Calibri" panose="020F0502020204030204" pitchFamily="34" charset="0"/>
                <a:ea typeface="Calibri" panose="020F0502020204030204" pitchFamily="34" charset="0"/>
                <a:cs typeface="Calibri" panose="020F0502020204030204" pitchFamily="34" charset="0"/>
              </a:rPr>
              <a:t>the email and call hybrid method</a:t>
            </a:r>
            <a:r>
              <a:rPr lang="en-US" sz="1400" kern="0" dirty="0">
                <a:solidFill>
                  <a:srgbClr val="000000"/>
                </a:solidFill>
                <a:latin typeface="Calibri" panose="020F0502020204030204" pitchFamily="34" charset="0"/>
                <a:ea typeface="Calibri" panose="020F0502020204030204" pitchFamily="34" charset="0"/>
                <a:cs typeface="Calibri" panose="020F0502020204030204" pitchFamily="34" charset="0"/>
              </a:rPr>
              <a:t>—which deliver stronger results with lower efforts.</a:t>
            </a:r>
            <a:r>
              <a:rPr lang="en-IN" sz="1400" kern="0" dirty="0">
                <a:solidFill>
                  <a:srgbClr val="000000"/>
                </a:solidFill>
                <a:latin typeface="Calibri" panose="020F0502020204030204" pitchFamily="34" charset="0"/>
                <a:ea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836264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0BB21-E029-00BC-D2E9-E8ABEE82844B}"/>
              </a:ext>
            </a:extLst>
          </p:cNvPr>
          <p:cNvSpPr>
            <a:spLocks noGrp="1"/>
          </p:cNvSpPr>
          <p:nvPr>
            <p:ph type="title"/>
          </p:nvPr>
        </p:nvSpPr>
        <p:spPr>
          <a:xfrm>
            <a:off x="620773" y="2762053"/>
            <a:ext cx="8596668" cy="1119695"/>
          </a:xfrm>
        </p:spPr>
        <p:txBody>
          <a:bodyPr>
            <a:normAutofit/>
          </a:bodyPr>
          <a:lstStyle/>
          <a:p>
            <a:pPr algn="r"/>
            <a:r>
              <a:rPr lang="en-IN" sz="4000" dirty="0"/>
              <a:t>THANK YOU</a:t>
            </a:r>
          </a:p>
        </p:txBody>
      </p:sp>
    </p:spTree>
    <p:extLst>
      <p:ext uri="{BB962C8B-B14F-4D97-AF65-F5344CB8AC3E}">
        <p14:creationId xmlns:p14="http://schemas.microsoft.com/office/powerpoint/2010/main" val="795124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2264-9E0C-8FBF-974E-F6F8FDFD4AD2}"/>
              </a:ext>
            </a:extLst>
          </p:cNvPr>
          <p:cNvSpPr>
            <a:spLocks noGrp="1"/>
          </p:cNvSpPr>
          <p:nvPr>
            <p:ph type="title"/>
          </p:nvPr>
        </p:nvSpPr>
        <p:spPr/>
        <p:txBody>
          <a:bodyPr>
            <a:normAutofit/>
          </a:bodyPr>
          <a:lstStyle/>
          <a:p>
            <a:pPr algn="ctr"/>
            <a:r>
              <a:rPr lang="en-IN" sz="4000" dirty="0">
                <a:latin typeface="Calibri" panose="020F0502020204030204" pitchFamily="34" charset="0"/>
                <a:ea typeface="Calibri" panose="020F0502020204030204" pitchFamily="34" charset="0"/>
                <a:cs typeface="Calibri" panose="020F0502020204030204" pitchFamily="34" charset="0"/>
              </a:rPr>
              <a:t>Table of Contents</a:t>
            </a:r>
          </a:p>
        </p:txBody>
      </p:sp>
      <p:sp>
        <p:nvSpPr>
          <p:cNvPr id="3" name="Content Placeholder 2">
            <a:extLst>
              <a:ext uri="{FF2B5EF4-FFF2-40B4-BE49-F238E27FC236}">
                <a16:creationId xmlns:a16="http://schemas.microsoft.com/office/drawing/2014/main" id="{4442A68A-56BA-F678-C6C2-D5ADF06F55AB}"/>
              </a:ext>
            </a:extLst>
          </p:cNvPr>
          <p:cNvSpPr>
            <a:spLocks noGrp="1"/>
          </p:cNvSpPr>
          <p:nvPr>
            <p:ph idx="1"/>
          </p:nvPr>
        </p:nvSpPr>
        <p:spPr>
          <a:xfrm>
            <a:off x="441664" y="2056894"/>
            <a:ext cx="8596668" cy="3880773"/>
          </a:xfrm>
        </p:spPr>
        <p:txBody>
          <a:bodyPr/>
          <a:lstStyle/>
          <a:p>
            <a:pPr marL="400050" indent="-400050">
              <a:buFont typeface="+mj-lt"/>
              <a:buAutoNum type="romanLcPeriod"/>
            </a:pPr>
            <a:r>
              <a:rPr lang="en-IN" sz="2800" dirty="0">
                <a:latin typeface="Calibri" panose="020F0502020204030204" pitchFamily="34" charset="0"/>
                <a:ea typeface="Calibri" panose="020F0502020204030204" pitchFamily="34" charset="0"/>
                <a:cs typeface="Calibri" panose="020F0502020204030204" pitchFamily="34" charset="0"/>
              </a:rPr>
              <a:t>Business Goals</a:t>
            </a:r>
          </a:p>
          <a:p>
            <a:pPr marL="400050" indent="-400050">
              <a:buFont typeface="+mj-lt"/>
              <a:buAutoNum type="romanLcPeriod"/>
            </a:pPr>
            <a:r>
              <a:rPr lang="en-IN" sz="2800" dirty="0">
                <a:latin typeface="Calibri" panose="020F0502020204030204" pitchFamily="34" charset="0"/>
                <a:ea typeface="Calibri" panose="020F0502020204030204" pitchFamily="34" charset="0"/>
                <a:cs typeface="Calibri" panose="020F0502020204030204" pitchFamily="34" charset="0"/>
              </a:rPr>
              <a:t>Current Sales Strategy Overview</a:t>
            </a:r>
          </a:p>
          <a:p>
            <a:pPr marL="400050" indent="-400050">
              <a:buFont typeface="+mj-lt"/>
              <a:buAutoNum type="romanLcPeriod"/>
            </a:pPr>
            <a:r>
              <a:rPr lang="en-IN" sz="2800" dirty="0">
                <a:latin typeface="Calibri" panose="020F0502020204030204" pitchFamily="34" charset="0"/>
                <a:ea typeface="Calibri" panose="020F0502020204030204" pitchFamily="34" charset="0"/>
                <a:cs typeface="Calibri" panose="020F0502020204030204" pitchFamily="34" charset="0"/>
              </a:rPr>
              <a:t>Key Findings &amp; Insights</a:t>
            </a:r>
          </a:p>
          <a:p>
            <a:pPr marL="400050" indent="-400050">
              <a:buFont typeface="+mj-lt"/>
              <a:buAutoNum type="romanLcPeriod"/>
            </a:pPr>
            <a:r>
              <a:rPr lang="en-IN" sz="2800" dirty="0">
                <a:latin typeface="Calibri" panose="020F0502020204030204" pitchFamily="34" charset="0"/>
                <a:ea typeface="Calibri" panose="020F0502020204030204" pitchFamily="34" charset="0"/>
                <a:cs typeface="Calibri" panose="020F0502020204030204" pitchFamily="34" charset="0"/>
              </a:rPr>
              <a:t>Business Metrics</a:t>
            </a:r>
          </a:p>
          <a:p>
            <a:pPr marL="400050" indent="-400050">
              <a:buFont typeface="+mj-lt"/>
              <a:buAutoNum type="romanLcPeriod"/>
            </a:pPr>
            <a:r>
              <a:rPr lang="en-IN" sz="2800" dirty="0">
                <a:latin typeface="Calibri" panose="020F0502020204030204" pitchFamily="34" charset="0"/>
                <a:ea typeface="Calibri" panose="020F0502020204030204" pitchFamily="34" charset="0"/>
                <a:cs typeface="Calibri" panose="020F0502020204030204" pitchFamily="34" charset="0"/>
              </a:rPr>
              <a:t>Strategic Recommendations</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677166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4307A-7983-27ED-6ADF-AC2AD93DEF2B}"/>
              </a:ext>
            </a:extLst>
          </p:cNvPr>
          <p:cNvSpPr>
            <a:spLocks noGrp="1"/>
          </p:cNvSpPr>
          <p:nvPr>
            <p:ph type="title"/>
          </p:nvPr>
        </p:nvSpPr>
        <p:spPr>
          <a:xfrm>
            <a:off x="772998" y="609600"/>
            <a:ext cx="8501004" cy="917542"/>
          </a:xfrm>
        </p:spPr>
        <p:txBody>
          <a:bodyPr/>
          <a:lstStyle/>
          <a:p>
            <a:r>
              <a:rPr lang="en-IN" dirty="0">
                <a:latin typeface="Calibri" panose="020F0502020204030204" pitchFamily="34" charset="0"/>
                <a:ea typeface="Calibri" panose="020F0502020204030204" pitchFamily="34" charset="0"/>
                <a:cs typeface="Calibri" panose="020F0502020204030204" pitchFamily="34" charset="0"/>
              </a:rPr>
              <a:t>Business Goals</a:t>
            </a:r>
          </a:p>
        </p:txBody>
      </p:sp>
      <p:sp>
        <p:nvSpPr>
          <p:cNvPr id="3" name="Content Placeholder 2">
            <a:extLst>
              <a:ext uri="{FF2B5EF4-FFF2-40B4-BE49-F238E27FC236}">
                <a16:creationId xmlns:a16="http://schemas.microsoft.com/office/drawing/2014/main" id="{D9F3B516-2726-A5D0-28E4-2A136C61BB77}"/>
              </a:ext>
            </a:extLst>
          </p:cNvPr>
          <p:cNvSpPr>
            <a:spLocks noGrp="1"/>
          </p:cNvSpPr>
          <p:nvPr>
            <p:ph idx="1"/>
          </p:nvPr>
        </p:nvSpPr>
        <p:spPr>
          <a:xfrm>
            <a:off x="941284" y="1630838"/>
            <a:ext cx="8596668" cy="3883844"/>
          </a:xfrm>
        </p:spPr>
        <p:txBody>
          <a:bodyPr>
            <a:normAutofit/>
          </a:bodyPr>
          <a:lstStyle/>
          <a:p>
            <a:pPr>
              <a:lnSpc>
                <a:spcPct val="150000"/>
              </a:lnSpc>
            </a:pPr>
            <a:r>
              <a:rPr lang="en-IN" sz="1600" b="1" u="sng" dirty="0">
                <a:effectLst/>
                <a:latin typeface="Calibri" panose="020F0502020204030204" pitchFamily="34" charset="0"/>
                <a:ea typeface="Calibri" panose="020F0502020204030204" pitchFamily="34" charset="0"/>
                <a:cs typeface="Calibri" panose="020F0502020204030204" pitchFamily="34" charset="0"/>
              </a:rPr>
              <a:t>Pens and Printers</a:t>
            </a:r>
            <a:r>
              <a:rPr lang="en-IN" sz="1600" dirty="0">
                <a:effectLst/>
                <a:latin typeface="Calibri" panose="020F0502020204030204" pitchFamily="34" charset="0"/>
                <a:ea typeface="Calibri" panose="020F0502020204030204" pitchFamily="34" charset="0"/>
                <a:cs typeface="Calibri" panose="020F0502020204030204" pitchFamily="34" charset="0"/>
              </a:rPr>
              <a:t> </a:t>
            </a:r>
            <a:r>
              <a:rPr lang="en-IN" sz="1600" dirty="0">
                <a:latin typeface="Calibri" panose="020F0502020204030204" pitchFamily="34" charset="0"/>
                <a:ea typeface="Calibri" panose="020F0502020204030204" pitchFamily="34" charset="0"/>
                <a:cs typeface="Calibri" panose="020F0502020204030204" pitchFamily="34" charset="0"/>
              </a:rPr>
              <a:t>has been </a:t>
            </a:r>
            <a:r>
              <a:rPr lang="en-US" sz="1600" dirty="0">
                <a:latin typeface="Calibri" panose="020F0502020204030204" pitchFamily="34" charset="0"/>
                <a:ea typeface="Calibri" panose="020F0502020204030204" pitchFamily="34" charset="0"/>
                <a:cs typeface="Calibri" panose="020F0502020204030204" pitchFamily="34" charset="0"/>
              </a:rPr>
              <a:t>delivering high-quality office products to large organizations since 1984. As consumer purchasing behavior continues to evolve, sales strategy must also adapt to meet changing expectations and  to stay ahead in a competitive marketplace.</a:t>
            </a:r>
          </a:p>
          <a:p>
            <a:pPr>
              <a:lnSpc>
                <a:spcPct val="150000"/>
              </a:lnSpc>
            </a:pPr>
            <a:r>
              <a:rPr lang="en-US" sz="1600" dirty="0">
                <a:latin typeface="Calibri" panose="020F0502020204030204" pitchFamily="34" charset="0"/>
                <a:ea typeface="Calibri" panose="020F0502020204030204" pitchFamily="34" charset="0"/>
                <a:cs typeface="Calibri" panose="020F0502020204030204" pitchFamily="34" charset="0"/>
              </a:rPr>
              <a:t>Six weeks ago, a new line of office stationery was launched. In line with this, the sales team is testing three different sales strategies to determine the most effective approach for driving customer engagement and increasing sales.</a:t>
            </a:r>
          </a:p>
          <a:p>
            <a:pPr>
              <a:lnSpc>
                <a:spcPct val="150000"/>
              </a:lnSpc>
            </a:pPr>
            <a:r>
              <a:rPr lang="en-US" sz="1600" dirty="0">
                <a:latin typeface="Calibri" panose="020F0502020204030204" pitchFamily="34" charset="0"/>
                <a:ea typeface="Calibri" panose="020F0502020204030204" pitchFamily="34" charset="0"/>
                <a:cs typeface="Calibri" panose="020F0502020204030204" pitchFamily="34" charset="0"/>
              </a:rPr>
              <a:t>The aim of this presentation is to provide insights to the sales team on:</a:t>
            </a:r>
          </a:p>
          <a:p>
            <a:pPr lvl="1">
              <a:lnSpc>
                <a:spcPct val="150000"/>
              </a:lnSpc>
              <a:buFont typeface="Courier New" panose="02070309020205020404" pitchFamily="49" charset="0"/>
              <a:buChar char="o"/>
            </a:pPr>
            <a:r>
              <a:rPr lang="en-US" dirty="0">
                <a:latin typeface="Calibri" panose="020F0502020204030204" pitchFamily="34" charset="0"/>
                <a:ea typeface="Calibri" panose="020F0502020204030204" pitchFamily="34" charset="0"/>
                <a:cs typeface="Calibri" panose="020F0502020204030204" pitchFamily="34" charset="0"/>
              </a:rPr>
              <a:t>How are the three sales strategies performing?</a:t>
            </a:r>
          </a:p>
          <a:p>
            <a:pPr lvl="1">
              <a:lnSpc>
                <a:spcPct val="150000"/>
              </a:lnSpc>
              <a:buFont typeface="Courier New" panose="02070309020205020404" pitchFamily="49" charset="0"/>
              <a:buChar char="o"/>
            </a:pPr>
            <a:r>
              <a:rPr lang="en-US" dirty="0">
                <a:latin typeface="Calibri" panose="020F0502020204030204" pitchFamily="34" charset="0"/>
                <a:ea typeface="Calibri" panose="020F0502020204030204" pitchFamily="34" charset="0"/>
                <a:cs typeface="Calibri" panose="020F0502020204030204" pitchFamily="34" charset="0"/>
              </a:rPr>
              <a:t>To determine the most effective approach to be implemented.</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56154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53B45-AFC3-2DAE-6D4C-790D476A2D71}"/>
              </a:ext>
            </a:extLst>
          </p:cNvPr>
          <p:cNvSpPr>
            <a:spLocks noGrp="1"/>
          </p:cNvSpPr>
          <p:nvPr>
            <p:ph type="title"/>
          </p:nvPr>
        </p:nvSpPr>
        <p:spPr/>
        <p:txBody>
          <a:bodyPr/>
          <a:lstStyle/>
          <a:p>
            <a:r>
              <a:rPr lang="en-IN" dirty="0">
                <a:latin typeface="Calibri" panose="020F0502020204030204" pitchFamily="34" charset="0"/>
                <a:ea typeface="Calibri" panose="020F0502020204030204" pitchFamily="34" charset="0"/>
                <a:cs typeface="Calibri" panose="020F0502020204030204" pitchFamily="34" charset="0"/>
              </a:rPr>
              <a:t>Current Sales Strategy</a:t>
            </a:r>
          </a:p>
        </p:txBody>
      </p:sp>
      <p:sp>
        <p:nvSpPr>
          <p:cNvPr id="3" name="Content Placeholder 2">
            <a:extLst>
              <a:ext uri="{FF2B5EF4-FFF2-40B4-BE49-F238E27FC236}">
                <a16:creationId xmlns:a16="http://schemas.microsoft.com/office/drawing/2014/main" id="{3DDF4D77-DB37-5469-A6FC-6717FE5C67DB}"/>
              </a:ext>
            </a:extLst>
          </p:cNvPr>
          <p:cNvSpPr>
            <a:spLocks noGrp="1"/>
          </p:cNvSpPr>
          <p:nvPr>
            <p:ph idx="1"/>
          </p:nvPr>
        </p:nvSpPr>
        <p:spPr>
          <a:xfrm>
            <a:off x="3242024" y="1762811"/>
            <a:ext cx="6248402" cy="1320797"/>
          </a:xfrm>
        </p:spPr>
        <p:txBody>
          <a:bodyPr>
            <a:noAutofit/>
          </a:bodyPr>
          <a:lstStyle/>
          <a:p>
            <a:pPr>
              <a:lnSpc>
                <a:spcPct val="150000"/>
              </a:lnSpc>
              <a:buFont typeface="Wingdings" panose="05000000000000000000" pitchFamily="2" charset="2"/>
              <a:buChar char="§"/>
            </a:pPr>
            <a:r>
              <a:rPr lang="en-US" sz="1400" b="1" dirty="0">
                <a:latin typeface="Calibri" panose="020F0502020204030204" pitchFamily="34" charset="0"/>
                <a:ea typeface="Calibri" panose="020F0502020204030204" pitchFamily="34" charset="0"/>
                <a:cs typeface="Calibri" panose="020F0502020204030204" pitchFamily="34" charset="0"/>
              </a:rPr>
              <a:t>Email: </a:t>
            </a:r>
            <a:r>
              <a:rPr lang="en-US" sz="1400" dirty="0">
                <a:latin typeface="Calibri" panose="020F0502020204030204" pitchFamily="34" charset="0"/>
                <a:ea typeface="Calibri" panose="020F0502020204030204" pitchFamily="34" charset="0"/>
                <a:cs typeface="Calibri" panose="020F0502020204030204" pitchFamily="34" charset="0"/>
              </a:rPr>
              <a:t>The sales team uses targeted email campaigns to reach both existing clients and potential new customers. These emails include product highlights, promotional offers, and personalized messaging tailored to the recipient’s purchasing history. </a:t>
            </a:r>
          </a:p>
          <a:p>
            <a:pPr>
              <a:lnSpc>
                <a:spcPct val="150000"/>
              </a:lnSpc>
              <a:buFont typeface="Wingdings" panose="05000000000000000000" pitchFamily="2" charset="2"/>
              <a:buChar char="§"/>
            </a:pPr>
            <a:endParaRPr lang="en-IN" sz="1200" dirty="0">
              <a:latin typeface="Calibri" panose="020F0502020204030204" pitchFamily="34" charset="0"/>
              <a:ea typeface="Calibri" panose="020F0502020204030204" pitchFamily="34" charset="0"/>
              <a:cs typeface="Calibri" panose="020F0502020204030204" pitchFamily="34" charset="0"/>
            </a:endParaRPr>
          </a:p>
        </p:txBody>
      </p:sp>
      <p:cxnSp>
        <p:nvCxnSpPr>
          <p:cNvPr id="7" name="Straight Arrow Connector 6">
            <a:extLst>
              <a:ext uri="{FF2B5EF4-FFF2-40B4-BE49-F238E27FC236}">
                <a16:creationId xmlns:a16="http://schemas.microsoft.com/office/drawing/2014/main" id="{7C892DE5-167C-F724-D29B-4B0AAE8EC5A1}"/>
              </a:ext>
            </a:extLst>
          </p:cNvPr>
          <p:cNvCxnSpPr>
            <a:cxnSpLocks/>
          </p:cNvCxnSpPr>
          <p:nvPr/>
        </p:nvCxnSpPr>
        <p:spPr>
          <a:xfrm>
            <a:off x="2087340" y="1983940"/>
            <a:ext cx="8476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7A21DD43-4556-0397-C375-BC65AF5A8AAA}"/>
              </a:ext>
            </a:extLst>
          </p:cNvPr>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082985" y="1824610"/>
            <a:ext cx="528999" cy="356368"/>
          </a:xfrm>
          <a:prstGeom prst="rect">
            <a:avLst/>
          </a:prstGeom>
        </p:spPr>
      </p:pic>
      <p:sp>
        <p:nvSpPr>
          <p:cNvPr id="16" name="Content Placeholder 2">
            <a:extLst>
              <a:ext uri="{FF2B5EF4-FFF2-40B4-BE49-F238E27FC236}">
                <a16:creationId xmlns:a16="http://schemas.microsoft.com/office/drawing/2014/main" id="{6D3A4889-EAD7-749E-CD93-0E675AD57474}"/>
              </a:ext>
            </a:extLst>
          </p:cNvPr>
          <p:cNvSpPr txBox="1">
            <a:spLocks/>
          </p:cNvSpPr>
          <p:nvPr/>
        </p:nvSpPr>
        <p:spPr>
          <a:xfrm>
            <a:off x="3253815" y="3357514"/>
            <a:ext cx="6238975" cy="1320787"/>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50000"/>
              </a:lnSpc>
              <a:buFont typeface="Wingdings" panose="05000000000000000000" pitchFamily="2" charset="2"/>
              <a:buChar char="§"/>
            </a:pPr>
            <a:r>
              <a:rPr lang="en-US" sz="1400" b="1" dirty="0">
                <a:latin typeface="Calibri" panose="020F0502020204030204" pitchFamily="34" charset="0"/>
                <a:ea typeface="Calibri" panose="020F0502020204030204" pitchFamily="34" charset="0"/>
                <a:cs typeface="Calibri" panose="020F0502020204030204" pitchFamily="34" charset="0"/>
              </a:rPr>
              <a:t>Call: </a:t>
            </a:r>
            <a:r>
              <a:rPr lang="en-US" sz="1400" dirty="0">
                <a:latin typeface="Calibri" panose="020F0502020204030204" pitchFamily="34" charset="0"/>
                <a:ea typeface="Calibri" panose="020F0502020204030204" pitchFamily="34" charset="0"/>
                <a:cs typeface="Calibri" panose="020F0502020204030204" pitchFamily="34" charset="0"/>
              </a:rPr>
              <a:t>Customers in this group were contacted directly by a member of the sales team via phone. These calls focused on introducing the new line of office stationery, highlighting key features and benefits, and answering any immediate questions.</a:t>
            </a:r>
          </a:p>
          <a:p>
            <a:pPr>
              <a:lnSpc>
                <a:spcPct val="150000"/>
              </a:lnSpc>
              <a:buFont typeface="Wingdings" panose="05000000000000000000" pitchFamily="2" charset="2"/>
              <a:buChar char="§"/>
            </a:pP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
        <p:nvSpPr>
          <p:cNvPr id="17" name="Content Placeholder 2">
            <a:extLst>
              <a:ext uri="{FF2B5EF4-FFF2-40B4-BE49-F238E27FC236}">
                <a16:creationId xmlns:a16="http://schemas.microsoft.com/office/drawing/2014/main" id="{6DE1A29A-BBE7-FC8F-AB8F-F9B4FBFFEE00}"/>
              </a:ext>
            </a:extLst>
          </p:cNvPr>
          <p:cNvSpPr txBox="1">
            <a:spLocks/>
          </p:cNvSpPr>
          <p:nvPr/>
        </p:nvSpPr>
        <p:spPr>
          <a:xfrm>
            <a:off x="3244388" y="5054337"/>
            <a:ext cx="6248403" cy="157270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150000"/>
              </a:lnSpc>
              <a:buFont typeface="Wingdings" panose="05000000000000000000" pitchFamily="2" charset="2"/>
              <a:buChar char="§"/>
            </a:pPr>
            <a:r>
              <a:rPr lang="en-US" sz="1400" b="1" dirty="0">
                <a:latin typeface="Calibri" panose="020F0502020204030204" pitchFamily="34" charset="0"/>
                <a:ea typeface="Calibri" panose="020F0502020204030204" pitchFamily="34" charset="0"/>
                <a:cs typeface="Calibri" panose="020F0502020204030204" pitchFamily="34" charset="0"/>
              </a:rPr>
              <a:t>Email + Call: </a:t>
            </a:r>
            <a:r>
              <a:rPr lang="en-US" sz="1400" dirty="0">
                <a:latin typeface="Calibri" panose="020F0502020204030204" pitchFamily="34" charset="0"/>
                <a:ea typeface="Calibri" panose="020F0502020204030204" pitchFamily="34" charset="0"/>
                <a:cs typeface="Calibri" panose="020F0502020204030204" pitchFamily="34" charset="0"/>
              </a:rPr>
              <a:t>Customers in this group first received a product information email, providing an overview of the new office stationery line. One week later, a member of the sales team followed up with a phone call to discuss the customer’s needs and explore how the new products could support their work.</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pic>
        <p:nvPicPr>
          <p:cNvPr id="22" name="Graphic 21">
            <a:extLst>
              <a:ext uri="{FF2B5EF4-FFF2-40B4-BE49-F238E27FC236}">
                <a16:creationId xmlns:a16="http://schemas.microsoft.com/office/drawing/2014/main" id="{3D5354FA-09EA-06F0-EBB4-91C7D1EC08CB}"/>
              </a:ext>
            </a:extLst>
          </p:cNvPr>
          <p:cNvPicPr>
            <a:picLocks noChangeAspect="1"/>
          </p:cNvPicPr>
          <p:nvPr/>
        </p:nvPicPr>
        <p:blipFill>
          <a:blip r:embed="rId5">
            <a:extLst>
              <a:ext uri="{96DAC541-7B7A-43D3-8B79-37D633B846F1}">
                <asvg:svgBlip xmlns:asvg="http://schemas.microsoft.com/office/drawing/2016/SVG/main" r:embed="rId6"/>
              </a:ext>
              <a:ext uri="{837473B0-CC2E-450A-ABE3-18F120FF3D39}">
                <a1611:picAttrSrcUrl xmlns:a1611="http://schemas.microsoft.com/office/drawing/2016/11/main" r:id="rId7"/>
              </a:ext>
            </a:extLst>
          </a:blip>
          <a:stretch>
            <a:fillRect/>
          </a:stretch>
        </p:blipFill>
        <p:spPr>
          <a:xfrm>
            <a:off x="1081084" y="3429000"/>
            <a:ext cx="459853" cy="464267"/>
          </a:xfrm>
          <a:prstGeom prst="rect">
            <a:avLst/>
          </a:prstGeom>
        </p:spPr>
      </p:pic>
      <p:cxnSp>
        <p:nvCxnSpPr>
          <p:cNvPr id="26" name="Straight Arrow Connector 25">
            <a:extLst>
              <a:ext uri="{FF2B5EF4-FFF2-40B4-BE49-F238E27FC236}">
                <a16:creationId xmlns:a16="http://schemas.microsoft.com/office/drawing/2014/main" id="{6903CF0A-C375-63BC-4A67-1C9081823CAB}"/>
              </a:ext>
            </a:extLst>
          </p:cNvPr>
          <p:cNvCxnSpPr>
            <a:cxnSpLocks/>
          </p:cNvCxnSpPr>
          <p:nvPr/>
        </p:nvCxnSpPr>
        <p:spPr>
          <a:xfrm>
            <a:off x="2079483" y="3559792"/>
            <a:ext cx="8476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6CC8BEF-395B-2033-F651-FE2B064F326C}"/>
              </a:ext>
            </a:extLst>
          </p:cNvPr>
          <p:cNvCxnSpPr>
            <a:cxnSpLocks/>
          </p:cNvCxnSpPr>
          <p:nvPr/>
        </p:nvCxnSpPr>
        <p:spPr>
          <a:xfrm>
            <a:off x="2079481" y="5275466"/>
            <a:ext cx="8476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556CC1CB-5C54-A1DD-D24D-708F234E837C}"/>
              </a:ext>
            </a:extLst>
          </p:cNvPr>
          <p:cNvGrpSpPr/>
          <p:nvPr/>
        </p:nvGrpSpPr>
        <p:grpSpPr>
          <a:xfrm>
            <a:off x="1082985" y="5020217"/>
            <a:ext cx="459853" cy="728012"/>
            <a:chOff x="1082985" y="5020217"/>
            <a:chExt cx="459853" cy="728012"/>
          </a:xfrm>
        </p:grpSpPr>
        <p:pic>
          <p:nvPicPr>
            <p:cNvPr id="29" name="Graphic 28">
              <a:extLst>
                <a:ext uri="{FF2B5EF4-FFF2-40B4-BE49-F238E27FC236}">
                  <a16:creationId xmlns:a16="http://schemas.microsoft.com/office/drawing/2014/main" id="{EB8F79D1-275E-C349-8214-0FE3B90F5696}"/>
                </a:ext>
              </a:extLst>
            </p:cNvPr>
            <p:cNvPicPr>
              <a:picLocks noChangeAspect="1"/>
            </p:cNvPicPr>
            <p:nvPr/>
          </p:nvPicPr>
          <p:blipFill>
            <a:blip r:embed="rId8">
              <a:extLst>
                <a:ext uri="{96DAC541-7B7A-43D3-8B79-37D633B846F1}">
                  <asvg:svgBlip xmlns:asvg="http://schemas.microsoft.com/office/drawing/2016/SVG/main" r:embed="rId9"/>
                </a:ext>
                <a:ext uri="{837473B0-CC2E-450A-ABE3-18F120FF3D39}">
                  <a1611:picAttrSrcUrl xmlns:a1611="http://schemas.microsoft.com/office/drawing/2016/11/main" r:id="rId7"/>
                </a:ext>
              </a:extLst>
            </a:blip>
            <a:stretch>
              <a:fillRect/>
            </a:stretch>
          </p:blipFill>
          <p:spPr>
            <a:xfrm>
              <a:off x="1115773" y="5391867"/>
              <a:ext cx="390473" cy="356362"/>
            </a:xfrm>
            <a:prstGeom prst="rect">
              <a:avLst/>
            </a:prstGeom>
          </p:spPr>
        </p:pic>
        <p:pic>
          <p:nvPicPr>
            <p:cNvPr id="30" name="Picture 29">
              <a:extLst>
                <a:ext uri="{FF2B5EF4-FFF2-40B4-BE49-F238E27FC236}">
                  <a16:creationId xmlns:a16="http://schemas.microsoft.com/office/drawing/2014/main" id="{25FB4310-2D33-FC61-0160-6F87B5DC2829}"/>
                </a:ext>
              </a:extLst>
            </p:cNvPr>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082985" y="5020217"/>
              <a:ext cx="459853" cy="289735"/>
            </a:xfrm>
            <a:prstGeom prst="rect">
              <a:avLst/>
            </a:prstGeom>
          </p:spPr>
        </p:pic>
      </p:grpSp>
    </p:spTree>
    <p:extLst>
      <p:ext uri="{BB962C8B-B14F-4D97-AF65-F5344CB8AC3E}">
        <p14:creationId xmlns:p14="http://schemas.microsoft.com/office/powerpoint/2010/main" val="29415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87916-D696-D93B-1887-8003EB0D5DD9}"/>
              </a:ext>
            </a:extLst>
          </p:cNvPr>
          <p:cNvSpPr>
            <a:spLocks noGrp="1"/>
          </p:cNvSpPr>
          <p:nvPr>
            <p:ph type="ctrTitle"/>
          </p:nvPr>
        </p:nvSpPr>
        <p:spPr>
          <a:xfrm>
            <a:off x="1507067" y="2404534"/>
            <a:ext cx="7766936" cy="1096899"/>
          </a:xfrm>
        </p:spPr>
        <p:txBody>
          <a:bodyPr/>
          <a:lstStyle/>
          <a:p>
            <a:pPr algn="ctr"/>
            <a:r>
              <a:rPr lang="en-IN" sz="4000" dirty="0">
                <a:latin typeface="Calibri" panose="020F0502020204030204" pitchFamily="34" charset="0"/>
                <a:ea typeface="Calibri" panose="020F0502020204030204" pitchFamily="34" charset="0"/>
                <a:cs typeface="Calibri" panose="020F0502020204030204" pitchFamily="34" charset="0"/>
              </a:rPr>
              <a:t>KEY FINDINGS</a:t>
            </a:r>
          </a:p>
        </p:txBody>
      </p:sp>
    </p:spTree>
    <p:extLst>
      <p:ext uri="{BB962C8B-B14F-4D97-AF65-F5344CB8AC3E}">
        <p14:creationId xmlns:p14="http://schemas.microsoft.com/office/powerpoint/2010/main" val="2520253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15DBA-C5D5-CD55-485D-76C92673A214}"/>
              </a:ext>
            </a:extLst>
          </p:cNvPr>
          <p:cNvSpPr>
            <a:spLocks noGrp="1"/>
          </p:cNvSpPr>
          <p:nvPr>
            <p:ph type="title"/>
          </p:nvPr>
        </p:nvSpPr>
        <p:spPr>
          <a:xfrm>
            <a:off x="677334" y="512877"/>
            <a:ext cx="8596668" cy="874598"/>
          </a:xfrm>
        </p:spPr>
        <p:txBody>
          <a:bodyPr>
            <a:normAutofit/>
          </a:bodyPr>
          <a:lstStyle/>
          <a:p>
            <a:r>
              <a:rPr lang="en-IN" dirty="0">
                <a:latin typeface="Calibri" panose="020F0502020204030204" pitchFamily="34" charset="0"/>
                <a:ea typeface="Calibri" panose="020F0502020204030204" pitchFamily="34" charset="0"/>
                <a:cs typeface="Calibri" panose="020F0502020204030204" pitchFamily="34" charset="0"/>
              </a:rPr>
              <a:t>50% of customers were approached by email</a:t>
            </a:r>
          </a:p>
        </p:txBody>
      </p:sp>
      <p:sp>
        <p:nvSpPr>
          <p:cNvPr id="3" name="Content Placeholder 2">
            <a:extLst>
              <a:ext uri="{FF2B5EF4-FFF2-40B4-BE49-F238E27FC236}">
                <a16:creationId xmlns:a16="http://schemas.microsoft.com/office/drawing/2014/main" id="{CDBBF80B-09DB-5AD2-A0E9-57F716A41BB4}"/>
              </a:ext>
            </a:extLst>
          </p:cNvPr>
          <p:cNvSpPr>
            <a:spLocks noGrp="1"/>
          </p:cNvSpPr>
          <p:nvPr>
            <p:ph idx="1"/>
          </p:nvPr>
        </p:nvSpPr>
        <p:spPr>
          <a:xfrm>
            <a:off x="677334" y="1903414"/>
            <a:ext cx="8596668" cy="4087811"/>
          </a:xfrm>
        </p:spPr>
        <p:txBody>
          <a:bodyPr/>
          <a:lstStyle/>
          <a:p>
            <a:pPr lvl="1">
              <a:buSzPct val="85000"/>
              <a:buFont typeface="Arial" panose="020B0604020202020204" pitchFamily="34" charset="0"/>
              <a:buChar char="•"/>
            </a:pPr>
            <a:endParaRPr lang="en-IN"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sz="2000" dirty="0">
                <a:latin typeface="Calibri" panose="020F0502020204030204" pitchFamily="34" charset="0"/>
                <a:ea typeface="Calibri" panose="020F0502020204030204" pitchFamily="34" charset="0"/>
                <a:cs typeface="Calibri" panose="020F0502020204030204" pitchFamily="34" charset="0"/>
              </a:rPr>
              <a:t>No: of customers for each approach:</a:t>
            </a:r>
          </a:p>
          <a:p>
            <a:pPr marL="0" indent="0">
              <a:buNone/>
            </a:pPr>
            <a:endParaRPr lang="en-IN" sz="2000" dirty="0">
              <a:latin typeface="Calibri" panose="020F0502020204030204" pitchFamily="34" charset="0"/>
              <a:ea typeface="Calibri" panose="020F0502020204030204" pitchFamily="34" charset="0"/>
              <a:cs typeface="Calibri" panose="020F0502020204030204" pitchFamily="34" charset="0"/>
            </a:endParaRPr>
          </a:p>
          <a:p>
            <a:pPr lvl="1">
              <a:buSzPct val="85000"/>
              <a:buFont typeface="Arial" panose="020B0604020202020204" pitchFamily="34" charset="0"/>
              <a:buChar char="•"/>
            </a:pPr>
            <a:r>
              <a:rPr lang="en-IN" sz="2000" dirty="0">
                <a:latin typeface="Calibri" panose="020F0502020204030204" pitchFamily="34" charset="0"/>
                <a:ea typeface="Calibri" panose="020F0502020204030204" pitchFamily="34" charset="0"/>
                <a:cs typeface="Calibri" panose="020F0502020204030204" pitchFamily="34" charset="0"/>
              </a:rPr>
              <a:t>Email : 7466 	</a:t>
            </a:r>
            <a:r>
              <a:rPr lang="en-IN" sz="2000"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a:t>
            </a:r>
            <a:r>
              <a:rPr lang="en-IN" sz="2000" dirty="0">
                <a:latin typeface="Calibri" panose="020F0502020204030204" pitchFamily="34" charset="0"/>
                <a:ea typeface="Calibri" panose="020F0502020204030204" pitchFamily="34" charset="0"/>
                <a:cs typeface="Calibri" panose="020F0502020204030204" pitchFamily="34" charset="0"/>
              </a:rPr>
              <a:t>(50%)</a:t>
            </a:r>
          </a:p>
          <a:p>
            <a:pPr lvl="1">
              <a:buSzPct val="85000"/>
              <a:buFont typeface="Arial" panose="020B0604020202020204" pitchFamily="34" charset="0"/>
              <a:buChar char="•"/>
            </a:pPr>
            <a:r>
              <a:rPr lang="en-IN" sz="2000" dirty="0">
                <a:latin typeface="Calibri" panose="020F0502020204030204" pitchFamily="34" charset="0"/>
                <a:ea typeface="Calibri" panose="020F0502020204030204" pitchFamily="34" charset="0"/>
                <a:cs typeface="Calibri" panose="020F0502020204030204" pitchFamily="34" charset="0"/>
              </a:rPr>
              <a:t>Call : 4962 	</a:t>
            </a:r>
            <a:r>
              <a:rPr lang="en-IN" sz="2000"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a:t>
            </a:r>
            <a:r>
              <a:rPr lang="en-IN" sz="2000" dirty="0">
                <a:latin typeface="Calibri" panose="020F0502020204030204" pitchFamily="34" charset="0"/>
                <a:ea typeface="Calibri" panose="020F0502020204030204" pitchFamily="34" charset="0"/>
                <a:cs typeface="Calibri" panose="020F0502020204030204" pitchFamily="34" charset="0"/>
              </a:rPr>
              <a:t>(33%)</a:t>
            </a:r>
          </a:p>
          <a:p>
            <a:pPr lvl="1">
              <a:buSzPct val="85000"/>
              <a:buFont typeface="Arial" panose="020B0604020202020204" pitchFamily="34" charset="0"/>
              <a:buChar char="•"/>
            </a:pPr>
            <a:r>
              <a:rPr lang="en-IN" sz="2000" dirty="0">
                <a:latin typeface="Calibri" panose="020F0502020204030204" pitchFamily="34" charset="0"/>
                <a:ea typeface="Calibri" panose="020F0502020204030204" pitchFamily="34" charset="0"/>
                <a:cs typeface="Calibri" panose="020F0502020204030204" pitchFamily="34" charset="0"/>
              </a:rPr>
              <a:t>Email + Call : 2572 </a:t>
            </a:r>
            <a:r>
              <a:rPr lang="en-IN" sz="2000"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a:t>
            </a:r>
            <a:r>
              <a:rPr lang="en-IN" sz="2000" dirty="0">
                <a:latin typeface="Calibri" panose="020F0502020204030204" pitchFamily="34" charset="0"/>
                <a:ea typeface="Calibri" panose="020F0502020204030204" pitchFamily="34" charset="0"/>
                <a:cs typeface="Calibri" panose="020F0502020204030204" pitchFamily="34" charset="0"/>
              </a:rPr>
              <a:t>(17%)</a:t>
            </a:r>
          </a:p>
          <a:p>
            <a:pPr>
              <a:buSzPct val="85000"/>
              <a:buFont typeface="Arial" panose="020B0604020202020204" pitchFamily="34" charset="0"/>
              <a:buChar char="•"/>
            </a:pPr>
            <a:endParaRPr lang="en-IN"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65C12532-5B16-FBAB-F6A8-F4AE6BA8789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66414" y="2423965"/>
            <a:ext cx="4170624" cy="346749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92614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A5CF9-6E7D-EEFC-9FB6-49CD50D38631}"/>
              </a:ext>
            </a:extLst>
          </p:cNvPr>
          <p:cNvSpPr>
            <a:spLocks noGrp="1"/>
          </p:cNvSpPr>
          <p:nvPr>
            <p:ph type="title"/>
          </p:nvPr>
        </p:nvSpPr>
        <p:spPr>
          <a:xfrm>
            <a:off x="677334" y="609600"/>
            <a:ext cx="8596668" cy="647700"/>
          </a:xfrm>
        </p:spPr>
        <p:txBody>
          <a:bodyPr>
            <a:normAutofit/>
          </a:bodyPr>
          <a:lstStyle/>
          <a:p>
            <a:r>
              <a:rPr lang="en-IN" dirty="0">
                <a:latin typeface="Calibri" panose="020F0502020204030204" pitchFamily="34" charset="0"/>
                <a:ea typeface="Calibri" panose="020F0502020204030204" pitchFamily="34" charset="0"/>
                <a:cs typeface="Calibri" panose="020F0502020204030204" pitchFamily="34" charset="0"/>
              </a:rPr>
              <a:t>Overall revenue distribution is multimodal</a:t>
            </a:r>
          </a:p>
        </p:txBody>
      </p:sp>
      <p:sp>
        <p:nvSpPr>
          <p:cNvPr id="3" name="Content Placeholder 2">
            <a:extLst>
              <a:ext uri="{FF2B5EF4-FFF2-40B4-BE49-F238E27FC236}">
                <a16:creationId xmlns:a16="http://schemas.microsoft.com/office/drawing/2014/main" id="{8D78EF3C-21FE-909F-CD38-9ADCB8A59ED3}"/>
              </a:ext>
            </a:extLst>
          </p:cNvPr>
          <p:cNvSpPr>
            <a:spLocks noGrp="1"/>
          </p:cNvSpPr>
          <p:nvPr>
            <p:ph sz="half" idx="1"/>
          </p:nvPr>
        </p:nvSpPr>
        <p:spPr>
          <a:xfrm>
            <a:off x="677334" y="1457325"/>
            <a:ext cx="4389966" cy="4584036"/>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T</a:t>
            </a:r>
            <a:r>
              <a:rPr lang="en-US" sz="1600" dirty="0">
                <a:latin typeface="Calibri" panose="020F0502020204030204" pitchFamily="34" charset="0"/>
                <a:ea typeface="Calibri" panose="020F0502020204030204" pitchFamily="34" charset="0"/>
                <a:cs typeface="Calibri" panose="020F0502020204030204" pitchFamily="34" charset="0"/>
              </a:rPr>
              <a:t>he overall revenue distribution </a:t>
            </a:r>
            <a:r>
              <a:rPr lang="en-US" sz="1600" b="1" dirty="0">
                <a:latin typeface="Calibri" panose="020F0502020204030204" pitchFamily="34" charset="0"/>
                <a:ea typeface="Calibri" panose="020F0502020204030204" pitchFamily="34" charset="0"/>
                <a:cs typeface="Calibri" panose="020F0502020204030204" pitchFamily="34" charset="0"/>
              </a:rPr>
              <a:t>shows signs of being </a:t>
            </a:r>
            <a:r>
              <a:rPr lang="en-US" sz="1600" dirty="0">
                <a:latin typeface="Calibri" panose="020F0502020204030204" pitchFamily="34" charset="0"/>
                <a:ea typeface="Calibri" panose="020F0502020204030204" pitchFamily="34" charset="0"/>
                <a:cs typeface="Calibri" panose="020F0502020204030204" pitchFamily="34" charset="0"/>
              </a:rPr>
              <a:t>multimodal (with multiple peaks, each peak potentially corresponding to different sales approach)</a:t>
            </a:r>
          </a:p>
          <a:p>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4" name="Content Placeholder 3">
            <a:extLst>
              <a:ext uri="{FF2B5EF4-FFF2-40B4-BE49-F238E27FC236}">
                <a16:creationId xmlns:a16="http://schemas.microsoft.com/office/drawing/2014/main" id="{9BDDCEDE-99DC-3DEC-1372-8F6A51C371A7}"/>
              </a:ext>
            </a:extLst>
          </p:cNvPr>
          <p:cNvSpPr>
            <a:spLocks noGrp="1"/>
          </p:cNvSpPr>
          <p:nvPr>
            <p:ph sz="half" idx="2"/>
          </p:nvPr>
        </p:nvSpPr>
        <p:spPr>
          <a:xfrm>
            <a:off x="5400674" y="1457325"/>
            <a:ext cx="3873329" cy="4584038"/>
          </a:xfrm>
        </p:spPr>
        <p:txBody>
          <a:bodyPr/>
          <a:lstStyle/>
          <a:p>
            <a:r>
              <a:rPr lang="en-US" sz="1600" dirty="0">
                <a:latin typeface="Calibri" panose="020F0502020204030204" pitchFamily="34" charset="0"/>
                <a:ea typeface="Calibri" panose="020F0502020204030204" pitchFamily="34" charset="0"/>
                <a:cs typeface="Calibri" panose="020F0502020204030204" pitchFamily="34" charset="0"/>
              </a:rPr>
              <a:t>The median revenue is USD 90.95, with the interquartile range (IQR) spanning from USD 52.65 to USD 107.75</a:t>
            </a:r>
          </a:p>
          <a:p>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6B73600E-2EBD-4AEC-0B61-5D2AD4C4AE71}"/>
              </a:ext>
            </a:extLst>
          </p:cNvPr>
          <p:cNvPicPr>
            <a:picLocks noChangeAspect="1"/>
          </p:cNvPicPr>
          <p:nvPr/>
        </p:nvPicPr>
        <p:blipFill>
          <a:blip r:embed="rId2">
            <a:biLevel thresh="50000"/>
          </a:blip>
          <a:stretch>
            <a:fillRect/>
          </a:stretch>
        </p:blipFill>
        <p:spPr>
          <a:xfrm>
            <a:off x="8117669" y="3680294"/>
            <a:ext cx="1072989" cy="1920406"/>
          </a:xfrm>
          <a:prstGeom prst="rect">
            <a:avLst/>
          </a:prstGeom>
        </p:spPr>
      </p:pic>
      <p:pic>
        <p:nvPicPr>
          <p:cNvPr id="11" name="Picture 10">
            <a:extLst>
              <a:ext uri="{FF2B5EF4-FFF2-40B4-BE49-F238E27FC236}">
                <a16:creationId xmlns:a16="http://schemas.microsoft.com/office/drawing/2014/main" id="{09DD3893-3BD3-C873-4D7C-F32F2A409277}"/>
              </a:ext>
            </a:extLst>
          </p:cNvPr>
          <p:cNvPicPr>
            <a:picLocks noChangeAspect="1"/>
          </p:cNvPicPr>
          <p:nvPr/>
        </p:nvPicPr>
        <p:blipFill>
          <a:blip r:embed="rId3"/>
          <a:stretch>
            <a:fillRect/>
          </a:stretch>
        </p:blipFill>
        <p:spPr>
          <a:xfrm>
            <a:off x="695398" y="2733772"/>
            <a:ext cx="6078851" cy="4256135"/>
          </a:xfrm>
          <a:prstGeom prst="rect">
            <a:avLst/>
          </a:prstGeom>
        </p:spPr>
      </p:pic>
      <p:pic>
        <p:nvPicPr>
          <p:cNvPr id="13" name="Picture 12">
            <a:extLst>
              <a:ext uri="{FF2B5EF4-FFF2-40B4-BE49-F238E27FC236}">
                <a16:creationId xmlns:a16="http://schemas.microsoft.com/office/drawing/2014/main" id="{CB75FC61-731A-D08B-B37A-776C17C3BF64}"/>
              </a:ext>
            </a:extLst>
          </p:cNvPr>
          <p:cNvPicPr>
            <a:picLocks noChangeAspect="1"/>
          </p:cNvPicPr>
          <p:nvPr/>
        </p:nvPicPr>
        <p:blipFill>
          <a:blip r:embed="rId4"/>
          <a:stretch>
            <a:fillRect/>
          </a:stretch>
        </p:blipFill>
        <p:spPr>
          <a:xfrm>
            <a:off x="5067300" y="3177706"/>
            <a:ext cx="3286584" cy="2991267"/>
          </a:xfrm>
          <a:prstGeom prst="rect">
            <a:avLst/>
          </a:prstGeom>
        </p:spPr>
      </p:pic>
    </p:spTree>
    <p:extLst>
      <p:ext uri="{BB962C8B-B14F-4D97-AF65-F5344CB8AC3E}">
        <p14:creationId xmlns:p14="http://schemas.microsoft.com/office/powerpoint/2010/main" val="3011161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1B50A-7415-AECC-878E-096F61470D3C}"/>
              </a:ext>
            </a:extLst>
          </p:cNvPr>
          <p:cNvSpPr>
            <a:spLocks noGrp="1"/>
          </p:cNvSpPr>
          <p:nvPr>
            <p:ph type="title"/>
          </p:nvPr>
        </p:nvSpPr>
        <p:spPr>
          <a:xfrm>
            <a:off x="677334" y="609600"/>
            <a:ext cx="8596668" cy="568751"/>
          </a:xfrm>
        </p:spPr>
        <p:txBody>
          <a:bodyPr>
            <a:noAutofit/>
          </a:bodyPr>
          <a:lstStyle/>
          <a:p>
            <a:r>
              <a:rPr lang="en-IN" dirty="0">
                <a:latin typeface="Calibri" panose="020F0502020204030204" pitchFamily="34" charset="0"/>
                <a:ea typeface="Calibri" panose="020F0502020204030204" pitchFamily="34" charset="0"/>
                <a:cs typeface="Calibri" panose="020F0502020204030204" pitchFamily="34" charset="0"/>
              </a:rPr>
              <a:t>Email + Call has the highest median revenue</a:t>
            </a:r>
          </a:p>
        </p:txBody>
      </p:sp>
      <p:sp>
        <p:nvSpPr>
          <p:cNvPr id="3" name="Content Placeholder 2">
            <a:extLst>
              <a:ext uri="{FF2B5EF4-FFF2-40B4-BE49-F238E27FC236}">
                <a16:creationId xmlns:a16="http://schemas.microsoft.com/office/drawing/2014/main" id="{6EB43F27-27FD-FBEC-0BE7-4C331B8515F4}"/>
              </a:ext>
            </a:extLst>
          </p:cNvPr>
          <p:cNvSpPr>
            <a:spLocks noGrp="1"/>
          </p:cNvSpPr>
          <p:nvPr>
            <p:ph idx="1"/>
          </p:nvPr>
        </p:nvSpPr>
        <p:spPr>
          <a:xfrm>
            <a:off x="762175" y="1272619"/>
            <a:ext cx="8596668" cy="4975781"/>
          </a:xfrm>
        </p:spPr>
        <p:txBody>
          <a:bodyPr/>
          <a:lstStyle/>
          <a:p>
            <a:r>
              <a:rPr lang="en-IN" sz="1600" dirty="0">
                <a:latin typeface="Calibri" panose="020F0502020204030204" pitchFamily="34" charset="0"/>
                <a:ea typeface="Calibri" panose="020F0502020204030204" pitchFamily="34" charset="0"/>
                <a:cs typeface="Calibri" panose="020F0502020204030204" pitchFamily="34" charset="0"/>
              </a:rPr>
              <a:t>Revenue distribution for each approach:</a:t>
            </a:r>
          </a:p>
          <a:p>
            <a:pPr lvl="1"/>
            <a:r>
              <a:rPr lang="en-IN" dirty="0">
                <a:latin typeface="Calibri" panose="020F0502020204030204" pitchFamily="34" charset="0"/>
                <a:ea typeface="Calibri" panose="020F0502020204030204" pitchFamily="34" charset="0"/>
                <a:cs typeface="Calibri" panose="020F0502020204030204" pitchFamily="34" charset="0"/>
              </a:rPr>
              <a:t>Email has a right skewed distribution -- </a:t>
            </a:r>
            <a:r>
              <a:rPr lang="en-US" dirty="0">
                <a:latin typeface="Calibri" panose="020F0502020204030204" pitchFamily="34" charset="0"/>
                <a:ea typeface="Calibri" panose="020F0502020204030204" pitchFamily="34" charset="0"/>
                <a:cs typeface="Calibri" panose="020F0502020204030204" pitchFamily="34" charset="0"/>
              </a:rPr>
              <a:t>Most email campaigns yield </a:t>
            </a:r>
            <a:r>
              <a:rPr lang="en-US" b="1" dirty="0">
                <a:latin typeface="Calibri" panose="020F0502020204030204" pitchFamily="34" charset="0"/>
                <a:ea typeface="Calibri" panose="020F0502020204030204" pitchFamily="34" charset="0"/>
                <a:cs typeface="Calibri" panose="020F0502020204030204" pitchFamily="34" charset="0"/>
              </a:rPr>
              <a:t>low to moderate responses, with median value $96.3 </a:t>
            </a:r>
          </a:p>
          <a:p>
            <a:pPr lvl="1"/>
            <a:r>
              <a:rPr lang="en-US" b="1" dirty="0">
                <a:latin typeface="Calibri" panose="020F0502020204030204" pitchFamily="34" charset="0"/>
                <a:ea typeface="Calibri" panose="020F0502020204030204" pitchFamily="34" charset="0"/>
                <a:cs typeface="Calibri" panose="020F0502020204030204" pitchFamily="34" charset="0"/>
              </a:rPr>
              <a:t>Call </a:t>
            </a:r>
            <a:r>
              <a:rPr lang="en-US" dirty="0">
                <a:latin typeface="Calibri" panose="020F0502020204030204" pitchFamily="34" charset="0"/>
                <a:ea typeface="Calibri" panose="020F0502020204030204" pitchFamily="34" charset="0"/>
                <a:cs typeface="Calibri" panose="020F0502020204030204" pitchFamily="34" charset="0"/>
              </a:rPr>
              <a:t>has a slight right skewed distribution -- Most values are clustered around the lower to mid-range, median value = $ 47.60 </a:t>
            </a:r>
          </a:p>
          <a:p>
            <a:pPr lvl="1"/>
            <a:r>
              <a:rPr lang="en-US" b="1" dirty="0">
                <a:latin typeface="Calibri" panose="020F0502020204030204" pitchFamily="34" charset="0"/>
                <a:ea typeface="Calibri" panose="020F0502020204030204" pitchFamily="34" charset="0"/>
                <a:cs typeface="Calibri" panose="020F0502020204030204" pitchFamily="34" charset="0"/>
              </a:rPr>
              <a:t>Combination of Email and Call </a:t>
            </a:r>
            <a:r>
              <a:rPr lang="en-US" dirty="0">
                <a:latin typeface="Calibri" panose="020F0502020204030204" pitchFamily="34" charset="0"/>
                <a:ea typeface="Calibri" panose="020F0502020204030204" pitchFamily="34" charset="0"/>
                <a:cs typeface="Calibri" panose="020F0502020204030204" pitchFamily="34" charset="0"/>
              </a:rPr>
              <a:t>has a multi modal distribution with the highest median revenue of $183.74</a:t>
            </a:r>
            <a:endParaRPr lang="en-US" b="1" dirty="0">
              <a:latin typeface="Calibri" panose="020F0502020204030204" pitchFamily="34" charset="0"/>
              <a:ea typeface="Calibri" panose="020F0502020204030204" pitchFamily="34" charset="0"/>
              <a:cs typeface="Calibri" panose="020F0502020204030204" pitchFamily="34" charset="0"/>
            </a:endParaRPr>
          </a:p>
          <a:p>
            <a:pPr lvl="1"/>
            <a:endParaRPr lang="en-US" b="1" dirty="0">
              <a:latin typeface="Calibri" panose="020F0502020204030204" pitchFamily="34" charset="0"/>
              <a:ea typeface="Calibri" panose="020F0502020204030204" pitchFamily="34" charset="0"/>
              <a:cs typeface="Calibri" panose="020F0502020204030204" pitchFamily="34" charset="0"/>
            </a:endParaRPr>
          </a:p>
          <a:p>
            <a:pPr lvl="1"/>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7B1D6514-92A7-4A8A-7632-58A531A4463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0078" y="3498915"/>
            <a:ext cx="4446285" cy="2927331"/>
          </a:xfrm>
          <a:prstGeom prst="rect">
            <a:avLst/>
          </a:prstGeom>
          <a:noFill/>
          <a:ln>
            <a:noFill/>
          </a:ln>
        </p:spPr>
      </p:pic>
      <p:pic>
        <p:nvPicPr>
          <p:cNvPr id="5" name="Picture 4">
            <a:extLst>
              <a:ext uri="{FF2B5EF4-FFF2-40B4-BE49-F238E27FC236}">
                <a16:creationId xmlns:a16="http://schemas.microsoft.com/office/drawing/2014/main" id="{488D1171-D7F3-8780-433B-8C26060012F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56363" y="3498915"/>
            <a:ext cx="3917639" cy="3011588"/>
          </a:xfrm>
          <a:prstGeom prst="rect">
            <a:avLst/>
          </a:prstGeom>
          <a:noFill/>
          <a:ln>
            <a:noFill/>
          </a:ln>
        </p:spPr>
      </p:pic>
    </p:spTree>
    <p:extLst>
      <p:ext uri="{BB962C8B-B14F-4D97-AF65-F5344CB8AC3E}">
        <p14:creationId xmlns:p14="http://schemas.microsoft.com/office/powerpoint/2010/main" val="3345783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B0402-61E6-32F4-8ED0-AE7067D5043D}"/>
              </a:ext>
            </a:extLst>
          </p:cNvPr>
          <p:cNvSpPr>
            <a:spLocks noGrp="1"/>
          </p:cNvSpPr>
          <p:nvPr>
            <p:ph type="title"/>
          </p:nvPr>
        </p:nvSpPr>
        <p:spPr>
          <a:xfrm>
            <a:off x="677334" y="609600"/>
            <a:ext cx="8596668" cy="908115"/>
          </a:xfrm>
        </p:spPr>
        <p:txBody>
          <a:bodyPr>
            <a:noAutofit/>
          </a:bodyPr>
          <a:lstStyle/>
          <a:p>
            <a:r>
              <a:rPr lang="en-IN" sz="2400" dirty="0">
                <a:latin typeface="Calibri" panose="020F0502020204030204" pitchFamily="34" charset="0"/>
                <a:ea typeface="Calibri" panose="020F0502020204030204" pitchFamily="34" charset="0"/>
                <a:cs typeface="Calibri" panose="020F0502020204030204" pitchFamily="34" charset="0"/>
              </a:rPr>
              <a:t>Combination of Email and Call approach has a positive revenue trend over the six week period</a:t>
            </a:r>
          </a:p>
        </p:txBody>
      </p:sp>
      <p:sp>
        <p:nvSpPr>
          <p:cNvPr id="3" name="Content Placeholder 2">
            <a:extLst>
              <a:ext uri="{FF2B5EF4-FFF2-40B4-BE49-F238E27FC236}">
                <a16:creationId xmlns:a16="http://schemas.microsoft.com/office/drawing/2014/main" id="{9735310E-4DBB-E0D8-1DD9-414EB0180CA5}"/>
              </a:ext>
            </a:extLst>
          </p:cNvPr>
          <p:cNvSpPr>
            <a:spLocks noGrp="1"/>
          </p:cNvSpPr>
          <p:nvPr>
            <p:ph idx="1"/>
          </p:nvPr>
        </p:nvSpPr>
        <p:spPr>
          <a:xfrm>
            <a:off x="677334" y="1641539"/>
            <a:ext cx="8596668" cy="4730685"/>
          </a:xfrm>
        </p:spPr>
        <p:txBody>
          <a:bodyPr>
            <a:normAutofit/>
          </a:bodyPr>
          <a:lstStyle/>
          <a:p>
            <a:r>
              <a:rPr lang="en-IN" sz="1600" dirty="0">
                <a:latin typeface="Calibri" panose="020F0502020204030204" pitchFamily="34" charset="0"/>
                <a:ea typeface="Calibri" panose="020F0502020204030204" pitchFamily="34" charset="0"/>
                <a:cs typeface="Calibri" panose="020F0502020204030204" pitchFamily="34" charset="0"/>
              </a:rPr>
              <a:t>Total revenue over the six week period:</a:t>
            </a:r>
          </a:p>
          <a:p>
            <a:pPr lvl="1"/>
            <a:r>
              <a:rPr lang="en-US" dirty="0">
                <a:latin typeface="Calibri" panose="020F0502020204030204" pitchFamily="34" charset="0"/>
                <a:ea typeface="Calibri" panose="020F0502020204030204" pitchFamily="34" charset="0"/>
                <a:cs typeface="Calibri" panose="020F0502020204030204" pitchFamily="34" charset="0"/>
              </a:rPr>
              <a:t>The email method, which initially generated the highest revenue, experienced a steady decline over time.</a:t>
            </a:r>
          </a:p>
          <a:p>
            <a:pPr lvl="1"/>
            <a:r>
              <a:rPr lang="en-US" dirty="0">
                <a:latin typeface="Calibri" panose="020F0502020204030204" pitchFamily="34" charset="0"/>
                <a:ea typeface="Calibri" panose="020F0502020204030204" pitchFamily="34" charset="0"/>
                <a:cs typeface="Calibri" panose="020F0502020204030204" pitchFamily="34" charset="0"/>
              </a:rPr>
              <a:t>The call method demonstrated no revenue growth over the six weeks and underperformed in three of those weeks, generating the lowest revenue among all methods.</a:t>
            </a:r>
          </a:p>
          <a:p>
            <a:pPr lvl="1"/>
            <a:r>
              <a:rPr lang="en-US" dirty="0">
                <a:latin typeface="Calibri" panose="020F0502020204030204" pitchFamily="34" charset="0"/>
                <a:ea typeface="Calibri" panose="020F0502020204030204" pitchFamily="34" charset="0"/>
                <a:cs typeface="Calibri" panose="020F0502020204030204" pitchFamily="34" charset="0"/>
              </a:rPr>
              <a:t>The combination of email and call methods showed a positive revenue trend with consistent growth over time</a:t>
            </a:r>
            <a:r>
              <a:rPr lang="en-IN" dirty="0">
                <a:latin typeface="Calibri" panose="020F0502020204030204" pitchFamily="34" charset="0"/>
                <a:ea typeface="Calibri" panose="020F0502020204030204" pitchFamily="34" charset="0"/>
                <a:cs typeface="Calibri" panose="020F0502020204030204" pitchFamily="34" charset="0"/>
              </a:rPr>
              <a:t>.</a:t>
            </a:r>
          </a:p>
          <a:p>
            <a:pPr lvl="1"/>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391280A7-C7AD-A4E8-C2BB-BA613FE99CF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25566" y="4114309"/>
            <a:ext cx="6315877" cy="2413261"/>
          </a:xfrm>
          <a:prstGeom prst="rect">
            <a:avLst/>
          </a:prstGeom>
          <a:noFill/>
          <a:ln>
            <a:noFill/>
          </a:ln>
        </p:spPr>
      </p:pic>
    </p:spTree>
    <p:extLst>
      <p:ext uri="{BB962C8B-B14F-4D97-AF65-F5344CB8AC3E}">
        <p14:creationId xmlns:p14="http://schemas.microsoft.com/office/powerpoint/2010/main" val="3150886517"/>
      </p:ext>
    </p:extLst>
  </p:cSld>
  <p:clrMapOvr>
    <a:masterClrMapping/>
  </p:clrMapOvr>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16205</TotalTime>
  <Words>1097</Words>
  <Application>Microsoft Office PowerPoint</Application>
  <PresentationFormat>Widescreen</PresentationFormat>
  <Paragraphs>107</Paragraphs>
  <Slides>16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Courier New</vt:lpstr>
      <vt:lpstr>Trebuchet MS</vt:lpstr>
      <vt:lpstr>Wingdings</vt:lpstr>
      <vt:lpstr>Wingdings 3</vt:lpstr>
      <vt:lpstr>Facet</vt:lpstr>
      <vt:lpstr>SALES STRATEGY ANALYSIS –  NEW PRODUCT LAUNCH </vt:lpstr>
      <vt:lpstr>Table of Contents</vt:lpstr>
      <vt:lpstr>Business Goals</vt:lpstr>
      <vt:lpstr>Current Sales Strategy</vt:lpstr>
      <vt:lpstr>KEY FINDINGS</vt:lpstr>
      <vt:lpstr>50% of customers were approached by email</vt:lpstr>
      <vt:lpstr>Overall revenue distribution is multimodal</vt:lpstr>
      <vt:lpstr>Email + Call has the highest median revenue</vt:lpstr>
      <vt:lpstr>Combination of Email and Call approach has a positive revenue trend over the six week period</vt:lpstr>
      <vt:lpstr>Combination of Email and Call method has the highest Average Order Value (AOV) in each week over six week period</vt:lpstr>
      <vt:lpstr>The median number of products sold is highest through Email and Call combination compared to other methods</vt:lpstr>
      <vt:lpstr>BUSINESS METRICS</vt:lpstr>
      <vt:lpstr>BUSINESS METRICS</vt:lpstr>
      <vt:lpstr>RECOMMENDATIONS</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umesh keerthy</dc:creator>
  <cp:lastModifiedBy>umesh keerthy</cp:lastModifiedBy>
  <cp:revision>54</cp:revision>
  <dcterms:created xsi:type="dcterms:W3CDTF">2025-05-31T07:23:57Z</dcterms:created>
  <dcterms:modified xsi:type="dcterms:W3CDTF">2025-06-16T08:00:35Z</dcterms:modified>
</cp:coreProperties>
</file>