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9" r:id="rId4"/>
    <p:sldId id="278" r:id="rId5"/>
    <p:sldId id="260" r:id="rId6"/>
    <p:sldId id="279" r:id="rId7"/>
    <p:sldId id="281" r:id="rId8"/>
    <p:sldId id="291" r:id="rId9"/>
    <p:sldId id="283" r:id="rId10"/>
    <p:sldId id="285" r:id="rId11"/>
    <p:sldId id="286" r:id="rId12"/>
    <p:sldId id="288" r:id="rId13"/>
    <p:sldId id="290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954C-EE58-AD9A-E7FC-85E55A5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13CC4-72B4-33B6-55FF-4D0A3767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4FA6-8BF7-A26D-3670-CCB818F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9B3D-CB17-2BBC-7626-E4A837FA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EBF6-DADF-59C8-584E-4F1297E8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C118-F499-7B5C-8451-B7019139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EA4A3-B048-9CC0-CC24-2FC40792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0BBF-6A3C-6749-FB1E-B27219F3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5B19-9160-3376-969C-681BC25D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751F-8CEC-EE21-CAEB-B664DDC4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7AB65-6283-D070-F83F-F67C0DD0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6FE56-2FE0-7A1D-8059-5EB9AA04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BDF4-97CC-F2BE-AAD3-70CF3F4C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BCEF-62E7-C3E0-5F5D-A1CC7421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526A-7232-591E-346E-0F16671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6821-95B1-2BB7-6364-D16D2F42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60E9-A5FC-E4D0-4D31-9563FE16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F77A-670A-472B-1134-CAF93DA3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57DC-9243-A32F-1D23-0C0CEB1F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5952-CCD9-1679-6860-6E5D6CF7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1EBF-8049-D6A3-9746-90044B27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7375-9010-E049-CA53-F3C35E2B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7AB9-CD8A-0B73-F704-B0DE34F1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5217-DC58-EEB5-E79D-B4668478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E11A-4537-F606-363A-49F4E311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EF-3B3B-56D8-B038-951E46D5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2727-EFE8-A6E8-6BCA-99DBEFF72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2181-32DB-8A28-31CF-F51B4ADF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8D85-5050-7B2E-DC76-2966E518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5F417-DB2C-07D7-134D-13F296DF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4104-8DC1-C5D3-627E-D02D62B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95AC-9C22-D642-EED4-C041DB5D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ACC0-2034-B7F1-A779-96AC0288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F3F9-2DED-B11A-6B01-06FE441A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120A0-AF42-E9D7-572B-4790C6297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4ADF0-78DD-4CC0-6981-B1DA5C76B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242D4-8EFB-2294-8654-68D012F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9E701-810E-7A84-607A-72DBFB3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B14B2-1FC4-512E-D0EB-7F8CCA9A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E490-3139-972C-D130-4DA3E4B7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2B1D8-EB4B-EEF4-C442-5E68F58E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142CE-A256-D13A-1352-61C67839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27173-3E5D-448D-8EBD-CCFE7BE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7810B-4991-5FAE-430A-2374A20B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E8772-BFAA-703C-CB88-680AC2C3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70C4E-74CF-E4D2-AF1F-43C5FAB0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7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2168-98A9-7C22-02C1-5D939B88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63BF-6870-E4B0-169F-2E628C44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96E5-ED3C-6F3A-E16B-8F4C67B0E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0C94-09C8-B951-2B11-288B0CCA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639C-139C-C224-C782-7B9F1AED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F0558-031C-7466-E12F-0DA3FB07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453-9522-4FDC-ED3B-FD03F66F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DA078-660A-C163-F5C5-234E611E0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1419-EF6F-0FA0-9851-7248744D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2C57-CBF7-C986-176C-6745EFBC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9C08-CDE5-ADE8-D62F-7746A07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01306-A712-C76A-586B-D464954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8152-B5C5-E6A2-AB1C-6BD9C940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D056-CE2C-C2FA-FBBC-C83D40F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D75A-07F2-53EB-4172-B7F00216F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2635-7BE3-423B-BECD-E730C7BF5FB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B2A9-DCA3-FD97-41FC-91CBC3311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BA61-5F57-8CFB-1FB6-1DB7532F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AC1B-64DD-4842-B05D-2B8978A7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FA53D-B70B-4784-A418-D7D7C5CB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530578"/>
            <a:ext cx="9858362" cy="5712177"/>
          </a:xfrm>
        </p:spPr>
        <p:txBody>
          <a:bodyPr>
            <a:noAutofit/>
          </a:bodyPr>
          <a:lstStyle/>
          <a:p>
            <a:pPr algn="ctr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Project 3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Rekha Kondeti</a:t>
            </a: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Graduate</a:t>
            </a:r>
          </a:p>
        </p:txBody>
      </p:sp>
    </p:spTree>
    <p:extLst>
      <p:ext uri="{BB962C8B-B14F-4D97-AF65-F5344CB8AC3E}">
        <p14:creationId xmlns:p14="http://schemas.microsoft.com/office/powerpoint/2010/main" val="98810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EB5B-9BBA-08D3-2238-A60741A6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1573"/>
            <a:ext cx="10686168" cy="827439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>
                <a:latin typeface="+mn-lt"/>
              </a:rPr>
              <a:t>Classification matrix for</a:t>
            </a:r>
            <a:r>
              <a:rPr lang="en-US" sz="32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 "/>
                <a:cs typeface="Calibri" panose="020F0502020204030204" pitchFamily="34" charset="0"/>
              </a:rPr>
              <a:t>R</a:t>
            </a:r>
            <a:r>
              <a:rPr lang="en-US" sz="3200" b="1" dirty="0" err="1">
                <a:effectLst/>
                <a:latin typeface="Calibri "/>
              </a:rPr>
              <a:t>bf</a:t>
            </a:r>
            <a:r>
              <a:rPr lang="en-US" sz="3200" b="1" dirty="0">
                <a:effectLst/>
                <a:latin typeface="Calibri "/>
              </a:rPr>
              <a:t> kernel with varying C values</a:t>
            </a:r>
            <a:br>
              <a:rPr lang="en-US" sz="3200" b="1" dirty="0">
                <a:effectLst/>
                <a:latin typeface="Calibri 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2C7C-1E01-4272-D683-443A63B1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49" y="632177"/>
            <a:ext cx="6455038" cy="60642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c=10(better)</a:t>
            </a:r>
          </a:p>
          <a:p>
            <a:pPr marL="0" indent="0">
              <a:buNone/>
            </a:pPr>
            <a:r>
              <a:rPr lang="en-US" sz="1600" dirty="0"/>
              <a:t>Training                                                        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9C39-104B-62BD-41D5-E062F4F4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436" y="1700711"/>
            <a:ext cx="5373510" cy="2796823"/>
          </a:xfrm>
        </p:spPr>
        <p:txBody>
          <a:bodyPr/>
          <a:lstStyle/>
          <a:p>
            <a:r>
              <a:rPr lang="en-US" dirty="0"/>
              <a:t>For  C= 0.01</a:t>
            </a:r>
          </a:p>
          <a:p>
            <a:r>
              <a:rPr lang="en-US" dirty="0"/>
              <a:t>Training                                                      </a:t>
            </a:r>
            <a:r>
              <a:rPr lang="en-US" dirty="0" err="1"/>
              <a:t>TestingFor</a:t>
            </a:r>
            <a:r>
              <a:rPr lang="en-US" dirty="0"/>
              <a:t> c=5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EA71D-7791-622E-18B3-CF53184B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" y="1250446"/>
            <a:ext cx="2404532" cy="2236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BF0A9-CB3D-4AB9-3D42-A23D5FB1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44" y="1189829"/>
            <a:ext cx="2562578" cy="2316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90D83-FAB0-A4F9-B41B-A219EE724F51}"/>
              </a:ext>
            </a:extLst>
          </p:cNvPr>
          <p:cNvSpPr txBox="1"/>
          <p:nvPr/>
        </p:nvSpPr>
        <p:spPr>
          <a:xfrm>
            <a:off x="3352800" y="118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867FA-ADCE-A657-6CED-70317247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2" y="4030133"/>
            <a:ext cx="2404533" cy="2666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647555-A941-34D3-F4DE-060AF5C98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067" y="4030133"/>
            <a:ext cx="2686755" cy="2666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EF2BCA-0E81-1764-0BB7-13143EE2C3A1}"/>
              </a:ext>
            </a:extLst>
          </p:cNvPr>
          <p:cNvSpPr txBox="1"/>
          <p:nvPr/>
        </p:nvSpPr>
        <p:spPr>
          <a:xfrm>
            <a:off x="304801" y="3611223"/>
            <a:ext cx="24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c=5(better)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C7683-3FAD-F1A0-782C-09D8B1A99060}"/>
              </a:ext>
            </a:extLst>
          </p:cNvPr>
          <p:cNvSpPr txBox="1"/>
          <p:nvPr/>
        </p:nvSpPr>
        <p:spPr>
          <a:xfrm>
            <a:off x="0" y="530905"/>
            <a:ext cx="537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c=0.01(underfitting)</a:t>
            </a:r>
          </a:p>
          <a:p>
            <a:r>
              <a:rPr lang="en-US" dirty="0"/>
              <a:t>Training                                          Testing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41ABDE-D796-4C81-ECBD-E9968E1E9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962" y="1250446"/>
            <a:ext cx="2740995" cy="22562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D6D2FE-A266-70B9-9C71-2E996FE63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850" y="1250445"/>
            <a:ext cx="2938267" cy="2360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1A9F1B-588C-1FD6-3CB1-C49802180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557" y="3906455"/>
            <a:ext cx="2686755" cy="2796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C2A7CC-5E9E-BFF3-4629-C1FCA2F42E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8850" y="3899604"/>
            <a:ext cx="2938267" cy="27968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98DE60-928F-F195-C2FB-67ACC4302962}"/>
              </a:ext>
            </a:extLst>
          </p:cNvPr>
          <p:cNvSpPr txBox="1"/>
          <p:nvPr/>
        </p:nvSpPr>
        <p:spPr>
          <a:xfrm>
            <a:off x="5763532" y="3473387"/>
            <a:ext cx="251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c=15(overfitting)</a:t>
            </a:r>
          </a:p>
        </p:txBody>
      </p:sp>
    </p:spTree>
    <p:extLst>
      <p:ext uri="{BB962C8B-B14F-4D97-AF65-F5344CB8AC3E}">
        <p14:creationId xmlns:p14="http://schemas.microsoft.com/office/powerpoint/2010/main" val="247905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EB5B-9BBA-08D3-2238-A60741A6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1573"/>
            <a:ext cx="9613723" cy="827439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>
                <a:latin typeface="+mn-lt"/>
              </a:rPr>
              <a:t>Classification matrix for</a:t>
            </a:r>
            <a:r>
              <a:rPr lang="en-US" sz="32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 "/>
                <a:cs typeface="Calibri" panose="020F0502020204030204" pitchFamily="34" charset="0"/>
              </a:rPr>
              <a:t>Linear</a:t>
            </a:r>
            <a:r>
              <a:rPr lang="en-US" sz="3200" b="1" dirty="0">
                <a:effectLst/>
                <a:latin typeface="Calibri "/>
              </a:rPr>
              <a:t> kernel with varying C values</a:t>
            </a:r>
            <a:br>
              <a:rPr lang="en-US" sz="3200" b="1" dirty="0">
                <a:effectLst/>
                <a:latin typeface="Calibri 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2C7C-1E01-4272-D683-443A63B1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49" y="643466"/>
            <a:ext cx="6455038" cy="60642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c=10(better)</a:t>
            </a:r>
          </a:p>
          <a:p>
            <a:pPr marL="0" indent="0">
              <a:buNone/>
            </a:pPr>
            <a:r>
              <a:rPr lang="en-US" sz="1600" dirty="0"/>
              <a:t>Training                                                        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90D83-FAB0-A4F9-B41B-A219EE724F51}"/>
              </a:ext>
            </a:extLst>
          </p:cNvPr>
          <p:cNvSpPr txBox="1"/>
          <p:nvPr/>
        </p:nvSpPr>
        <p:spPr>
          <a:xfrm>
            <a:off x="3352800" y="118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2BCA-0E81-1764-0BB7-13143EE2C3A1}"/>
              </a:ext>
            </a:extLst>
          </p:cNvPr>
          <p:cNvSpPr txBox="1"/>
          <p:nvPr/>
        </p:nvSpPr>
        <p:spPr>
          <a:xfrm>
            <a:off x="304801" y="3611223"/>
            <a:ext cx="24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c=5(better)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C7683-3FAD-F1A0-782C-09D8B1A99060}"/>
              </a:ext>
            </a:extLst>
          </p:cNvPr>
          <p:cNvSpPr txBox="1"/>
          <p:nvPr/>
        </p:nvSpPr>
        <p:spPr>
          <a:xfrm>
            <a:off x="0" y="530905"/>
            <a:ext cx="537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c=0.01(Better)</a:t>
            </a:r>
          </a:p>
          <a:p>
            <a:r>
              <a:rPr lang="en-US" dirty="0"/>
              <a:t>Training                                          Testing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8DE60-928F-F195-C2FB-67ACC4302962}"/>
              </a:ext>
            </a:extLst>
          </p:cNvPr>
          <p:cNvSpPr txBox="1"/>
          <p:nvPr/>
        </p:nvSpPr>
        <p:spPr>
          <a:xfrm>
            <a:off x="5763532" y="3473387"/>
            <a:ext cx="251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For c=15(Better)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859A5-D7C0-C889-2BE9-8D4811FF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" y="1130562"/>
            <a:ext cx="2619020" cy="2342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9D8EC-8C77-F36E-2F09-F10BCB3B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474" y="1130562"/>
            <a:ext cx="2481349" cy="2572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D44AC9-7526-6276-E0F6-E2155A79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" y="4147737"/>
            <a:ext cx="2619020" cy="25486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236231-C2C2-5C73-431F-198B7AD68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681" y="4231213"/>
            <a:ext cx="2479142" cy="2465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4CAF4C-F748-1D76-9DB3-61CCC92AF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568" y="1286932"/>
            <a:ext cx="3009721" cy="24158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260192-D599-F99B-3EB7-FBF616DCF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0114" y="1286933"/>
            <a:ext cx="2903601" cy="24158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14BE3E-1C4B-E125-AB68-ED587A880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734" y="4231213"/>
            <a:ext cx="2974260" cy="24652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157FBF-A353-84C4-F8D8-2AE6B4555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7134" y="4231213"/>
            <a:ext cx="2853466" cy="24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EB5B-9BBA-08D3-2238-A60741A6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3" y="161573"/>
            <a:ext cx="11796887" cy="854090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>
                <a:latin typeface="+mn-lt"/>
              </a:rPr>
              <a:t>Classification matrix for</a:t>
            </a:r>
            <a:r>
              <a:rPr lang="en-US" sz="32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 "/>
                <a:cs typeface="Calibri" panose="020F0502020204030204" pitchFamily="34" charset="0"/>
              </a:rPr>
              <a:t>Polynomial</a:t>
            </a:r>
            <a:r>
              <a:rPr lang="en-US" sz="3200" b="1" dirty="0">
                <a:effectLst/>
                <a:latin typeface="Calibri "/>
              </a:rPr>
              <a:t> kernel degree 2 with varying C values</a:t>
            </a:r>
            <a:br>
              <a:rPr lang="en-US" sz="3200" b="1" dirty="0">
                <a:effectLst/>
                <a:latin typeface="Calibri 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2C7C-1E01-4272-D683-443A63B1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49" y="632177"/>
            <a:ext cx="6455038" cy="60642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c=10(</a:t>
            </a:r>
            <a:r>
              <a:rPr lang="en-US" sz="1100" dirty="0"/>
              <a:t>better compared  to previous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600" dirty="0"/>
              <a:t>Training                                                        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90D83-FAB0-A4F9-B41B-A219EE724F51}"/>
              </a:ext>
            </a:extLst>
          </p:cNvPr>
          <p:cNvSpPr txBox="1"/>
          <p:nvPr/>
        </p:nvSpPr>
        <p:spPr>
          <a:xfrm>
            <a:off x="3352800" y="118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2BCA-0E81-1764-0BB7-13143EE2C3A1}"/>
              </a:ext>
            </a:extLst>
          </p:cNvPr>
          <p:cNvSpPr txBox="1"/>
          <p:nvPr/>
        </p:nvSpPr>
        <p:spPr>
          <a:xfrm>
            <a:off x="304801" y="3611223"/>
            <a:ext cx="42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c=5(better compared  to previous)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C7683-3FAD-F1A0-782C-09D8B1A99060}"/>
              </a:ext>
            </a:extLst>
          </p:cNvPr>
          <p:cNvSpPr txBox="1"/>
          <p:nvPr/>
        </p:nvSpPr>
        <p:spPr>
          <a:xfrm>
            <a:off x="0" y="530905"/>
            <a:ext cx="537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c=0.01(underfitting)</a:t>
            </a:r>
          </a:p>
          <a:p>
            <a:r>
              <a:rPr lang="en-US" dirty="0"/>
              <a:t>Training                                          Testing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8DE60-928F-F195-C2FB-67ACC4302962}"/>
              </a:ext>
            </a:extLst>
          </p:cNvPr>
          <p:cNvSpPr txBox="1"/>
          <p:nvPr/>
        </p:nvSpPr>
        <p:spPr>
          <a:xfrm>
            <a:off x="5763531" y="3473387"/>
            <a:ext cx="578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For c=15(better compared  compared  to previous)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20F4-F98E-DA22-EEA2-50DB956E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2" y="1177236"/>
            <a:ext cx="2614911" cy="2433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497C3-5782-B311-FD56-D8C3A113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16" y="1192520"/>
            <a:ext cx="2716628" cy="2418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31FF85-04B5-E700-E568-183BE10AC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3" y="3980555"/>
            <a:ext cx="2735903" cy="2789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45469-5B31-C980-A6D0-0038AB354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992" y="4081826"/>
            <a:ext cx="2735903" cy="27761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14B647-6E75-B08D-2DD5-E363E6EC1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39" y="1275643"/>
            <a:ext cx="3161439" cy="23355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0295E5-196F-3E27-EE1F-A10E4FC4C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169" y="1275642"/>
            <a:ext cx="3223410" cy="23355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9642FA-4E05-866A-0353-0B5206961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700" y="4119718"/>
            <a:ext cx="2735903" cy="27382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0C8725-DAA0-DB76-F3C9-E02E54DD5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6743" y="4150852"/>
            <a:ext cx="2954380" cy="26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EB5B-9BBA-08D3-2238-A60741A6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61573"/>
            <a:ext cx="11582399" cy="827439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Roc and Classification matrix for </a:t>
            </a:r>
            <a:r>
              <a:rPr lang="en-US" sz="32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3200" b="1" dirty="0" err="1">
                <a:effectLst/>
                <a:latin typeface="Calibri "/>
              </a:rPr>
              <a:t>rbf</a:t>
            </a:r>
            <a:r>
              <a:rPr lang="en-US" sz="3200" b="1" dirty="0">
                <a:effectLst/>
                <a:latin typeface="Calibri "/>
              </a:rPr>
              <a:t> kernel:</a:t>
            </a:r>
            <a:br>
              <a:rPr lang="en-US" sz="3200" b="1" dirty="0">
                <a:effectLst/>
                <a:latin typeface="Calibri "/>
              </a:rPr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>
                <a:latin typeface="+mn-lt"/>
              </a:rPr>
              <a:t>Classification matrix for</a:t>
            </a:r>
            <a:r>
              <a:rPr lang="en-US" sz="32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 "/>
                <a:cs typeface="Calibri" panose="020F0502020204030204" pitchFamily="34" charset="0"/>
              </a:rPr>
              <a:t>Polynomial</a:t>
            </a:r>
            <a:r>
              <a:rPr lang="en-US" sz="3200" b="1" dirty="0">
                <a:effectLst/>
                <a:latin typeface="Calibri "/>
              </a:rPr>
              <a:t> kernel degree 3 with varying C values</a:t>
            </a:r>
            <a:br>
              <a:rPr lang="en-US" sz="3200" b="1" dirty="0">
                <a:effectLst/>
                <a:latin typeface="Calibri 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2C7C-1E01-4272-D683-443A63B1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49" y="632177"/>
            <a:ext cx="6455038" cy="60642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c=10(</a:t>
            </a:r>
            <a:r>
              <a:rPr lang="en-US" sz="1600" dirty="0"/>
              <a:t>better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600" dirty="0"/>
              <a:t>Training                                                        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90D83-FAB0-A4F9-B41B-A219EE724F51}"/>
              </a:ext>
            </a:extLst>
          </p:cNvPr>
          <p:cNvSpPr txBox="1"/>
          <p:nvPr/>
        </p:nvSpPr>
        <p:spPr>
          <a:xfrm>
            <a:off x="3352800" y="118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2BCA-0E81-1764-0BB7-13143EE2C3A1}"/>
              </a:ext>
            </a:extLst>
          </p:cNvPr>
          <p:cNvSpPr txBox="1"/>
          <p:nvPr/>
        </p:nvSpPr>
        <p:spPr>
          <a:xfrm>
            <a:off x="304801" y="3611223"/>
            <a:ext cx="42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c=5(better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C7683-3FAD-F1A0-782C-09D8B1A99060}"/>
              </a:ext>
            </a:extLst>
          </p:cNvPr>
          <p:cNvSpPr txBox="1"/>
          <p:nvPr/>
        </p:nvSpPr>
        <p:spPr>
          <a:xfrm>
            <a:off x="0" y="530905"/>
            <a:ext cx="537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c=0.01(underfitting)</a:t>
            </a:r>
          </a:p>
          <a:p>
            <a:r>
              <a:rPr lang="en-US" dirty="0"/>
              <a:t>Training                                          Testing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8DE60-928F-F195-C2FB-67ACC4302962}"/>
              </a:ext>
            </a:extLst>
          </p:cNvPr>
          <p:cNvSpPr txBox="1"/>
          <p:nvPr/>
        </p:nvSpPr>
        <p:spPr>
          <a:xfrm>
            <a:off x="5763531" y="3473387"/>
            <a:ext cx="578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For c=15(better)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9C8DD-F1AB-0DB6-7480-5FBA12B1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" y="1189829"/>
            <a:ext cx="2709332" cy="252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3BA7B4-F5FA-4499-05EA-9B5212EE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28" y="1189829"/>
            <a:ext cx="2615028" cy="24088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703F78-5747-0AF9-9C2C-ED448A102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3" y="4056180"/>
            <a:ext cx="2709333" cy="264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13215C-9A33-2F24-BE96-DCC8A2F4B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86" y="4056180"/>
            <a:ext cx="2847004" cy="26528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9ECA4A-C21E-73C5-DE34-86CFA5F24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090" y="1229752"/>
            <a:ext cx="2942199" cy="23814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6CD0DB-DDCB-D1CE-0801-D227EE4BA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168" y="1229751"/>
            <a:ext cx="3222521" cy="24842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A2580E-D620-EB98-F4A0-508BAFC69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3530" y="4168802"/>
            <a:ext cx="3508846" cy="25402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476768-9F19-7F4B-B846-E8828B952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5515" y="4184648"/>
            <a:ext cx="2551173" cy="24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8B94-284B-4481-8A41-F8AA850A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9598716" cy="4993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Observations of Task2 and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E066-1C3B-47AA-A2B0-3744F6F9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667" y="1106311"/>
            <a:ext cx="11300178" cy="5565421"/>
          </a:xfrm>
        </p:spPr>
        <p:txBody>
          <a:bodyPr>
            <a:normAutofit/>
          </a:bodyPr>
          <a:lstStyle/>
          <a:p>
            <a:r>
              <a:rPr lang="en-US" sz="1800" b="1" dirty="0"/>
              <a:t>Varying parameter C :  </a:t>
            </a:r>
            <a:r>
              <a:rPr lang="en-US" dirty="0"/>
              <a:t>C behaves as regularizing parameter in SVM</a:t>
            </a:r>
          </a:p>
          <a:p>
            <a:r>
              <a:rPr lang="en-US" dirty="0"/>
              <a:t>The parameter C gives the correct classification of training examples and gives decision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Large Value of parameter C =&gt; Small margin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Small Value of parameter C =&gt; Large margin</a:t>
            </a:r>
          </a:p>
          <a:p>
            <a:r>
              <a:rPr lang="en-US" dirty="0"/>
              <a:t> There is no rule to choose value for c. It depends on dataset. We need to check for which value it performs better and consider that c value.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</a:t>
            </a:r>
            <a:r>
              <a:rPr lang="en-US" dirty="0"/>
              <a:t>From the above, we can observe that for low values of C we are getting underfitting and for high values of c we are getting overfitting. For the Values in between are showing better performance. For each kernel for different values of c performance is varied.</a:t>
            </a:r>
          </a:p>
          <a:p>
            <a:r>
              <a:rPr lang="en-US" sz="1600" dirty="0"/>
              <a:t>However, there is no perfect rule as to </a:t>
            </a:r>
            <a:r>
              <a:rPr lang="en-US" sz="1600" b="0" i="0" dirty="0">
                <a:effectLst/>
              </a:rPr>
              <a:t>which kernel performs best in every scenario. It is all about testing all the kernels and selecting the one with the best results on your test dataset.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1BF0C93-E917-2D03-30D9-B6D03FE59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91772"/>
              </p:ext>
            </p:extLst>
          </p:nvPr>
        </p:nvGraphicFramePr>
        <p:xfrm>
          <a:off x="553156" y="3014135"/>
          <a:ext cx="1054382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09">
                  <a:extLst>
                    <a:ext uri="{9D8B030D-6E8A-4147-A177-3AD203B41FA5}">
                      <a16:colId xmlns:a16="http://schemas.microsoft.com/office/drawing/2014/main" val="1852784508"/>
                    </a:ext>
                  </a:extLst>
                </a:gridCol>
                <a:gridCol w="2378078">
                  <a:extLst>
                    <a:ext uri="{9D8B030D-6E8A-4147-A177-3AD203B41FA5}">
                      <a16:colId xmlns:a16="http://schemas.microsoft.com/office/drawing/2014/main" val="975142886"/>
                    </a:ext>
                  </a:extLst>
                </a:gridCol>
                <a:gridCol w="2378078">
                  <a:extLst>
                    <a:ext uri="{9D8B030D-6E8A-4147-A177-3AD203B41FA5}">
                      <a16:colId xmlns:a16="http://schemas.microsoft.com/office/drawing/2014/main" val="1413027588"/>
                    </a:ext>
                  </a:extLst>
                </a:gridCol>
                <a:gridCol w="2378078">
                  <a:extLst>
                    <a:ext uri="{9D8B030D-6E8A-4147-A177-3AD203B41FA5}">
                      <a16:colId xmlns:a16="http://schemas.microsoft.com/office/drawing/2014/main" val="2070251640"/>
                    </a:ext>
                  </a:extLst>
                </a:gridCol>
                <a:gridCol w="2378078">
                  <a:extLst>
                    <a:ext uri="{9D8B030D-6E8A-4147-A177-3AD203B41FA5}">
                      <a16:colId xmlns:a16="http://schemas.microsoft.com/office/drawing/2014/main" val="583082899"/>
                    </a:ext>
                  </a:extLst>
                </a:gridCol>
              </a:tblGrid>
              <a:tr h="436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of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 with degree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Poly with degree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60451"/>
                  </a:ext>
                </a:extLst>
              </a:tr>
              <a:tr h="24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02781"/>
                  </a:ext>
                </a:extLst>
              </a:tr>
              <a:tr h="24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26654"/>
                  </a:ext>
                </a:extLst>
              </a:tr>
              <a:tr h="24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9755"/>
                  </a:ext>
                </a:extLst>
              </a:tr>
              <a:tr h="24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3017"/>
                  </a:ext>
                </a:extLst>
              </a:tr>
              <a:tr h="286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Better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1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A232-A6C9-46B2-9557-95AE2A4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2209"/>
            <a:ext cx="9576421" cy="45967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Task-1 </a:t>
            </a:r>
          </a:p>
          <a:p>
            <a:pPr algn="ctr"/>
            <a:r>
              <a:rPr lang="en-US" sz="3600" b="1" dirty="0"/>
              <a:t>Support Vector Machines for breast cancer</a:t>
            </a:r>
          </a:p>
          <a:p>
            <a:pPr algn="ctr"/>
            <a:r>
              <a:rPr lang="en-US" sz="3600" b="1" dirty="0"/>
              <a:t>Using RBF, linear and polynomial degree 2,3</a:t>
            </a:r>
          </a:p>
          <a:p>
            <a:pPr algn="ctr"/>
            <a:r>
              <a:rPr lang="en-US" sz="4000" b="0" i="0" dirty="0">
                <a:solidFill>
                  <a:srgbClr val="333333"/>
                </a:solidFill>
                <a:effectLst/>
                <a:latin typeface="LatoWeb"/>
              </a:rPr>
              <a:t>confusion matrices for training and testing datasets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323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D59-C29B-4BDC-9100-FBE0282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78" y="158043"/>
            <a:ext cx="10770610" cy="69991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Methods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BF8B5-4353-451D-8D9C-613586A3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2132"/>
            <a:ext cx="5938837" cy="57178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effectLst/>
              </a:rPr>
              <a:t>#For Linear kernel:</a:t>
            </a:r>
          </a:p>
          <a:p>
            <a:pPr marL="0" indent="0">
              <a:buNone/>
            </a:pPr>
            <a:r>
              <a:rPr lang="en-US" sz="5600" b="0" dirty="0" err="1">
                <a:effectLst/>
              </a:rPr>
              <a:t>svc_classifier</a:t>
            </a:r>
            <a:r>
              <a:rPr lang="en-US" sz="5600" b="0" dirty="0">
                <a:effectLst/>
              </a:rPr>
              <a:t> = </a:t>
            </a:r>
            <a:r>
              <a:rPr lang="en-US" sz="5600" b="0" dirty="0" err="1">
                <a:effectLst/>
              </a:rPr>
              <a:t>svm.SVC</a:t>
            </a:r>
            <a:r>
              <a:rPr lang="en-US" sz="5600" b="0" dirty="0">
                <a:effectLst/>
              </a:rPr>
              <a:t>(kernel='</a:t>
            </a:r>
            <a:r>
              <a:rPr lang="en-US" sz="5600" b="0" dirty="0" err="1">
                <a:effectLst/>
              </a:rPr>
              <a:t>linear’,C</a:t>
            </a:r>
            <a:r>
              <a:rPr lang="en-US" sz="5600" b="0" dirty="0">
                <a:effectLst/>
              </a:rPr>
              <a:t>=1.0).fit(</a:t>
            </a:r>
            <a:r>
              <a:rPr lang="en-US" sz="5600" b="0" dirty="0" err="1">
                <a:effectLst/>
              </a:rPr>
              <a:t>x_train,y_train</a:t>
            </a:r>
            <a:r>
              <a:rPr lang="en-US" sz="5600" b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effectLst/>
              </a:rPr>
              <a:t>print(</a:t>
            </a:r>
            <a:r>
              <a:rPr lang="en-US" sz="5600" b="0" dirty="0" err="1">
                <a:effectLst/>
              </a:rPr>
              <a:t>svc_classifier.predict</a:t>
            </a:r>
            <a:r>
              <a:rPr lang="en-US" sz="5600" b="0" dirty="0">
                <a:effectLst/>
              </a:rPr>
              <a:t>(</a:t>
            </a:r>
            <a:r>
              <a:rPr lang="en-US" sz="5600" b="0" dirty="0" err="1">
                <a:effectLst/>
              </a:rPr>
              <a:t>x_test</a:t>
            </a:r>
            <a:r>
              <a:rPr lang="en-US" sz="5600" b="0" dirty="0">
                <a:effectLst/>
              </a:rPr>
              <a:t>))</a:t>
            </a:r>
          </a:p>
          <a:p>
            <a:pPr marL="0" indent="0">
              <a:buNone/>
            </a:pPr>
            <a:r>
              <a:rPr lang="en-US" sz="5600" b="0" dirty="0">
                <a:effectLst/>
              </a:rPr>
              <a:t>print(</a:t>
            </a:r>
            <a:r>
              <a:rPr lang="en-US" sz="5600" b="0" dirty="0" err="1">
                <a:effectLst/>
              </a:rPr>
              <a:t>svc_classifier.score</a:t>
            </a:r>
            <a:r>
              <a:rPr lang="en-US" sz="5600" b="0" dirty="0">
                <a:effectLst/>
              </a:rPr>
              <a:t>(</a:t>
            </a:r>
            <a:r>
              <a:rPr lang="en-US" sz="5600" b="0" dirty="0" err="1">
                <a:effectLst/>
              </a:rPr>
              <a:t>x_test,y_test</a:t>
            </a:r>
            <a:r>
              <a:rPr lang="en-US" sz="5600" b="0" dirty="0">
                <a:effectLst/>
              </a:rPr>
              <a:t>))</a:t>
            </a:r>
          </a:p>
          <a:p>
            <a:pPr marL="0" indent="0">
              <a:buNone/>
            </a:pPr>
            <a:br>
              <a:rPr lang="en-US" sz="5600" b="1" dirty="0">
                <a:effectLst/>
              </a:rPr>
            </a:br>
            <a:r>
              <a:rPr lang="en-US" sz="5600" b="1" dirty="0">
                <a:effectLst/>
              </a:rPr>
              <a:t>#For polynomial kernel:</a:t>
            </a:r>
          </a:p>
          <a:p>
            <a:pPr marL="0" indent="0">
              <a:buNone/>
            </a:pPr>
            <a:r>
              <a:rPr lang="en-US" sz="5600" b="0" dirty="0" err="1">
                <a:effectLst/>
              </a:rPr>
              <a:t>svc_classifier</a:t>
            </a:r>
            <a:r>
              <a:rPr lang="en-US" sz="5600" b="0" dirty="0">
                <a:effectLst/>
              </a:rPr>
              <a:t> = </a:t>
            </a:r>
            <a:r>
              <a:rPr lang="en-US" sz="5600" b="0" dirty="0" err="1">
                <a:effectLst/>
              </a:rPr>
              <a:t>svm.SVC</a:t>
            </a:r>
            <a:r>
              <a:rPr lang="en-US" sz="5600" b="0" dirty="0">
                <a:effectLst/>
              </a:rPr>
              <a:t>(kernel='</a:t>
            </a:r>
            <a:r>
              <a:rPr lang="en-US" sz="5600" b="0" dirty="0" err="1">
                <a:effectLst/>
              </a:rPr>
              <a:t>poly’,C</a:t>
            </a:r>
            <a:r>
              <a:rPr lang="en-US" sz="5600" b="0" dirty="0">
                <a:effectLst/>
              </a:rPr>
              <a:t>=1.0).fit(</a:t>
            </a:r>
            <a:r>
              <a:rPr lang="en-US" sz="5600" b="0" dirty="0" err="1">
                <a:effectLst/>
              </a:rPr>
              <a:t>x_train,y_train</a:t>
            </a:r>
            <a:r>
              <a:rPr lang="en-US" sz="5600" b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effectLst/>
              </a:rPr>
              <a:t>print(</a:t>
            </a:r>
            <a:r>
              <a:rPr lang="en-US" sz="5600" b="0" dirty="0" err="1">
                <a:effectLst/>
              </a:rPr>
              <a:t>svc_classifier.predict</a:t>
            </a:r>
            <a:r>
              <a:rPr lang="en-US" sz="5600" b="0" dirty="0">
                <a:effectLst/>
              </a:rPr>
              <a:t>(</a:t>
            </a:r>
            <a:r>
              <a:rPr lang="en-US" sz="5600" b="0" dirty="0" err="1">
                <a:effectLst/>
              </a:rPr>
              <a:t>x_test</a:t>
            </a:r>
            <a:r>
              <a:rPr lang="en-US" sz="5600" b="0" dirty="0">
                <a:effectLst/>
              </a:rPr>
              <a:t>))</a:t>
            </a:r>
          </a:p>
          <a:p>
            <a:pPr marL="0" indent="0">
              <a:buNone/>
            </a:pPr>
            <a:r>
              <a:rPr lang="en-US" sz="5600" b="0" dirty="0">
                <a:effectLst/>
              </a:rPr>
              <a:t>print(</a:t>
            </a:r>
            <a:r>
              <a:rPr lang="en-US" sz="5600" b="0" dirty="0" err="1">
                <a:effectLst/>
              </a:rPr>
              <a:t>svc_classifier.score</a:t>
            </a:r>
            <a:r>
              <a:rPr lang="en-US" sz="5600" b="0" dirty="0">
                <a:effectLst/>
              </a:rPr>
              <a:t>(</a:t>
            </a:r>
            <a:r>
              <a:rPr lang="en-US" sz="5600" b="0" dirty="0" err="1">
                <a:effectLst/>
              </a:rPr>
              <a:t>x_test,y_test</a:t>
            </a:r>
            <a:r>
              <a:rPr lang="en-US" sz="5600" b="0" dirty="0">
                <a:effectLst/>
              </a:rPr>
              <a:t>))</a:t>
            </a:r>
          </a:p>
          <a:p>
            <a:b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4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#ROC Curve: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 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roc_lda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plot_roc_curve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(model,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#Confusion Matrix:</a:t>
            </a:r>
          </a:p>
          <a:p>
            <a:pPr marL="0" indent="0">
              <a:buNone/>
            </a:pP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pretty_confusion_matrix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pp_matrix_from_data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y_pred_train,cmap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PuRd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pPr marL="0" indent="0">
              <a:buNone/>
            </a:pP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plt.show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718DA-7575-4CE9-9EA0-C4B698C1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162" y="857955"/>
            <a:ext cx="5713059" cy="5842001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b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#Splitting data to training and testing:</a:t>
            </a: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(p, T,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0.3,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=10)</a:t>
            </a:r>
          </a:p>
          <a:p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#feature scaling for LDA: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sc.fit_transform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sc.transform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5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x_train.shape</a:t>
            </a:r>
            <a:r>
              <a:rPr lang="en-US" sz="5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5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5600" b="1" dirty="0" err="1">
                <a:effectLst/>
                <a:latin typeface="Calibri "/>
              </a:rPr>
              <a:t>rbf</a:t>
            </a:r>
            <a:r>
              <a:rPr lang="en-US" sz="5600" b="1" dirty="0">
                <a:effectLst/>
                <a:latin typeface="Calibri "/>
              </a:rPr>
              <a:t> kernel:</a:t>
            </a:r>
          </a:p>
          <a:p>
            <a:r>
              <a:rPr lang="en-US" sz="5600" b="0" dirty="0">
                <a:effectLst/>
                <a:latin typeface="Calibri "/>
              </a:rPr>
              <a:t>from </a:t>
            </a:r>
            <a:r>
              <a:rPr lang="en-US" sz="5600" b="0" dirty="0" err="1">
                <a:effectLst/>
                <a:latin typeface="Calibri "/>
              </a:rPr>
              <a:t>sklearn</a:t>
            </a:r>
            <a:r>
              <a:rPr lang="en-US" sz="5600" b="0" dirty="0">
                <a:effectLst/>
                <a:latin typeface="Calibri "/>
              </a:rPr>
              <a:t> import </a:t>
            </a:r>
            <a:r>
              <a:rPr lang="en-US" sz="5600" b="0" dirty="0" err="1">
                <a:effectLst/>
                <a:latin typeface="Calibri "/>
              </a:rPr>
              <a:t>svm</a:t>
            </a:r>
            <a:r>
              <a:rPr lang="en-US" sz="5600" b="0" dirty="0">
                <a:effectLst/>
                <a:latin typeface="Calibri "/>
              </a:rPr>
              <a:t>, datasets</a:t>
            </a:r>
            <a:br>
              <a:rPr lang="en-US" sz="5600" b="0" dirty="0">
                <a:solidFill>
                  <a:srgbClr val="D4D4D4"/>
                </a:solidFill>
                <a:effectLst/>
                <a:latin typeface="Calibri "/>
              </a:rPr>
            </a:br>
            <a:endParaRPr lang="en-US" sz="5600" b="0" dirty="0">
              <a:solidFill>
                <a:srgbClr val="D4D4D4"/>
              </a:solidFill>
              <a:effectLst/>
              <a:latin typeface="Calibri "/>
            </a:endParaRPr>
          </a:p>
          <a:p>
            <a:r>
              <a:rPr lang="en-US" sz="5600" b="0" dirty="0" err="1">
                <a:effectLst/>
                <a:latin typeface="Calibri "/>
              </a:rPr>
              <a:t>svc_classifier</a:t>
            </a:r>
            <a:r>
              <a:rPr lang="en-US" sz="5600" b="0" dirty="0">
                <a:effectLst/>
                <a:latin typeface="Calibri "/>
              </a:rPr>
              <a:t> = </a:t>
            </a:r>
            <a:r>
              <a:rPr lang="en-US" sz="5600" b="0" dirty="0" err="1">
                <a:effectLst/>
                <a:latin typeface="Calibri "/>
              </a:rPr>
              <a:t>svm.SVC</a:t>
            </a:r>
            <a:r>
              <a:rPr lang="en-US" sz="5600" b="0" dirty="0">
                <a:effectLst/>
                <a:latin typeface="Calibri "/>
              </a:rPr>
              <a:t>(kernel='</a:t>
            </a:r>
            <a:r>
              <a:rPr lang="en-US" sz="5600" b="0" dirty="0" err="1">
                <a:effectLst/>
                <a:latin typeface="Calibri "/>
              </a:rPr>
              <a:t>rbf</a:t>
            </a:r>
            <a:r>
              <a:rPr lang="en-US" sz="5600" b="0" dirty="0">
                <a:effectLst/>
                <a:latin typeface="Calibri "/>
              </a:rPr>
              <a:t>', C=1.0).fit(</a:t>
            </a:r>
            <a:r>
              <a:rPr lang="en-US" sz="5600" b="0" dirty="0" err="1">
                <a:effectLst/>
                <a:latin typeface="Calibri "/>
              </a:rPr>
              <a:t>x_train,y_train</a:t>
            </a:r>
            <a:r>
              <a:rPr lang="en-US" sz="5600" b="0" dirty="0">
                <a:effectLst/>
                <a:latin typeface="Calibri "/>
              </a:rPr>
              <a:t>)</a:t>
            </a:r>
          </a:p>
          <a:p>
            <a:r>
              <a:rPr lang="en-US" sz="5600" b="0" dirty="0">
                <a:effectLst/>
                <a:latin typeface="Calibri "/>
              </a:rPr>
              <a:t>print(</a:t>
            </a:r>
            <a:r>
              <a:rPr lang="en-US" sz="5600" b="0" dirty="0" err="1">
                <a:effectLst/>
                <a:latin typeface="Calibri "/>
              </a:rPr>
              <a:t>svc_classifier.predict</a:t>
            </a:r>
            <a:r>
              <a:rPr lang="en-US" sz="5600" b="0" dirty="0">
                <a:effectLst/>
                <a:latin typeface="Calibri "/>
              </a:rPr>
              <a:t>(</a:t>
            </a:r>
            <a:r>
              <a:rPr lang="en-US" sz="5600" b="0" dirty="0" err="1">
                <a:effectLst/>
                <a:latin typeface="Calibri "/>
              </a:rPr>
              <a:t>x_test</a:t>
            </a:r>
            <a:r>
              <a:rPr lang="en-US" sz="5600" b="0" dirty="0">
                <a:effectLst/>
                <a:latin typeface="Calibri "/>
              </a:rPr>
              <a:t>))</a:t>
            </a:r>
          </a:p>
          <a:p>
            <a:r>
              <a:rPr lang="en-US" sz="5600" b="0" dirty="0">
                <a:effectLst/>
                <a:latin typeface="Calibri "/>
              </a:rPr>
              <a:t>print(</a:t>
            </a:r>
            <a:r>
              <a:rPr lang="en-US" sz="5600" b="0" dirty="0" err="1">
                <a:effectLst/>
                <a:latin typeface="Calibri "/>
              </a:rPr>
              <a:t>svc_classifier.score</a:t>
            </a:r>
            <a:r>
              <a:rPr lang="en-US" sz="5600" b="0" dirty="0">
                <a:effectLst/>
                <a:latin typeface="Calibri "/>
              </a:rPr>
              <a:t>(</a:t>
            </a:r>
            <a:r>
              <a:rPr lang="en-US" sz="5600" b="0" dirty="0" err="1">
                <a:effectLst/>
                <a:latin typeface="Calibri "/>
              </a:rPr>
              <a:t>x_test,y_test</a:t>
            </a:r>
            <a:r>
              <a:rPr lang="en-US" sz="5600" b="0" dirty="0">
                <a:effectLst/>
                <a:latin typeface="Calibri "/>
              </a:rPr>
              <a:t>))</a:t>
            </a:r>
          </a:p>
          <a:p>
            <a:br>
              <a:rPr lang="en-US" sz="6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6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6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6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buFont typeface="Wingdings 3" charset="2"/>
              <a:buChar char="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7244"/>
            <a:ext cx="8853650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and Classification matrix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 "/>
                <a:cs typeface="Calibri" panose="020F0502020204030204" pitchFamily="34" charset="0"/>
              </a:rPr>
              <a:t>R</a:t>
            </a:r>
            <a:r>
              <a:rPr lang="en-US" sz="2800" b="1" dirty="0" err="1">
                <a:effectLst/>
                <a:latin typeface="Calibri "/>
              </a:rPr>
              <a:t>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D1E9-79DF-1628-EDAD-188CE0FE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953" y="824032"/>
            <a:ext cx="5394854" cy="463434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Testing: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DBD7-088D-7897-5F2D-A365C26F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" y="1226707"/>
            <a:ext cx="2763043" cy="230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128C3-BFB4-862B-6EFD-90F0E096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56" y="1046085"/>
            <a:ext cx="3138311" cy="2487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9A629-6EEC-5F62-A04A-0251546F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22" y="3736621"/>
            <a:ext cx="4651022" cy="2961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C489D-E3BB-3A3A-CABE-2D33FD54D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158" y="3800574"/>
            <a:ext cx="5212650" cy="28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7244"/>
            <a:ext cx="9880939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and Classification matrix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Linear</a:t>
            </a:r>
            <a:r>
              <a:rPr lang="en-US" sz="2800" b="1" dirty="0">
                <a:effectLst/>
                <a:latin typeface="Calibri "/>
              </a:rPr>
              <a:t> kernel 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D1E9-79DF-1628-EDAD-188CE0FE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644" y="850392"/>
            <a:ext cx="6015743" cy="5010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Testing: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13119-5331-562A-ABC3-D9BF3C8F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3" y="1095022"/>
            <a:ext cx="3680177" cy="2460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4A5806-B863-E1DD-214D-9D344F27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7" y="4023598"/>
            <a:ext cx="4696175" cy="271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4AA7FB-A677-9E2F-9806-603CB1DA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53" y="4023598"/>
            <a:ext cx="5555714" cy="27271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BF93F7-F7F5-C178-F8DE-518806C3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46" y="1141068"/>
            <a:ext cx="2770541" cy="25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7244"/>
            <a:ext cx="9892229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and Classification matrix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polynomial</a:t>
            </a:r>
            <a:r>
              <a:rPr lang="en-US" sz="2800" b="1" dirty="0">
                <a:effectLst/>
                <a:latin typeface="Calibri "/>
              </a:rPr>
              <a:t> kernel degree 2 </a:t>
            </a:r>
            <a:br>
              <a:rPr lang="en-US" sz="2800" b="1" dirty="0">
                <a:effectLst/>
                <a:latin typeface="Calibri "/>
              </a:rPr>
            </a:b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D1E9-79DF-1628-EDAD-188CE0FE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86" y="850392"/>
            <a:ext cx="6103401" cy="5010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Testing: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610BAE-C16B-8CDB-7CBF-36A40D77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3" y="1214613"/>
            <a:ext cx="3070578" cy="2373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6BB0D8-B3AA-599B-F2AD-F1F3FE50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44" y="1214614"/>
            <a:ext cx="3104445" cy="2375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5AB7F-3C03-DD6A-7712-9E6F455B2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3" y="3800574"/>
            <a:ext cx="4782601" cy="294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1A497F-8254-669D-D04B-BBBCDCCDF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736" y="3800574"/>
            <a:ext cx="5435154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5CE-2962-46A9-913D-0997443B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07244"/>
            <a:ext cx="9892229" cy="880181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Roc and Classification matrix for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#For </a:t>
            </a:r>
            <a:r>
              <a:rPr lang="en-US" sz="2800" b="1" dirty="0" err="1">
                <a:effectLst/>
                <a:latin typeface="Calibri "/>
              </a:rPr>
              <a:t>rbf</a:t>
            </a:r>
            <a:r>
              <a:rPr lang="en-US" sz="2800" b="1" dirty="0">
                <a:effectLst/>
                <a:latin typeface="Calibri "/>
              </a:rPr>
              <a:t> kernel:</a:t>
            </a:r>
            <a:br>
              <a:rPr lang="en-US" sz="2800" b="1" dirty="0">
                <a:effectLst/>
                <a:latin typeface="Calibri 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+mn-lt"/>
              </a:rPr>
              <a:t>Roc and Classification matrix for</a:t>
            </a:r>
            <a:r>
              <a:rPr lang="en-US" sz="2800" b="1" dirty="0"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libri "/>
                <a:cs typeface="Calibri" panose="020F0502020204030204" pitchFamily="34" charset="0"/>
              </a:rPr>
              <a:t>polynomial</a:t>
            </a:r>
            <a:r>
              <a:rPr lang="en-US" sz="2800" b="1" dirty="0">
                <a:effectLst/>
                <a:latin typeface="Calibri "/>
              </a:rPr>
              <a:t> kernel degree 3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6DC8-C3D9-4AB6-85D9-5611E63F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622" y="850392"/>
            <a:ext cx="5071364" cy="5900364"/>
          </a:xfrm>
        </p:spPr>
        <p:txBody>
          <a:bodyPr/>
          <a:lstStyle/>
          <a:p>
            <a:r>
              <a:rPr lang="en-US" dirty="0"/>
              <a:t>Training: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D1E9-79DF-1628-EDAD-188CE0FE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86" y="850392"/>
            <a:ext cx="6103401" cy="5900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Testing: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2114-78CE-61FB-0445-B92AA7DA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" y="1101068"/>
            <a:ext cx="3048000" cy="2327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1D13F-608F-2A1A-4324-B48A8C4E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943" y="1168654"/>
            <a:ext cx="3048000" cy="2187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19DB1-2D46-4C49-36A8-5AD8085EF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2" y="3924020"/>
            <a:ext cx="4889220" cy="2699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78FC0-BAA4-EDD8-DD1A-B0BF46BDD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885" y="3933683"/>
            <a:ext cx="5575318" cy="26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8B94-284B-4481-8A41-F8AA850A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9598716" cy="917024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Observations of Task1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E066-1C3B-47AA-A2B0-3744F6F9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7" y="1625600"/>
            <a:ext cx="10614717" cy="4394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800" dirty="0"/>
              <a:t>Among all the kernels, Gaussian kernel(</a:t>
            </a:r>
            <a:r>
              <a:rPr lang="en-US" sz="1800" dirty="0" err="1"/>
              <a:t>rbf</a:t>
            </a:r>
            <a:r>
              <a:rPr lang="en-US" sz="1800" dirty="0"/>
              <a:t>)  performs better than all the other  kernels. From the above classification matrices, we can see that the performance of Gaussian is 98% and all the remaining kernels has less .Hence it performs better .</a:t>
            </a:r>
          </a:p>
          <a:p>
            <a:endParaRPr lang="en-US" sz="1800" dirty="0"/>
          </a:p>
          <a:p>
            <a:r>
              <a:rPr lang="en-US" sz="1800" dirty="0"/>
              <a:t>However, there is no perfect rule as to </a:t>
            </a:r>
            <a:r>
              <a:rPr lang="en-US" sz="1800" b="0" i="0" dirty="0">
                <a:effectLst/>
              </a:rPr>
              <a:t>which kernel performs best in every scenario. It is all about testing all the kernels and selecting the one with the best results on your test dataset.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34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A232-A6C9-46B2-9557-95AE2A4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2209"/>
            <a:ext cx="9576421" cy="45967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Task-2</a:t>
            </a:r>
          </a:p>
          <a:p>
            <a:pPr algn="ctr"/>
            <a:r>
              <a:rPr lang="en-US" sz="3600" b="1" dirty="0"/>
              <a:t>Changing c value (</a:t>
            </a:r>
            <a:r>
              <a:rPr lang="en-US" sz="3600" b="1" dirty="0" err="1"/>
              <a:t>ie</a:t>
            </a:r>
            <a:r>
              <a:rPr lang="en-US" sz="3600" b="1" dirty="0"/>
              <a:t> 3 different values) and Using RBF, linear and polynomial degree 2,3</a:t>
            </a:r>
          </a:p>
          <a:p>
            <a:pPr algn="ctr"/>
            <a:r>
              <a:rPr lang="en-US" sz="4000" b="0" i="0" dirty="0">
                <a:solidFill>
                  <a:srgbClr val="333333"/>
                </a:solidFill>
                <a:effectLst/>
                <a:latin typeface="LatoWeb"/>
              </a:rPr>
              <a:t>confusion matrices for training and testing datasets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680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1358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</vt:lpstr>
      <vt:lpstr>Calibri Light</vt:lpstr>
      <vt:lpstr>charter</vt:lpstr>
      <vt:lpstr>Consolas</vt:lpstr>
      <vt:lpstr>LatoWeb</vt:lpstr>
      <vt:lpstr>Wingdings 3</vt:lpstr>
      <vt:lpstr>Office Theme</vt:lpstr>
      <vt:lpstr>PowerPoint Presentation</vt:lpstr>
      <vt:lpstr>PowerPoint Presentation</vt:lpstr>
      <vt:lpstr>Methods Used</vt:lpstr>
      <vt:lpstr>    Roc and Classification matrix for #For rbf kernel:     Roc and Classification matrix for #For rbf kernel:     Roc and Classification matrix for #For rbf kernel:     Roc and Classification matrix for Rbf kernel: </vt:lpstr>
      <vt:lpstr>    Roc and Classification matrix for #For rbf kernel:     Roc and Classification matrix for #For rbf kernel:     Roc and Classification matrix for #For rbf kernel:     Roc and Classification matrix for Linear kernel </vt:lpstr>
      <vt:lpstr>    Roc and Classification matrix for #For rbf kernel:     Roc and Classification matrix for #For rbf kernel:     Roc and Classification matrix for #For rbf kernel:     Roc and Classification matrix for polynomial kernel degree 2  </vt:lpstr>
      <vt:lpstr>    Roc and Classification matrix for #For rbf kernel:     Roc and Classification matrix for #For rbf kernel:     Roc and Classification matrix for #For rbf kernel:     Roc and Classification matrix for polynomial kernel degree 3</vt:lpstr>
      <vt:lpstr>Observations of Task1</vt:lpstr>
      <vt:lpstr>PowerPoint Presentation</vt:lpstr>
      <vt:lpstr>    Roc and Classification matrix for #For rbf kernel:     Roc and Classification matrix for #For rbf kernel:     Roc and Classification matrix for #For rbf kernel:     Classification matrix for Rbf kernel with varying C values </vt:lpstr>
      <vt:lpstr>    Roc and Classification matrix for #For rbf kernel:     Roc and Classification matrix for #For rbf kernel:     Roc and Classification matrix for #For rbf kernel:     Classification matrix for Linear kernel with varying C values </vt:lpstr>
      <vt:lpstr>    Roc and Classification matrix for #For rbf kernel:     Roc and Classification matrix for #For rbf kernel:     Roc and Classification matrix for #For rbf kernel:     Classification matrix for Polynomial kernel degree 2 with varying C values </vt:lpstr>
      <vt:lpstr>    Roc and Classification matrix for #For rbf kernel:     Roc and Classification matrix for #For rbf kernel:     Roc and Classification matrix for #For rbf kernel:     Classification matrix for Polynomial kernel degree 3 with varying C values </vt:lpstr>
      <vt:lpstr>Observations of Task2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</dc:creator>
  <cp:lastModifiedBy>Rekha</cp:lastModifiedBy>
  <cp:revision>2</cp:revision>
  <dcterms:created xsi:type="dcterms:W3CDTF">2022-05-03T20:24:14Z</dcterms:created>
  <dcterms:modified xsi:type="dcterms:W3CDTF">2022-05-04T04:47:32Z</dcterms:modified>
</cp:coreProperties>
</file>