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4"/>
  </p:sldMasterIdLst>
  <p:sldIdLst>
    <p:sldId id="277" r:id="rId5"/>
    <p:sldId id="258" r:id="rId6"/>
    <p:sldId id="259" r:id="rId7"/>
    <p:sldId id="260" r:id="rId8"/>
    <p:sldId id="261" r:id="rId9"/>
    <p:sldId id="262" r:id="rId10"/>
    <p:sldId id="263" r:id="rId11"/>
    <p:sldId id="275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9E26C-0D50-4D3A-A265-0D2CF2401F7E}" v="7" dt="2022-04-27T04:13:18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8FA2A85-9630-41A6-833E-425045A942D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F0B-E49F-4005-8605-F0472D010FE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95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2A85-9630-41A6-833E-425045A942D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F0B-E49F-4005-8605-F0472D01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2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2A85-9630-41A6-833E-425045A942D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F0B-E49F-4005-8605-F0472D010FE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71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2A85-9630-41A6-833E-425045A942D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F0B-E49F-4005-8605-F0472D01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3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2A85-9630-41A6-833E-425045A942D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F0B-E49F-4005-8605-F0472D010FE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6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2A85-9630-41A6-833E-425045A942D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F0B-E49F-4005-8605-F0472D01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2A85-9630-41A6-833E-425045A942D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F0B-E49F-4005-8605-F0472D01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0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2A85-9630-41A6-833E-425045A942D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F0B-E49F-4005-8605-F0472D01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2A85-9630-41A6-833E-425045A942D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F0B-E49F-4005-8605-F0472D01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0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2A85-9630-41A6-833E-425045A942D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F0B-E49F-4005-8605-F0472D01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2A85-9630-41A6-833E-425045A942D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F0B-E49F-4005-8605-F0472D010FE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3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FA2A85-9630-41A6-833E-425045A942D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8E7F0B-E49F-4005-8605-F0472D010FE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59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FA53D-B70B-4784-A418-D7D7C5CBE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7" y="530578"/>
            <a:ext cx="9858362" cy="5712177"/>
          </a:xfrm>
        </p:spPr>
        <p:txBody>
          <a:bodyPr>
            <a:noAutofit/>
          </a:bodyPr>
          <a:lstStyle/>
          <a:p>
            <a:pPr algn="ctr"/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Project 2</a:t>
            </a:r>
          </a:p>
          <a:p>
            <a:pPr algn="ctr"/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Rekha Kondeti</a:t>
            </a:r>
          </a:p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Graduate</a:t>
            </a:r>
          </a:p>
        </p:txBody>
      </p:sp>
    </p:spTree>
    <p:extLst>
      <p:ext uri="{BB962C8B-B14F-4D97-AF65-F5344CB8AC3E}">
        <p14:creationId xmlns:p14="http://schemas.microsoft.com/office/powerpoint/2010/main" val="98810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F88D-AA3B-4FB7-8CD9-8F90DEB0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0312"/>
            <a:ext cx="8729472" cy="914400"/>
          </a:xfrm>
        </p:spPr>
        <p:txBody>
          <a:bodyPr/>
          <a:lstStyle/>
          <a:p>
            <a:pPr algn="ctr"/>
            <a:r>
              <a:rPr lang="en-US" dirty="0"/>
              <a:t>a)Method Used for 99%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7948-1F00-448D-9821-4624677B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867" y="801512"/>
            <a:ext cx="6389511" cy="59661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13412-DF66-451B-9DAA-8B17DD9A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621" y="1128889"/>
            <a:ext cx="11830757" cy="5638799"/>
          </a:xfrm>
        </p:spPr>
        <p:txBody>
          <a:bodyPr/>
          <a:lstStyle/>
          <a:p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sklearn.decomposition</a:t>
            </a: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PCA</a:t>
            </a:r>
          </a:p>
          <a:p>
            <a:r>
              <a:rPr lang="en-US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pca</a:t>
            </a: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PCA(0.99)</a:t>
            </a:r>
          </a:p>
          <a:p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y=</a:t>
            </a:r>
            <a:r>
              <a:rPr lang="en-US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pca.fit</a:t>
            </a: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pca.n_components</a:t>
            </a: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_)</a:t>
            </a:r>
          </a:p>
          <a:p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print('Explained variation per principal component: {}'.format(</a:t>
            </a:r>
            <a:r>
              <a:rPr lang="en-US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pca.explained_variance_ratio</a:t>
            </a: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_))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i="0" u="none" strike="noStrike" baseline="0" dirty="0">
                <a:latin typeface="Courier New" panose="02070309020205020404" pitchFamily="49" charset="0"/>
              </a:rPr>
              <a:t>top 17 components for 99% cumulative: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b="0" i="0" u="none" strike="noStrike" baseline="0" dirty="0"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1D2970-1F5B-4C8C-A6BC-BC4109CB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1" y="3962399"/>
            <a:ext cx="11661423" cy="10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1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8E82-CA22-48BC-9180-5C42E799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24179"/>
            <a:ext cx="9847072" cy="891822"/>
          </a:xfrm>
        </p:spPr>
        <p:txBody>
          <a:bodyPr/>
          <a:lstStyle/>
          <a:p>
            <a:r>
              <a:rPr lang="en-US" dirty="0"/>
              <a:t>Roc and Classification matrix for 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2F29-D4AE-4779-BF7D-9F362687A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824089"/>
            <a:ext cx="5678424" cy="5802489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4A2FC-823A-46E8-931C-BA8F32150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467" y="824089"/>
            <a:ext cx="5277781" cy="5802489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6AEE0-1D1C-44E6-BA89-B9AB7A10A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8" y="1317273"/>
            <a:ext cx="2709332" cy="2340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E5B8BE-BD99-40C5-982E-1E5D6F3BF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78" y="1317272"/>
            <a:ext cx="3088566" cy="23403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2D3CE7-B1F9-493D-BBB8-A2AF296C1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67" y="3766784"/>
            <a:ext cx="5277781" cy="29670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B58F98-2273-44CB-9865-AD5942F1C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078" y="3858241"/>
            <a:ext cx="5277781" cy="278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2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0042-B8EC-461E-84F8-EA72349D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24179"/>
            <a:ext cx="9327784" cy="726214"/>
          </a:xfrm>
        </p:spPr>
        <p:txBody>
          <a:bodyPr/>
          <a:lstStyle/>
          <a:p>
            <a:pPr algn="ctr"/>
            <a:r>
              <a:rPr lang="en-US" dirty="0"/>
              <a:t>Roc and Classification matrix for DLDA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9829-DEA0-4AD9-9CDC-2CE3075EA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9" y="745067"/>
            <a:ext cx="6307667" cy="5892799"/>
          </a:xfrm>
        </p:spPr>
        <p:txBody>
          <a:bodyPr/>
          <a:lstStyle/>
          <a:p>
            <a:r>
              <a:rPr lang="en-US" dirty="0"/>
              <a:t>Testing: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8665A-6D16-4407-9F1A-77472D2B1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23" y="745067"/>
            <a:ext cx="5334226" cy="5892799"/>
          </a:xfrm>
        </p:spPr>
        <p:txBody>
          <a:bodyPr/>
          <a:lstStyle/>
          <a:p>
            <a:r>
              <a:rPr lang="en-US" dirty="0"/>
              <a:t>Training: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F7C7E1-A57B-47A0-90EC-A6518C90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1106311"/>
            <a:ext cx="2799645" cy="2551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1AE25E-2675-40BF-BCB6-A01245AA2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510" y="1106310"/>
            <a:ext cx="3020002" cy="2551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BC67B0-87BF-49B6-9275-B525E65AE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00" y="3753554"/>
            <a:ext cx="5257849" cy="29802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D5288D-E441-4D2A-A8C8-A150EB4BD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510" y="3801531"/>
            <a:ext cx="5774490" cy="28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CEC7-BB48-47BF-B02D-708C86A5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58045"/>
            <a:ext cx="9790629" cy="1004712"/>
          </a:xfrm>
        </p:spPr>
        <p:txBody>
          <a:bodyPr/>
          <a:lstStyle/>
          <a:p>
            <a:pPr algn="ctr"/>
            <a:r>
              <a:rPr lang="en-US" dirty="0"/>
              <a:t>Roc and Classification matrix for QDA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EA60-73B9-40C8-B728-576426D3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835378"/>
            <a:ext cx="6118578" cy="5864577"/>
          </a:xfrm>
        </p:spPr>
        <p:txBody>
          <a:bodyPr/>
          <a:lstStyle/>
          <a:p>
            <a:r>
              <a:rPr lang="en-US" dirty="0"/>
              <a:t>Testing: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3C47-BF23-4606-B1CA-53E8936FB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044" y="914400"/>
            <a:ext cx="5356804" cy="5785555"/>
          </a:xfrm>
        </p:spPr>
        <p:txBody>
          <a:bodyPr/>
          <a:lstStyle/>
          <a:p>
            <a:r>
              <a:rPr lang="en-US" dirty="0"/>
              <a:t>Training: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8FE8FF-EA83-46CB-94C9-319CAD25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5" y="1291873"/>
            <a:ext cx="2692756" cy="2275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35FCE6-EED0-483B-84C2-43E4919EC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399" y="1291873"/>
            <a:ext cx="2759780" cy="22754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74BD59-BABD-4378-A21F-904D09094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18" y="3768372"/>
            <a:ext cx="5209693" cy="29315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FA4F77-18AA-4242-8B04-317C68B9C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398" y="3767666"/>
            <a:ext cx="5822358" cy="289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48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C245-C92F-4414-954B-5D30511C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69334"/>
            <a:ext cx="9271339" cy="541866"/>
          </a:xfrm>
        </p:spPr>
        <p:txBody>
          <a:bodyPr/>
          <a:lstStyle/>
          <a:p>
            <a:pPr algn="ctr"/>
            <a:r>
              <a:rPr lang="en-US" dirty="0"/>
              <a:t>Roc and Classification matrix for DQDA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6BFB-943D-4520-B340-6D9221F2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711200"/>
            <a:ext cx="5678424" cy="5977466"/>
          </a:xfrm>
        </p:spPr>
        <p:txBody>
          <a:bodyPr/>
          <a:lstStyle/>
          <a:p>
            <a:r>
              <a:rPr lang="en-US" dirty="0"/>
              <a:t>Testing: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49095-BD66-44CF-B11A-A8795992A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467" y="711200"/>
            <a:ext cx="5277781" cy="5977466"/>
          </a:xfrm>
        </p:spPr>
        <p:txBody>
          <a:bodyPr/>
          <a:lstStyle/>
          <a:p>
            <a:r>
              <a:rPr lang="en-US" dirty="0"/>
              <a:t>Training: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BBCAA-C9F4-4FB6-A653-6EEB3DD0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79" y="1040519"/>
            <a:ext cx="2600678" cy="2388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C2E178-BA52-4330-AE67-07DA47001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190" y="1040519"/>
            <a:ext cx="2874432" cy="2388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B1BC6D-6AC9-47B1-B682-9B6CCC1FB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79" y="3576371"/>
            <a:ext cx="5239569" cy="31614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FCF7F8-1259-4F85-9D63-8F3C9FE94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663" y="3568476"/>
            <a:ext cx="5946422" cy="31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64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9648-52FC-41AD-9B9D-CE609ACB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58044"/>
            <a:ext cx="9045561" cy="1128889"/>
          </a:xfrm>
        </p:spPr>
        <p:txBody>
          <a:bodyPr/>
          <a:lstStyle/>
          <a:p>
            <a:pPr algn="ctr"/>
            <a:r>
              <a:rPr lang="en-US" dirty="0"/>
              <a:t>B)Method Used for 99.9% Variance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B412B-5343-4183-9B66-7A0539912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876" y="1449075"/>
            <a:ext cx="11346390" cy="3762294"/>
          </a:xfrm>
        </p:spPr>
        <p:txBody>
          <a:bodyPr/>
          <a:lstStyle/>
          <a:p>
            <a:r>
              <a:rPr lang="en-US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pca</a:t>
            </a:r>
            <a:r>
              <a:rPr lang="en-US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PCA(0.999)</a:t>
            </a:r>
          </a:p>
          <a:p>
            <a:r>
              <a:rPr lang="en-US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 = </a:t>
            </a:r>
            <a:r>
              <a:rPr lang="en-US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pca.fit</a:t>
            </a:r>
            <a:r>
              <a:rPr lang="en-US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pca.n_components</a:t>
            </a:r>
            <a:r>
              <a:rPr lang="en-US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_)</a:t>
            </a:r>
          </a:p>
          <a:p>
            <a:r>
              <a:rPr lang="en-US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print('Explained variation per principal component: {}'.format(</a:t>
            </a:r>
            <a:r>
              <a:rPr lang="en-US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pca.explained_variance_ratio</a:t>
            </a:r>
            <a:r>
              <a:rPr lang="en-US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_))</a:t>
            </a:r>
          </a:p>
          <a:p>
            <a:r>
              <a:rPr lang="en-US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pca.transform</a:t>
            </a:r>
            <a:r>
              <a:rPr lang="en-US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u="none" strike="noStrike" baseline="0" dirty="0">
                <a:latin typeface="Courier New" panose="02070309020205020404" pitchFamily="49" charset="0"/>
              </a:rPr>
              <a:t>top 24 components for 99.9% cumulative: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1807A-394E-49FC-AB2C-6D4604DB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6" y="4680791"/>
            <a:ext cx="11469512" cy="106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B09D-3ECE-471B-8B5E-ACA0082B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03201"/>
            <a:ext cx="8300494" cy="699911"/>
          </a:xfrm>
        </p:spPr>
        <p:txBody>
          <a:bodyPr/>
          <a:lstStyle/>
          <a:p>
            <a:pPr algn="ctr"/>
            <a:r>
              <a:rPr lang="en-US" dirty="0"/>
              <a:t>Roc and Classification matrix for 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98A7C-798B-4C11-A197-499ABFF4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1004711"/>
            <a:ext cx="6318956" cy="5650088"/>
          </a:xfrm>
        </p:spPr>
        <p:txBody>
          <a:bodyPr/>
          <a:lstStyle/>
          <a:p>
            <a:r>
              <a:rPr lang="en-US" dirty="0"/>
              <a:t>Testing: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1F01D-28A2-42BF-8A41-6417F7531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044" y="1004711"/>
            <a:ext cx="5255204" cy="5650088"/>
          </a:xfrm>
        </p:spPr>
        <p:txBody>
          <a:bodyPr/>
          <a:lstStyle/>
          <a:p>
            <a:r>
              <a:rPr lang="en-US" dirty="0"/>
              <a:t>Training: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75F1B-A93F-4906-A3BC-DA58ABB80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5" y="1345319"/>
            <a:ext cx="3341512" cy="2459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FD5AB9-8FCB-48A0-9509-F1625840F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46" y="1345319"/>
            <a:ext cx="3476976" cy="2380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5A6F92-09BD-46A9-A1BA-BF1960377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43" y="3829755"/>
            <a:ext cx="5407379" cy="2938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E87E5D-4DF2-478B-825F-3B82F71F1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646" y="3804356"/>
            <a:ext cx="5969000" cy="293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71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20A0-46B2-4F03-9E75-FE6D020E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35467"/>
            <a:ext cx="9068139" cy="714925"/>
          </a:xfrm>
        </p:spPr>
        <p:txBody>
          <a:bodyPr/>
          <a:lstStyle/>
          <a:p>
            <a:pPr algn="ctr"/>
            <a:r>
              <a:rPr lang="en-US" dirty="0"/>
              <a:t>Roc and Classification matrix for DLDA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6764-4A73-4416-97D2-79B0F862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114" y="850391"/>
            <a:ext cx="5954664" cy="58721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Testing: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BC7AA-8F56-497A-B77B-6566A525E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2222" y="850390"/>
            <a:ext cx="5492270" cy="5872141"/>
          </a:xfrm>
        </p:spPr>
        <p:txBody>
          <a:bodyPr/>
          <a:lstStyle/>
          <a:p>
            <a:r>
              <a:rPr lang="en-US" dirty="0"/>
              <a:t>Training: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D1B30-14DC-41E8-ABCE-02147E9D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6" y="1209851"/>
            <a:ext cx="3030842" cy="2219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21C2B-6BF1-4CE9-BAC0-1FE2BDDC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43" y="1209851"/>
            <a:ext cx="2884536" cy="22191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BC2FE7-8787-49A6-ADCF-6E154977F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10844"/>
            <a:ext cx="5305778" cy="3211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57E178-E6B4-48A6-B8BC-3B975E716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114" y="3510844"/>
            <a:ext cx="5717597" cy="32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96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572A-46B0-4FA3-A4E7-4D3EAF95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24178"/>
            <a:ext cx="9226183" cy="726215"/>
          </a:xfrm>
        </p:spPr>
        <p:txBody>
          <a:bodyPr/>
          <a:lstStyle/>
          <a:p>
            <a:pPr algn="ctr"/>
            <a:r>
              <a:rPr lang="en-US" dirty="0"/>
              <a:t>Roc and Classification matrix for QDA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1747-5509-4B45-BBA7-1ACD7F61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489" y="767644"/>
            <a:ext cx="6163733" cy="59661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Testing: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8003D-D252-49AE-90BC-5F5BEB15F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601" y="767644"/>
            <a:ext cx="5700888" cy="5966178"/>
          </a:xfrm>
        </p:spPr>
        <p:txBody>
          <a:bodyPr/>
          <a:lstStyle/>
          <a:p>
            <a:r>
              <a:rPr lang="en-US" dirty="0"/>
              <a:t>Training: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5C102-7876-4CB2-B41D-FF2A2E1C2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8" y="1122540"/>
            <a:ext cx="2933349" cy="1981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4D9449-E55C-453E-A66F-38AEDCEC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667" y="1122540"/>
            <a:ext cx="3183466" cy="1981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913B1B-96FD-47DE-918D-3C0B6484B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81" y="3189906"/>
            <a:ext cx="5102576" cy="3458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43B24E-28E2-4573-842D-2ECCBEEDB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067" y="3200489"/>
            <a:ext cx="6082152" cy="34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6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4F15-24A5-48AB-8A52-6C641B91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90311"/>
            <a:ext cx="9372940" cy="747889"/>
          </a:xfrm>
        </p:spPr>
        <p:txBody>
          <a:bodyPr/>
          <a:lstStyle/>
          <a:p>
            <a:pPr algn="ctr"/>
            <a:r>
              <a:rPr lang="en-US" dirty="0"/>
              <a:t>Roc and Classification matrix for DQDA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A5C4-3C7F-4D3B-B0E3-DE1D5809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838200"/>
            <a:ext cx="5678424" cy="5799666"/>
          </a:xfrm>
        </p:spPr>
        <p:txBody>
          <a:bodyPr/>
          <a:lstStyle/>
          <a:p>
            <a:r>
              <a:rPr lang="en-US" dirty="0"/>
              <a:t>Testing: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151F7-FD19-4BAD-8345-9FEE5489D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7067" y="838199"/>
            <a:ext cx="5294489" cy="5799667"/>
          </a:xfrm>
        </p:spPr>
        <p:txBody>
          <a:bodyPr/>
          <a:lstStyle/>
          <a:p>
            <a:r>
              <a:rPr lang="en-US" dirty="0"/>
              <a:t>Training: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BCECE2-3E24-4E51-AF04-58C42E517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6" y="1148468"/>
            <a:ext cx="2528711" cy="2599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91102-D0CD-4A3A-BE92-7EB0D1547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697" y="1148468"/>
            <a:ext cx="2843036" cy="2599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62AD17-D9B8-483D-887D-B013025DF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0" y="3719689"/>
            <a:ext cx="5294489" cy="30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AB03F6-4DAE-4CF3-9025-653A1C172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698" y="3738032"/>
            <a:ext cx="585717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8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3A232-A6C9-46B2-9557-95AE2A4FF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72209"/>
            <a:ext cx="9576421" cy="45967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Task-1 </a:t>
            </a:r>
          </a:p>
          <a:p>
            <a:pPr algn="ctr"/>
            <a:r>
              <a:rPr lang="en-US" sz="4000" b="1" dirty="0">
                <a:solidFill>
                  <a:srgbClr val="333333"/>
                </a:solidFill>
              </a:rPr>
              <a:t>D</a:t>
            </a:r>
            <a:r>
              <a:rPr lang="en-US" sz="4000" b="1" i="0" dirty="0">
                <a:solidFill>
                  <a:srgbClr val="333333"/>
                </a:solidFill>
                <a:effectLst/>
              </a:rPr>
              <a:t>iscriminant </a:t>
            </a:r>
            <a:r>
              <a:rPr lang="en-US" sz="4000" b="1" dirty="0">
                <a:solidFill>
                  <a:srgbClr val="333333"/>
                </a:solidFill>
              </a:rPr>
              <a:t>A</a:t>
            </a:r>
            <a:r>
              <a:rPr lang="en-US" sz="4000" b="1" i="0" dirty="0">
                <a:solidFill>
                  <a:srgbClr val="333333"/>
                </a:solidFill>
                <a:effectLst/>
              </a:rPr>
              <a:t>nalysis </a:t>
            </a:r>
            <a:r>
              <a:rPr lang="en-US" sz="4000" b="1" dirty="0">
                <a:solidFill>
                  <a:srgbClr val="333333"/>
                </a:solidFill>
              </a:rPr>
              <a:t>C</a:t>
            </a:r>
            <a:r>
              <a:rPr lang="en-US" sz="4000" b="1" i="0" dirty="0">
                <a:solidFill>
                  <a:srgbClr val="333333"/>
                </a:solidFill>
                <a:effectLst/>
              </a:rPr>
              <a:t>lassifiers: 'linear', ‘</a:t>
            </a:r>
            <a:r>
              <a:rPr lang="en-US" sz="4000" b="1" i="0" dirty="0" err="1">
                <a:solidFill>
                  <a:srgbClr val="333333"/>
                </a:solidFill>
                <a:effectLst/>
              </a:rPr>
              <a:t>diagLinear</a:t>
            </a:r>
            <a:r>
              <a:rPr lang="en-US" sz="4000" b="1" i="0" dirty="0">
                <a:solidFill>
                  <a:srgbClr val="333333"/>
                </a:solidFill>
                <a:effectLst/>
              </a:rPr>
              <a:t>’, ’</a:t>
            </a:r>
          </a:p>
          <a:p>
            <a:pPr algn="ctr"/>
            <a:r>
              <a:rPr lang="en-US" sz="4000" b="1" i="0" dirty="0" err="1">
                <a:solidFill>
                  <a:srgbClr val="333333"/>
                </a:solidFill>
                <a:effectLst/>
              </a:rPr>
              <a:t>quadratic’,and</a:t>
            </a:r>
            <a:r>
              <a:rPr lang="en-US" sz="4000" b="1" i="0" dirty="0">
                <a:solidFill>
                  <a:srgbClr val="333333"/>
                </a:solidFill>
                <a:effectLst/>
              </a:rPr>
              <a:t> ‘</a:t>
            </a:r>
            <a:r>
              <a:rPr lang="en-US" sz="4000" b="1" i="0" dirty="0" err="1">
                <a:solidFill>
                  <a:srgbClr val="333333"/>
                </a:solidFill>
                <a:effectLst/>
              </a:rPr>
              <a:t>diagQuadratic</a:t>
            </a:r>
            <a:r>
              <a:rPr lang="en-US" sz="4000" b="1" i="0" dirty="0">
                <a:solidFill>
                  <a:srgbClr val="333333"/>
                </a:solidFill>
                <a:effectLst/>
                <a:latin typeface="LatoWeb"/>
              </a:rPr>
              <a:t>’</a:t>
            </a:r>
            <a:endParaRPr lang="en-US" sz="4000" b="1" dirty="0">
              <a:solidFill>
                <a:srgbClr val="333333"/>
              </a:solidFill>
              <a:latin typeface="LatoWeb"/>
            </a:endParaRPr>
          </a:p>
          <a:p>
            <a:pPr algn="ctr"/>
            <a:r>
              <a:rPr lang="en-US" sz="3600" b="1" dirty="0"/>
              <a:t>Training=70%, Testing=30%</a:t>
            </a:r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63234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A531-AB3B-4D4D-AC32-8FBB59B1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48357"/>
            <a:ext cx="9847072" cy="1015999"/>
          </a:xfrm>
        </p:spPr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TASK2 Observations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D1E761-9CFC-4236-B8E0-648CB8B69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3938" y="1343378"/>
            <a:ext cx="10558462" cy="4676422"/>
          </a:xfrm>
        </p:spPr>
        <p:txBody>
          <a:bodyPr/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Below are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observations drawn from 99% variance and 99.9% variance outcomes: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LDA and QDA the AUC’s(testing) are approximately equal and hence almost both performs well 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Also, from AUC’s(testing),DLDA performs well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compared to DQDA ,as the dimensions are reduced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features are reduced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Although the sample size is same here, features got reduced ,hence comparatively performance of DQDA is reduced when compared to Task1.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Even from confusion matrices, we can say that comparatively performance of DQDA is reduced when compared to Task-1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Model performance of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Task2 is comparatively less due to feature reduction but overall it also good with no huge differences in outputs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2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DD59-C29B-4BDC-9100-FBE02829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78" y="158043"/>
            <a:ext cx="10770610" cy="699913"/>
          </a:xfrm>
          <a:prstGeom prst="ellipse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Methods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EBF8B5-4353-451D-8D9C-613586A3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866" y="982132"/>
            <a:ext cx="5771557" cy="571782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#For DLDA:</a:t>
            </a:r>
          </a:p>
          <a:p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clf2 = </a:t>
            </a:r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LinearDiscriminantAnalysis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(solver="</a:t>
            </a:r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lsqr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", shrinkage=1)</a:t>
            </a:r>
          </a:p>
          <a:p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clf2.fit(</a:t>
            </a:r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x_train,y_train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4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#For QDA:</a:t>
            </a:r>
          </a:p>
          <a:p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sklearn.discriminant_analysis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QuadraticDiscriminantAnalysis</a:t>
            </a:r>
            <a:endParaRPr lang="en-US" sz="4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4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qda</a:t>
            </a:r>
            <a:r>
              <a:rPr lang="en-US" sz="4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4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QuadraticDiscriminantAnalysis</a:t>
            </a:r>
            <a:r>
              <a:rPr lang="en-US" sz="4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4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qda.fit</a:t>
            </a:r>
            <a:r>
              <a:rPr lang="en-US" sz="4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4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x_train,y_train</a:t>
            </a:r>
            <a:r>
              <a:rPr lang="en-US" sz="4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4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#For DQDA:</a:t>
            </a:r>
          </a:p>
          <a:p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sklearn.naive_bayes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GaussianNB</a:t>
            </a:r>
            <a:endParaRPr lang="en-US" sz="4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gnb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GaussianNB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gnb.fit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x_train,y_train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4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#ROC Curve:</a:t>
            </a:r>
          </a:p>
          <a:p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sklearn.metrics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 </a:t>
            </a:r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plot_roc_curve</a:t>
            </a:r>
            <a:endParaRPr lang="en-US" sz="4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roc_lda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plot_roc_curve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(model, </a:t>
            </a:r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plt.show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4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#Confusion Matrix:</a:t>
            </a:r>
          </a:p>
          <a:p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pretty_confusion_matrix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pp_matrix_from_data</a:t>
            </a:r>
            <a:endParaRPr lang="en-US" sz="4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pp_matrix_from_data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y_pred_train,cmap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='</a:t>
            </a:r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PuRd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r>
              <a:rPr lang="en-US" sz="4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plt.show</a:t>
            </a:r>
            <a:r>
              <a:rPr lang="en-U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718DA-7575-4CE9-9EA0-C4B698C19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163" y="857955"/>
            <a:ext cx="5114748" cy="5842001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br>
              <a:rPr lang="en-US" sz="5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#Splitting data to training and testing:</a:t>
            </a:r>
          </a:p>
          <a:p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(p, T,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test_size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0.3,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=10)</a:t>
            </a:r>
          </a:p>
          <a:p>
            <a:endParaRPr lang="en-US" sz="56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5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#feature scaling for LDA:</a:t>
            </a:r>
          </a:p>
          <a:p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sklearn.preprocessing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endParaRPr lang="en-US" sz="56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sc.fit_transform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sc.transform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x_train.shape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56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#For LDA: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sklearn.discriminant_analysis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LinearDiscriminantAnalysis</a:t>
            </a:r>
            <a:endParaRPr lang="en-US" sz="56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=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LinearDiscriminantAnalysis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model.fit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x_train,y_train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model.predict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model.score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x_test,y_test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br>
              <a:rPr lang="en-US" sz="56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56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buFont typeface="Wingdings 3" charset="2"/>
              <a:buChar char="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8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95CE-2962-46A9-913D-0997443B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25777"/>
            <a:ext cx="8853650" cy="624615"/>
          </a:xfrm>
        </p:spPr>
        <p:txBody>
          <a:bodyPr/>
          <a:lstStyle/>
          <a:p>
            <a:r>
              <a:rPr lang="en-US" dirty="0"/>
              <a:t>Roc and Classification matrix for LDA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9F7650-8AC4-4929-A9BC-B9F6926A0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68109"/>
            <a:ext cx="2641246" cy="24174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6DC8-C3D9-4AB6-85D9-5611E63F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622" y="850392"/>
            <a:ext cx="5071364" cy="5900364"/>
          </a:xfrm>
        </p:spPr>
        <p:txBody>
          <a:bodyPr/>
          <a:lstStyle/>
          <a:p>
            <a:r>
              <a:rPr lang="en-US" dirty="0"/>
              <a:t>Training: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4E8A5-1510-45E3-BBC5-7669FE9DB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1" y="1226707"/>
            <a:ext cx="2652890" cy="2573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34EB21-C0BD-4CD5-A535-D52F3E47B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23" y="3991585"/>
            <a:ext cx="4684888" cy="27591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01F144-6CF9-4E16-8CE0-FF8484B67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101" y="4073606"/>
            <a:ext cx="5206289" cy="2677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9FE354-A7A2-4698-A79C-69D96BE4C0E3}"/>
              </a:ext>
            </a:extLst>
          </p:cNvPr>
          <p:cNvSpPr txBox="1"/>
          <p:nvPr/>
        </p:nvSpPr>
        <p:spPr>
          <a:xfrm>
            <a:off x="5960534" y="857375"/>
            <a:ext cx="85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Testing:</a:t>
            </a:r>
          </a:p>
        </p:txBody>
      </p:sp>
    </p:spTree>
    <p:extLst>
      <p:ext uri="{BB962C8B-B14F-4D97-AF65-F5344CB8AC3E}">
        <p14:creationId xmlns:p14="http://schemas.microsoft.com/office/powerpoint/2010/main" val="70757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3D1E-43BD-4631-B997-A0BD41E6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58045"/>
            <a:ext cx="9677739" cy="692348"/>
          </a:xfrm>
        </p:spPr>
        <p:txBody>
          <a:bodyPr/>
          <a:lstStyle/>
          <a:p>
            <a:pPr algn="ctr"/>
            <a:r>
              <a:rPr lang="en-US" dirty="0"/>
              <a:t>Roc and Classification matrix for DLDA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3550-2E47-4CAA-8D5B-A54D4580E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9" y="1095022"/>
            <a:ext cx="6220291" cy="5452534"/>
          </a:xfrm>
        </p:spPr>
        <p:txBody>
          <a:bodyPr/>
          <a:lstStyle/>
          <a:p>
            <a:r>
              <a:rPr lang="en-US" dirty="0"/>
              <a:t>  Testing: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64E37-09E8-47CD-AFCF-CDDDD2373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709" y="964929"/>
            <a:ext cx="4653957" cy="5735025"/>
          </a:xfrm>
        </p:spPr>
        <p:txBody>
          <a:bodyPr/>
          <a:lstStyle/>
          <a:p>
            <a:r>
              <a:rPr lang="en-US" dirty="0"/>
              <a:t>Training: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DDCD6-D84B-4C95-B1A4-8D4DF687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88" y="1419667"/>
            <a:ext cx="2777066" cy="2285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A3B093-A8CD-4C3F-826F-F58465CE5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86463"/>
            <a:ext cx="2698045" cy="2173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FF53DD-DB2C-4F49-89A7-F22E9F304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09" y="3905072"/>
            <a:ext cx="5000099" cy="28973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A3AFAD-4235-4F59-B459-B8E05E42E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05072"/>
            <a:ext cx="5254979" cy="280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9474-449E-4637-B758-FB0F9475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0123"/>
            <a:ext cx="9993828" cy="770269"/>
          </a:xfrm>
        </p:spPr>
        <p:txBody>
          <a:bodyPr/>
          <a:lstStyle/>
          <a:p>
            <a:pPr algn="ctr"/>
            <a:r>
              <a:rPr lang="en-US" dirty="0"/>
              <a:t>Roc and Classification matrix for QDA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FF45-71C8-4DD9-8558-3B1D2DDBA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850391"/>
            <a:ext cx="6296378" cy="58100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Testing: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1662C-3718-4461-941F-DD3041F41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622" y="850392"/>
            <a:ext cx="5232626" cy="5810052"/>
          </a:xfrm>
        </p:spPr>
        <p:txBody>
          <a:bodyPr/>
          <a:lstStyle/>
          <a:p>
            <a:r>
              <a:rPr lang="en-US" dirty="0"/>
              <a:t>Training: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506C2-1E97-43D7-85B4-27F84D07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2" y="1253243"/>
            <a:ext cx="3044472" cy="2175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261C39-EF67-48B1-9808-D334BD550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427" y="1209066"/>
            <a:ext cx="3044472" cy="22199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BE8DF1-2C73-4FA0-A093-F47F3D2D8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08" y="3528416"/>
            <a:ext cx="5082470" cy="31320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5C5E93-3F0C-405C-8974-2F5426DF4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427" y="3528415"/>
            <a:ext cx="5565636" cy="313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14FC-C1AE-44F5-9FF6-B010994E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12889"/>
            <a:ext cx="8853650" cy="725311"/>
          </a:xfrm>
        </p:spPr>
        <p:txBody>
          <a:bodyPr/>
          <a:lstStyle/>
          <a:p>
            <a:pPr algn="ctr"/>
            <a:r>
              <a:rPr lang="en-US" dirty="0"/>
              <a:t>Roc and Classification matrix for DQDA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6418-53BA-49D9-98F2-AE3BA200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838200"/>
            <a:ext cx="6070600" cy="5906910"/>
          </a:xfrm>
        </p:spPr>
        <p:txBody>
          <a:bodyPr/>
          <a:lstStyle/>
          <a:p>
            <a:r>
              <a:rPr lang="en-US" dirty="0"/>
              <a:t>Testing: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B8E5C-9241-43C4-95DC-3340E873F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756" y="838199"/>
            <a:ext cx="5266492" cy="5906911"/>
          </a:xfrm>
        </p:spPr>
        <p:txBody>
          <a:bodyPr/>
          <a:lstStyle/>
          <a:p>
            <a:r>
              <a:rPr lang="en-US" dirty="0"/>
              <a:t>Training: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F1C1B-093E-469C-B362-61EDA8F4E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7" y="1260475"/>
            <a:ext cx="2856088" cy="2168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2622B9-9644-439A-8882-CF39C2BFB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45" y="1156229"/>
            <a:ext cx="2844799" cy="2272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D88FCC-655E-49DD-9ED3-3C96B53E9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56" y="3534830"/>
            <a:ext cx="5125155" cy="3245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B4FCFF-CF90-4945-955F-A6873B91E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644" y="3612443"/>
            <a:ext cx="6070599" cy="32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0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8B94-284B-4481-8A41-F8AA850A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9598716" cy="917024"/>
          </a:xfrm>
        </p:spPr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Observations of TAsk1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EE066-1C3B-47AA-A2B0-3744F6F95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7" y="1625600"/>
            <a:ext cx="10569561" cy="4394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LDA and QDA the AUC’s are approximately equal and hence almost both performs well 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Also, DLDA and DQDA performs well if we can see AUC’s in above slides(approximately equal to 1) as it has less sample size</a:t>
            </a:r>
          </a:p>
          <a:p>
            <a:r>
              <a:rPr lang="en-US" sz="20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Although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DLDA and DQDA is performing better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high-dimensional data with small sample sizes but does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work that good in real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timedue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bias on discriminant scores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the sample size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small,all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models tend to perform well but this does not happen in real time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observe from classification matrix, Overall performance of the models are good as the sensitivity and specificity are good and also type I&amp; type II error are comparatively less as sample size is good.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4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3A232-A6C9-46B2-9557-95AE2A4FF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72209"/>
            <a:ext cx="9576421" cy="45967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Task-2</a:t>
            </a:r>
          </a:p>
          <a:p>
            <a:pPr algn="ctr"/>
            <a:r>
              <a:rPr lang="en-US" sz="20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r>
              <a:rPr lang="en-US" sz="19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PCA reduce </a:t>
            </a:r>
            <a:r>
              <a:rPr lang="en-US" sz="1900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dimensinality</a:t>
            </a:r>
            <a:r>
              <a:rPr lang="en-US" sz="19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get variance 99% and perform</a:t>
            </a:r>
            <a:endParaRPr lang="en-US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9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9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iscriminant </a:t>
            </a:r>
            <a:r>
              <a:rPr lang="en-US" sz="19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9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nalysis </a:t>
            </a:r>
            <a:r>
              <a:rPr lang="en-US" sz="19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9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lassifiers: 'linear', ‘</a:t>
            </a:r>
            <a:r>
              <a:rPr lang="en-US" sz="1900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diagLinear</a:t>
            </a:r>
            <a:r>
              <a:rPr lang="en-US" sz="19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’, ’</a:t>
            </a:r>
          </a:p>
          <a:p>
            <a:pPr algn="ctr"/>
            <a:r>
              <a:rPr lang="en-US" sz="1900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quadratic’,and</a:t>
            </a:r>
            <a:r>
              <a:rPr lang="en-US" sz="19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en-US" sz="1900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diagQuadratic</a:t>
            </a:r>
            <a:r>
              <a:rPr lang="en-US" sz="19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 with new features</a:t>
            </a:r>
          </a:p>
          <a:p>
            <a:pPr algn="ctr"/>
            <a:r>
              <a:rPr lang="en-US" sz="21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(b)Using PCA reduce </a:t>
            </a:r>
            <a:r>
              <a:rPr lang="en-US" sz="2100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dimensinality</a:t>
            </a:r>
            <a:r>
              <a:rPr lang="en-US" sz="21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get variance 99.9% and perform</a:t>
            </a:r>
            <a:endParaRPr 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1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1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iscriminant </a:t>
            </a:r>
            <a:r>
              <a:rPr lang="en-US" sz="21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1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nalysis </a:t>
            </a:r>
            <a:r>
              <a:rPr lang="en-US" sz="21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1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lassifiers: 'linear', ‘</a:t>
            </a:r>
            <a:r>
              <a:rPr lang="en-US" sz="2100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diagLinear</a:t>
            </a:r>
            <a:r>
              <a:rPr lang="en-US" sz="21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’, ’</a:t>
            </a:r>
          </a:p>
          <a:p>
            <a:pPr algn="ctr"/>
            <a:r>
              <a:rPr lang="en-US" sz="2100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quadratic’,and</a:t>
            </a:r>
            <a:r>
              <a:rPr lang="en-US" sz="21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en-US" sz="2100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diagQuadratic</a:t>
            </a:r>
            <a:r>
              <a:rPr lang="en-US" sz="21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with new features</a:t>
            </a:r>
            <a:endParaRPr lang="en-US" sz="6000" b="1" dirty="0">
              <a:solidFill>
                <a:srgbClr val="333333"/>
              </a:solidFill>
              <a:latin typeface="LatoWeb"/>
            </a:endParaRPr>
          </a:p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Plot ROC curves and classification matrix for Training and Testing datasets</a:t>
            </a:r>
          </a:p>
        </p:txBody>
      </p:sp>
    </p:spTree>
    <p:extLst>
      <p:ext uri="{BB962C8B-B14F-4D97-AF65-F5344CB8AC3E}">
        <p14:creationId xmlns:p14="http://schemas.microsoft.com/office/powerpoint/2010/main" val="2707117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F594E21CBE604485EAE65B52E1DCBB" ma:contentTypeVersion="4" ma:contentTypeDescription="Create a new document." ma:contentTypeScope="" ma:versionID="0f3dd6191d3935ea80cb41a8c702a6ae">
  <xsd:schema xmlns:xsd="http://www.w3.org/2001/XMLSchema" xmlns:xs="http://www.w3.org/2001/XMLSchema" xmlns:p="http://schemas.microsoft.com/office/2006/metadata/properties" xmlns:ns3="454e2973-f047-4eca-866a-0e7d34c14857" targetNamespace="http://schemas.microsoft.com/office/2006/metadata/properties" ma:root="true" ma:fieldsID="3f569ef605f4cacc2cc46d74c937f768" ns3:_="">
    <xsd:import namespace="454e2973-f047-4eca-866a-0e7d34c148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4e2973-f047-4eca-866a-0e7d34c148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43A4E7-820F-4972-8585-114AC712C8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4e2973-f047-4eca-866a-0e7d34c148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38E44D-60E0-4E5F-8A6F-4283ABEED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3EFC1F-06B0-4EA5-8135-77BF6553E57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54e2973-f047-4eca-866a-0e7d34c1485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306</TotalTime>
  <Words>949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Consolas</vt:lpstr>
      <vt:lpstr>Courier New</vt:lpstr>
      <vt:lpstr>LatoWeb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Methods Used</vt:lpstr>
      <vt:lpstr>Roc and Classification matrix for LDA</vt:lpstr>
      <vt:lpstr>Roc and Classification matrix for DLDA</vt:lpstr>
      <vt:lpstr>Roc and Classification matrix for QDA</vt:lpstr>
      <vt:lpstr>Roc and Classification matrix for DQDA</vt:lpstr>
      <vt:lpstr>Observations of TAsk1</vt:lpstr>
      <vt:lpstr>PowerPoint Presentation</vt:lpstr>
      <vt:lpstr>a)Method Used for 99% Variance</vt:lpstr>
      <vt:lpstr>Roc and Classification matrix for LDA</vt:lpstr>
      <vt:lpstr>Roc and Classification matrix for DLDA</vt:lpstr>
      <vt:lpstr>Roc and Classification matrix for QDA</vt:lpstr>
      <vt:lpstr>Roc and Classification matrix for DQDA</vt:lpstr>
      <vt:lpstr>B)Method Used for 99.9% Variance</vt:lpstr>
      <vt:lpstr>Roc and Classification matrix for LDA</vt:lpstr>
      <vt:lpstr>Roc and Classification matrix for DLDA</vt:lpstr>
      <vt:lpstr>Roc and Classification matrix for QDA</vt:lpstr>
      <vt:lpstr>Roc and Classification matrix for DQDA</vt:lpstr>
      <vt:lpstr>TASK2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Kondeti, Rekha</dc:creator>
  <cp:lastModifiedBy>Rekha</cp:lastModifiedBy>
  <cp:revision>2</cp:revision>
  <dcterms:created xsi:type="dcterms:W3CDTF">2022-04-26T23:38:26Z</dcterms:created>
  <dcterms:modified xsi:type="dcterms:W3CDTF">2022-04-27T04:45:17Z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0x01010030F594E21CBE604485EAE65B52E1DCBB</vt:lpwstr>
  </property>
</Properties>
</file>