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2" r:id="rId3"/>
    <p:sldId id="260" r:id="rId4"/>
    <p:sldId id="261" r:id="rId5"/>
    <p:sldId id="262" r:id="rId6"/>
    <p:sldId id="263" r:id="rId7"/>
    <p:sldId id="278" r:id="rId8"/>
    <p:sldId id="279" r:id="rId9"/>
    <p:sldId id="280" r:id="rId10"/>
    <p:sldId id="281" r:id="rId11"/>
    <p:sldId id="286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B7C6-084B-ED01-142D-56C85697E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783A0-B1CB-D1B2-9609-92A75BD72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79F2F-CF1E-05C9-5C3B-1AABD0EE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269-3924-473B-8D46-07DB99411F2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D2EC7-86DA-2199-B231-10DC04CD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04D8-4600-2280-5ECC-68F52DB3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340-1C7F-47F4-BDA5-12683BE7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9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9277-25B0-EF74-9E73-E428410C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BFC06-7612-2EE0-5EA4-E79604579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91FE4-8400-61B2-6D4A-0DDB367E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269-3924-473B-8D46-07DB99411F2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7D707-45B8-663C-1051-179D7203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E28B-42EB-281B-9AD4-14D7BEAB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340-1C7F-47F4-BDA5-12683BE7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0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FAB72-A03F-73C6-E0BB-032174166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3402E-0E2C-2C5F-AB34-85A51BC07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47ECB-4F34-CE3A-CB63-9875DA4B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269-3924-473B-8D46-07DB99411F2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F514C-50A0-78D9-C120-208DFB1A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3B467-1310-29B2-9010-4E0B41A3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340-1C7F-47F4-BDA5-12683BE7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5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951D-CEEE-1FC4-9D58-044327F5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AC8A-722D-19C6-27A5-564A7461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32B3-6F86-A637-0544-7A4F538B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269-3924-473B-8D46-07DB99411F2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A2E19-51AC-D519-7E3B-0096AB7E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D2573-7826-C0B4-4116-4D9D4677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340-1C7F-47F4-BDA5-12683BE7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B8CE-8899-CDEE-CE1E-F4DC8BA7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80AE4-BBCD-0053-C4ED-38FEF72CE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5B9AB-7CE6-0F9E-3E7B-AAB7A8B9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269-3924-473B-8D46-07DB99411F2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CDA87-B674-DCF2-ABEC-81048A6B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77C28-D082-98D3-EFC6-76E5B9BF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340-1C7F-47F4-BDA5-12683BE7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5994-78D9-1529-31DB-B873C53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381BF-DBF6-0D05-459A-A691C0F7E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8D0E4-39F1-C1B4-046D-9D27D9C78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2BFB9-AE67-7E12-03DC-4027FE27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269-3924-473B-8D46-07DB99411F2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A5382-3A28-6EBA-D4A4-D4AEDEEF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F6CAB-D263-9E8D-C4CD-D4447422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340-1C7F-47F4-BDA5-12683BE7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1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B628-1320-1285-F3D7-E4FB1A0B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610B3-C31D-CF99-7BDE-618D32BBA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490F8-E1FA-1567-A3F9-2FA36DDB7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90212-2F03-B925-5AB0-9EF2E2A61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E3C63-807C-81A0-1CD5-EE3C6B52E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BDBEF-FE31-7AC5-D2EA-DA75B685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269-3924-473B-8D46-07DB99411F2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6AAC6-B634-8525-3F10-4945B0B8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43AD4-A9E6-4501-4C57-43899582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340-1C7F-47F4-BDA5-12683BE7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6E88-BEE6-6FFD-7758-93F5ADE4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0405C-D8AD-FFF8-E8D6-F5D47E76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269-3924-473B-8D46-07DB99411F2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6DE25-5922-23BF-08D2-FF68F7BE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194FA-5CDE-F3EB-B591-4F5730DB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340-1C7F-47F4-BDA5-12683BE7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6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CAD26-2868-62F2-88A2-AF6FF017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269-3924-473B-8D46-07DB99411F2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E5C1E-91EB-C500-FE57-B2F81EF7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C0427-7284-6853-0CC3-6D4119D2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340-1C7F-47F4-BDA5-12683BE7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7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94FF-185B-91DD-A228-7BE4195F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9BB6-17E6-C1EB-B1BA-800FBEA1C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40972-F551-4B56-7467-0935E18BC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AB28E-5E7C-9631-B532-37AC78FD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269-3924-473B-8D46-07DB99411F2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04EF0-13C0-1CD7-29D0-A522B951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9426A-1966-0DE5-A29F-A4099C17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340-1C7F-47F4-BDA5-12683BE7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9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92A2-B07F-EB87-DC9B-701BB13B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6859A-9CFB-628C-FE8E-DAB3375E2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83444-E7D0-F0C8-CB3E-280BDAA8E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EF246-93E5-F61B-D5B2-89CC58F3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269-3924-473B-8D46-07DB99411F2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F485A-310E-1428-A333-C0922B9A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D695E-2427-9C1C-4A76-02BC540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340-1C7F-47F4-BDA5-12683BE7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E7769-2C11-7B7E-B9D5-54F0456F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0960C-BAA0-DAAD-A9F7-0B827550C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67284-DC3D-ABF3-A0E0-6DBA0FCA2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9269-3924-473B-8D46-07DB99411F2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BBBB-93B0-9034-062C-71A81E57C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1CF6-3A7F-B804-CFCB-C61368212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7340-1C7F-47F4-BDA5-12683BE7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FA53D-B70B-4784-A418-D7D7C5CBE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7" y="530578"/>
            <a:ext cx="9858362" cy="5712177"/>
          </a:xfrm>
        </p:spPr>
        <p:txBody>
          <a:bodyPr>
            <a:noAutofit/>
          </a:bodyPr>
          <a:lstStyle/>
          <a:p>
            <a:pPr algn="ctr"/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Project 4</a:t>
            </a:r>
          </a:p>
          <a:p>
            <a:pPr algn="ctr"/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Rekha Kondeti</a:t>
            </a:r>
          </a:p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Graduate</a:t>
            </a:r>
          </a:p>
        </p:txBody>
      </p:sp>
    </p:spTree>
    <p:extLst>
      <p:ext uri="{BB962C8B-B14F-4D97-AF65-F5344CB8AC3E}">
        <p14:creationId xmlns:p14="http://schemas.microsoft.com/office/powerpoint/2010/main" val="98810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95CE-2962-46A9-913D-0997443B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07244"/>
            <a:ext cx="9892229" cy="880181"/>
          </a:xfrm>
        </p:spPr>
        <p:txBody>
          <a:bodyPr>
            <a:noAutofit/>
          </a:bodyPr>
          <a:lstStyle/>
          <a:p>
            <a:pPr algn="ctr"/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>
                <a:latin typeface="+mn-lt"/>
              </a:rPr>
              <a:t>Roc for</a:t>
            </a:r>
            <a:r>
              <a:rPr lang="en-US" sz="2800" b="1" dirty="0"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polynomial</a:t>
            </a:r>
            <a:r>
              <a:rPr lang="en-US" sz="2800" b="1" dirty="0">
                <a:effectLst/>
                <a:latin typeface="Calibri "/>
              </a:rPr>
              <a:t> kernel degree 3</a:t>
            </a:r>
            <a:endParaRPr lang="en-US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6DC8-C3D9-4AB6-85D9-5611E63F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622" y="850392"/>
            <a:ext cx="5071364" cy="5900364"/>
          </a:xfrm>
        </p:spPr>
        <p:txBody>
          <a:bodyPr/>
          <a:lstStyle/>
          <a:p>
            <a:r>
              <a:rPr lang="en-US" dirty="0"/>
              <a:t>Training: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D2114-78CE-61FB-0445-B92AA7DAB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94" y="2152184"/>
            <a:ext cx="4705815" cy="38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9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5179-CA07-CC41-611A-AD83F2EE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86241" cy="698869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Roc curves of 3 ensemble models of Task:1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6E1B0D-B8C9-3534-88B1-510D7B10E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2908" y="1443113"/>
            <a:ext cx="3932238" cy="253911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F578B-6466-477B-E174-BB2A8873D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9346" y="1443113"/>
            <a:ext cx="4594302" cy="5241329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65FDE3-EC01-B0DF-79B8-D435556CC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05" y="1443113"/>
            <a:ext cx="4011282" cy="2404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C084F1-3C41-9725-6013-233A65D2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32" y="3982224"/>
            <a:ext cx="3877255" cy="24185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D81987-6FE5-6B31-ACD6-9A9D83D635E6}"/>
              </a:ext>
            </a:extLst>
          </p:cNvPr>
          <p:cNvSpPr txBox="1"/>
          <p:nvPr/>
        </p:nvSpPr>
        <p:spPr>
          <a:xfrm>
            <a:off x="5103649" y="4269268"/>
            <a:ext cx="6705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Ensemble gives more accuracy than individual models.</a:t>
            </a:r>
          </a:p>
          <a:p>
            <a:endParaRPr lang="en-US" dirty="0"/>
          </a:p>
          <a:p>
            <a:r>
              <a:rPr lang="en-US" dirty="0" err="1"/>
              <a:t>Minmaxscaler</a:t>
            </a:r>
            <a:r>
              <a:rPr lang="en-US" dirty="0"/>
              <a:t>():It gives Normalization of values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Accuracies of these ensemble models are 94%,92% and 96%.</a:t>
            </a:r>
          </a:p>
        </p:txBody>
      </p:sp>
    </p:spTree>
    <p:extLst>
      <p:ext uri="{BB962C8B-B14F-4D97-AF65-F5344CB8AC3E}">
        <p14:creationId xmlns:p14="http://schemas.microsoft.com/office/powerpoint/2010/main" val="236261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FC88-B6AF-DAD7-B407-D7852CF0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382271" cy="78058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Task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47080-5621-E3D5-D488-BA34B0DC3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29160"/>
            <a:ext cx="9876534" cy="3939827"/>
          </a:xfrm>
        </p:spPr>
        <p:txBody>
          <a:bodyPr>
            <a:normAutofit/>
          </a:bodyPr>
          <a:lstStyle/>
          <a:p>
            <a:r>
              <a:rPr lang="en-US" sz="2800" dirty="0"/>
              <a:t>Using the concept of stack generalization ,need to build a classifier and show ROC curves before and after fusion</a:t>
            </a:r>
          </a:p>
        </p:txBody>
      </p:sp>
    </p:spTree>
    <p:extLst>
      <p:ext uri="{BB962C8B-B14F-4D97-AF65-F5344CB8AC3E}">
        <p14:creationId xmlns:p14="http://schemas.microsoft.com/office/powerpoint/2010/main" val="398090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7ADD-0901-3B4D-2932-D335A4A1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066879" cy="599281"/>
          </a:xfrm>
        </p:spPr>
        <p:txBody>
          <a:bodyPr/>
          <a:lstStyle/>
          <a:p>
            <a:pPr algn="ctr"/>
            <a:r>
              <a:rPr lang="en-US" b="1" dirty="0">
                <a:latin typeface="Calibri (Body)"/>
              </a:rPr>
              <a:t>Stacking ROC’s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828044-8216-AD91-F133-F8B07782B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4142" y="2453268"/>
            <a:ext cx="4962525" cy="36428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7D460-6592-88BB-A0D1-87CD27338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370" y="1661532"/>
            <a:ext cx="5115157" cy="4739268"/>
          </a:xfrm>
        </p:spPr>
        <p:txBody>
          <a:bodyPr/>
          <a:lstStyle/>
          <a:p>
            <a:r>
              <a:rPr lang="en-US" dirty="0"/>
              <a:t>Training: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B5559-9CC7-8365-E71C-08D1CB2FC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84" y="2343248"/>
            <a:ext cx="4694665" cy="3752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4C4E7F-933C-04AB-20B5-DF3A4C0CED7A}"/>
              </a:ext>
            </a:extLst>
          </p:cNvPr>
          <p:cNvSpPr txBox="1"/>
          <p:nvPr/>
        </p:nvSpPr>
        <p:spPr>
          <a:xfrm>
            <a:off x="5854390" y="1460810"/>
            <a:ext cx="211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Testing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3692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279A-3AFB-D313-4090-F8ACB1B5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318973" cy="90324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F08A6-F0DB-B4F1-8032-651993674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06137"/>
            <a:ext cx="10690573" cy="416285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Accuracy of Stack model is 0.9766081871345029 </a:t>
            </a:r>
            <a:r>
              <a:rPr lang="en-US" dirty="0" err="1"/>
              <a:t>ie</a:t>
            </a:r>
            <a:r>
              <a:rPr lang="en-US" dirty="0"/>
              <a:t> 97%.It has the highest accuracy when compared to all other models</a:t>
            </a:r>
          </a:p>
          <a:p>
            <a:r>
              <a:rPr lang="en-US" dirty="0"/>
              <a:t>Execution of task2 is taking more time when compared to task 1 as it must take outputs of classifiers and consider as input in Stacking.</a:t>
            </a:r>
          </a:p>
          <a:p>
            <a:r>
              <a:rPr lang="en-US" dirty="0"/>
              <a:t>When compared to accuracies of task1 and task2, task2 has highest accuracy</a:t>
            </a:r>
          </a:p>
          <a:p>
            <a:r>
              <a:rPr lang="en-US" dirty="0"/>
              <a:t>This shows that the accuracy of stacking gives </a:t>
            </a:r>
            <a:r>
              <a:rPr lang="en-US" i="0" dirty="0">
                <a:effectLst/>
                <a:latin typeface="-apple-system"/>
              </a:rPr>
              <a:t>achieves the highest accuracy than any other model taken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DBEF-7266-C88A-9748-B100F6FE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5" y="334537"/>
            <a:ext cx="10593658" cy="65447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Task-1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AC14E5-85D7-9F6C-C650-9D79522DE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344150" cy="3811588"/>
          </a:xfrm>
        </p:spPr>
        <p:txBody>
          <a:bodyPr/>
          <a:lstStyle/>
          <a:p>
            <a:pPr algn="ctr"/>
            <a:r>
              <a:rPr lang="en-US" sz="1600" b="1" dirty="0"/>
              <a:t> </a:t>
            </a:r>
          </a:p>
          <a:p>
            <a:r>
              <a:rPr lang="en-US" sz="2400" b="1" dirty="0"/>
              <a:t>Need to build top 3 ensemble classifiers using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different types of discriminant analysis classifiers (‘linear', ’quadratic’, ‘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diagLinear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’, and ‘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diagQuadratic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’), and different SVMs (by changing kernel type and their parameters (Gaussian, polynomial, and linear)</a:t>
            </a:r>
          </a:p>
          <a:p>
            <a:endParaRPr lang="en-US" sz="2400" b="1" dirty="0">
              <a:solidFill>
                <a:srgbClr val="333333"/>
              </a:solidFill>
            </a:endParaRPr>
          </a:p>
          <a:p>
            <a:r>
              <a:rPr lang="en-US" sz="2400" b="1" dirty="0">
                <a:solidFill>
                  <a:srgbClr val="333333"/>
                </a:solidFill>
              </a:rPr>
              <a:t>Also plot ROC curves before and after fusion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5651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95CE-2962-46A9-913D-0997443B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25777"/>
            <a:ext cx="8853650" cy="624615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Roc and Classification matrix for LDA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6DC8-C3D9-4AB6-85D9-5611E63F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622" y="850392"/>
            <a:ext cx="5071364" cy="5900364"/>
          </a:xfrm>
        </p:spPr>
        <p:txBody>
          <a:bodyPr/>
          <a:lstStyle/>
          <a:p>
            <a:r>
              <a:rPr lang="en-US" dirty="0"/>
              <a:t>Training: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4E8A5-1510-45E3-BBC5-7669FE9D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05" y="1572321"/>
            <a:ext cx="5798634" cy="42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7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3D1E-43BD-4631-B997-A0BD41E6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58045"/>
            <a:ext cx="9677739" cy="692348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Roc and Classification matrix for DLDA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64E37-09E8-47CD-AFCF-CDDDD2373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709" y="964929"/>
            <a:ext cx="4653957" cy="5735025"/>
          </a:xfrm>
        </p:spPr>
        <p:txBody>
          <a:bodyPr/>
          <a:lstStyle/>
          <a:p>
            <a:r>
              <a:rPr lang="en-US" dirty="0"/>
              <a:t>Training: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DDCD6-D84B-4C95-B1A4-8D4DF687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425" y="1731900"/>
            <a:ext cx="4653957" cy="41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9474-449E-4637-B758-FB0F9475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0123"/>
            <a:ext cx="9993828" cy="770269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Roc and Classification matrix for QDA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1662C-3718-4461-941F-DD3041F41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622" y="850392"/>
            <a:ext cx="5232626" cy="5810052"/>
          </a:xfrm>
        </p:spPr>
        <p:txBody>
          <a:bodyPr/>
          <a:lstStyle/>
          <a:p>
            <a:r>
              <a:rPr lang="en-US" dirty="0"/>
              <a:t>Training: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506C2-1E97-43D7-85B4-27F84D07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16" y="1706137"/>
            <a:ext cx="5029199" cy="41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14FC-C1AE-44F5-9FF6-B010994E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12889"/>
            <a:ext cx="8853650" cy="725311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Roc and Classification matrix for DQDA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B8E5C-9241-43C4-95DC-3340E873F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756" y="838199"/>
            <a:ext cx="5266492" cy="5906911"/>
          </a:xfrm>
        </p:spPr>
        <p:txBody>
          <a:bodyPr/>
          <a:lstStyle/>
          <a:p>
            <a:r>
              <a:rPr lang="en-US" dirty="0"/>
              <a:t>Training: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F1C1B-093E-469C-B362-61EDA8F4E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526" y="1650379"/>
            <a:ext cx="4750419" cy="412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0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95CE-2962-46A9-913D-0997443B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07244"/>
            <a:ext cx="8853650" cy="880181"/>
          </a:xfrm>
        </p:spPr>
        <p:txBody>
          <a:bodyPr>
            <a:noAutofit/>
          </a:bodyPr>
          <a:lstStyle/>
          <a:p>
            <a:pPr algn="ctr"/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>
                <a:latin typeface="+mn-lt"/>
              </a:rPr>
              <a:t>Roc for</a:t>
            </a:r>
            <a:r>
              <a:rPr lang="en-US" sz="2800" b="1" dirty="0"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 "/>
                <a:cs typeface="Calibri" panose="020F0502020204030204" pitchFamily="34" charset="0"/>
              </a:rPr>
              <a:t>R</a:t>
            </a:r>
            <a:r>
              <a:rPr lang="en-US" sz="2800" b="1" dirty="0" err="1">
                <a:effectLst/>
                <a:latin typeface="Calibri "/>
              </a:rPr>
              <a:t>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endParaRPr lang="en-US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6DC8-C3D9-4AB6-85D9-5611E63F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622" y="850392"/>
            <a:ext cx="5071364" cy="5900364"/>
          </a:xfrm>
        </p:spPr>
        <p:txBody>
          <a:bodyPr/>
          <a:lstStyle/>
          <a:p>
            <a:r>
              <a:rPr lang="en-US" dirty="0"/>
              <a:t>Training: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26DBD7-088D-7897-5F2D-A365C26F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50" y="1730573"/>
            <a:ext cx="4728117" cy="3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95CE-2962-46A9-913D-0997443B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07244"/>
            <a:ext cx="9880939" cy="880181"/>
          </a:xfrm>
        </p:spPr>
        <p:txBody>
          <a:bodyPr>
            <a:noAutofit/>
          </a:bodyPr>
          <a:lstStyle/>
          <a:p>
            <a:pPr algn="ctr"/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>
                <a:latin typeface="+mn-lt"/>
              </a:rPr>
              <a:t>Roc for</a:t>
            </a:r>
            <a:r>
              <a:rPr lang="en-US" sz="2800" b="1" dirty="0"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Linear</a:t>
            </a:r>
            <a:r>
              <a:rPr lang="en-US" sz="2800" b="1" dirty="0">
                <a:effectLst/>
                <a:latin typeface="Calibri "/>
              </a:rPr>
              <a:t> kernel </a:t>
            </a:r>
            <a:endParaRPr lang="en-US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6DC8-C3D9-4AB6-85D9-5611E63F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622" y="850392"/>
            <a:ext cx="5071364" cy="5900364"/>
          </a:xfrm>
        </p:spPr>
        <p:txBody>
          <a:bodyPr/>
          <a:lstStyle/>
          <a:p>
            <a:r>
              <a:rPr lang="en-US" dirty="0"/>
              <a:t>Training: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BF93F7-F7F5-C178-F8DE-518806C3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16" y="1730572"/>
            <a:ext cx="4527395" cy="39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5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95CE-2962-46A9-913D-0997443B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07244"/>
            <a:ext cx="9892229" cy="880181"/>
          </a:xfrm>
        </p:spPr>
        <p:txBody>
          <a:bodyPr>
            <a:noAutofit/>
          </a:bodyPr>
          <a:lstStyle/>
          <a:p>
            <a:pPr algn="ctr"/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>
                <a:latin typeface="+mn-lt"/>
              </a:rPr>
              <a:t>Roc for</a:t>
            </a:r>
            <a:r>
              <a:rPr lang="en-US" sz="2800" b="1" dirty="0"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polynomial</a:t>
            </a:r>
            <a:r>
              <a:rPr lang="en-US" sz="2800" b="1" dirty="0">
                <a:effectLst/>
                <a:latin typeface="Calibri "/>
              </a:rPr>
              <a:t> kernel degree 2 </a:t>
            </a:r>
            <a:br>
              <a:rPr lang="en-US" sz="2800" b="1" dirty="0">
                <a:effectLst/>
                <a:latin typeface="Calibri "/>
              </a:rPr>
            </a:br>
            <a:endParaRPr lang="en-US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6DC8-C3D9-4AB6-85D9-5611E63F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622" y="850392"/>
            <a:ext cx="5071364" cy="5900364"/>
          </a:xfrm>
        </p:spPr>
        <p:txBody>
          <a:bodyPr/>
          <a:lstStyle/>
          <a:p>
            <a:r>
              <a:rPr lang="en-US" dirty="0"/>
              <a:t>Training: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610BAE-C16B-8CDB-7CBF-36A40D772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937" y="1862254"/>
            <a:ext cx="4003286" cy="39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2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464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Calibri </vt:lpstr>
      <vt:lpstr>Calibri (Body)</vt:lpstr>
      <vt:lpstr>Calibri Light</vt:lpstr>
      <vt:lpstr>Office Theme</vt:lpstr>
      <vt:lpstr>PowerPoint Presentation</vt:lpstr>
      <vt:lpstr>Task-1</vt:lpstr>
      <vt:lpstr>Roc and Classification matrix for LDA</vt:lpstr>
      <vt:lpstr>Roc and Classification matrix for DLDA</vt:lpstr>
      <vt:lpstr>Roc and Classification matrix for QDA</vt:lpstr>
      <vt:lpstr>Roc and Classification matrix for DQDA</vt:lpstr>
      <vt:lpstr>    Roc and Classification matrix for #For rbf kernel:     Roc and Classification matrix for #For rbf kernel:     Roc and Classification matrix for #For rbf kernel:     Roc for Rbf kernel: </vt:lpstr>
      <vt:lpstr>    Roc and Classification matrix for #For rbf kernel:     Roc and Classification matrix for #For rbf kernel:     Roc and Classification matrix for #For rbf kernel:     Roc for Linear kernel </vt:lpstr>
      <vt:lpstr>    Roc and Classification matrix for #For rbf kernel:     Roc and Classification matrix for #For rbf kernel:     Roc and Classification matrix for #For rbf kernel:     Roc for polynomial kernel degree 2  </vt:lpstr>
      <vt:lpstr>    Roc and Classification matrix for #For rbf kernel:     Roc and Classification matrix for #For rbf kernel:     Roc and Classification matrix for #For rbf kernel:     Roc for polynomial kernel degree 3</vt:lpstr>
      <vt:lpstr>Roc curves of 3 ensemble models of Task:1</vt:lpstr>
      <vt:lpstr>Task 2</vt:lpstr>
      <vt:lpstr>Stacking ROC’s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</dc:creator>
  <cp:lastModifiedBy>Rekha</cp:lastModifiedBy>
  <cp:revision>1</cp:revision>
  <dcterms:created xsi:type="dcterms:W3CDTF">2022-05-13T02:02:05Z</dcterms:created>
  <dcterms:modified xsi:type="dcterms:W3CDTF">2022-05-13T04:30:27Z</dcterms:modified>
</cp:coreProperties>
</file>